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Override2.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 id="2147483676" r:id="rId2"/>
  </p:sldMasterIdLst>
  <p:notesMasterIdLst>
    <p:notesMasterId r:id="rId51"/>
  </p:notesMasterIdLst>
  <p:sldIdLst>
    <p:sldId id="308" r:id="rId3"/>
    <p:sldId id="267" r:id="rId4"/>
    <p:sldId id="617" r:id="rId5"/>
    <p:sldId id="621" r:id="rId6"/>
    <p:sldId id="618" r:id="rId7"/>
    <p:sldId id="639" r:id="rId8"/>
    <p:sldId id="554" r:id="rId9"/>
    <p:sldId id="555" r:id="rId10"/>
    <p:sldId id="556" r:id="rId11"/>
    <p:sldId id="557" r:id="rId12"/>
    <p:sldId id="558" r:id="rId13"/>
    <p:sldId id="559" r:id="rId14"/>
    <p:sldId id="560" r:id="rId15"/>
    <p:sldId id="561" r:id="rId16"/>
    <p:sldId id="643" r:id="rId17"/>
    <p:sldId id="638" r:id="rId18"/>
    <p:sldId id="624" r:id="rId19"/>
    <p:sldId id="605" r:id="rId20"/>
    <p:sldId id="619" r:id="rId21"/>
    <p:sldId id="620" r:id="rId22"/>
    <p:sldId id="626" r:id="rId23"/>
    <p:sldId id="611" r:id="rId24"/>
    <p:sldId id="630" r:id="rId25"/>
    <p:sldId id="631" r:id="rId26"/>
    <p:sldId id="633" r:id="rId27"/>
    <p:sldId id="634" r:id="rId28"/>
    <p:sldId id="635" r:id="rId29"/>
    <p:sldId id="640" r:id="rId30"/>
    <p:sldId id="636" r:id="rId31"/>
    <p:sldId id="637" r:id="rId32"/>
    <p:sldId id="606" r:id="rId33"/>
    <p:sldId id="607" r:id="rId34"/>
    <p:sldId id="623" r:id="rId35"/>
    <p:sldId id="625" r:id="rId36"/>
    <p:sldId id="613" r:id="rId37"/>
    <p:sldId id="627" r:id="rId38"/>
    <p:sldId id="628" r:id="rId39"/>
    <p:sldId id="608" r:id="rId40"/>
    <p:sldId id="609" r:id="rId41"/>
    <p:sldId id="622" r:id="rId42"/>
    <p:sldId id="610" r:id="rId43"/>
    <p:sldId id="629" r:id="rId44"/>
    <p:sldId id="641" r:id="rId45"/>
    <p:sldId id="644" r:id="rId46"/>
    <p:sldId id="642" r:id="rId47"/>
    <p:sldId id="614" r:id="rId48"/>
    <p:sldId id="615" r:id="rId49"/>
    <p:sldId id="616" r:id="rId5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722E"/>
    <a:srgbClr val="EA9A56"/>
    <a:srgbClr val="5C9CDB"/>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670"/>
  </p:normalViewPr>
  <p:slideViewPr>
    <p:cSldViewPr snapToGrid="0" snapToObjects="1">
      <p:cViewPr varScale="1">
        <p:scale>
          <a:sx n="113" d="100"/>
          <a:sy n="113" d="100"/>
        </p:scale>
        <p:origin x="160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Feuil1!$B$1</c:f>
              <c:strCache>
                <c:ptCount val="1"/>
                <c:pt idx="0">
                  <c:v>Ventes</c:v>
                </c:pt>
              </c:strCache>
            </c:strRef>
          </c:tx>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6483-C043-A90E-A62379F268DD}"/>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6483-C043-A90E-A62379F268DD}"/>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2-6483-C043-A90E-A62379F268DD}"/>
              </c:ext>
            </c:extLst>
          </c:dPt>
          <c:dLbls>
            <c:dLbl>
              <c:idx val="0"/>
              <c:layout>
                <c:manualLayout>
                  <c:x val="-0.20675812632393953"/>
                  <c:y val="-0.15316675172932726"/>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layout>
                    <c:manualLayout>
                      <c:w val="0.25435796277528155"/>
                      <c:h val="0.32549781829405317"/>
                    </c:manualLayout>
                  </c15:layout>
                </c:ext>
                <c:ext xmlns:c16="http://schemas.microsoft.com/office/drawing/2014/chart" uri="{C3380CC4-5D6E-409C-BE32-E72D297353CC}">
                  <c16:uniqueId val="{00000001-6483-C043-A90E-A62379F268DD}"/>
                </c:ext>
              </c:extLst>
            </c:dLbl>
            <c:dLbl>
              <c:idx val="1"/>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fr-FR"/>
                </a:p>
              </c:txPr>
              <c:dLblPos val="inEnd"/>
              <c:showLegendKey val="0"/>
              <c:showVal val="0"/>
              <c:showCatName val="1"/>
              <c:showSerName val="0"/>
              <c:showPercent val="1"/>
              <c:showBubbleSize val="0"/>
              <c:extLst>
                <c:ext xmlns:c16="http://schemas.microsoft.com/office/drawing/2014/chart" uri="{C3380CC4-5D6E-409C-BE32-E72D297353CC}">
                  <c16:uniqueId val="{00000003-6483-C043-A90E-A62379F268DD}"/>
                </c:ext>
              </c:extLst>
            </c:dLbl>
            <c:dLbl>
              <c:idx val="2"/>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fr-FR"/>
                </a:p>
              </c:txPr>
              <c:dLblPos val="inEnd"/>
              <c:showLegendKey val="0"/>
              <c:showVal val="0"/>
              <c:showCatName val="1"/>
              <c:showSerName val="0"/>
              <c:showPercent val="1"/>
              <c:showBubbleSize val="0"/>
              <c:extLst>
                <c:ext xmlns:c16="http://schemas.microsoft.com/office/drawing/2014/chart" uri="{C3380CC4-5D6E-409C-BE32-E72D297353CC}">
                  <c16:uniqueId val="{00000002-6483-C043-A90E-A62379F268D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Feuil1!$A$2:$A$4</c:f>
              <c:strCache>
                <c:ptCount val="3"/>
                <c:pt idx="0">
                  <c:v>Normale</c:v>
                </c:pt>
                <c:pt idx="1">
                  <c:v>Adénome</c:v>
                </c:pt>
                <c:pt idx="2">
                  <c:v>Cancer</c:v>
                </c:pt>
              </c:strCache>
            </c:strRef>
          </c:cat>
          <c:val>
            <c:numRef>
              <c:f>Feuil1!$B$2:$B$4</c:f>
              <c:numCache>
                <c:formatCode>General</c:formatCode>
                <c:ptCount val="3"/>
                <c:pt idx="0">
                  <c:v>60</c:v>
                </c:pt>
                <c:pt idx="1">
                  <c:v>30</c:v>
                </c:pt>
                <c:pt idx="2">
                  <c:v>10</c:v>
                </c:pt>
              </c:numCache>
            </c:numRef>
          </c:val>
          <c:extLst>
            <c:ext xmlns:c16="http://schemas.microsoft.com/office/drawing/2014/chart" uri="{C3380CC4-5D6E-409C-BE32-E72D297353CC}">
              <c16:uniqueId val="{00000000-6483-C043-A90E-A62379F268DD}"/>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D15628-C9C3-CD41-8595-8F7FD8A64214}" type="datetimeFigureOut">
              <a:rPr lang="fr-FR" smtClean="0"/>
              <a:t>29/08/2024</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97D587-D74F-854A-840F-7DBDAD425F2C}" type="slidenum">
              <a:rPr lang="fr-FR" smtClean="0"/>
              <a:t>‹N°›</a:t>
            </a:fld>
            <a:endParaRPr lang="fr-FR"/>
          </a:p>
        </p:txBody>
      </p:sp>
    </p:spTree>
    <p:extLst>
      <p:ext uri="{BB962C8B-B14F-4D97-AF65-F5344CB8AC3E}">
        <p14:creationId xmlns:p14="http://schemas.microsoft.com/office/powerpoint/2010/main" val="340451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F32BCAB-EECF-4539-8FEF-E7D3EEC5F4B1}" type="slidenum">
              <a:rPr lang="fr-FR" smtClean="0"/>
              <a:pPr/>
              <a:t>1</a:t>
            </a:fld>
            <a:endParaRPr lang="fr-FR"/>
          </a:p>
        </p:txBody>
      </p:sp>
    </p:spTree>
    <p:extLst>
      <p:ext uri="{BB962C8B-B14F-4D97-AF65-F5344CB8AC3E}">
        <p14:creationId xmlns:p14="http://schemas.microsoft.com/office/powerpoint/2010/main" val="2534457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notes 2"/>
          <p:cNvSpPr>
            <a:spLocks noGrp="1"/>
          </p:cNvSpPr>
          <p:nvPr>
            <p:ph type="body" idx="1"/>
          </p:nvPr>
        </p:nvSpPr>
        <p:spPr/>
        <p:txBody>
          <a:bodyPr/>
          <a:lstStyle/>
          <a:p>
            <a:pPr algn="just"/>
            <a:endParaRPr lang="fr-FR" dirty="0"/>
          </a:p>
        </p:txBody>
      </p:sp>
      <p:sp>
        <p:nvSpPr>
          <p:cNvPr id="4" name="Espace réservé de la date 3"/>
          <p:cNvSpPr>
            <a:spLocks noGrp="1"/>
          </p:cNvSpPr>
          <p:nvPr>
            <p:ph type="dt" idx="1"/>
          </p:nvPr>
        </p:nvSpPr>
        <p:spPr/>
        <p:txBody>
          <a:bodyPr/>
          <a:lstStyle/>
          <a:p>
            <a:fld id="{AEA91B1D-B2CC-4D2E-871A-43019405B2C3}" type="datetime1">
              <a:rPr lang="fr-FR" smtClean="0"/>
              <a:t>29/08/2024</a:t>
            </a:fld>
            <a:endParaRPr lang="fr-FR"/>
          </a:p>
        </p:txBody>
      </p:sp>
      <p:sp>
        <p:nvSpPr>
          <p:cNvPr id="5" name="Espace réservé du pied de page 4"/>
          <p:cNvSpPr>
            <a:spLocks noGrp="1"/>
          </p:cNvSpPr>
          <p:nvPr>
            <p:ph type="ftr" sz="quarter" idx="4"/>
          </p:nvPr>
        </p:nvSpPr>
        <p:spPr/>
        <p:txBody>
          <a:bodyPr/>
          <a:lstStyle/>
          <a:p>
            <a:endParaRPr lang="fr-FR"/>
          </a:p>
        </p:txBody>
      </p:sp>
      <p:sp>
        <p:nvSpPr>
          <p:cNvPr id="6" name="Espace réservé du numéro de diapositive 5"/>
          <p:cNvSpPr>
            <a:spLocks noGrp="1"/>
          </p:cNvSpPr>
          <p:nvPr>
            <p:ph type="sldNum" sz="quarter" idx="5"/>
          </p:nvPr>
        </p:nvSpPr>
        <p:spPr/>
        <p:txBody>
          <a:bodyPr/>
          <a:lstStyle/>
          <a:p>
            <a:fld id="{2F32BCAB-EECF-4539-8FEF-E7D3EEC5F4B1}" type="slidenum">
              <a:rPr lang="fr-FR" smtClean="0"/>
              <a:pPr/>
              <a:t>2</a:t>
            </a:fld>
            <a:endParaRPr lang="fr-FR"/>
          </a:p>
        </p:txBody>
      </p:sp>
    </p:spTree>
    <p:extLst>
      <p:ext uri="{BB962C8B-B14F-4D97-AF65-F5344CB8AC3E}">
        <p14:creationId xmlns:p14="http://schemas.microsoft.com/office/powerpoint/2010/main" val="3197051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F32BCAB-EECF-4539-8FEF-E7D3EEC5F4B1}" type="slidenum">
              <a:rPr lang="fr-FR" smtClean="0"/>
              <a:pPr/>
              <a:t>6</a:t>
            </a:fld>
            <a:endParaRPr lang="fr-FR"/>
          </a:p>
        </p:txBody>
      </p:sp>
    </p:spTree>
    <p:extLst>
      <p:ext uri="{BB962C8B-B14F-4D97-AF65-F5344CB8AC3E}">
        <p14:creationId xmlns:p14="http://schemas.microsoft.com/office/powerpoint/2010/main" val="1172151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F32BCAB-EECF-4539-8FEF-E7D3EEC5F4B1}" type="slidenum">
              <a:rPr lang="fr-FR" smtClean="0"/>
              <a:pPr/>
              <a:t>16</a:t>
            </a:fld>
            <a:endParaRPr lang="fr-FR"/>
          </a:p>
        </p:txBody>
      </p:sp>
    </p:spTree>
    <p:extLst>
      <p:ext uri="{BB962C8B-B14F-4D97-AF65-F5344CB8AC3E}">
        <p14:creationId xmlns:p14="http://schemas.microsoft.com/office/powerpoint/2010/main" val="3421991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F32BCAB-EECF-4539-8FEF-E7D3EEC5F4B1}" type="slidenum">
              <a:rPr lang="fr-FR" smtClean="0"/>
              <a:pPr/>
              <a:t>48</a:t>
            </a:fld>
            <a:endParaRPr lang="fr-FR"/>
          </a:p>
        </p:txBody>
      </p:sp>
    </p:spTree>
    <p:extLst>
      <p:ext uri="{BB962C8B-B14F-4D97-AF65-F5344CB8AC3E}">
        <p14:creationId xmlns:p14="http://schemas.microsoft.com/office/powerpoint/2010/main" val="4030785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4365EF3-600F-CF4F-9596-5E6DD043C8CA}" type="datetimeFigureOut">
              <a:rPr lang="fr-FR" smtClean="0"/>
              <a:t>29/08/2024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95DCB7A-F2CD-0C47-864F-D1534472A2EF}" type="slidenum">
              <a:rPr lang="fr-FR" smtClean="0"/>
              <a:t>‹N°›</a:t>
            </a:fld>
            <a:endParaRPr lang="fr-FR"/>
          </a:p>
        </p:txBody>
      </p:sp>
    </p:spTree>
    <p:extLst>
      <p:ext uri="{BB962C8B-B14F-4D97-AF65-F5344CB8AC3E}">
        <p14:creationId xmlns:p14="http://schemas.microsoft.com/office/powerpoint/2010/main" val="144604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B4365EF3-600F-CF4F-9596-5E6DD043C8CA}" type="datetimeFigureOut">
              <a:rPr lang="fr-FR" smtClean="0"/>
              <a:t>29/08/2024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95DCB7A-F2CD-0C47-864F-D1534472A2EF}" type="slidenum">
              <a:rPr lang="fr-FR" smtClean="0"/>
              <a:t>‹N°›</a:t>
            </a:fld>
            <a:endParaRPr lang="fr-FR"/>
          </a:p>
        </p:txBody>
      </p:sp>
    </p:spTree>
    <p:extLst>
      <p:ext uri="{BB962C8B-B14F-4D97-AF65-F5344CB8AC3E}">
        <p14:creationId xmlns:p14="http://schemas.microsoft.com/office/powerpoint/2010/main" val="1964817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B4365EF3-600F-CF4F-9596-5E6DD043C8CA}" type="datetimeFigureOut">
              <a:rPr lang="fr-FR" smtClean="0"/>
              <a:t>29/08/2024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95DCB7A-F2CD-0C47-864F-D1534472A2EF}" type="slidenum">
              <a:rPr lang="fr-FR" smtClean="0"/>
              <a:t>‹N°›</a:t>
            </a:fld>
            <a:endParaRPr lang="fr-FR"/>
          </a:p>
        </p:txBody>
      </p:sp>
    </p:spTree>
    <p:extLst>
      <p:ext uri="{BB962C8B-B14F-4D97-AF65-F5344CB8AC3E}">
        <p14:creationId xmlns:p14="http://schemas.microsoft.com/office/powerpoint/2010/main" val="2917685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807342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84296157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986315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a:defRPr/>
            </a:pPr>
            <a:endParaRPr lang="fr-FR"/>
          </a:p>
        </p:txBody>
      </p:sp>
      <p:sp>
        <p:nvSpPr>
          <p:cNvPr id="3" name="Rectangle 3"/>
          <p:cNvSpPr>
            <a:spLocks noGrp="1" noChangeArrowheads="1"/>
          </p:cNvSpPr>
          <p:nvPr>
            <p:ph type="sldNum" sz="quarter" idx="11"/>
          </p:nvPr>
        </p:nvSpPr>
        <p:spPr>
          <a:xfrm>
            <a:off x="6553200" y="6248400"/>
            <a:ext cx="2133600" cy="457200"/>
          </a:xfrm>
          <a:prstGeom prst="rect">
            <a:avLst/>
          </a:prstGeom>
          <a:ln/>
        </p:spPr>
        <p:txBody>
          <a:bodyPr/>
          <a:lstStyle>
            <a:lvl1pPr>
              <a:defRPr/>
            </a:lvl1pPr>
          </a:lstStyle>
          <a:p>
            <a:pPr>
              <a:defRPr/>
            </a:pPr>
            <a:fld id="{41C99F76-D9A0-4562-9A8E-8CA1BB17FAF8}" type="slidenum">
              <a:rPr lang="fr-FR"/>
              <a:pPr>
                <a:defRPr/>
              </a:pPr>
              <a:t>‹N°›</a:t>
            </a:fld>
            <a:endParaRPr lang="fr-FR"/>
          </a:p>
        </p:txBody>
      </p:sp>
      <p:sp>
        <p:nvSpPr>
          <p:cNvPr id="4" name="Rectangle 16"/>
          <p:cNvSpPr>
            <a:spLocks noGrp="1" noChangeArrowheads="1"/>
          </p:cNvSpPr>
          <p:nvPr>
            <p:ph type="dt" sz="half" idx="12"/>
          </p:nvPr>
        </p:nvSpPr>
        <p:spPr>
          <a:xfrm>
            <a:off x="457200" y="6245225"/>
            <a:ext cx="2133600" cy="476250"/>
          </a:xfrm>
          <a:prstGeom prst="rect">
            <a:avLst/>
          </a:prstGeom>
          <a:ln/>
        </p:spPr>
        <p:txBody>
          <a:bodyPr/>
          <a:lstStyle>
            <a:lvl1pPr>
              <a:defRPr/>
            </a:lvl1pPr>
          </a:lstStyle>
          <a:p>
            <a:pPr>
              <a:defRPr/>
            </a:pPr>
            <a:endParaRPr lang="fr-FR"/>
          </a:p>
        </p:txBody>
      </p:sp>
    </p:spTree>
    <p:extLst>
      <p:ext uri="{BB962C8B-B14F-4D97-AF65-F5344CB8AC3E}">
        <p14:creationId xmlns:p14="http://schemas.microsoft.com/office/powerpoint/2010/main" val="316522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B4365EF3-600F-CF4F-9596-5E6DD043C8CA}" type="datetimeFigureOut">
              <a:rPr lang="fr-FR" smtClean="0"/>
              <a:t>29/08/2024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95DCB7A-F2CD-0C47-864F-D1534472A2EF}" type="slidenum">
              <a:rPr lang="fr-FR" smtClean="0"/>
              <a:t>‹N°›</a:t>
            </a:fld>
            <a:endParaRPr lang="fr-FR"/>
          </a:p>
        </p:txBody>
      </p:sp>
    </p:spTree>
    <p:extLst>
      <p:ext uri="{BB962C8B-B14F-4D97-AF65-F5344CB8AC3E}">
        <p14:creationId xmlns:p14="http://schemas.microsoft.com/office/powerpoint/2010/main" val="3528066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B4365EF3-600F-CF4F-9596-5E6DD043C8CA}" type="datetimeFigureOut">
              <a:rPr lang="fr-FR" smtClean="0"/>
              <a:t>29/08/2024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95DCB7A-F2CD-0C47-864F-D1534472A2EF}" type="slidenum">
              <a:rPr lang="fr-FR" smtClean="0"/>
              <a:t>‹N°›</a:t>
            </a:fld>
            <a:endParaRPr lang="fr-FR"/>
          </a:p>
        </p:txBody>
      </p:sp>
    </p:spTree>
    <p:extLst>
      <p:ext uri="{BB962C8B-B14F-4D97-AF65-F5344CB8AC3E}">
        <p14:creationId xmlns:p14="http://schemas.microsoft.com/office/powerpoint/2010/main" val="3751484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B4365EF3-600F-CF4F-9596-5E6DD043C8CA}" type="datetimeFigureOut">
              <a:rPr lang="fr-FR" smtClean="0"/>
              <a:t>29/08/2024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95DCB7A-F2CD-0C47-864F-D1534472A2EF}" type="slidenum">
              <a:rPr lang="fr-FR" smtClean="0"/>
              <a:t>‹N°›</a:t>
            </a:fld>
            <a:endParaRPr lang="fr-FR"/>
          </a:p>
        </p:txBody>
      </p:sp>
    </p:spTree>
    <p:extLst>
      <p:ext uri="{BB962C8B-B14F-4D97-AF65-F5344CB8AC3E}">
        <p14:creationId xmlns:p14="http://schemas.microsoft.com/office/powerpoint/2010/main" val="1712151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B4365EF3-600F-CF4F-9596-5E6DD043C8CA}" type="datetimeFigureOut">
              <a:rPr lang="fr-FR" smtClean="0"/>
              <a:t>29/08/2024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95DCB7A-F2CD-0C47-864F-D1534472A2EF}" type="slidenum">
              <a:rPr lang="fr-FR" smtClean="0"/>
              <a:t>‹N°›</a:t>
            </a:fld>
            <a:endParaRPr lang="fr-FR"/>
          </a:p>
        </p:txBody>
      </p:sp>
    </p:spTree>
    <p:extLst>
      <p:ext uri="{BB962C8B-B14F-4D97-AF65-F5344CB8AC3E}">
        <p14:creationId xmlns:p14="http://schemas.microsoft.com/office/powerpoint/2010/main" val="1683444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fr-FR"/>
              <a:t>Modifier les styles du texte du masque
Deuxième niveau
Troisième niveau
Quatrième niveau
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fr-FR"/>
              <a:t>Modifier les styles du texte du masque
Deuxième niveau
Troisième niveau
Quatrième niveau
Cinquième niveau</a:t>
            </a:r>
            <a:endParaRPr lang="en-US" dirty="0"/>
          </a:p>
        </p:txBody>
      </p:sp>
      <p:sp>
        <p:nvSpPr>
          <p:cNvPr id="7" name="Date Placeholder 6"/>
          <p:cNvSpPr>
            <a:spLocks noGrp="1"/>
          </p:cNvSpPr>
          <p:nvPr>
            <p:ph type="dt" sz="half" idx="10"/>
          </p:nvPr>
        </p:nvSpPr>
        <p:spPr/>
        <p:txBody>
          <a:bodyPr/>
          <a:lstStyle/>
          <a:p>
            <a:fld id="{B4365EF3-600F-CF4F-9596-5E6DD043C8CA}" type="datetimeFigureOut">
              <a:rPr lang="fr-FR" smtClean="0"/>
              <a:t>29/08/2024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95DCB7A-F2CD-0C47-864F-D1534472A2EF}" type="slidenum">
              <a:rPr lang="fr-FR" smtClean="0"/>
              <a:t>‹N°›</a:t>
            </a:fld>
            <a:endParaRPr lang="fr-FR"/>
          </a:p>
        </p:txBody>
      </p:sp>
    </p:spTree>
    <p:extLst>
      <p:ext uri="{BB962C8B-B14F-4D97-AF65-F5344CB8AC3E}">
        <p14:creationId xmlns:p14="http://schemas.microsoft.com/office/powerpoint/2010/main" val="591916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4365EF3-600F-CF4F-9596-5E6DD043C8CA}" type="datetimeFigureOut">
              <a:rPr lang="fr-FR" smtClean="0"/>
              <a:t>29/08/2024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595DCB7A-F2CD-0C47-864F-D1534472A2EF}" type="slidenum">
              <a:rPr lang="fr-FR" smtClean="0"/>
              <a:t>‹N°›</a:t>
            </a:fld>
            <a:endParaRPr lang="fr-FR"/>
          </a:p>
        </p:txBody>
      </p:sp>
    </p:spTree>
    <p:extLst>
      <p:ext uri="{BB962C8B-B14F-4D97-AF65-F5344CB8AC3E}">
        <p14:creationId xmlns:p14="http://schemas.microsoft.com/office/powerpoint/2010/main" val="1014038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365EF3-600F-CF4F-9596-5E6DD043C8CA}" type="datetimeFigureOut">
              <a:rPr lang="fr-FR" smtClean="0"/>
              <a:t>29/08/2024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595DCB7A-F2CD-0C47-864F-D1534472A2EF}" type="slidenum">
              <a:rPr lang="fr-FR" smtClean="0"/>
              <a:t>‹N°›</a:t>
            </a:fld>
            <a:endParaRPr lang="fr-FR"/>
          </a:p>
        </p:txBody>
      </p:sp>
    </p:spTree>
    <p:extLst>
      <p:ext uri="{BB962C8B-B14F-4D97-AF65-F5344CB8AC3E}">
        <p14:creationId xmlns:p14="http://schemas.microsoft.com/office/powerpoint/2010/main" val="477934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B4365EF3-600F-CF4F-9596-5E6DD043C8CA}" type="datetimeFigureOut">
              <a:rPr lang="fr-FR" smtClean="0"/>
              <a:t>29/08/2024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95DCB7A-F2CD-0C47-864F-D1534472A2EF}" type="slidenum">
              <a:rPr lang="fr-FR" smtClean="0"/>
              <a:t>‹N°›</a:t>
            </a:fld>
            <a:endParaRPr lang="fr-FR"/>
          </a:p>
        </p:txBody>
      </p:sp>
    </p:spTree>
    <p:extLst>
      <p:ext uri="{BB962C8B-B14F-4D97-AF65-F5344CB8AC3E}">
        <p14:creationId xmlns:p14="http://schemas.microsoft.com/office/powerpoint/2010/main" val="4012924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B4365EF3-600F-CF4F-9596-5E6DD043C8CA}" type="datetimeFigureOut">
              <a:rPr lang="fr-FR" smtClean="0"/>
              <a:t>29/08/2024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95DCB7A-F2CD-0C47-864F-D1534472A2EF}" type="slidenum">
              <a:rPr lang="fr-FR" smtClean="0"/>
              <a:t>‹N°›</a:t>
            </a:fld>
            <a:endParaRPr lang="fr-FR"/>
          </a:p>
        </p:txBody>
      </p:sp>
    </p:spTree>
    <p:extLst>
      <p:ext uri="{BB962C8B-B14F-4D97-AF65-F5344CB8AC3E}">
        <p14:creationId xmlns:p14="http://schemas.microsoft.com/office/powerpoint/2010/main" val="655262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365EF3-600F-CF4F-9596-5E6DD043C8CA}" type="datetimeFigureOut">
              <a:rPr lang="fr-FR" smtClean="0"/>
              <a:t>29/08/2024</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5DCB7A-F2CD-0C47-864F-D1534472A2EF}" type="slidenum">
              <a:rPr lang="fr-FR" smtClean="0"/>
              <a:t>‹N°›</a:t>
            </a:fld>
            <a:endParaRPr lang="fr-FR"/>
          </a:p>
        </p:txBody>
      </p:sp>
    </p:spTree>
    <p:extLst>
      <p:ext uri="{BB962C8B-B14F-4D97-AF65-F5344CB8AC3E}">
        <p14:creationId xmlns:p14="http://schemas.microsoft.com/office/powerpoint/2010/main" val="142687897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7100">
              <a:srgbClr val="FFFFFF"/>
            </a:gs>
            <a:gs pos="0">
              <a:schemeClr val="bg1"/>
            </a:gs>
            <a:gs pos="100000">
              <a:schemeClr val="bg1"/>
            </a:gs>
          </a:gsLst>
          <a:path path="circle">
            <a:fillToRect t="100000" r="100000"/>
          </a:path>
          <a:tileRect/>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67544" y="1916832"/>
            <a:ext cx="8229600" cy="1143000"/>
          </a:xfrm>
          <a:prstGeom prst="rect">
            <a:avLst/>
          </a:prstGeom>
        </p:spPr>
        <p:txBody>
          <a:bodyPr vert="horz" lIns="91440" tIns="45720" rIns="91440" bIns="45720" rtlCol="0" anchor="ctr">
            <a:normAutofit/>
          </a:bodyPr>
          <a:lstStyle/>
          <a:p>
            <a:r>
              <a:rPr lang="fr-FR" dirty="0"/>
              <a:t>Cliquez pour modifier le style du titre</a:t>
            </a:r>
            <a:endParaRPr lang="fr-BE" dirty="0"/>
          </a:p>
        </p:txBody>
      </p:sp>
      <p:pic>
        <p:nvPicPr>
          <p:cNvPr id="1027" name="Picture 3" descr="D:\Donnée 2\Monique\Appels à projets 2012-2013\Diaporama LYON EST\bas-de-page-.jp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09538" y="5779318"/>
            <a:ext cx="7759700" cy="981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05409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16.xml"/><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hyperlink" Target="https://www.e-cancer.fr/Comprendre-prevenir-depister/Se-faire-depister" TargetMode="Externa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0" y="2089150"/>
            <a:ext cx="8539163" cy="273050"/>
          </a:xfrm>
        </p:spPr>
        <p:txBody>
          <a:bodyPr>
            <a:normAutofit fontScale="90000"/>
          </a:bodyPr>
          <a:lstStyle/>
          <a:p>
            <a:pPr algn="ctr"/>
            <a:r>
              <a:rPr lang="fr-FR" b="1" dirty="0">
                <a:solidFill>
                  <a:schemeClr val="accent6"/>
                </a:solidFill>
              </a:rPr>
              <a:t>Prévention et dépistage </a:t>
            </a:r>
            <a:br>
              <a:rPr lang="fr-FR" b="1" dirty="0">
                <a:solidFill>
                  <a:schemeClr val="accent6"/>
                </a:solidFill>
              </a:rPr>
            </a:br>
            <a:r>
              <a:rPr lang="fr-FR" b="1" dirty="0">
                <a:solidFill>
                  <a:schemeClr val="accent6"/>
                </a:solidFill>
              </a:rPr>
              <a:t>des cancers</a:t>
            </a:r>
          </a:p>
        </p:txBody>
      </p:sp>
      <p:sp>
        <p:nvSpPr>
          <p:cNvPr id="6" name="ZoneTexte 5"/>
          <p:cNvSpPr txBox="1"/>
          <p:nvPr/>
        </p:nvSpPr>
        <p:spPr>
          <a:xfrm>
            <a:off x="1388995" y="3152437"/>
            <a:ext cx="6154805" cy="1154162"/>
          </a:xfrm>
          <a:prstGeom prst="rect">
            <a:avLst/>
          </a:prstGeom>
          <a:noFill/>
        </p:spPr>
        <p:txBody>
          <a:bodyPr wrap="square" rtlCol="0">
            <a:spAutoFit/>
          </a:bodyPr>
          <a:lstStyle/>
          <a:p>
            <a:pPr algn="ctr"/>
            <a:r>
              <a:rPr lang="fr-FR" sz="2400" dirty="0"/>
              <a:t>Pr Aurélien Dupré </a:t>
            </a:r>
          </a:p>
          <a:p>
            <a:pPr algn="ctr"/>
            <a:r>
              <a:rPr lang="fr-FR" sz="1500" dirty="0"/>
              <a:t>(</a:t>
            </a:r>
            <a:r>
              <a:rPr lang="fr-FR" sz="1500" dirty="0" err="1"/>
              <a:t>aurelien.dupre@lyon.unicancer.fr</a:t>
            </a:r>
            <a:r>
              <a:rPr lang="fr-FR" sz="1500" dirty="0"/>
              <a:t>)</a:t>
            </a:r>
          </a:p>
          <a:p>
            <a:pPr algn="ctr"/>
            <a:r>
              <a:rPr lang="fr-FR" sz="1500" dirty="0"/>
              <a:t>Département de Chirurgie</a:t>
            </a:r>
          </a:p>
          <a:p>
            <a:pPr algn="ctr"/>
            <a:r>
              <a:rPr lang="fr-FR" sz="1500" dirty="0"/>
              <a:t>Centre Léon Bérard</a:t>
            </a:r>
          </a:p>
        </p:txBody>
      </p:sp>
      <p:sp>
        <p:nvSpPr>
          <p:cNvPr id="17" name="Forme libre 16"/>
          <p:cNvSpPr/>
          <p:nvPr/>
        </p:nvSpPr>
        <p:spPr>
          <a:xfrm>
            <a:off x="2519773" y="2695332"/>
            <a:ext cx="3870200" cy="193608"/>
          </a:xfrm>
          <a:custGeom>
            <a:avLst/>
            <a:gdLst>
              <a:gd name="connsiteX0" fmla="*/ 0 w 5154917"/>
              <a:gd name="connsiteY0" fmla="*/ 67632 h 164367"/>
              <a:gd name="connsiteX1" fmla="*/ 1000125 w 5154917"/>
              <a:gd name="connsiteY1" fmla="*/ 162882 h 164367"/>
              <a:gd name="connsiteX2" fmla="*/ 2800350 w 5154917"/>
              <a:gd name="connsiteY2" fmla="*/ 957 h 164367"/>
              <a:gd name="connsiteX3" fmla="*/ 4800600 w 5154917"/>
              <a:gd name="connsiteY3" fmla="*/ 96207 h 164367"/>
              <a:gd name="connsiteX4" fmla="*/ 5143500 w 5154917"/>
              <a:gd name="connsiteY4" fmla="*/ 105732 h 164367"/>
              <a:gd name="connsiteX0" fmla="*/ 0 w 4983467"/>
              <a:gd name="connsiteY0" fmla="*/ 10482 h 162900"/>
              <a:gd name="connsiteX1" fmla="*/ 828675 w 4983467"/>
              <a:gd name="connsiteY1" fmla="*/ 162882 h 162900"/>
              <a:gd name="connsiteX2" fmla="*/ 2628900 w 4983467"/>
              <a:gd name="connsiteY2" fmla="*/ 957 h 162900"/>
              <a:gd name="connsiteX3" fmla="*/ 4629150 w 4983467"/>
              <a:gd name="connsiteY3" fmla="*/ 96207 h 162900"/>
              <a:gd name="connsiteX4" fmla="*/ 4972050 w 4983467"/>
              <a:gd name="connsiteY4" fmla="*/ 105732 h 162900"/>
              <a:gd name="connsiteX0" fmla="*/ 0 w 4983467"/>
              <a:gd name="connsiteY0" fmla="*/ 10482 h 162923"/>
              <a:gd name="connsiteX1" fmla="*/ 828675 w 4983467"/>
              <a:gd name="connsiteY1" fmla="*/ 162882 h 162923"/>
              <a:gd name="connsiteX2" fmla="*/ 2628900 w 4983467"/>
              <a:gd name="connsiteY2" fmla="*/ 957 h 162923"/>
              <a:gd name="connsiteX3" fmla="*/ 4629150 w 4983467"/>
              <a:gd name="connsiteY3" fmla="*/ 96207 h 162923"/>
              <a:gd name="connsiteX4" fmla="*/ 4972050 w 4983467"/>
              <a:gd name="connsiteY4" fmla="*/ 105732 h 162923"/>
              <a:gd name="connsiteX0" fmla="*/ 0 w 4972050"/>
              <a:gd name="connsiteY0" fmla="*/ 0 h 152459"/>
              <a:gd name="connsiteX1" fmla="*/ 828675 w 4972050"/>
              <a:gd name="connsiteY1" fmla="*/ 152400 h 152459"/>
              <a:gd name="connsiteX2" fmla="*/ 2876550 w 4972050"/>
              <a:gd name="connsiteY2" fmla="*/ 19050 h 152459"/>
              <a:gd name="connsiteX3" fmla="*/ 4629150 w 4972050"/>
              <a:gd name="connsiteY3" fmla="*/ 85725 h 152459"/>
              <a:gd name="connsiteX4" fmla="*/ 4972050 w 4972050"/>
              <a:gd name="connsiteY4" fmla="*/ 95250 h 152459"/>
              <a:gd name="connsiteX0" fmla="*/ 0 w 5314950"/>
              <a:gd name="connsiteY0" fmla="*/ 0 h 617991"/>
              <a:gd name="connsiteX1" fmla="*/ 1171575 w 5314950"/>
              <a:gd name="connsiteY1" fmla="*/ 600075 h 617991"/>
              <a:gd name="connsiteX2" fmla="*/ 3219450 w 5314950"/>
              <a:gd name="connsiteY2" fmla="*/ 466725 h 617991"/>
              <a:gd name="connsiteX3" fmla="*/ 4972050 w 5314950"/>
              <a:gd name="connsiteY3" fmla="*/ 533400 h 617991"/>
              <a:gd name="connsiteX4" fmla="*/ 5314950 w 5314950"/>
              <a:gd name="connsiteY4" fmla="*/ 542925 h 617991"/>
              <a:gd name="connsiteX0" fmla="*/ 0 w 5314950"/>
              <a:gd name="connsiteY0" fmla="*/ 0 h 617991"/>
              <a:gd name="connsiteX1" fmla="*/ 1171575 w 5314950"/>
              <a:gd name="connsiteY1" fmla="*/ 600075 h 617991"/>
              <a:gd name="connsiteX2" fmla="*/ 3219450 w 5314950"/>
              <a:gd name="connsiteY2" fmla="*/ 466725 h 617991"/>
              <a:gd name="connsiteX3" fmla="*/ 4972050 w 5314950"/>
              <a:gd name="connsiteY3" fmla="*/ 533400 h 617991"/>
              <a:gd name="connsiteX4" fmla="*/ 5314950 w 5314950"/>
              <a:gd name="connsiteY4" fmla="*/ 542925 h 617991"/>
              <a:gd name="connsiteX0" fmla="*/ 0 w 5495925"/>
              <a:gd name="connsiteY0" fmla="*/ 0 h 668367"/>
              <a:gd name="connsiteX1" fmla="*/ 1352550 w 5495925"/>
              <a:gd name="connsiteY1" fmla="*/ 647700 h 668367"/>
              <a:gd name="connsiteX2" fmla="*/ 3400425 w 5495925"/>
              <a:gd name="connsiteY2" fmla="*/ 514350 h 668367"/>
              <a:gd name="connsiteX3" fmla="*/ 5153025 w 5495925"/>
              <a:gd name="connsiteY3" fmla="*/ 581025 h 668367"/>
              <a:gd name="connsiteX4" fmla="*/ 5495925 w 5495925"/>
              <a:gd name="connsiteY4" fmla="*/ 590550 h 668367"/>
              <a:gd name="connsiteX0" fmla="*/ 0 w 5495925"/>
              <a:gd name="connsiteY0" fmla="*/ 0 h 668367"/>
              <a:gd name="connsiteX1" fmla="*/ 1352550 w 5495925"/>
              <a:gd name="connsiteY1" fmla="*/ 647700 h 668367"/>
              <a:gd name="connsiteX2" fmla="*/ 3400425 w 5495925"/>
              <a:gd name="connsiteY2" fmla="*/ 514350 h 668367"/>
              <a:gd name="connsiteX3" fmla="*/ 5153025 w 5495925"/>
              <a:gd name="connsiteY3" fmla="*/ 581025 h 668367"/>
              <a:gd name="connsiteX4" fmla="*/ 5495925 w 5495925"/>
              <a:gd name="connsiteY4" fmla="*/ 590550 h 668367"/>
              <a:gd name="connsiteX0" fmla="*/ 0 w 5800725"/>
              <a:gd name="connsiteY0" fmla="*/ 0 h 638131"/>
              <a:gd name="connsiteX1" fmla="*/ 1657350 w 5800725"/>
              <a:gd name="connsiteY1" fmla="*/ 619125 h 638131"/>
              <a:gd name="connsiteX2" fmla="*/ 3705225 w 5800725"/>
              <a:gd name="connsiteY2" fmla="*/ 485775 h 638131"/>
              <a:gd name="connsiteX3" fmla="*/ 5457825 w 5800725"/>
              <a:gd name="connsiteY3" fmla="*/ 552450 h 638131"/>
              <a:gd name="connsiteX4" fmla="*/ 5800725 w 5800725"/>
              <a:gd name="connsiteY4" fmla="*/ 561975 h 638131"/>
              <a:gd name="connsiteX0" fmla="*/ 0 w 5800725"/>
              <a:gd name="connsiteY0" fmla="*/ 0 h 638131"/>
              <a:gd name="connsiteX1" fmla="*/ 1657350 w 5800725"/>
              <a:gd name="connsiteY1" fmla="*/ 619125 h 638131"/>
              <a:gd name="connsiteX2" fmla="*/ 3705225 w 5800725"/>
              <a:gd name="connsiteY2" fmla="*/ 485775 h 638131"/>
              <a:gd name="connsiteX3" fmla="*/ 5457825 w 5800725"/>
              <a:gd name="connsiteY3" fmla="*/ 552450 h 638131"/>
              <a:gd name="connsiteX4" fmla="*/ 5800725 w 5800725"/>
              <a:gd name="connsiteY4" fmla="*/ 561975 h 638131"/>
              <a:gd name="connsiteX0" fmla="*/ 185340 w 5986065"/>
              <a:gd name="connsiteY0" fmla="*/ 0 h 623529"/>
              <a:gd name="connsiteX1" fmla="*/ 103461 w 5986065"/>
              <a:gd name="connsiteY1" fmla="*/ 292655 h 623529"/>
              <a:gd name="connsiteX2" fmla="*/ 1842690 w 5986065"/>
              <a:gd name="connsiteY2" fmla="*/ 619125 h 623529"/>
              <a:gd name="connsiteX3" fmla="*/ 3890565 w 5986065"/>
              <a:gd name="connsiteY3" fmla="*/ 485775 h 623529"/>
              <a:gd name="connsiteX4" fmla="*/ 5643165 w 5986065"/>
              <a:gd name="connsiteY4" fmla="*/ 552450 h 623529"/>
              <a:gd name="connsiteX5" fmla="*/ 5986065 w 5986065"/>
              <a:gd name="connsiteY5" fmla="*/ 561975 h 623529"/>
              <a:gd name="connsiteX0" fmla="*/ 0 w 6372225"/>
              <a:gd name="connsiteY0" fmla="*/ 197013 h 353817"/>
              <a:gd name="connsiteX1" fmla="*/ 489621 w 6372225"/>
              <a:gd name="connsiteY1" fmla="*/ 22943 h 353817"/>
              <a:gd name="connsiteX2" fmla="*/ 2228850 w 6372225"/>
              <a:gd name="connsiteY2" fmla="*/ 349413 h 353817"/>
              <a:gd name="connsiteX3" fmla="*/ 4276725 w 6372225"/>
              <a:gd name="connsiteY3" fmla="*/ 216063 h 353817"/>
              <a:gd name="connsiteX4" fmla="*/ 6029325 w 6372225"/>
              <a:gd name="connsiteY4" fmla="*/ 282738 h 353817"/>
              <a:gd name="connsiteX5" fmla="*/ 6372225 w 6372225"/>
              <a:gd name="connsiteY5" fmla="*/ 292263 h 353817"/>
              <a:gd name="connsiteX0" fmla="*/ 0 w 6372225"/>
              <a:gd name="connsiteY0" fmla="*/ 110358 h 264091"/>
              <a:gd name="connsiteX1" fmla="*/ 1051596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6372225"/>
              <a:gd name="connsiteY0" fmla="*/ 110358 h 264091"/>
              <a:gd name="connsiteX1" fmla="*/ 1051596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6372225"/>
              <a:gd name="connsiteY0" fmla="*/ 110358 h 264091"/>
              <a:gd name="connsiteX1" fmla="*/ 1061121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5743575"/>
              <a:gd name="connsiteY0" fmla="*/ 54828 h 275236"/>
              <a:gd name="connsiteX1" fmla="*/ 432471 w 5743575"/>
              <a:gd name="connsiteY1" fmla="*/ 42683 h 275236"/>
              <a:gd name="connsiteX2" fmla="*/ 1600200 w 5743575"/>
              <a:gd name="connsiteY2" fmla="*/ 273903 h 275236"/>
              <a:gd name="connsiteX3" fmla="*/ 3648075 w 5743575"/>
              <a:gd name="connsiteY3" fmla="*/ 140553 h 275236"/>
              <a:gd name="connsiteX4" fmla="*/ 5400675 w 5743575"/>
              <a:gd name="connsiteY4" fmla="*/ 207228 h 275236"/>
              <a:gd name="connsiteX5" fmla="*/ 5743575 w 5743575"/>
              <a:gd name="connsiteY5" fmla="*/ 216753 h 275236"/>
              <a:gd name="connsiteX0" fmla="*/ 704361 w 5362086"/>
              <a:gd name="connsiteY0" fmla="*/ 0 h 1430083"/>
              <a:gd name="connsiteX1" fmla="*/ 50982 w 5362086"/>
              <a:gd name="connsiteY1" fmla="*/ 1197530 h 1430083"/>
              <a:gd name="connsiteX2" fmla="*/ 1218711 w 5362086"/>
              <a:gd name="connsiteY2" fmla="*/ 1428750 h 1430083"/>
              <a:gd name="connsiteX3" fmla="*/ 3266586 w 5362086"/>
              <a:gd name="connsiteY3" fmla="*/ 1295400 h 1430083"/>
              <a:gd name="connsiteX4" fmla="*/ 5019186 w 5362086"/>
              <a:gd name="connsiteY4" fmla="*/ 1362075 h 1430083"/>
              <a:gd name="connsiteX5" fmla="*/ 5362086 w 5362086"/>
              <a:gd name="connsiteY5" fmla="*/ 1371600 h 1430083"/>
              <a:gd name="connsiteX0" fmla="*/ 877921 w 5535646"/>
              <a:gd name="connsiteY0" fmla="*/ 0 h 1430083"/>
              <a:gd name="connsiteX1" fmla="*/ 224542 w 5535646"/>
              <a:gd name="connsiteY1" fmla="*/ 1197530 h 1430083"/>
              <a:gd name="connsiteX2" fmla="*/ 1392271 w 5535646"/>
              <a:gd name="connsiteY2" fmla="*/ 1428750 h 1430083"/>
              <a:gd name="connsiteX3" fmla="*/ 3440146 w 5535646"/>
              <a:gd name="connsiteY3" fmla="*/ 1295400 h 1430083"/>
              <a:gd name="connsiteX4" fmla="*/ 5192746 w 5535646"/>
              <a:gd name="connsiteY4" fmla="*/ 1362075 h 1430083"/>
              <a:gd name="connsiteX5" fmla="*/ 5535646 w 5535646"/>
              <a:gd name="connsiteY5" fmla="*/ 1371600 h 1430083"/>
              <a:gd name="connsiteX0" fmla="*/ 877921 w 5535646"/>
              <a:gd name="connsiteY0" fmla="*/ 0 h 1477896"/>
              <a:gd name="connsiteX1" fmla="*/ 224542 w 5535646"/>
              <a:gd name="connsiteY1" fmla="*/ 1197530 h 1477896"/>
              <a:gd name="connsiteX2" fmla="*/ 1392271 w 5535646"/>
              <a:gd name="connsiteY2" fmla="*/ 1428750 h 1477896"/>
              <a:gd name="connsiteX3" fmla="*/ 3440146 w 5535646"/>
              <a:gd name="connsiteY3" fmla="*/ 1295400 h 1477896"/>
              <a:gd name="connsiteX4" fmla="*/ 5192746 w 5535646"/>
              <a:gd name="connsiteY4" fmla="*/ 1362075 h 1477896"/>
              <a:gd name="connsiteX5" fmla="*/ 5535646 w 5535646"/>
              <a:gd name="connsiteY5" fmla="*/ 1371600 h 1477896"/>
              <a:gd name="connsiteX0" fmla="*/ 0 w 5311104"/>
              <a:gd name="connsiteY0" fmla="*/ 0 h 280366"/>
              <a:gd name="connsiteX1" fmla="*/ 1167729 w 5311104"/>
              <a:gd name="connsiteY1" fmla="*/ 231220 h 280366"/>
              <a:gd name="connsiteX2" fmla="*/ 3215604 w 5311104"/>
              <a:gd name="connsiteY2" fmla="*/ 97870 h 280366"/>
              <a:gd name="connsiteX3" fmla="*/ 4968204 w 5311104"/>
              <a:gd name="connsiteY3" fmla="*/ 164545 h 280366"/>
              <a:gd name="connsiteX4" fmla="*/ 5311104 w 5311104"/>
              <a:gd name="connsiteY4" fmla="*/ 174070 h 280366"/>
              <a:gd name="connsiteX0" fmla="*/ 0 w 5482554"/>
              <a:gd name="connsiteY0" fmla="*/ 0 h 340771"/>
              <a:gd name="connsiteX1" fmla="*/ 1339179 w 5482554"/>
              <a:gd name="connsiteY1" fmla="*/ 335995 h 340771"/>
              <a:gd name="connsiteX2" fmla="*/ 3387054 w 5482554"/>
              <a:gd name="connsiteY2" fmla="*/ 202645 h 340771"/>
              <a:gd name="connsiteX3" fmla="*/ 5139654 w 5482554"/>
              <a:gd name="connsiteY3" fmla="*/ 269320 h 340771"/>
              <a:gd name="connsiteX4" fmla="*/ 5482554 w 5482554"/>
              <a:gd name="connsiteY4" fmla="*/ 278845 h 340771"/>
              <a:gd name="connsiteX0" fmla="*/ 0 w 5482554"/>
              <a:gd name="connsiteY0" fmla="*/ 0 h 340771"/>
              <a:gd name="connsiteX1" fmla="*/ 1339179 w 5482554"/>
              <a:gd name="connsiteY1" fmla="*/ 335995 h 340771"/>
              <a:gd name="connsiteX2" fmla="*/ 3387054 w 5482554"/>
              <a:gd name="connsiteY2" fmla="*/ 202645 h 340771"/>
              <a:gd name="connsiteX3" fmla="*/ 5139654 w 5482554"/>
              <a:gd name="connsiteY3" fmla="*/ 269320 h 340771"/>
              <a:gd name="connsiteX4" fmla="*/ 5482554 w 5482554"/>
              <a:gd name="connsiteY4" fmla="*/ 278845 h 340771"/>
              <a:gd name="connsiteX0" fmla="*/ 0 w 5501604"/>
              <a:gd name="connsiteY0" fmla="*/ 0 h 157447"/>
              <a:gd name="connsiteX1" fmla="*/ 1358229 w 5501604"/>
              <a:gd name="connsiteY1" fmla="*/ 155020 h 157447"/>
              <a:gd name="connsiteX2" fmla="*/ 3406104 w 5501604"/>
              <a:gd name="connsiteY2" fmla="*/ 21670 h 157447"/>
              <a:gd name="connsiteX3" fmla="*/ 5158704 w 5501604"/>
              <a:gd name="connsiteY3" fmla="*/ 88345 h 157447"/>
              <a:gd name="connsiteX4" fmla="*/ 5501604 w 5501604"/>
              <a:gd name="connsiteY4" fmla="*/ 97870 h 157447"/>
              <a:gd name="connsiteX0" fmla="*/ 0 w 5501604"/>
              <a:gd name="connsiteY0" fmla="*/ 16098 h 171194"/>
              <a:gd name="connsiteX1" fmla="*/ 1358229 w 5501604"/>
              <a:gd name="connsiteY1" fmla="*/ 171118 h 171194"/>
              <a:gd name="connsiteX2" fmla="*/ 3406104 w 5501604"/>
              <a:gd name="connsiteY2" fmla="*/ 37768 h 171194"/>
              <a:gd name="connsiteX3" fmla="*/ 5158704 w 5501604"/>
              <a:gd name="connsiteY3" fmla="*/ 104443 h 171194"/>
              <a:gd name="connsiteX4" fmla="*/ 5501604 w 5501604"/>
              <a:gd name="connsiteY4" fmla="*/ 113968 h 171194"/>
              <a:gd name="connsiteX0" fmla="*/ 0 w 5501604"/>
              <a:gd name="connsiteY0" fmla="*/ 12680 h 243951"/>
              <a:gd name="connsiteX1" fmla="*/ 1853529 w 5501604"/>
              <a:gd name="connsiteY1" fmla="*/ 243900 h 243951"/>
              <a:gd name="connsiteX2" fmla="*/ 3406104 w 5501604"/>
              <a:gd name="connsiteY2" fmla="*/ 34350 h 243951"/>
              <a:gd name="connsiteX3" fmla="*/ 5158704 w 5501604"/>
              <a:gd name="connsiteY3" fmla="*/ 101025 h 243951"/>
              <a:gd name="connsiteX4" fmla="*/ 5501604 w 5501604"/>
              <a:gd name="connsiteY4" fmla="*/ 110550 h 243951"/>
              <a:gd name="connsiteX0" fmla="*/ 0 w 5501604"/>
              <a:gd name="connsiteY0" fmla="*/ 12680 h 243951"/>
              <a:gd name="connsiteX1" fmla="*/ 1853529 w 5501604"/>
              <a:gd name="connsiteY1" fmla="*/ 243900 h 243951"/>
              <a:gd name="connsiteX2" fmla="*/ 3406104 w 5501604"/>
              <a:gd name="connsiteY2" fmla="*/ 34350 h 243951"/>
              <a:gd name="connsiteX3" fmla="*/ 5158704 w 5501604"/>
              <a:gd name="connsiteY3" fmla="*/ 101025 h 243951"/>
              <a:gd name="connsiteX4" fmla="*/ 5501604 w 5501604"/>
              <a:gd name="connsiteY4" fmla="*/ 110550 h 243951"/>
              <a:gd name="connsiteX0" fmla="*/ 0 w 5501604"/>
              <a:gd name="connsiteY0" fmla="*/ 12680 h 243954"/>
              <a:gd name="connsiteX1" fmla="*/ 1853529 w 5501604"/>
              <a:gd name="connsiteY1" fmla="*/ 243900 h 243954"/>
              <a:gd name="connsiteX2" fmla="*/ 3406104 w 5501604"/>
              <a:gd name="connsiteY2" fmla="*/ 34350 h 243954"/>
              <a:gd name="connsiteX3" fmla="*/ 5158704 w 5501604"/>
              <a:gd name="connsiteY3" fmla="*/ 101025 h 243954"/>
              <a:gd name="connsiteX4" fmla="*/ 5501604 w 5501604"/>
              <a:gd name="connsiteY4" fmla="*/ 110550 h 243954"/>
              <a:gd name="connsiteX0" fmla="*/ 0 w 5501604"/>
              <a:gd name="connsiteY0" fmla="*/ 12680 h 243952"/>
              <a:gd name="connsiteX1" fmla="*/ 1853529 w 5501604"/>
              <a:gd name="connsiteY1" fmla="*/ 243900 h 243952"/>
              <a:gd name="connsiteX2" fmla="*/ 3406104 w 5501604"/>
              <a:gd name="connsiteY2" fmla="*/ 34350 h 243952"/>
              <a:gd name="connsiteX3" fmla="*/ 5092029 w 5501604"/>
              <a:gd name="connsiteY3" fmla="*/ 62925 h 243952"/>
              <a:gd name="connsiteX4" fmla="*/ 5501604 w 5501604"/>
              <a:gd name="connsiteY4" fmla="*/ 110550 h 243952"/>
              <a:gd name="connsiteX0" fmla="*/ 0 w 5501604"/>
              <a:gd name="connsiteY0" fmla="*/ 12680 h 243952"/>
              <a:gd name="connsiteX1" fmla="*/ 1853529 w 5501604"/>
              <a:gd name="connsiteY1" fmla="*/ 243900 h 243952"/>
              <a:gd name="connsiteX2" fmla="*/ 3406104 w 5501604"/>
              <a:gd name="connsiteY2" fmla="*/ 34350 h 243952"/>
              <a:gd name="connsiteX3" fmla="*/ 5092029 w 5501604"/>
              <a:gd name="connsiteY3" fmla="*/ 62925 h 243952"/>
              <a:gd name="connsiteX4" fmla="*/ 5501604 w 5501604"/>
              <a:gd name="connsiteY4" fmla="*/ 110550 h 243952"/>
              <a:gd name="connsiteX0" fmla="*/ 0 w 5501604"/>
              <a:gd name="connsiteY0" fmla="*/ 26734 h 258024"/>
              <a:gd name="connsiteX1" fmla="*/ 1853529 w 5501604"/>
              <a:gd name="connsiteY1" fmla="*/ 257954 h 258024"/>
              <a:gd name="connsiteX2" fmla="*/ 3406104 w 5501604"/>
              <a:gd name="connsiteY2" fmla="*/ 48404 h 258024"/>
              <a:gd name="connsiteX3" fmla="*/ 5092029 w 5501604"/>
              <a:gd name="connsiteY3" fmla="*/ 76979 h 258024"/>
              <a:gd name="connsiteX4" fmla="*/ 5501604 w 5501604"/>
              <a:gd name="connsiteY4" fmla="*/ 124604 h 258024"/>
              <a:gd name="connsiteX0" fmla="*/ 0 w 5501604"/>
              <a:gd name="connsiteY0" fmla="*/ 28486 h 259895"/>
              <a:gd name="connsiteX1" fmla="*/ 341337 w 5501604"/>
              <a:gd name="connsiteY1" fmla="*/ 14199 h 259895"/>
              <a:gd name="connsiteX2" fmla="*/ 1853529 w 5501604"/>
              <a:gd name="connsiteY2" fmla="*/ 259706 h 259895"/>
              <a:gd name="connsiteX3" fmla="*/ 3406104 w 5501604"/>
              <a:gd name="connsiteY3" fmla="*/ 50156 h 259895"/>
              <a:gd name="connsiteX4" fmla="*/ 5092029 w 5501604"/>
              <a:gd name="connsiteY4" fmla="*/ 78731 h 259895"/>
              <a:gd name="connsiteX5" fmla="*/ 5501604 w 5501604"/>
              <a:gd name="connsiteY5" fmla="*/ 126356 h 259895"/>
              <a:gd name="connsiteX0" fmla="*/ 0 w 5501604"/>
              <a:gd name="connsiteY0" fmla="*/ 28486 h 259895"/>
              <a:gd name="connsiteX1" fmla="*/ 341337 w 5501604"/>
              <a:gd name="connsiteY1" fmla="*/ 14199 h 259895"/>
              <a:gd name="connsiteX2" fmla="*/ 1853529 w 5501604"/>
              <a:gd name="connsiteY2" fmla="*/ 259706 h 259895"/>
              <a:gd name="connsiteX3" fmla="*/ 3406104 w 5501604"/>
              <a:gd name="connsiteY3" fmla="*/ 50156 h 259895"/>
              <a:gd name="connsiteX4" fmla="*/ 5092029 w 5501604"/>
              <a:gd name="connsiteY4" fmla="*/ 78731 h 259895"/>
              <a:gd name="connsiteX5" fmla="*/ 5501604 w 5501604"/>
              <a:gd name="connsiteY5" fmla="*/ 126356 h 259895"/>
              <a:gd name="connsiteX0" fmla="*/ 0 w 5160267"/>
              <a:gd name="connsiteY0" fmla="*/ 12448 h 258144"/>
              <a:gd name="connsiteX1" fmla="*/ 1512192 w 5160267"/>
              <a:gd name="connsiteY1" fmla="*/ 257955 h 258144"/>
              <a:gd name="connsiteX2" fmla="*/ 3064767 w 5160267"/>
              <a:gd name="connsiteY2" fmla="*/ 48405 h 258144"/>
              <a:gd name="connsiteX3" fmla="*/ 4750692 w 5160267"/>
              <a:gd name="connsiteY3" fmla="*/ 76980 h 258144"/>
              <a:gd name="connsiteX4" fmla="*/ 5160267 w 5160267"/>
              <a:gd name="connsiteY4" fmla="*/ 124605 h 25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0267" h="258144">
                <a:moveTo>
                  <a:pt x="0" y="12448"/>
                </a:moveTo>
                <a:cubicBezTo>
                  <a:pt x="637533" y="46222"/>
                  <a:pt x="1001398" y="251962"/>
                  <a:pt x="1512192" y="257955"/>
                </a:cubicBezTo>
                <a:cubicBezTo>
                  <a:pt x="2022986" y="263948"/>
                  <a:pt x="2448817" y="126193"/>
                  <a:pt x="3064767" y="48405"/>
                </a:cubicBezTo>
                <a:cubicBezTo>
                  <a:pt x="3680717" y="-29383"/>
                  <a:pt x="4074417" y="-8745"/>
                  <a:pt x="4750692" y="76980"/>
                </a:cubicBezTo>
                <a:lnTo>
                  <a:pt x="5160267" y="124605"/>
                </a:lnTo>
              </a:path>
            </a:pathLst>
          </a:custGeom>
          <a:noFill/>
          <a:ln w="2540">
            <a:solidFill>
              <a:srgbClr val="078F9D"/>
            </a:solid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rgbClr val="25A79B"/>
              </a:solidFill>
            </a:endParaRPr>
          </a:p>
        </p:txBody>
      </p:sp>
      <p:sp>
        <p:nvSpPr>
          <p:cNvPr id="7" name="Forme libre 6"/>
          <p:cNvSpPr/>
          <p:nvPr/>
        </p:nvSpPr>
        <p:spPr>
          <a:xfrm rot="-10860000">
            <a:off x="2576422" y="2749372"/>
            <a:ext cx="3959495" cy="99438"/>
          </a:xfrm>
          <a:custGeom>
            <a:avLst/>
            <a:gdLst>
              <a:gd name="connsiteX0" fmla="*/ 0 w 5154917"/>
              <a:gd name="connsiteY0" fmla="*/ 67632 h 164367"/>
              <a:gd name="connsiteX1" fmla="*/ 1000125 w 5154917"/>
              <a:gd name="connsiteY1" fmla="*/ 162882 h 164367"/>
              <a:gd name="connsiteX2" fmla="*/ 2800350 w 5154917"/>
              <a:gd name="connsiteY2" fmla="*/ 957 h 164367"/>
              <a:gd name="connsiteX3" fmla="*/ 4800600 w 5154917"/>
              <a:gd name="connsiteY3" fmla="*/ 96207 h 164367"/>
              <a:gd name="connsiteX4" fmla="*/ 5143500 w 5154917"/>
              <a:gd name="connsiteY4" fmla="*/ 105732 h 164367"/>
              <a:gd name="connsiteX0" fmla="*/ 0 w 4983467"/>
              <a:gd name="connsiteY0" fmla="*/ 10482 h 162900"/>
              <a:gd name="connsiteX1" fmla="*/ 828675 w 4983467"/>
              <a:gd name="connsiteY1" fmla="*/ 162882 h 162900"/>
              <a:gd name="connsiteX2" fmla="*/ 2628900 w 4983467"/>
              <a:gd name="connsiteY2" fmla="*/ 957 h 162900"/>
              <a:gd name="connsiteX3" fmla="*/ 4629150 w 4983467"/>
              <a:gd name="connsiteY3" fmla="*/ 96207 h 162900"/>
              <a:gd name="connsiteX4" fmla="*/ 4972050 w 4983467"/>
              <a:gd name="connsiteY4" fmla="*/ 105732 h 162900"/>
              <a:gd name="connsiteX0" fmla="*/ 0 w 4983467"/>
              <a:gd name="connsiteY0" fmla="*/ 10482 h 162923"/>
              <a:gd name="connsiteX1" fmla="*/ 828675 w 4983467"/>
              <a:gd name="connsiteY1" fmla="*/ 162882 h 162923"/>
              <a:gd name="connsiteX2" fmla="*/ 2628900 w 4983467"/>
              <a:gd name="connsiteY2" fmla="*/ 957 h 162923"/>
              <a:gd name="connsiteX3" fmla="*/ 4629150 w 4983467"/>
              <a:gd name="connsiteY3" fmla="*/ 96207 h 162923"/>
              <a:gd name="connsiteX4" fmla="*/ 4972050 w 4983467"/>
              <a:gd name="connsiteY4" fmla="*/ 105732 h 162923"/>
              <a:gd name="connsiteX0" fmla="*/ 0 w 4972050"/>
              <a:gd name="connsiteY0" fmla="*/ 0 h 152459"/>
              <a:gd name="connsiteX1" fmla="*/ 828675 w 4972050"/>
              <a:gd name="connsiteY1" fmla="*/ 152400 h 152459"/>
              <a:gd name="connsiteX2" fmla="*/ 2876550 w 4972050"/>
              <a:gd name="connsiteY2" fmla="*/ 19050 h 152459"/>
              <a:gd name="connsiteX3" fmla="*/ 4629150 w 4972050"/>
              <a:gd name="connsiteY3" fmla="*/ 85725 h 152459"/>
              <a:gd name="connsiteX4" fmla="*/ 4972050 w 4972050"/>
              <a:gd name="connsiteY4" fmla="*/ 95250 h 152459"/>
              <a:gd name="connsiteX0" fmla="*/ 0 w 5195794"/>
              <a:gd name="connsiteY0" fmla="*/ 0 h 375423"/>
              <a:gd name="connsiteX1" fmla="*/ 828675 w 5195794"/>
              <a:gd name="connsiteY1" fmla="*/ 152400 h 375423"/>
              <a:gd name="connsiteX2" fmla="*/ 2876550 w 5195794"/>
              <a:gd name="connsiteY2" fmla="*/ 19050 h 375423"/>
              <a:gd name="connsiteX3" fmla="*/ 4629150 w 5195794"/>
              <a:gd name="connsiteY3" fmla="*/ 85725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629150 w 5195794"/>
              <a:gd name="connsiteY3" fmla="*/ 85725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970954 w 5195794"/>
              <a:gd name="connsiteY2" fmla="*/ 6833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970954 w 5195794"/>
              <a:gd name="connsiteY2" fmla="*/ 68330 h 375423"/>
              <a:gd name="connsiteX3" fmla="*/ 4382202 w 5195794"/>
              <a:gd name="connsiteY3" fmla="*/ 43309 h 375423"/>
              <a:gd name="connsiteX4" fmla="*/ 5195794 w 5195794"/>
              <a:gd name="connsiteY4" fmla="*/ 375423 h 375423"/>
              <a:gd name="connsiteX0" fmla="*/ 0 w 5195794"/>
              <a:gd name="connsiteY0" fmla="*/ 4143 h 379566"/>
              <a:gd name="connsiteX1" fmla="*/ 828675 w 5195794"/>
              <a:gd name="connsiteY1" fmla="*/ 156543 h 379566"/>
              <a:gd name="connsiteX2" fmla="*/ 2970954 w 5195794"/>
              <a:gd name="connsiteY2" fmla="*/ 72473 h 379566"/>
              <a:gd name="connsiteX3" fmla="*/ 4392556 w 5195794"/>
              <a:gd name="connsiteY3" fmla="*/ 0 h 379566"/>
              <a:gd name="connsiteX4" fmla="*/ 5195794 w 5195794"/>
              <a:gd name="connsiteY4" fmla="*/ 379566 h 379566"/>
              <a:gd name="connsiteX0" fmla="*/ 0 w 5195794"/>
              <a:gd name="connsiteY0" fmla="*/ 18905 h 394328"/>
              <a:gd name="connsiteX1" fmla="*/ 828675 w 5195794"/>
              <a:gd name="connsiteY1" fmla="*/ 171305 h 394328"/>
              <a:gd name="connsiteX2" fmla="*/ 2970954 w 5195794"/>
              <a:gd name="connsiteY2" fmla="*/ 87235 h 394328"/>
              <a:gd name="connsiteX3" fmla="*/ 4392556 w 5195794"/>
              <a:gd name="connsiteY3" fmla="*/ 14762 h 394328"/>
              <a:gd name="connsiteX4" fmla="*/ 5195794 w 5195794"/>
              <a:gd name="connsiteY4" fmla="*/ 394328 h 394328"/>
              <a:gd name="connsiteX0" fmla="*/ 0 w 5195794"/>
              <a:gd name="connsiteY0" fmla="*/ 18905 h 394328"/>
              <a:gd name="connsiteX1" fmla="*/ 828675 w 5195794"/>
              <a:gd name="connsiteY1" fmla="*/ 171305 h 394328"/>
              <a:gd name="connsiteX2" fmla="*/ 2970954 w 5195794"/>
              <a:gd name="connsiteY2" fmla="*/ 87235 h 394328"/>
              <a:gd name="connsiteX3" fmla="*/ 4392556 w 5195794"/>
              <a:gd name="connsiteY3" fmla="*/ 14762 h 394328"/>
              <a:gd name="connsiteX4" fmla="*/ 5195794 w 5195794"/>
              <a:gd name="connsiteY4" fmla="*/ 394328 h 394328"/>
              <a:gd name="connsiteX0" fmla="*/ 0 w 5195794"/>
              <a:gd name="connsiteY0" fmla="*/ 56473 h 431896"/>
              <a:gd name="connsiteX1" fmla="*/ 828675 w 5195794"/>
              <a:gd name="connsiteY1" fmla="*/ 208873 h 431896"/>
              <a:gd name="connsiteX2" fmla="*/ 2970954 w 5195794"/>
              <a:gd name="connsiteY2" fmla="*/ 124803 h 431896"/>
              <a:gd name="connsiteX3" fmla="*/ 4392556 w 5195794"/>
              <a:gd name="connsiteY3" fmla="*/ 52330 h 431896"/>
              <a:gd name="connsiteX4" fmla="*/ 5195794 w 5195794"/>
              <a:gd name="connsiteY4" fmla="*/ 431896 h 431896"/>
              <a:gd name="connsiteX0" fmla="*/ 0 w 5195794"/>
              <a:gd name="connsiteY0" fmla="*/ 58153 h 433576"/>
              <a:gd name="connsiteX1" fmla="*/ 1018315 w 5195794"/>
              <a:gd name="connsiteY1" fmla="*/ 261496 h 433576"/>
              <a:gd name="connsiteX2" fmla="*/ 2970954 w 5195794"/>
              <a:gd name="connsiteY2" fmla="*/ 126483 h 433576"/>
              <a:gd name="connsiteX3" fmla="*/ 4392556 w 5195794"/>
              <a:gd name="connsiteY3" fmla="*/ 54010 h 433576"/>
              <a:gd name="connsiteX4" fmla="*/ 5195794 w 5195794"/>
              <a:gd name="connsiteY4" fmla="*/ 433576 h 433576"/>
              <a:gd name="connsiteX0" fmla="*/ 0 w 5195794"/>
              <a:gd name="connsiteY0" fmla="*/ 58153 h 433576"/>
              <a:gd name="connsiteX1" fmla="*/ 1018315 w 5195794"/>
              <a:gd name="connsiteY1" fmla="*/ 261496 h 433576"/>
              <a:gd name="connsiteX2" fmla="*/ 2970954 w 5195794"/>
              <a:gd name="connsiteY2" fmla="*/ 126483 h 433576"/>
              <a:gd name="connsiteX3" fmla="*/ 4392556 w 5195794"/>
              <a:gd name="connsiteY3" fmla="*/ 54010 h 433576"/>
              <a:gd name="connsiteX4" fmla="*/ 5195794 w 5195794"/>
              <a:gd name="connsiteY4" fmla="*/ 433576 h 433576"/>
              <a:gd name="connsiteX0" fmla="*/ 0 w 5195794"/>
              <a:gd name="connsiteY0" fmla="*/ 55412 h 430835"/>
              <a:gd name="connsiteX1" fmla="*/ 1077285 w 5195794"/>
              <a:gd name="connsiteY1" fmla="*/ 154993 h 430835"/>
              <a:gd name="connsiteX2" fmla="*/ 2970954 w 5195794"/>
              <a:gd name="connsiteY2" fmla="*/ 123742 h 430835"/>
              <a:gd name="connsiteX3" fmla="*/ 4392556 w 5195794"/>
              <a:gd name="connsiteY3" fmla="*/ 51269 h 430835"/>
              <a:gd name="connsiteX4" fmla="*/ 5195794 w 5195794"/>
              <a:gd name="connsiteY4" fmla="*/ 430835 h 430835"/>
              <a:gd name="connsiteX0" fmla="*/ 0 w 5195794"/>
              <a:gd name="connsiteY0" fmla="*/ 55412 h 430835"/>
              <a:gd name="connsiteX1" fmla="*/ 1077285 w 5195794"/>
              <a:gd name="connsiteY1" fmla="*/ 154993 h 430835"/>
              <a:gd name="connsiteX2" fmla="*/ 2970954 w 5195794"/>
              <a:gd name="connsiteY2" fmla="*/ 123742 h 430835"/>
              <a:gd name="connsiteX3" fmla="*/ 4392556 w 5195794"/>
              <a:gd name="connsiteY3" fmla="*/ 51269 h 430835"/>
              <a:gd name="connsiteX4" fmla="*/ 5195794 w 5195794"/>
              <a:gd name="connsiteY4" fmla="*/ 430835 h 430835"/>
              <a:gd name="connsiteX0" fmla="*/ 0 w 5195794"/>
              <a:gd name="connsiteY0" fmla="*/ 47289 h 422712"/>
              <a:gd name="connsiteX1" fmla="*/ 1077285 w 5195794"/>
              <a:gd name="connsiteY1" fmla="*/ 146870 h 422712"/>
              <a:gd name="connsiteX2" fmla="*/ 2941386 w 5195794"/>
              <a:gd name="connsiteY2" fmla="*/ 172262 h 422712"/>
              <a:gd name="connsiteX3" fmla="*/ 4392556 w 5195794"/>
              <a:gd name="connsiteY3" fmla="*/ 43146 h 422712"/>
              <a:gd name="connsiteX4" fmla="*/ 5195794 w 5195794"/>
              <a:gd name="connsiteY4" fmla="*/ 422712 h 422712"/>
              <a:gd name="connsiteX0" fmla="*/ 0 w 5195794"/>
              <a:gd name="connsiteY0" fmla="*/ 37848 h 413271"/>
              <a:gd name="connsiteX1" fmla="*/ 1077285 w 5195794"/>
              <a:gd name="connsiteY1" fmla="*/ 137429 h 413271"/>
              <a:gd name="connsiteX2" fmla="*/ 2941386 w 5195794"/>
              <a:gd name="connsiteY2" fmla="*/ 162821 h 413271"/>
              <a:gd name="connsiteX3" fmla="*/ 4392556 w 5195794"/>
              <a:gd name="connsiteY3" fmla="*/ 33705 h 413271"/>
              <a:gd name="connsiteX4" fmla="*/ 5195794 w 5195794"/>
              <a:gd name="connsiteY4" fmla="*/ 413271 h 413271"/>
              <a:gd name="connsiteX0" fmla="*/ 0 w 5195794"/>
              <a:gd name="connsiteY0" fmla="*/ 45900 h 421323"/>
              <a:gd name="connsiteX1" fmla="*/ 1011950 w 5195794"/>
              <a:gd name="connsiteY1" fmla="*/ 68129 h 421323"/>
              <a:gd name="connsiteX2" fmla="*/ 2941386 w 5195794"/>
              <a:gd name="connsiteY2" fmla="*/ 170873 h 421323"/>
              <a:gd name="connsiteX3" fmla="*/ 4392556 w 5195794"/>
              <a:gd name="connsiteY3" fmla="*/ 41757 h 421323"/>
              <a:gd name="connsiteX4" fmla="*/ 5195794 w 5195794"/>
              <a:gd name="connsiteY4" fmla="*/ 421323 h 421323"/>
              <a:gd name="connsiteX0" fmla="*/ 0 w 5673966"/>
              <a:gd name="connsiteY0" fmla="*/ 151871 h 421323"/>
              <a:gd name="connsiteX1" fmla="*/ 1490122 w 5673966"/>
              <a:gd name="connsiteY1" fmla="*/ 68129 h 421323"/>
              <a:gd name="connsiteX2" fmla="*/ 3419558 w 5673966"/>
              <a:gd name="connsiteY2" fmla="*/ 170873 h 421323"/>
              <a:gd name="connsiteX3" fmla="*/ 4870728 w 5673966"/>
              <a:gd name="connsiteY3" fmla="*/ 41757 h 421323"/>
              <a:gd name="connsiteX4" fmla="*/ 5673966 w 5673966"/>
              <a:gd name="connsiteY4" fmla="*/ 421323 h 421323"/>
              <a:gd name="connsiteX0" fmla="*/ 0 w 4870728"/>
              <a:gd name="connsiteY0" fmla="*/ 151871 h 185439"/>
              <a:gd name="connsiteX1" fmla="*/ 1490122 w 4870728"/>
              <a:gd name="connsiteY1" fmla="*/ 68129 h 185439"/>
              <a:gd name="connsiteX2" fmla="*/ 3419558 w 4870728"/>
              <a:gd name="connsiteY2" fmla="*/ 170873 h 185439"/>
              <a:gd name="connsiteX3" fmla="*/ 4870728 w 4870728"/>
              <a:gd name="connsiteY3" fmla="*/ 41757 h 185439"/>
              <a:gd name="connsiteX0" fmla="*/ 0 w 5279326"/>
              <a:gd name="connsiteY0" fmla="*/ 99016 h 132584"/>
              <a:gd name="connsiteX1" fmla="*/ 1490122 w 5279326"/>
              <a:gd name="connsiteY1" fmla="*/ 15274 h 132584"/>
              <a:gd name="connsiteX2" fmla="*/ 3419558 w 5279326"/>
              <a:gd name="connsiteY2" fmla="*/ 118018 h 132584"/>
              <a:gd name="connsiteX3" fmla="*/ 5279326 w 5279326"/>
              <a:gd name="connsiteY3" fmla="*/ 48429 h 132584"/>
            </a:gdLst>
            <a:ahLst/>
            <a:cxnLst>
              <a:cxn ang="0">
                <a:pos x="connsiteX0" y="connsiteY0"/>
              </a:cxn>
              <a:cxn ang="0">
                <a:pos x="connsiteX1" y="connsiteY1"/>
              </a:cxn>
              <a:cxn ang="0">
                <a:pos x="connsiteX2" y="connsiteY2"/>
              </a:cxn>
              <a:cxn ang="0">
                <a:pos x="connsiteX3" y="connsiteY3"/>
              </a:cxn>
            </a:cxnLst>
            <a:rect l="l" t="t" r="r" b="b"/>
            <a:pathLst>
              <a:path w="5279326" h="132584">
                <a:moveTo>
                  <a:pt x="0" y="99016"/>
                </a:moveTo>
                <a:cubicBezTo>
                  <a:pt x="276225" y="209347"/>
                  <a:pt x="920196" y="12107"/>
                  <a:pt x="1490122" y="15274"/>
                </a:cubicBezTo>
                <a:cubicBezTo>
                  <a:pt x="2060048" y="18441"/>
                  <a:pt x="2788024" y="112492"/>
                  <a:pt x="3419558" y="118018"/>
                </a:cubicBezTo>
                <a:cubicBezTo>
                  <a:pt x="4051092" y="123544"/>
                  <a:pt x="4541625" y="-93969"/>
                  <a:pt x="5279326" y="48429"/>
                </a:cubicBezTo>
              </a:path>
            </a:pathLst>
          </a:custGeom>
          <a:noFill/>
          <a:ln w="12700">
            <a:solidFill>
              <a:schemeClr val="accent6"/>
            </a:solid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rgbClr val="FFC000"/>
              </a:solidFill>
            </a:endParaRPr>
          </a:p>
        </p:txBody>
      </p:sp>
      <p:sp>
        <p:nvSpPr>
          <p:cNvPr id="4" name="Ellipse 3"/>
          <p:cNvSpPr/>
          <p:nvPr/>
        </p:nvSpPr>
        <p:spPr>
          <a:xfrm>
            <a:off x="6537176" y="2684667"/>
            <a:ext cx="96759" cy="96759"/>
          </a:xfrm>
          <a:prstGeom prst="ellipse">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8" name="Ellipse 7"/>
          <p:cNvSpPr/>
          <p:nvPr/>
        </p:nvSpPr>
        <p:spPr>
          <a:xfrm>
            <a:off x="6391774" y="2767901"/>
            <a:ext cx="48380" cy="48380"/>
          </a:xfrm>
          <a:prstGeom prst="ellipse">
            <a:avLst/>
          </a:prstGeom>
          <a:solidFill>
            <a:srgbClr val="078F9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5" name="ZoneTexte 4"/>
          <p:cNvSpPr txBox="1"/>
          <p:nvPr/>
        </p:nvSpPr>
        <p:spPr>
          <a:xfrm>
            <a:off x="3482764" y="4617133"/>
            <a:ext cx="1944216" cy="646331"/>
          </a:xfrm>
          <a:prstGeom prst="rect">
            <a:avLst/>
          </a:prstGeom>
          <a:noFill/>
        </p:spPr>
        <p:txBody>
          <a:bodyPr wrap="square" rtlCol="0">
            <a:spAutoFit/>
          </a:bodyPr>
          <a:lstStyle/>
          <a:p>
            <a:pPr algn="ctr"/>
            <a:r>
              <a:rPr lang="fr-FR" b="1" dirty="0">
                <a:solidFill>
                  <a:schemeClr val="accent6"/>
                </a:solidFill>
              </a:rPr>
              <a:t>UE Oncologie </a:t>
            </a:r>
            <a:r>
              <a:rPr lang="fr-FR" dirty="0"/>
              <a:t>09/09/2024</a:t>
            </a:r>
            <a:endParaRPr lang="fr-FR" b="1" dirty="0">
              <a:solidFill>
                <a:schemeClr val="accent6"/>
              </a:solidFill>
            </a:endParaRPr>
          </a:p>
        </p:txBody>
      </p:sp>
    </p:spTree>
    <p:extLst>
      <p:ext uri="{BB962C8B-B14F-4D97-AF65-F5344CB8AC3E}">
        <p14:creationId xmlns:p14="http://schemas.microsoft.com/office/powerpoint/2010/main" val="2396653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1D2C2E6A-1E50-FF43-8369-AB24DF1F8916}"/>
              </a:ext>
            </a:extLst>
          </p:cNvPr>
          <p:cNvSpPr>
            <a:spLocks noChangeArrowheads="1"/>
          </p:cNvSpPr>
          <p:nvPr/>
        </p:nvSpPr>
        <p:spPr bwMode="auto">
          <a:xfrm>
            <a:off x="611188" y="981075"/>
            <a:ext cx="7416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3366FF"/>
                </a:solidFill>
                <a:latin typeface="Arial" panose="020B0604020202020204" pitchFamily="34" charset="0"/>
                <a:ea typeface="ＭＳ Ｐゴシック" panose="020B0600070205080204" pitchFamily="34" charset="-128"/>
              </a:defRPr>
            </a:lvl1pPr>
            <a:lvl2pPr marL="742950" indent="-285750" eaLnBrk="0" hangingPunct="0">
              <a:defRPr sz="2400">
                <a:solidFill>
                  <a:srgbClr val="3366FF"/>
                </a:solidFill>
                <a:latin typeface="Arial" panose="020B0604020202020204" pitchFamily="34" charset="0"/>
                <a:ea typeface="ＭＳ Ｐゴシック" panose="020B0600070205080204" pitchFamily="34" charset="-128"/>
              </a:defRPr>
            </a:lvl2pPr>
            <a:lvl3pPr marL="1143000" indent="-228600" eaLnBrk="0" hangingPunct="0">
              <a:defRPr sz="2400">
                <a:solidFill>
                  <a:srgbClr val="3366FF"/>
                </a:solidFill>
                <a:latin typeface="Arial" panose="020B0604020202020204" pitchFamily="34" charset="0"/>
                <a:ea typeface="ＭＳ Ｐゴシック" panose="020B0600070205080204" pitchFamily="34" charset="-128"/>
              </a:defRPr>
            </a:lvl3pPr>
            <a:lvl4pPr marL="1600200" indent="-228600" eaLnBrk="0" hangingPunct="0">
              <a:defRPr sz="2400">
                <a:solidFill>
                  <a:srgbClr val="3366FF"/>
                </a:solidFill>
                <a:latin typeface="Arial" panose="020B0604020202020204" pitchFamily="34" charset="0"/>
                <a:ea typeface="ＭＳ Ｐゴシック" panose="020B0600070205080204" pitchFamily="34" charset="-128"/>
              </a:defRPr>
            </a:lvl4pPr>
            <a:lvl5pPr marL="2057400" indent="-228600" eaLnBrk="0" hangingPunct="0">
              <a:defRPr sz="2400">
                <a:solidFill>
                  <a:srgbClr val="3366FF"/>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2400" b="1" i="0" u="none" strike="noStrike" kern="1200" cap="none" spc="0" normalizeH="0" baseline="0" noProof="0" dirty="0">
                <a:ln>
                  <a:noFill/>
                </a:ln>
                <a:solidFill>
                  <a:srgbClr val="D6722E"/>
                </a:solidFill>
                <a:effectLst/>
                <a:uLnTx/>
                <a:uFillTx/>
                <a:latin typeface="Calibri" panose="020F0502020204030204" pitchFamily="34" charset="0"/>
                <a:ea typeface="ＭＳ Ｐゴシック" panose="020B0600070205080204" pitchFamily="34" charset="-128"/>
                <a:cs typeface="+mn-cs"/>
              </a:rPr>
              <a:t>Tabac</a:t>
            </a:r>
            <a:endParaRPr kumimoji="0" lang="fr-FR" altLang="fr-FR" sz="2400" b="0" i="0" u="none" strike="noStrike" kern="1200" cap="none" spc="0" normalizeH="0" baseline="0" noProof="0" dirty="0">
              <a:ln>
                <a:noFill/>
              </a:ln>
              <a:solidFill>
                <a:srgbClr val="D6722E"/>
              </a:solidFill>
              <a:effectLst/>
              <a:uLnTx/>
              <a:uFillTx/>
              <a:latin typeface="Calibri" panose="020F0502020204030204" pitchFamily="34" charset="0"/>
              <a:ea typeface="ＭＳ Ｐゴシック" panose="020B0600070205080204" pitchFamily="34" charset="-128"/>
              <a:cs typeface="+mn-cs"/>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fr-FR" altLang="fr-FR" sz="2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rPr>
              <a:t>Restriction de ventes aux mineurs</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fr-FR" altLang="fr-FR" sz="2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rPr>
              <a:t>Interdiction de fumer dans les lieux publics</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fr-FR" altLang="fr-FR" sz="2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rPr>
              <a:t>Réglementation de la publicité </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fr-FR" altLang="fr-FR" sz="2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rPr>
              <a:t>Aide au sevrage tabagique +++ : seul l’arrêt du tabac est efficace</a:t>
            </a:r>
          </a:p>
        </p:txBody>
      </p:sp>
      <p:sp>
        <p:nvSpPr>
          <p:cNvPr id="19458" name="Rectangle 2">
            <a:extLst>
              <a:ext uri="{FF2B5EF4-FFF2-40B4-BE49-F238E27FC236}">
                <a16:creationId xmlns:a16="http://schemas.microsoft.com/office/drawing/2014/main" id="{38B18D47-9D41-3644-B359-A50AF23ECD5D}"/>
              </a:ext>
            </a:extLst>
          </p:cNvPr>
          <p:cNvSpPr>
            <a:spLocks noChangeArrowheads="1"/>
          </p:cNvSpPr>
          <p:nvPr/>
        </p:nvSpPr>
        <p:spPr bwMode="auto">
          <a:xfrm>
            <a:off x="611188" y="2676525"/>
            <a:ext cx="7777162"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3366FF"/>
                </a:solidFill>
                <a:latin typeface="Arial" panose="020B0604020202020204" pitchFamily="34" charset="0"/>
                <a:ea typeface="ＭＳ Ｐゴシック" panose="020B0600070205080204" pitchFamily="34" charset="-128"/>
              </a:defRPr>
            </a:lvl1pPr>
            <a:lvl2pPr marL="742950" indent="-285750" eaLnBrk="0" hangingPunct="0">
              <a:defRPr sz="2400">
                <a:solidFill>
                  <a:srgbClr val="3366FF"/>
                </a:solidFill>
                <a:latin typeface="Arial" panose="020B0604020202020204" pitchFamily="34" charset="0"/>
                <a:ea typeface="ＭＳ Ｐゴシック" panose="020B0600070205080204" pitchFamily="34" charset="-128"/>
              </a:defRPr>
            </a:lvl2pPr>
            <a:lvl3pPr marL="1143000" indent="-228600" eaLnBrk="0" hangingPunct="0">
              <a:defRPr sz="2400">
                <a:solidFill>
                  <a:srgbClr val="3366FF"/>
                </a:solidFill>
                <a:latin typeface="Arial" panose="020B0604020202020204" pitchFamily="34" charset="0"/>
                <a:ea typeface="ＭＳ Ｐゴシック" panose="020B0600070205080204" pitchFamily="34" charset="-128"/>
              </a:defRPr>
            </a:lvl3pPr>
            <a:lvl4pPr marL="1600200" indent="-228600" eaLnBrk="0" hangingPunct="0">
              <a:defRPr sz="2400">
                <a:solidFill>
                  <a:srgbClr val="3366FF"/>
                </a:solidFill>
                <a:latin typeface="Arial" panose="020B0604020202020204" pitchFamily="34" charset="0"/>
                <a:ea typeface="ＭＳ Ｐゴシック" panose="020B0600070205080204" pitchFamily="34" charset="-128"/>
              </a:defRPr>
            </a:lvl4pPr>
            <a:lvl5pPr marL="2057400" indent="-228600" eaLnBrk="0" hangingPunct="0">
              <a:defRPr sz="2400">
                <a:solidFill>
                  <a:srgbClr val="3366FF"/>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2400" b="1" i="0" u="none" strike="noStrike" kern="1200" cap="none" spc="0" normalizeH="0" baseline="0" noProof="0" dirty="0">
                <a:ln>
                  <a:noFill/>
                </a:ln>
                <a:solidFill>
                  <a:srgbClr val="D6722E"/>
                </a:solidFill>
                <a:effectLst/>
                <a:uLnTx/>
                <a:uFillTx/>
                <a:latin typeface="Calibri" panose="020F0502020204030204" pitchFamily="34" charset="0"/>
                <a:ea typeface="ＭＳ Ｐゴシック" panose="020B0600070205080204" pitchFamily="34" charset="-128"/>
                <a:cs typeface="+mn-cs"/>
              </a:rPr>
              <a:t>Boissons alcoolisées</a:t>
            </a:r>
            <a:endParaRPr kumimoji="0" lang="fr-FR" altLang="fr-FR" sz="2400" b="0" i="0" u="none" strike="noStrike" kern="1200" cap="none" spc="0" normalizeH="0" baseline="0" noProof="0" dirty="0">
              <a:ln>
                <a:noFill/>
              </a:ln>
              <a:solidFill>
                <a:srgbClr val="D6722E"/>
              </a:solidFill>
              <a:effectLst/>
              <a:uLnTx/>
              <a:uFillTx/>
              <a:latin typeface="Calibri" panose="020F0502020204030204" pitchFamily="34" charset="0"/>
              <a:ea typeface="ＭＳ Ｐゴシック" panose="020B0600070205080204" pitchFamily="34" charset="-128"/>
              <a:cs typeface="+mn-cs"/>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fr-FR" altLang="fr-FR" sz="2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rPr>
              <a:t>La consommation d’alcool est déconseillée, quel que soit le type de boisson alcoolisée (vin, bière, spiritueux…).</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fr-FR" altLang="fr-FR" sz="2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rPr>
              <a:t>En cas de consommation d’alcool, afin de réduire le risque de cancers, limiter la consommation autant que possible, tant en termes de quantités consommées que de fréquence de consommation. En cas de difficulté, envisager un accompagnement et éventuellement une prise en charge.</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fr-FR" altLang="fr-FR" sz="2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rPr>
              <a:t>Les enfants et les femmes enceintes ne doivent pas consommer de boissons alcoolisées</a:t>
            </a:r>
            <a:r>
              <a:rPr kumimoji="0" lang="fr-FR" altLang="fr-FR" sz="18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rPr>
              <a:t>.</a:t>
            </a:r>
          </a:p>
        </p:txBody>
      </p:sp>
      <p:pic>
        <p:nvPicPr>
          <p:cNvPr id="5" name="Image 4">
            <a:extLst>
              <a:ext uri="{FF2B5EF4-FFF2-40B4-BE49-F238E27FC236}">
                <a16:creationId xmlns:a16="http://schemas.microsoft.com/office/drawing/2014/main" id="{56CC5C7E-AC97-9440-A68E-C80E8B5ECF83}"/>
              </a:ext>
            </a:extLst>
          </p:cNvPr>
          <p:cNvPicPr>
            <a:picLocks noChangeAspect="1"/>
          </p:cNvPicPr>
          <p:nvPr/>
        </p:nvPicPr>
        <p:blipFill>
          <a:blip r:embed="rId2"/>
          <a:stretch>
            <a:fillRect/>
          </a:stretch>
        </p:blipFill>
        <p:spPr>
          <a:xfrm>
            <a:off x="8578106" y="0"/>
            <a:ext cx="565894" cy="570533"/>
          </a:xfrm>
          <a:prstGeom prst="rect">
            <a:avLst/>
          </a:prstGeom>
        </p:spPr>
      </p:pic>
      <p:sp>
        <p:nvSpPr>
          <p:cNvPr id="6" name="Titre 1">
            <a:extLst>
              <a:ext uri="{FF2B5EF4-FFF2-40B4-BE49-F238E27FC236}">
                <a16:creationId xmlns:a16="http://schemas.microsoft.com/office/drawing/2014/main" id="{748924F4-393B-2549-ADD1-6F7BD50C34A1}"/>
              </a:ext>
            </a:extLst>
          </p:cNvPr>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fr-FR" sz="3600" dirty="0">
                <a:solidFill>
                  <a:prstClr val="black">
                    <a:lumMod val="65000"/>
                    <a:lumOff val="35000"/>
                  </a:prstClr>
                </a:solidFill>
                <a:latin typeface="Calibri"/>
                <a:cs typeface="Arial" pitchFamily="34" charset="0"/>
              </a:rPr>
              <a:t>Prévention du cancer</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spTree>
    <p:extLst>
      <p:ext uri="{BB962C8B-B14F-4D97-AF65-F5344CB8AC3E}">
        <p14:creationId xmlns:p14="http://schemas.microsoft.com/office/powerpoint/2010/main" val="8628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4DAF205F-37EB-7D4D-8172-21CBE18D14FC}"/>
              </a:ext>
            </a:extLst>
          </p:cNvPr>
          <p:cNvSpPr>
            <a:spLocks noChangeArrowheads="1"/>
          </p:cNvSpPr>
          <p:nvPr/>
        </p:nvSpPr>
        <p:spPr bwMode="auto">
          <a:xfrm>
            <a:off x="395288" y="1412875"/>
            <a:ext cx="8424862"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3366FF"/>
                </a:solidFill>
                <a:latin typeface="Arial" panose="020B0604020202020204" pitchFamily="34" charset="0"/>
                <a:ea typeface="ＭＳ Ｐゴシック" panose="020B0600070205080204" pitchFamily="34" charset="-128"/>
              </a:defRPr>
            </a:lvl1pPr>
            <a:lvl2pPr marL="742950" indent="-285750" eaLnBrk="0" hangingPunct="0">
              <a:defRPr sz="2400">
                <a:solidFill>
                  <a:srgbClr val="3366FF"/>
                </a:solidFill>
                <a:latin typeface="Arial" panose="020B0604020202020204" pitchFamily="34" charset="0"/>
                <a:ea typeface="ＭＳ Ｐゴシック" panose="020B0600070205080204" pitchFamily="34" charset="-128"/>
              </a:defRPr>
            </a:lvl2pPr>
            <a:lvl3pPr marL="1143000" indent="-228600" eaLnBrk="0" hangingPunct="0">
              <a:defRPr sz="2400">
                <a:solidFill>
                  <a:srgbClr val="3366FF"/>
                </a:solidFill>
                <a:latin typeface="Arial" panose="020B0604020202020204" pitchFamily="34" charset="0"/>
                <a:ea typeface="ＭＳ Ｐゴシック" panose="020B0600070205080204" pitchFamily="34" charset="-128"/>
              </a:defRPr>
            </a:lvl3pPr>
            <a:lvl4pPr marL="1600200" indent="-228600" eaLnBrk="0" hangingPunct="0">
              <a:defRPr sz="2400">
                <a:solidFill>
                  <a:srgbClr val="3366FF"/>
                </a:solidFill>
                <a:latin typeface="Arial" panose="020B0604020202020204" pitchFamily="34" charset="0"/>
                <a:ea typeface="ＭＳ Ｐゴシック" panose="020B0600070205080204" pitchFamily="34" charset="-128"/>
              </a:defRPr>
            </a:lvl4pPr>
            <a:lvl5pPr marL="2057400" indent="-228600" eaLnBrk="0" hangingPunct="0">
              <a:defRPr sz="2400">
                <a:solidFill>
                  <a:srgbClr val="3366FF"/>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2400" b="1" i="0" u="none" strike="noStrike" kern="1200" cap="none" spc="0" normalizeH="0" baseline="0" noProof="0" dirty="0">
                <a:ln>
                  <a:noFill/>
                </a:ln>
                <a:solidFill>
                  <a:srgbClr val="D6722E"/>
                </a:solidFill>
                <a:effectLst/>
                <a:uLnTx/>
                <a:uFillTx/>
                <a:latin typeface="Calibri" panose="020F0502020204030204" pitchFamily="34" charset="0"/>
                <a:ea typeface="ＭＳ Ｐゴシック" panose="020B0600070205080204" pitchFamily="34" charset="-128"/>
                <a:cs typeface="+mn-cs"/>
              </a:rPr>
              <a:t>Surpoids et obésité</a:t>
            </a:r>
            <a:endParaRPr kumimoji="0" lang="fr-FR" altLang="fr-FR" sz="2400" b="0" i="0" u="none" strike="noStrike" kern="1200" cap="none" spc="0" normalizeH="0" baseline="0" noProof="0" dirty="0">
              <a:ln>
                <a:noFill/>
              </a:ln>
              <a:solidFill>
                <a:srgbClr val="D6722E"/>
              </a:solidFill>
              <a:effectLst/>
              <a:uLnTx/>
              <a:uFillTx/>
              <a:latin typeface="Calibri" panose="020F0502020204030204" pitchFamily="34" charset="0"/>
              <a:ea typeface="ＭＳ Ｐゴシック" panose="020B0600070205080204" pitchFamily="34" charset="-128"/>
              <a:cs typeface="+mn-cs"/>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fr-FR" altLang="fr-FR" sz="2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rPr>
              <a:t>Maintenir un poids normal (IMC entre 18,5 et 25 kg/m</a:t>
            </a:r>
            <a:r>
              <a:rPr kumimoji="0" lang="fr-FR" altLang="fr-FR" sz="2000" b="0" i="0" u="none" strike="noStrike" kern="1200" cap="none" spc="0" normalizeH="0" baseline="3000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rPr>
              <a:t>2</a:t>
            </a:r>
            <a:r>
              <a:rPr kumimoji="0" lang="fr-FR" altLang="fr-FR" sz="2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rPr>
              <a:t>).</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fr-FR" altLang="fr-FR" sz="2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rPr>
              <a:t>Pour prévenir le surpoids et l’obésité :</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altLang="fr-FR" sz="2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rPr>
              <a:t>         - Pratiquer au moins 5 jours par semaine  au moins 30 minutes d’activité physique d’intensité  modérée  comparable  à la marche rapide  ou  pratiquer  3 jours par semaine 20 minutes d’activité physique d’intensité élevée comparable au jogging, et limiter les activités sédentaires (ordinateur, télévision…).</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altLang="fr-FR" sz="2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rPr>
              <a:t>         - Consommer peu d’aliments à forte densité énergétique et privilégier les aliments à faible densité énergétique tels que les fruits et légumes.</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fr-FR" altLang="fr-FR" sz="2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rPr>
              <a:t>Surveiller le poids de façon régulière (une fois par mois).</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fr-FR" altLang="fr-FR" sz="2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rPr>
              <a:t>Pour les sujets présentant un surpoids (IMC &gt; 25 kg/ m</a:t>
            </a:r>
            <a:r>
              <a:rPr kumimoji="0" lang="fr-FR" altLang="fr-FR" sz="2000" b="0" i="0" u="none" strike="noStrike" kern="1200" cap="none" spc="0" normalizeH="0" baseline="3000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rPr>
              <a:t>2</a:t>
            </a:r>
            <a:r>
              <a:rPr kumimoji="0" lang="fr-FR" altLang="fr-FR" sz="2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rPr>
              <a:t>), une obésité (IMC &gt; 30 kg/ m</a:t>
            </a:r>
            <a:r>
              <a:rPr kumimoji="0" lang="fr-FR" altLang="fr-FR" sz="2000" b="0" i="0" u="none" strike="noStrike" kern="1200" cap="none" spc="0" normalizeH="0" baseline="3000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rPr>
              <a:t>2</a:t>
            </a:r>
            <a:r>
              <a:rPr kumimoji="0" lang="fr-FR" altLang="fr-FR" sz="2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rPr>
              <a:t>) ou une prise de poids rapide et importante à l’âge adulte, un accompagnement et éventuellement une prise en charge sont à envisager.</a:t>
            </a:r>
          </a:p>
        </p:txBody>
      </p:sp>
      <p:pic>
        <p:nvPicPr>
          <p:cNvPr id="4" name="Image 3">
            <a:extLst>
              <a:ext uri="{FF2B5EF4-FFF2-40B4-BE49-F238E27FC236}">
                <a16:creationId xmlns:a16="http://schemas.microsoft.com/office/drawing/2014/main" id="{B90A796B-5FE0-504C-BAB2-9B79EBDA61E4}"/>
              </a:ext>
            </a:extLst>
          </p:cNvPr>
          <p:cNvPicPr>
            <a:picLocks noChangeAspect="1"/>
          </p:cNvPicPr>
          <p:nvPr/>
        </p:nvPicPr>
        <p:blipFill>
          <a:blip r:embed="rId2"/>
          <a:stretch>
            <a:fillRect/>
          </a:stretch>
        </p:blipFill>
        <p:spPr>
          <a:xfrm>
            <a:off x="8578106" y="0"/>
            <a:ext cx="565894" cy="570533"/>
          </a:xfrm>
          <a:prstGeom prst="rect">
            <a:avLst/>
          </a:prstGeom>
        </p:spPr>
      </p:pic>
      <p:sp>
        <p:nvSpPr>
          <p:cNvPr id="5" name="Titre 1">
            <a:extLst>
              <a:ext uri="{FF2B5EF4-FFF2-40B4-BE49-F238E27FC236}">
                <a16:creationId xmlns:a16="http://schemas.microsoft.com/office/drawing/2014/main" id="{9F5F1884-238B-AF48-A576-EBB50E89250B}"/>
              </a:ext>
            </a:extLst>
          </p:cNvPr>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fr-FR" sz="3600" dirty="0">
                <a:solidFill>
                  <a:prstClr val="black">
                    <a:lumMod val="65000"/>
                    <a:lumOff val="35000"/>
                  </a:prstClr>
                </a:solidFill>
                <a:latin typeface="Calibri"/>
                <a:cs typeface="Arial" pitchFamily="34" charset="0"/>
              </a:rPr>
              <a:t>Prévention du cancer</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spTree>
    <p:extLst>
      <p:ext uri="{BB962C8B-B14F-4D97-AF65-F5344CB8AC3E}">
        <p14:creationId xmlns:p14="http://schemas.microsoft.com/office/powerpoint/2010/main" val="3447116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3">
            <a:extLst>
              <a:ext uri="{FF2B5EF4-FFF2-40B4-BE49-F238E27FC236}">
                <a16:creationId xmlns:a16="http://schemas.microsoft.com/office/drawing/2014/main" id="{8EA1C77A-40A5-9B48-85D3-F9E17AEE761C}"/>
              </a:ext>
            </a:extLst>
          </p:cNvPr>
          <p:cNvSpPr>
            <a:spLocks noChangeArrowheads="1"/>
          </p:cNvSpPr>
          <p:nvPr/>
        </p:nvSpPr>
        <p:spPr bwMode="auto">
          <a:xfrm>
            <a:off x="395288" y="1444625"/>
            <a:ext cx="8280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3366FF"/>
                </a:solidFill>
                <a:latin typeface="Arial" panose="020B0604020202020204" pitchFamily="34" charset="0"/>
                <a:ea typeface="ＭＳ Ｐゴシック" panose="020B0600070205080204" pitchFamily="34" charset="-128"/>
              </a:defRPr>
            </a:lvl1pPr>
            <a:lvl2pPr marL="742950" indent="-285750" eaLnBrk="0" hangingPunct="0">
              <a:defRPr sz="2400">
                <a:solidFill>
                  <a:srgbClr val="3366FF"/>
                </a:solidFill>
                <a:latin typeface="Arial" panose="020B0604020202020204" pitchFamily="34" charset="0"/>
                <a:ea typeface="ＭＳ Ｐゴシック" panose="020B0600070205080204" pitchFamily="34" charset="-128"/>
              </a:defRPr>
            </a:lvl2pPr>
            <a:lvl3pPr marL="1143000" indent="-228600" eaLnBrk="0" hangingPunct="0">
              <a:defRPr sz="2400">
                <a:solidFill>
                  <a:srgbClr val="3366FF"/>
                </a:solidFill>
                <a:latin typeface="Arial" panose="020B0604020202020204" pitchFamily="34" charset="0"/>
                <a:ea typeface="ＭＳ Ｐゴシック" panose="020B0600070205080204" pitchFamily="34" charset="-128"/>
              </a:defRPr>
            </a:lvl3pPr>
            <a:lvl4pPr marL="1600200" indent="-228600" eaLnBrk="0" hangingPunct="0">
              <a:defRPr sz="2400">
                <a:solidFill>
                  <a:srgbClr val="3366FF"/>
                </a:solidFill>
                <a:latin typeface="Arial" panose="020B0604020202020204" pitchFamily="34" charset="0"/>
                <a:ea typeface="ＭＳ Ｐゴシック" panose="020B0600070205080204" pitchFamily="34" charset="-128"/>
              </a:defRPr>
            </a:lvl4pPr>
            <a:lvl5pPr marL="2057400" indent="-228600" eaLnBrk="0" hangingPunct="0">
              <a:defRPr sz="2400">
                <a:solidFill>
                  <a:srgbClr val="3366FF"/>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2400" b="1" i="0" u="none" strike="noStrike" kern="1200" cap="none" spc="0" normalizeH="0" baseline="0" noProof="0" dirty="0">
                <a:ln>
                  <a:noFill/>
                </a:ln>
                <a:solidFill>
                  <a:srgbClr val="D6722E"/>
                </a:solidFill>
                <a:effectLst/>
                <a:uLnTx/>
                <a:uFillTx/>
                <a:latin typeface="Calibri" panose="020F0502020204030204" pitchFamily="34" charset="0"/>
                <a:ea typeface="ＭＳ Ｐゴシック" panose="020B0600070205080204" pitchFamily="34" charset="-128"/>
                <a:cs typeface="+mn-cs"/>
              </a:rPr>
              <a:t>Activité Physique</a:t>
            </a:r>
            <a:endParaRPr kumimoji="0" lang="fr-FR" altLang="fr-FR" sz="2400" b="0" i="0" u="none" strike="noStrike" kern="1200" cap="none" spc="0" normalizeH="0" baseline="0" noProof="0" dirty="0">
              <a:ln>
                <a:noFill/>
              </a:ln>
              <a:solidFill>
                <a:srgbClr val="D6722E"/>
              </a:solidFill>
              <a:effectLst/>
              <a:uLnTx/>
              <a:uFillTx/>
              <a:latin typeface="Calibri" panose="020F0502020204030204" pitchFamily="34" charset="0"/>
              <a:ea typeface="ＭＳ Ｐゴシック" panose="020B0600070205080204" pitchFamily="34" charset="-128"/>
              <a:cs typeface="+mn-cs"/>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fr-FR" altLang="fr-FR" sz="2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rPr>
              <a:t>Limiter les activités sédentaires (ordinateur, télévision…).</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fr-FR" altLang="fr-FR" sz="2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rPr>
              <a:t>Chez l’adulte, pratiquer au moins 5 jours par semaine au moins 30 minutes d’activité physique d’intensité modérée comparable à la marche rapide ou pratiquer 3 jours par semaine 20 minutes d’activité physique d’intensité élevée comparable au jogging.</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fr-FR" altLang="fr-FR" sz="2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rPr>
              <a:t>Chez l’enfant et l’adolescent, pratiquer un minimum de 60 minutes par jour d’activité physique d’intensité modérée à élevée, sous forme de jeux, d’activités de la vie quotidienne ou de sport.</a:t>
            </a:r>
          </a:p>
        </p:txBody>
      </p:sp>
      <p:pic>
        <p:nvPicPr>
          <p:cNvPr id="4" name="Image 3">
            <a:extLst>
              <a:ext uri="{FF2B5EF4-FFF2-40B4-BE49-F238E27FC236}">
                <a16:creationId xmlns:a16="http://schemas.microsoft.com/office/drawing/2014/main" id="{BACB9F31-7367-6741-A95E-40EFD8527F85}"/>
              </a:ext>
            </a:extLst>
          </p:cNvPr>
          <p:cNvPicPr>
            <a:picLocks noChangeAspect="1"/>
          </p:cNvPicPr>
          <p:nvPr/>
        </p:nvPicPr>
        <p:blipFill>
          <a:blip r:embed="rId2"/>
          <a:stretch>
            <a:fillRect/>
          </a:stretch>
        </p:blipFill>
        <p:spPr>
          <a:xfrm>
            <a:off x="8578106" y="0"/>
            <a:ext cx="565894" cy="570533"/>
          </a:xfrm>
          <a:prstGeom prst="rect">
            <a:avLst/>
          </a:prstGeom>
        </p:spPr>
      </p:pic>
      <p:sp>
        <p:nvSpPr>
          <p:cNvPr id="5" name="Titre 1">
            <a:extLst>
              <a:ext uri="{FF2B5EF4-FFF2-40B4-BE49-F238E27FC236}">
                <a16:creationId xmlns:a16="http://schemas.microsoft.com/office/drawing/2014/main" id="{0BE9F5E0-C15D-8843-9A3D-487BCD456C7F}"/>
              </a:ext>
            </a:extLst>
          </p:cNvPr>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fr-FR" sz="3600" dirty="0">
                <a:solidFill>
                  <a:prstClr val="black">
                    <a:lumMod val="65000"/>
                    <a:lumOff val="35000"/>
                  </a:prstClr>
                </a:solidFill>
                <a:latin typeface="Calibri"/>
                <a:cs typeface="Arial" pitchFamily="34" charset="0"/>
              </a:rPr>
              <a:t>Prévention du cancer</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spTree>
    <p:extLst>
      <p:ext uri="{BB962C8B-B14F-4D97-AF65-F5344CB8AC3E}">
        <p14:creationId xmlns:p14="http://schemas.microsoft.com/office/powerpoint/2010/main" val="1490296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a:extLst>
              <a:ext uri="{FF2B5EF4-FFF2-40B4-BE49-F238E27FC236}">
                <a16:creationId xmlns:a16="http://schemas.microsoft.com/office/drawing/2014/main" id="{2D50719C-16C6-A545-83EF-EA33C91B624E}"/>
              </a:ext>
            </a:extLst>
          </p:cNvPr>
          <p:cNvSpPr>
            <a:spLocks noChangeArrowheads="1"/>
          </p:cNvSpPr>
          <p:nvPr/>
        </p:nvSpPr>
        <p:spPr bwMode="auto">
          <a:xfrm>
            <a:off x="468313" y="1052513"/>
            <a:ext cx="7848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3366FF"/>
                </a:solidFill>
                <a:latin typeface="Arial" panose="020B0604020202020204" pitchFamily="34" charset="0"/>
                <a:ea typeface="ＭＳ Ｐゴシック" panose="020B0600070205080204" pitchFamily="34" charset="-128"/>
              </a:defRPr>
            </a:lvl1pPr>
            <a:lvl2pPr marL="742950" indent="-285750" eaLnBrk="0" hangingPunct="0">
              <a:defRPr sz="2400">
                <a:solidFill>
                  <a:srgbClr val="3366FF"/>
                </a:solidFill>
                <a:latin typeface="Arial" panose="020B0604020202020204" pitchFamily="34" charset="0"/>
                <a:ea typeface="ＭＳ Ｐゴシック" panose="020B0600070205080204" pitchFamily="34" charset="-128"/>
              </a:defRPr>
            </a:lvl2pPr>
            <a:lvl3pPr marL="1143000" indent="-228600" eaLnBrk="0" hangingPunct="0">
              <a:defRPr sz="2400">
                <a:solidFill>
                  <a:srgbClr val="3366FF"/>
                </a:solidFill>
                <a:latin typeface="Arial" panose="020B0604020202020204" pitchFamily="34" charset="0"/>
                <a:ea typeface="ＭＳ Ｐゴシック" panose="020B0600070205080204" pitchFamily="34" charset="-128"/>
              </a:defRPr>
            </a:lvl3pPr>
            <a:lvl4pPr marL="1600200" indent="-228600" eaLnBrk="0" hangingPunct="0">
              <a:defRPr sz="2400">
                <a:solidFill>
                  <a:srgbClr val="3366FF"/>
                </a:solidFill>
                <a:latin typeface="Arial" panose="020B0604020202020204" pitchFamily="34" charset="0"/>
                <a:ea typeface="ＭＳ Ｐゴシック" panose="020B0600070205080204" pitchFamily="34" charset="-128"/>
              </a:defRPr>
            </a:lvl4pPr>
            <a:lvl5pPr marL="2057400" indent="-228600" eaLnBrk="0" hangingPunct="0">
              <a:defRPr sz="2400">
                <a:solidFill>
                  <a:srgbClr val="3366FF"/>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2400" b="1" i="0" u="none" strike="noStrike" kern="1200" cap="none" spc="0" normalizeH="0" baseline="0" noProof="0" dirty="0">
                <a:ln>
                  <a:noFill/>
                </a:ln>
                <a:solidFill>
                  <a:srgbClr val="D6722E"/>
                </a:solidFill>
                <a:effectLst/>
                <a:uLnTx/>
                <a:uFillTx/>
                <a:latin typeface="Calibri" panose="020F0502020204030204" pitchFamily="34" charset="0"/>
                <a:ea typeface="ＭＳ Ｐゴシック" panose="020B0600070205080204" pitchFamily="34" charset="-128"/>
                <a:cs typeface="+mn-cs"/>
              </a:rPr>
              <a:t>Fruits et légumes</a:t>
            </a:r>
            <a:endParaRPr kumimoji="0" lang="fr-FR" altLang="fr-FR" sz="2400" b="0" i="0" u="none" strike="noStrike" kern="1200" cap="none" spc="0" normalizeH="0" baseline="0" noProof="0" dirty="0">
              <a:ln>
                <a:noFill/>
              </a:ln>
              <a:solidFill>
                <a:srgbClr val="D6722E"/>
              </a:solidFill>
              <a:effectLst/>
              <a:uLnTx/>
              <a:uFillTx/>
              <a:latin typeface="Calibri" panose="020F0502020204030204" pitchFamily="34" charset="0"/>
              <a:ea typeface="ＭＳ Ｐゴシック" panose="020B0600070205080204" pitchFamily="34" charset="-128"/>
              <a:cs typeface="+mn-cs"/>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fr-FR" altLang="fr-FR" sz="20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34" charset="-128"/>
                <a:cs typeface="+mn-cs"/>
              </a:rPr>
              <a:t>Consommer chaque jour au moins 5 fruits et légumes variés (quelle que soit la forme : crus, cuits, frais, en conserve ou surgelés) pour atteindre au minimum 400 g par jour.</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fr-FR" altLang="fr-FR" sz="20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34" charset="-128"/>
                <a:cs typeface="+mn-cs"/>
              </a:rPr>
              <a:t>Consommer aussi chaque jour d’autres aliments contenant des fibres tels que les aliments céréaliers peu transformés et les légumes secs.</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fr-FR" altLang="fr-FR" sz="20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34" charset="-128"/>
                <a:cs typeface="+mn-cs"/>
              </a:rPr>
              <a:t>Satisfaire les besoins nutritionnels par une alimentation équilibrée et diversifiée sans recourir aux compléments alimentaires.</a:t>
            </a:r>
          </a:p>
        </p:txBody>
      </p:sp>
      <p:sp>
        <p:nvSpPr>
          <p:cNvPr id="22530" name="Rectangle 2">
            <a:extLst>
              <a:ext uri="{FF2B5EF4-FFF2-40B4-BE49-F238E27FC236}">
                <a16:creationId xmlns:a16="http://schemas.microsoft.com/office/drawing/2014/main" id="{1B18C9E3-165C-B942-8BD2-B534CF5CC752}"/>
              </a:ext>
            </a:extLst>
          </p:cNvPr>
          <p:cNvSpPr>
            <a:spLocks noChangeArrowheads="1"/>
          </p:cNvSpPr>
          <p:nvPr/>
        </p:nvSpPr>
        <p:spPr bwMode="auto">
          <a:xfrm>
            <a:off x="539750" y="3860800"/>
            <a:ext cx="799306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3366FF"/>
                </a:solidFill>
                <a:latin typeface="Arial" panose="020B0604020202020204" pitchFamily="34" charset="0"/>
                <a:ea typeface="ＭＳ Ｐゴシック" panose="020B0600070205080204" pitchFamily="34" charset="-128"/>
              </a:defRPr>
            </a:lvl1pPr>
            <a:lvl2pPr marL="742950" indent="-285750" eaLnBrk="0" hangingPunct="0">
              <a:defRPr sz="2400">
                <a:solidFill>
                  <a:srgbClr val="3366FF"/>
                </a:solidFill>
                <a:latin typeface="Arial" panose="020B0604020202020204" pitchFamily="34" charset="0"/>
                <a:ea typeface="ＭＳ Ｐゴシック" panose="020B0600070205080204" pitchFamily="34" charset="-128"/>
              </a:defRPr>
            </a:lvl2pPr>
            <a:lvl3pPr marL="1143000" indent="-228600" eaLnBrk="0" hangingPunct="0">
              <a:defRPr sz="2400">
                <a:solidFill>
                  <a:srgbClr val="3366FF"/>
                </a:solidFill>
                <a:latin typeface="Arial" panose="020B0604020202020204" pitchFamily="34" charset="0"/>
                <a:ea typeface="ＭＳ Ｐゴシック" panose="020B0600070205080204" pitchFamily="34" charset="-128"/>
              </a:defRPr>
            </a:lvl3pPr>
            <a:lvl4pPr marL="1600200" indent="-228600" eaLnBrk="0" hangingPunct="0">
              <a:defRPr sz="2400">
                <a:solidFill>
                  <a:srgbClr val="3366FF"/>
                </a:solidFill>
                <a:latin typeface="Arial" panose="020B0604020202020204" pitchFamily="34" charset="0"/>
                <a:ea typeface="ＭＳ Ｐゴシック" panose="020B0600070205080204" pitchFamily="34" charset="-128"/>
              </a:defRPr>
            </a:lvl4pPr>
            <a:lvl5pPr marL="2057400" indent="-228600" eaLnBrk="0" hangingPunct="0">
              <a:defRPr sz="2400">
                <a:solidFill>
                  <a:srgbClr val="3366FF"/>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2400" b="1" i="0" u="none" strike="noStrike" kern="1200" cap="none" spc="0" normalizeH="0" baseline="0" noProof="0" dirty="0">
                <a:ln>
                  <a:noFill/>
                </a:ln>
                <a:solidFill>
                  <a:srgbClr val="D6722E"/>
                </a:solidFill>
                <a:effectLst/>
                <a:uLnTx/>
                <a:uFillTx/>
                <a:latin typeface="Calibri" panose="020F0502020204030204" pitchFamily="34" charset="0"/>
                <a:ea typeface="ＭＳ Ｐゴシック" panose="020B0600070205080204" pitchFamily="34" charset="-128"/>
                <a:cs typeface="+mn-cs"/>
              </a:rPr>
              <a:t>Compléments alimentaires à base de bêta-carotène</a:t>
            </a:r>
            <a:endParaRPr kumimoji="0" lang="fr-FR" altLang="fr-FR" sz="2400" b="0" i="0" u="none" strike="noStrike" kern="1200" cap="none" spc="0" normalizeH="0" baseline="0" noProof="0" dirty="0">
              <a:ln>
                <a:noFill/>
              </a:ln>
              <a:solidFill>
                <a:srgbClr val="D6722E"/>
              </a:solidFill>
              <a:effectLst/>
              <a:uLnTx/>
              <a:uFillTx/>
              <a:latin typeface="Calibri" panose="020F0502020204030204" pitchFamily="34" charset="0"/>
              <a:ea typeface="ＭＳ Ｐゴシック" panose="020B0600070205080204" pitchFamily="34" charset="-128"/>
              <a:cs typeface="+mn-cs"/>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fr-FR" altLang="fr-FR" sz="2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rPr>
              <a:t>Ne pas consommer de compléments alimentaires à base de bêta-carotène.</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fr-FR" altLang="fr-FR" sz="2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rPr>
              <a:t>Sauf cas particuliers de déficiences la consommation de compléments alimentaires n’est pas recommandée. Il est conseillé de satisfaire les besoins nutritionnels par une alimentation équilibrée et diversifiée sans recourir aux compléments alimentaires.</a:t>
            </a:r>
          </a:p>
        </p:txBody>
      </p:sp>
      <p:pic>
        <p:nvPicPr>
          <p:cNvPr id="5" name="Image 4">
            <a:extLst>
              <a:ext uri="{FF2B5EF4-FFF2-40B4-BE49-F238E27FC236}">
                <a16:creationId xmlns:a16="http://schemas.microsoft.com/office/drawing/2014/main" id="{7974A98E-05CD-6441-BAE6-E1AE4B99C423}"/>
              </a:ext>
            </a:extLst>
          </p:cNvPr>
          <p:cNvPicPr>
            <a:picLocks noChangeAspect="1"/>
          </p:cNvPicPr>
          <p:nvPr/>
        </p:nvPicPr>
        <p:blipFill>
          <a:blip r:embed="rId2"/>
          <a:stretch>
            <a:fillRect/>
          </a:stretch>
        </p:blipFill>
        <p:spPr>
          <a:xfrm>
            <a:off x="8578106" y="0"/>
            <a:ext cx="565894" cy="570533"/>
          </a:xfrm>
          <a:prstGeom prst="rect">
            <a:avLst/>
          </a:prstGeom>
        </p:spPr>
      </p:pic>
      <p:sp>
        <p:nvSpPr>
          <p:cNvPr id="6" name="Titre 1">
            <a:extLst>
              <a:ext uri="{FF2B5EF4-FFF2-40B4-BE49-F238E27FC236}">
                <a16:creationId xmlns:a16="http://schemas.microsoft.com/office/drawing/2014/main" id="{0D1D2053-6DC4-0444-A5A1-BB812563AFF3}"/>
              </a:ext>
            </a:extLst>
          </p:cNvPr>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fr-FR" sz="3600" dirty="0">
                <a:solidFill>
                  <a:prstClr val="black">
                    <a:lumMod val="65000"/>
                    <a:lumOff val="35000"/>
                  </a:prstClr>
                </a:solidFill>
                <a:latin typeface="Calibri"/>
                <a:cs typeface="Arial" pitchFamily="34" charset="0"/>
              </a:rPr>
              <a:t>Prévention du cancer</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spTree>
    <p:extLst>
      <p:ext uri="{BB962C8B-B14F-4D97-AF65-F5344CB8AC3E}">
        <p14:creationId xmlns:p14="http://schemas.microsoft.com/office/powerpoint/2010/main" val="308912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CE68A1E4-60E3-CE4A-9144-1F7159042A09}"/>
              </a:ext>
            </a:extLst>
          </p:cNvPr>
          <p:cNvSpPr>
            <a:spLocks noChangeArrowheads="1"/>
          </p:cNvSpPr>
          <p:nvPr/>
        </p:nvSpPr>
        <p:spPr bwMode="auto">
          <a:xfrm>
            <a:off x="395288" y="1125538"/>
            <a:ext cx="7848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3366FF"/>
                </a:solidFill>
                <a:latin typeface="Arial" panose="020B0604020202020204" pitchFamily="34" charset="0"/>
                <a:ea typeface="ＭＳ Ｐゴシック" panose="020B0600070205080204" pitchFamily="34" charset="-128"/>
              </a:defRPr>
            </a:lvl1pPr>
            <a:lvl2pPr marL="742950" indent="-285750" eaLnBrk="0" hangingPunct="0">
              <a:defRPr sz="2400">
                <a:solidFill>
                  <a:srgbClr val="3366FF"/>
                </a:solidFill>
                <a:latin typeface="Arial" panose="020B0604020202020204" pitchFamily="34" charset="0"/>
                <a:ea typeface="ＭＳ Ｐゴシック" panose="020B0600070205080204" pitchFamily="34" charset="-128"/>
              </a:defRPr>
            </a:lvl2pPr>
            <a:lvl3pPr marL="1143000" indent="-228600" eaLnBrk="0" hangingPunct="0">
              <a:defRPr sz="2400">
                <a:solidFill>
                  <a:srgbClr val="3366FF"/>
                </a:solidFill>
                <a:latin typeface="Arial" panose="020B0604020202020204" pitchFamily="34" charset="0"/>
                <a:ea typeface="ＭＳ Ｐゴシック" panose="020B0600070205080204" pitchFamily="34" charset="-128"/>
              </a:defRPr>
            </a:lvl3pPr>
            <a:lvl4pPr marL="1600200" indent="-228600" eaLnBrk="0" hangingPunct="0">
              <a:defRPr sz="2400">
                <a:solidFill>
                  <a:srgbClr val="3366FF"/>
                </a:solidFill>
                <a:latin typeface="Arial" panose="020B0604020202020204" pitchFamily="34" charset="0"/>
                <a:ea typeface="ＭＳ Ｐゴシック" panose="020B0600070205080204" pitchFamily="34" charset="-128"/>
              </a:defRPr>
            </a:lvl4pPr>
            <a:lvl5pPr marL="2057400" indent="-228600" eaLnBrk="0" hangingPunct="0">
              <a:defRPr sz="2400">
                <a:solidFill>
                  <a:srgbClr val="3366FF"/>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2400" b="1" i="0" u="none" strike="noStrike" kern="1200" cap="none" spc="0" normalizeH="0" baseline="0" noProof="0" dirty="0">
                <a:ln>
                  <a:noFill/>
                </a:ln>
                <a:solidFill>
                  <a:srgbClr val="D6722E"/>
                </a:solidFill>
                <a:effectLst/>
                <a:uLnTx/>
                <a:uFillTx/>
                <a:latin typeface="Calibri" panose="020F0502020204030204" pitchFamily="34" charset="0"/>
                <a:ea typeface="ＭＳ Ｐゴシック" panose="020B0600070205080204" pitchFamily="34" charset="-128"/>
                <a:cs typeface="+mn-cs"/>
              </a:rPr>
              <a:t>Viandes rouges et charcuteries</a:t>
            </a:r>
            <a:endParaRPr kumimoji="0" lang="fr-FR" altLang="fr-FR" sz="2400" b="0" i="0" u="none" strike="noStrike" kern="1200" cap="none" spc="0" normalizeH="0" baseline="0" noProof="0" dirty="0">
              <a:ln>
                <a:noFill/>
              </a:ln>
              <a:solidFill>
                <a:srgbClr val="D6722E"/>
              </a:solidFill>
              <a:effectLst/>
              <a:uLnTx/>
              <a:uFillTx/>
              <a:latin typeface="Calibri" panose="020F0502020204030204" pitchFamily="34" charset="0"/>
              <a:ea typeface="ＭＳ Ｐゴシック" panose="020B0600070205080204" pitchFamily="34" charset="-128"/>
              <a:cs typeface="+mn-cs"/>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fr-FR" altLang="fr-FR" sz="2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rPr>
              <a:t>Limiter la consommation de viandes rouges à moins de 500 g par semaine. Pour compléter les apports en protéines, il est conseillé d’alterner avec des viandes blanches, du poisson, des œufs et des légumineuses.</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fr-FR" altLang="fr-FR" sz="2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rPr>
              <a:t>Limiter la consommation de charcuteries, en particulier celle des charcuteries très grasses et/ou très salées.</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fr-FR" altLang="fr-FR" sz="2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rPr>
              <a:t>En cas de consommation de charcuteries, afin de diminuer le risque de cancers, réduire autant que possible la taille des portions et la fréquence de consommation.</a:t>
            </a:r>
          </a:p>
        </p:txBody>
      </p:sp>
      <p:sp>
        <p:nvSpPr>
          <p:cNvPr id="23554" name="Rectangle 2">
            <a:extLst>
              <a:ext uri="{FF2B5EF4-FFF2-40B4-BE49-F238E27FC236}">
                <a16:creationId xmlns:a16="http://schemas.microsoft.com/office/drawing/2014/main" id="{4DF2837E-D418-2948-A9B8-04600CEC0D06}"/>
              </a:ext>
            </a:extLst>
          </p:cNvPr>
          <p:cNvSpPr>
            <a:spLocks noChangeArrowheads="1"/>
          </p:cNvSpPr>
          <p:nvPr/>
        </p:nvSpPr>
        <p:spPr bwMode="auto">
          <a:xfrm>
            <a:off x="539750" y="4437063"/>
            <a:ext cx="7416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3366FF"/>
                </a:solidFill>
                <a:latin typeface="Arial" panose="020B0604020202020204" pitchFamily="34" charset="0"/>
                <a:ea typeface="ＭＳ Ｐゴシック" panose="020B0600070205080204" pitchFamily="34" charset="-128"/>
              </a:defRPr>
            </a:lvl1pPr>
            <a:lvl2pPr marL="742950" indent="-285750" eaLnBrk="0" hangingPunct="0">
              <a:defRPr sz="2400">
                <a:solidFill>
                  <a:srgbClr val="3366FF"/>
                </a:solidFill>
                <a:latin typeface="Arial" panose="020B0604020202020204" pitchFamily="34" charset="0"/>
                <a:ea typeface="ＭＳ Ｐゴシック" panose="020B0600070205080204" pitchFamily="34" charset="-128"/>
              </a:defRPr>
            </a:lvl2pPr>
            <a:lvl3pPr marL="1143000" indent="-228600" eaLnBrk="0" hangingPunct="0">
              <a:defRPr sz="2400">
                <a:solidFill>
                  <a:srgbClr val="3366FF"/>
                </a:solidFill>
                <a:latin typeface="Arial" panose="020B0604020202020204" pitchFamily="34" charset="0"/>
                <a:ea typeface="ＭＳ Ｐゴシック" panose="020B0600070205080204" pitchFamily="34" charset="-128"/>
              </a:defRPr>
            </a:lvl3pPr>
            <a:lvl4pPr marL="1600200" indent="-228600" eaLnBrk="0" hangingPunct="0">
              <a:defRPr sz="2400">
                <a:solidFill>
                  <a:srgbClr val="3366FF"/>
                </a:solidFill>
                <a:latin typeface="Arial" panose="020B0604020202020204" pitchFamily="34" charset="0"/>
                <a:ea typeface="ＭＳ Ｐゴシック" panose="020B0600070205080204" pitchFamily="34" charset="-128"/>
              </a:defRPr>
            </a:lvl4pPr>
            <a:lvl5pPr marL="2057400" indent="-228600" eaLnBrk="0" hangingPunct="0">
              <a:defRPr sz="2400">
                <a:solidFill>
                  <a:srgbClr val="3366FF"/>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2400" b="1" i="0" u="none" strike="noStrike" kern="1200" cap="none" spc="0" normalizeH="0" baseline="0" noProof="0" dirty="0">
                <a:ln>
                  <a:noFill/>
                </a:ln>
                <a:solidFill>
                  <a:srgbClr val="D6722E"/>
                </a:solidFill>
                <a:effectLst/>
                <a:uLnTx/>
                <a:uFillTx/>
                <a:latin typeface="Calibri" panose="020F0502020204030204" pitchFamily="34" charset="0"/>
                <a:ea typeface="ＭＳ Ｐゴシック" panose="020B0600070205080204" pitchFamily="34" charset="-128"/>
                <a:cs typeface="+mn-cs"/>
              </a:rPr>
              <a:t>Sel et aliments salés</a:t>
            </a:r>
            <a:endParaRPr kumimoji="0" lang="fr-FR" altLang="fr-FR" sz="2400" b="0" i="0" u="none" strike="noStrike" kern="1200" cap="none" spc="0" normalizeH="0" baseline="0" noProof="0" dirty="0">
              <a:ln>
                <a:noFill/>
              </a:ln>
              <a:solidFill>
                <a:srgbClr val="D6722E"/>
              </a:solidFill>
              <a:effectLst/>
              <a:uLnTx/>
              <a:uFillTx/>
              <a:latin typeface="Calibri" panose="020F0502020204030204" pitchFamily="34" charset="0"/>
              <a:ea typeface="ＭＳ Ｐゴシック" panose="020B0600070205080204" pitchFamily="34" charset="-128"/>
              <a:cs typeface="+mn-cs"/>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fr-FR" altLang="fr-FR" sz="2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rPr>
              <a:t>Limiter la consommation de sel en réduisant la consommation d’aliments transformés salés (charcuteries, fromages…) et l’ajout de sel pendant la cuisson ou dans l’assiette.</a:t>
            </a:r>
          </a:p>
        </p:txBody>
      </p:sp>
      <p:pic>
        <p:nvPicPr>
          <p:cNvPr id="5" name="Image 4">
            <a:extLst>
              <a:ext uri="{FF2B5EF4-FFF2-40B4-BE49-F238E27FC236}">
                <a16:creationId xmlns:a16="http://schemas.microsoft.com/office/drawing/2014/main" id="{BF9D9179-F853-6B4E-B474-AF8FD993F2A5}"/>
              </a:ext>
            </a:extLst>
          </p:cNvPr>
          <p:cNvPicPr>
            <a:picLocks noChangeAspect="1"/>
          </p:cNvPicPr>
          <p:nvPr/>
        </p:nvPicPr>
        <p:blipFill>
          <a:blip r:embed="rId2"/>
          <a:stretch>
            <a:fillRect/>
          </a:stretch>
        </p:blipFill>
        <p:spPr>
          <a:xfrm>
            <a:off x="8578106" y="0"/>
            <a:ext cx="565894" cy="570533"/>
          </a:xfrm>
          <a:prstGeom prst="rect">
            <a:avLst/>
          </a:prstGeom>
        </p:spPr>
      </p:pic>
      <p:sp>
        <p:nvSpPr>
          <p:cNvPr id="6" name="Titre 1">
            <a:extLst>
              <a:ext uri="{FF2B5EF4-FFF2-40B4-BE49-F238E27FC236}">
                <a16:creationId xmlns:a16="http://schemas.microsoft.com/office/drawing/2014/main" id="{BB301431-3F0D-5044-8427-805850793D5D}"/>
              </a:ext>
            </a:extLst>
          </p:cNvPr>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fr-FR" sz="3600" dirty="0">
                <a:solidFill>
                  <a:prstClr val="black">
                    <a:lumMod val="65000"/>
                    <a:lumOff val="35000"/>
                  </a:prstClr>
                </a:solidFill>
                <a:latin typeface="Calibri"/>
                <a:cs typeface="Arial" pitchFamily="34" charset="0"/>
              </a:rPr>
              <a:t>Prévention du cancer</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spTree>
    <p:extLst>
      <p:ext uri="{BB962C8B-B14F-4D97-AF65-F5344CB8AC3E}">
        <p14:creationId xmlns:p14="http://schemas.microsoft.com/office/powerpoint/2010/main" val="2617575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F9D9179-F853-6B4E-B474-AF8FD993F2A5}"/>
              </a:ext>
            </a:extLst>
          </p:cNvPr>
          <p:cNvPicPr>
            <a:picLocks noChangeAspect="1"/>
          </p:cNvPicPr>
          <p:nvPr/>
        </p:nvPicPr>
        <p:blipFill>
          <a:blip r:embed="rId2"/>
          <a:stretch>
            <a:fillRect/>
          </a:stretch>
        </p:blipFill>
        <p:spPr>
          <a:xfrm>
            <a:off x="8578106" y="0"/>
            <a:ext cx="565894" cy="570533"/>
          </a:xfrm>
          <a:prstGeom prst="rect">
            <a:avLst/>
          </a:prstGeom>
        </p:spPr>
      </p:pic>
      <p:sp>
        <p:nvSpPr>
          <p:cNvPr id="2" name="Titre 1">
            <a:extLst>
              <a:ext uri="{FF2B5EF4-FFF2-40B4-BE49-F238E27FC236}">
                <a16:creationId xmlns:a16="http://schemas.microsoft.com/office/drawing/2014/main" id="{683801B2-7C81-5F65-B7C4-1AAADAB13868}"/>
              </a:ext>
            </a:extLst>
          </p:cNvPr>
          <p:cNvSpPr>
            <a:spLocks noGrp="1"/>
          </p:cNvSpPr>
          <p:nvPr>
            <p:ph type="title"/>
          </p:nvPr>
        </p:nvSpPr>
        <p:spPr>
          <a:xfrm>
            <a:off x="628650" y="29105"/>
            <a:ext cx="7886700" cy="1325563"/>
          </a:xfrm>
        </p:spPr>
        <p:txBody>
          <a:bodyPr/>
          <a:lstStyle/>
          <a:p>
            <a:pPr algn="ctr"/>
            <a:r>
              <a:rPr lang="fr-FR" sz="4400" dirty="0">
                <a:solidFill>
                  <a:prstClr val="black">
                    <a:lumMod val="65000"/>
                    <a:lumOff val="35000"/>
                  </a:prstClr>
                </a:solidFill>
                <a:latin typeface="Calibri"/>
                <a:cs typeface="Arial" pitchFamily="34" charset="0"/>
              </a:rPr>
              <a:t>En résumé</a:t>
            </a:r>
            <a:endParaRPr lang="fr-FR" dirty="0"/>
          </a:p>
        </p:txBody>
      </p:sp>
      <p:pic>
        <p:nvPicPr>
          <p:cNvPr id="7" name="Espace réservé du contenu 6">
            <a:extLst>
              <a:ext uri="{FF2B5EF4-FFF2-40B4-BE49-F238E27FC236}">
                <a16:creationId xmlns:a16="http://schemas.microsoft.com/office/drawing/2014/main" id="{27C5C3D4-F431-FE77-DA45-CE0F75C7FE52}"/>
              </a:ext>
            </a:extLst>
          </p:cNvPr>
          <p:cNvPicPr>
            <a:picLocks noGrp="1" noChangeAspect="1"/>
          </p:cNvPicPr>
          <p:nvPr>
            <p:ph idx="1"/>
          </p:nvPr>
        </p:nvPicPr>
        <p:blipFill>
          <a:blip r:embed="rId3"/>
          <a:stretch>
            <a:fillRect/>
          </a:stretch>
        </p:blipFill>
        <p:spPr>
          <a:xfrm>
            <a:off x="197902" y="1354668"/>
            <a:ext cx="8748195" cy="5360976"/>
          </a:xfrm>
        </p:spPr>
      </p:pic>
    </p:spTree>
    <p:extLst>
      <p:ext uri="{BB962C8B-B14F-4D97-AF65-F5344CB8AC3E}">
        <p14:creationId xmlns:p14="http://schemas.microsoft.com/office/powerpoint/2010/main" val="1608255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0" y="2089150"/>
            <a:ext cx="8539163" cy="273050"/>
          </a:xfrm>
        </p:spPr>
        <p:txBody>
          <a:bodyPr>
            <a:normAutofit fontScale="90000"/>
          </a:bodyPr>
          <a:lstStyle/>
          <a:p>
            <a:pPr algn="ctr"/>
            <a:r>
              <a:rPr lang="fr-FR" b="1" dirty="0">
                <a:solidFill>
                  <a:schemeClr val="accent6"/>
                </a:solidFill>
              </a:rPr>
              <a:t>Dépistage des cancers</a:t>
            </a:r>
          </a:p>
        </p:txBody>
      </p:sp>
      <p:sp>
        <p:nvSpPr>
          <p:cNvPr id="17" name="Forme libre 16"/>
          <p:cNvSpPr/>
          <p:nvPr/>
        </p:nvSpPr>
        <p:spPr>
          <a:xfrm>
            <a:off x="2519773" y="2695332"/>
            <a:ext cx="3870200" cy="193608"/>
          </a:xfrm>
          <a:custGeom>
            <a:avLst/>
            <a:gdLst>
              <a:gd name="connsiteX0" fmla="*/ 0 w 5154917"/>
              <a:gd name="connsiteY0" fmla="*/ 67632 h 164367"/>
              <a:gd name="connsiteX1" fmla="*/ 1000125 w 5154917"/>
              <a:gd name="connsiteY1" fmla="*/ 162882 h 164367"/>
              <a:gd name="connsiteX2" fmla="*/ 2800350 w 5154917"/>
              <a:gd name="connsiteY2" fmla="*/ 957 h 164367"/>
              <a:gd name="connsiteX3" fmla="*/ 4800600 w 5154917"/>
              <a:gd name="connsiteY3" fmla="*/ 96207 h 164367"/>
              <a:gd name="connsiteX4" fmla="*/ 5143500 w 5154917"/>
              <a:gd name="connsiteY4" fmla="*/ 105732 h 164367"/>
              <a:gd name="connsiteX0" fmla="*/ 0 w 4983467"/>
              <a:gd name="connsiteY0" fmla="*/ 10482 h 162900"/>
              <a:gd name="connsiteX1" fmla="*/ 828675 w 4983467"/>
              <a:gd name="connsiteY1" fmla="*/ 162882 h 162900"/>
              <a:gd name="connsiteX2" fmla="*/ 2628900 w 4983467"/>
              <a:gd name="connsiteY2" fmla="*/ 957 h 162900"/>
              <a:gd name="connsiteX3" fmla="*/ 4629150 w 4983467"/>
              <a:gd name="connsiteY3" fmla="*/ 96207 h 162900"/>
              <a:gd name="connsiteX4" fmla="*/ 4972050 w 4983467"/>
              <a:gd name="connsiteY4" fmla="*/ 105732 h 162900"/>
              <a:gd name="connsiteX0" fmla="*/ 0 w 4983467"/>
              <a:gd name="connsiteY0" fmla="*/ 10482 h 162923"/>
              <a:gd name="connsiteX1" fmla="*/ 828675 w 4983467"/>
              <a:gd name="connsiteY1" fmla="*/ 162882 h 162923"/>
              <a:gd name="connsiteX2" fmla="*/ 2628900 w 4983467"/>
              <a:gd name="connsiteY2" fmla="*/ 957 h 162923"/>
              <a:gd name="connsiteX3" fmla="*/ 4629150 w 4983467"/>
              <a:gd name="connsiteY3" fmla="*/ 96207 h 162923"/>
              <a:gd name="connsiteX4" fmla="*/ 4972050 w 4983467"/>
              <a:gd name="connsiteY4" fmla="*/ 105732 h 162923"/>
              <a:gd name="connsiteX0" fmla="*/ 0 w 4972050"/>
              <a:gd name="connsiteY0" fmla="*/ 0 h 152459"/>
              <a:gd name="connsiteX1" fmla="*/ 828675 w 4972050"/>
              <a:gd name="connsiteY1" fmla="*/ 152400 h 152459"/>
              <a:gd name="connsiteX2" fmla="*/ 2876550 w 4972050"/>
              <a:gd name="connsiteY2" fmla="*/ 19050 h 152459"/>
              <a:gd name="connsiteX3" fmla="*/ 4629150 w 4972050"/>
              <a:gd name="connsiteY3" fmla="*/ 85725 h 152459"/>
              <a:gd name="connsiteX4" fmla="*/ 4972050 w 4972050"/>
              <a:gd name="connsiteY4" fmla="*/ 95250 h 152459"/>
              <a:gd name="connsiteX0" fmla="*/ 0 w 5314950"/>
              <a:gd name="connsiteY0" fmla="*/ 0 h 617991"/>
              <a:gd name="connsiteX1" fmla="*/ 1171575 w 5314950"/>
              <a:gd name="connsiteY1" fmla="*/ 600075 h 617991"/>
              <a:gd name="connsiteX2" fmla="*/ 3219450 w 5314950"/>
              <a:gd name="connsiteY2" fmla="*/ 466725 h 617991"/>
              <a:gd name="connsiteX3" fmla="*/ 4972050 w 5314950"/>
              <a:gd name="connsiteY3" fmla="*/ 533400 h 617991"/>
              <a:gd name="connsiteX4" fmla="*/ 5314950 w 5314950"/>
              <a:gd name="connsiteY4" fmla="*/ 542925 h 617991"/>
              <a:gd name="connsiteX0" fmla="*/ 0 w 5314950"/>
              <a:gd name="connsiteY0" fmla="*/ 0 h 617991"/>
              <a:gd name="connsiteX1" fmla="*/ 1171575 w 5314950"/>
              <a:gd name="connsiteY1" fmla="*/ 600075 h 617991"/>
              <a:gd name="connsiteX2" fmla="*/ 3219450 w 5314950"/>
              <a:gd name="connsiteY2" fmla="*/ 466725 h 617991"/>
              <a:gd name="connsiteX3" fmla="*/ 4972050 w 5314950"/>
              <a:gd name="connsiteY3" fmla="*/ 533400 h 617991"/>
              <a:gd name="connsiteX4" fmla="*/ 5314950 w 5314950"/>
              <a:gd name="connsiteY4" fmla="*/ 542925 h 617991"/>
              <a:gd name="connsiteX0" fmla="*/ 0 w 5495925"/>
              <a:gd name="connsiteY0" fmla="*/ 0 h 668367"/>
              <a:gd name="connsiteX1" fmla="*/ 1352550 w 5495925"/>
              <a:gd name="connsiteY1" fmla="*/ 647700 h 668367"/>
              <a:gd name="connsiteX2" fmla="*/ 3400425 w 5495925"/>
              <a:gd name="connsiteY2" fmla="*/ 514350 h 668367"/>
              <a:gd name="connsiteX3" fmla="*/ 5153025 w 5495925"/>
              <a:gd name="connsiteY3" fmla="*/ 581025 h 668367"/>
              <a:gd name="connsiteX4" fmla="*/ 5495925 w 5495925"/>
              <a:gd name="connsiteY4" fmla="*/ 590550 h 668367"/>
              <a:gd name="connsiteX0" fmla="*/ 0 w 5495925"/>
              <a:gd name="connsiteY0" fmla="*/ 0 h 668367"/>
              <a:gd name="connsiteX1" fmla="*/ 1352550 w 5495925"/>
              <a:gd name="connsiteY1" fmla="*/ 647700 h 668367"/>
              <a:gd name="connsiteX2" fmla="*/ 3400425 w 5495925"/>
              <a:gd name="connsiteY2" fmla="*/ 514350 h 668367"/>
              <a:gd name="connsiteX3" fmla="*/ 5153025 w 5495925"/>
              <a:gd name="connsiteY3" fmla="*/ 581025 h 668367"/>
              <a:gd name="connsiteX4" fmla="*/ 5495925 w 5495925"/>
              <a:gd name="connsiteY4" fmla="*/ 590550 h 668367"/>
              <a:gd name="connsiteX0" fmla="*/ 0 w 5800725"/>
              <a:gd name="connsiteY0" fmla="*/ 0 h 638131"/>
              <a:gd name="connsiteX1" fmla="*/ 1657350 w 5800725"/>
              <a:gd name="connsiteY1" fmla="*/ 619125 h 638131"/>
              <a:gd name="connsiteX2" fmla="*/ 3705225 w 5800725"/>
              <a:gd name="connsiteY2" fmla="*/ 485775 h 638131"/>
              <a:gd name="connsiteX3" fmla="*/ 5457825 w 5800725"/>
              <a:gd name="connsiteY3" fmla="*/ 552450 h 638131"/>
              <a:gd name="connsiteX4" fmla="*/ 5800725 w 5800725"/>
              <a:gd name="connsiteY4" fmla="*/ 561975 h 638131"/>
              <a:gd name="connsiteX0" fmla="*/ 0 w 5800725"/>
              <a:gd name="connsiteY0" fmla="*/ 0 h 638131"/>
              <a:gd name="connsiteX1" fmla="*/ 1657350 w 5800725"/>
              <a:gd name="connsiteY1" fmla="*/ 619125 h 638131"/>
              <a:gd name="connsiteX2" fmla="*/ 3705225 w 5800725"/>
              <a:gd name="connsiteY2" fmla="*/ 485775 h 638131"/>
              <a:gd name="connsiteX3" fmla="*/ 5457825 w 5800725"/>
              <a:gd name="connsiteY3" fmla="*/ 552450 h 638131"/>
              <a:gd name="connsiteX4" fmla="*/ 5800725 w 5800725"/>
              <a:gd name="connsiteY4" fmla="*/ 561975 h 638131"/>
              <a:gd name="connsiteX0" fmla="*/ 185340 w 5986065"/>
              <a:gd name="connsiteY0" fmla="*/ 0 h 623529"/>
              <a:gd name="connsiteX1" fmla="*/ 103461 w 5986065"/>
              <a:gd name="connsiteY1" fmla="*/ 292655 h 623529"/>
              <a:gd name="connsiteX2" fmla="*/ 1842690 w 5986065"/>
              <a:gd name="connsiteY2" fmla="*/ 619125 h 623529"/>
              <a:gd name="connsiteX3" fmla="*/ 3890565 w 5986065"/>
              <a:gd name="connsiteY3" fmla="*/ 485775 h 623529"/>
              <a:gd name="connsiteX4" fmla="*/ 5643165 w 5986065"/>
              <a:gd name="connsiteY4" fmla="*/ 552450 h 623529"/>
              <a:gd name="connsiteX5" fmla="*/ 5986065 w 5986065"/>
              <a:gd name="connsiteY5" fmla="*/ 561975 h 623529"/>
              <a:gd name="connsiteX0" fmla="*/ 0 w 6372225"/>
              <a:gd name="connsiteY0" fmla="*/ 197013 h 353817"/>
              <a:gd name="connsiteX1" fmla="*/ 489621 w 6372225"/>
              <a:gd name="connsiteY1" fmla="*/ 22943 h 353817"/>
              <a:gd name="connsiteX2" fmla="*/ 2228850 w 6372225"/>
              <a:gd name="connsiteY2" fmla="*/ 349413 h 353817"/>
              <a:gd name="connsiteX3" fmla="*/ 4276725 w 6372225"/>
              <a:gd name="connsiteY3" fmla="*/ 216063 h 353817"/>
              <a:gd name="connsiteX4" fmla="*/ 6029325 w 6372225"/>
              <a:gd name="connsiteY4" fmla="*/ 282738 h 353817"/>
              <a:gd name="connsiteX5" fmla="*/ 6372225 w 6372225"/>
              <a:gd name="connsiteY5" fmla="*/ 292263 h 353817"/>
              <a:gd name="connsiteX0" fmla="*/ 0 w 6372225"/>
              <a:gd name="connsiteY0" fmla="*/ 110358 h 264091"/>
              <a:gd name="connsiteX1" fmla="*/ 1051596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6372225"/>
              <a:gd name="connsiteY0" fmla="*/ 110358 h 264091"/>
              <a:gd name="connsiteX1" fmla="*/ 1051596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6372225"/>
              <a:gd name="connsiteY0" fmla="*/ 110358 h 264091"/>
              <a:gd name="connsiteX1" fmla="*/ 1061121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5743575"/>
              <a:gd name="connsiteY0" fmla="*/ 54828 h 275236"/>
              <a:gd name="connsiteX1" fmla="*/ 432471 w 5743575"/>
              <a:gd name="connsiteY1" fmla="*/ 42683 h 275236"/>
              <a:gd name="connsiteX2" fmla="*/ 1600200 w 5743575"/>
              <a:gd name="connsiteY2" fmla="*/ 273903 h 275236"/>
              <a:gd name="connsiteX3" fmla="*/ 3648075 w 5743575"/>
              <a:gd name="connsiteY3" fmla="*/ 140553 h 275236"/>
              <a:gd name="connsiteX4" fmla="*/ 5400675 w 5743575"/>
              <a:gd name="connsiteY4" fmla="*/ 207228 h 275236"/>
              <a:gd name="connsiteX5" fmla="*/ 5743575 w 5743575"/>
              <a:gd name="connsiteY5" fmla="*/ 216753 h 275236"/>
              <a:gd name="connsiteX0" fmla="*/ 704361 w 5362086"/>
              <a:gd name="connsiteY0" fmla="*/ 0 h 1430083"/>
              <a:gd name="connsiteX1" fmla="*/ 50982 w 5362086"/>
              <a:gd name="connsiteY1" fmla="*/ 1197530 h 1430083"/>
              <a:gd name="connsiteX2" fmla="*/ 1218711 w 5362086"/>
              <a:gd name="connsiteY2" fmla="*/ 1428750 h 1430083"/>
              <a:gd name="connsiteX3" fmla="*/ 3266586 w 5362086"/>
              <a:gd name="connsiteY3" fmla="*/ 1295400 h 1430083"/>
              <a:gd name="connsiteX4" fmla="*/ 5019186 w 5362086"/>
              <a:gd name="connsiteY4" fmla="*/ 1362075 h 1430083"/>
              <a:gd name="connsiteX5" fmla="*/ 5362086 w 5362086"/>
              <a:gd name="connsiteY5" fmla="*/ 1371600 h 1430083"/>
              <a:gd name="connsiteX0" fmla="*/ 877921 w 5535646"/>
              <a:gd name="connsiteY0" fmla="*/ 0 h 1430083"/>
              <a:gd name="connsiteX1" fmla="*/ 224542 w 5535646"/>
              <a:gd name="connsiteY1" fmla="*/ 1197530 h 1430083"/>
              <a:gd name="connsiteX2" fmla="*/ 1392271 w 5535646"/>
              <a:gd name="connsiteY2" fmla="*/ 1428750 h 1430083"/>
              <a:gd name="connsiteX3" fmla="*/ 3440146 w 5535646"/>
              <a:gd name="connsiteY3" fmla="*/ 1295400 h 1430083"/>
              <a:gd name="connsiteX4" fmla="*/ 5192746 w 5535646"/>
              <a:gd name="connsiteY4" fmla="*/ 1362075 h 1430083"/>
              <a:gd name="connsiteX5" fmla="*/ 5535646 w 5535646"/>
              <a:gd name="connsiteY5" fmla="*/ 1371600 h 1430083"/>
              <a:gd name="connsiteX0" fmla="*/ 877921 w 5535646"/>
              <a:gd name="connsiteY0" fmla="*/ 0 h 1477896"/>
              <a:gd name="connsiteX1" fmla="*/ 224542 w 5535646"/>
              <a:gd name="connsiteY1" fmla="*/ 1197530 h 1477896"/>
              <a:gd name="connsiteX2" fmla="*/ 1392271 w 5535646"/>
              <a:gd name="connsiteY2" fmla="*/ 1428750 h 1477896"/>
              <a:gd name="connsiteX3" fmla="*/ 3440146 w 5535646"/>
              <a:gd name="connsiteY3" fmla="*/ 1295400 h 1477896"/>
              <a:gd name="connsiteX4" fmla="*/ 5192746 w 5535646"/>
              <a:gd name="connsiteY4" fmla="*/ 1362075 h 1477896"/>
              <a:gd name="connsiteX5" fmla="*/ 5535646 w 5535646"/>
              <a:gd name="connsiteY5" fmla="*/ 1371600 h 1477896"/>
              <a:gd name="connsiteX0" fmla="*/ 0 w 5311104"/>
              <a:gd name="connsiteY0" fmla="*/ 0 h 280366"/>
              <a:gd name="connsiteX1" fmla="*/ 1167729 w 5311104"/>
              <a:gd name="connsiteY1" fmla="*/ 231220 h 280366"/>
              <a:gd name="connsiteX2" fmla="*/ 3215604 w 5311104"/>
              <a:gd name="connsiteY2" fmla="*/ 97870 h 280366"/>
              <a:gd name="connsiteX3" fmla="*/ 4968204 w 5311104"/>
              <a:gd name="connsiteY3" fmla="*/ 164545 h 280366"/>
              <a:gd name="connsiteX4" fmla="*/ 5311104 w 5311104"/>
              <a:gd name="connsiteY4" fmla="*/ 174070 h 280366"/>
              <a:gd name="connsiteX0" fmla="*/ 0 w 5482554"/>
              <a:gd name="connsiteY0" fmla="*/ 0 h 340771"/>
              <a:gd name="connsiteX1" fmla="*/ 1339179 w 5482554"/>
              <a:gd name="connsiteY1" fmla="*/ 335995 h 340771"/>
              <a:gd name="connsiteX2" fmla="*/ 3387054 w 5482554"/>
              <a:gd name="connsiteY2" fmla="*/ 202645 h 340771"/>
              <a:gd name="connsiteX3" fmla="*/ 5139654 w 5482554"/>
              <a:gd name="connsiteY3" fmla="*/ 269320 h 340771"/>
              <a:gd name="connsiteX4" fmla="*/ 5482554 w 5482554"/>
              <a:gd name="connsiteY4" fmla="*/ 278845 h 340771"/>
              <a:gd name="connsiteX0" fmla="*/ 0 w 5482554"/>
              <a:gd name="connsiteY0" fmla="*/ 0 h 340771"/>
              <a:gd name="connsiteX1" fmla="*/ 1339179 w 5482554"/>
              <a:gd name="connsiteY1" fmla="*/ 335995 h 340771"/>
              <a:gd name="connsiteX2" fmla="*/ 3387054 w 5482554"/>
              <a:gd name="connsiteY2" fmla="*/ 202645 h 340771"/>
              <a:gd name="connsiteX3" fmla="*/ 5139654 w 5482554"/>
              <a:gd name="connsiteY3" fmla="*/ 269320 h 340771"/>
              <a:gd name="connsiteX4" fmla="*/ 5482554 w 5482554"/>
              <a:gd name="connsiteY4" fmla="*/ 278845 h 340771"/>
              <a:gd name="connsiteX0" fmla="*/ 0 w 5501604"/>
              <a:gd name="connsiteY0" fmla="*/ 0 h 157447"/>
              <a:gd name="connsiteX1" fmla="*/ 1358229 w 5501604"/>
              <a:gd name="connsiteY1" fmla="*/ 155020 h 157447"/>
              <a:gd name="connsiteX2" fmla="*/ 3406104 w 5501604"/>
              <a:gd name="connsiteY2" fmla="*/ 21670 h 157447"/>
              <a:gd name="connsiteX3" fmla="*/ 5158704 w 5501604"/>
              <a:gd name="connsiteY3" fmla="*/ 88345 h 157447"/>
              <a:gd name="connsiteX4" fmla="*/ 5501604 w 5501604"/>
              <a:gd name="connsiteY4" fmla="*/ 97870 h 157447"/>
              <a:gd name="connsiteX0" fmla="*/ 0 w 5501604"/>
              <a:gd name="connsiteY0" fmla="*/ 16098 h 171194"/>
              <a:gd name="connsiteX1" fmla="*/ 1358229 w 5501604"/>
              <a:gd name="connsiteY1" fmla="*/ 171118 h 171194"/>
              <a:gd name="connsiteX2" fmla="*/ 3406104 w 5501604"/>
              <a:gd name="connsiteY2" fmla="*/ 37768 h 171194"/>
              <a:gd name="connsiteX3" fmla="*/ 5158704 w 5501604"/>
              <a:gd name="connsiteY3" fmla="*/ 104443 h 171194"/>
              <a:gd name="connsiteX4" fmla="*/ 5501604 w 5501604"/>
              <a:gd name="connsiteY4" fmla="*/ 113968 h 171194"/>
              <a:gd name="connsiteX0" fmla="*/ 0 w 5501604"/>
              <a:gd name="connsiteY0" fmla="*/ 12680 h 243951"/>
              <a:gd name="connsiteX1" fmla="*/ 1853529 w 5501604"/>
              <a:gd name="connsiteY1" fmla="*/ 243900 h 243951"/>
              <a:gd name="connsiteX2" fmla="*/ 3406104 w 5501604"/>
              <a:gd name="connsiteY2" fmla="*/ 34350 h 243951"/>
              <a:gd name="connsiteX3" fmla="*/ 5158704 w 5501604"/>
              <a:gd name="connsiteY3" fmla="*/ 101025 h 243951"/>
              <a:gd name="connsiteX4" fmla="*/ 5501604 w 5501604"/>
              <a:gd name="connsiteY4" fmla="*/ 110550 h 243951"/>
              <a:gd name="connsiteX0" fmla="*/ 0 w 5501604"/>
              <a:gd name="connsiteY0" fmla="*/ 12680 h 243951"/>
              <a:gd name="connsiteX1" fmla="*/ 1853529 w 5501604"/>
              <a:gd name="connsiteY1" fmla="*/ 243900 h 243951"/>
              <a:gd name="connsiteX2" fmla="*/ 3406104 w 5501604"/>
              <a:gd name="connsiteY2" fmla="*/ 34350 h 243951"/>
              <a:gd name="connsiteX3" fmla="*/ 5158704 w 5501604"/>
              <a:gd name="connsiteY3" fmla="*/ 101025 h 243951"/>
              <a:gd name="connsiteX4" fmla="*/ 5501604 w 5501604"/>
              <a:gd name="connsiteY4" fmla="*/ 110550 h 243951"/>
              <a:gd name="connsiteX0" fmla="*/ 0 w 5501604"/>
              <a:gd name="connsiteY0" fmla="*/ 12680 h 243954"/>
              <a:gd name="connsiteX1" fmla="*/ 1853529 w 5501604"/>
              <a:gd name="connsiteY1" fmla="*/ 243900 h 243954"/>
              <a:gd name="connsiteX2" fmla="*/ 3406104 w 5501604"/>
              <a:gd name="connsiteY2" fmla="*/ 34350 h 243954"/>
              <a:gd name="connsiteX3" fmla="*/ 5158704 w 5501604"/>
              <a:gd name="connsiteY3" fmla="*/ 101025 h 243954"/>
              <a:gd name="connsiteX4" fmla="*/ 5501604 w 5501604"/>
              <a:gd name="connsiteY4" fmla="*/ 110550 h 243954"/>
              <a:gd name="connsiteX0" fmla="*/ 0 w 5501604"/>
              <a:gd name="connsiteY0" fmla="*/ 12680 h 243952"/>
              <a:gd name="connsiteX1" fmla="*/ 1853529 w 5501604"/>
              <a:gd name="connsiteY1" fmla="*/ 243900 h 243952"/>
              <a:gd name="connsiteX2" fmla="*/ 3406104 w 5501604"/>
              <a:gd name="connsiteY2" fmla="*/ 34350 h 243952"/>
              <a:gd name="connsiteX3" fmla="*/ 5092029 w 5501604"/>
              <a:gd name="connsiteY3" fmla="*/ 62925 h 243952"/>
              <a:gd name="connsiteX4" fmla="*/ 5501604 w 5501604"/>
              <a:gd name="connsiteY4" fmla="*/ 110550 h 243952"/>
              <a:gd name="connsiteX0" fmla="*/ 0 w 5501604"/>
              <a:gd name="connsiteY0" fmla="*/ 12680 h 243952"/>
              <a:gd name="connsiteX1" fmla="*/ 1853529 w 5501604"/>
              <a:gd name="connsiteY1" fmla="*/ 243900 h 243952"/>
              <a:gd name="connsiteX2" fmla="*/ 3406104 w 5501604"/>
              <a:gd name="connsiteY2" fmla="*/ 34350 h 243952"/>
              <a:gd name="connsiteX3" fmla="*/ 5092029 w 5501604"/>
              <a:gd name="connsiteY3" fmla="*/ 62925 h 243952"/>
              <a:gd name="connsiteX4" fmla="*/ 5501604 w 5501604"/>
              <a:gd name="connsiteY4" fmla="*/ 110550 h 243952"/>
              <a:gd name="connsiteX0" fmla="*/ 0 w 5501604"/>
              <a:gd name="connsiteY0" fmla="*/ 26734 h 258024"/>
              <a:gd name="connsiteX1" fmla="*/ 1853529 w 5501604"/>
              <a:gd name="connsiteY1" fmla="*/ 257954 h 258024"/>
              <a:gd name="connsiteX2" fmla="*/ 3406104 w 5501604"/>
              <a:gd name="connsiteY2" fmla="*/ 48404 h 258024"/>
              <a:gd name="connsiteX3" fmla="*/ 5092029 w 5501604"/>
              <a:gd name="connsiteY3" fmla="*/ 76979 h 258024"/>
              <a:gd name="connsiteX4" fmla="*/ 5501604 w 5501604"/>
              <a:gd name="connsiteY4" fmla="*/ 124604 h 258024"/>
              <a:gd name="connsiteX0" fmla="*/ 0 w 5501604"/>
              <a:gd name="connsiteY0" fmla="*/ 28486 h 259895"/>
              <a:gd name="connsiteX1" fmla="*/ 341337 w 5501604"/>
              <a:gd name="connsiteY1" fmla="*/ 14199 h 259895"/>
              <a:gd name="connsiteX2" fmla="*/ 1853529 w 5501604"/>
              <a:gd name="connsiteY2" fmla="*/ 259706 h 259895"/>
              <a:gd name="connsiteX3" fmla="*/ 3406104 w 5501604"/>
              <a:gd name="connsiteY3" fmla="*/ 50156 h 259895"/>
              <a:gd name="connsiteX4" fmla="*/ 5092029 w 5501604"/>
              <a:gd name="connsiteY4" fmla="*/ 78731 h 259895"/>
              <a:gd name="connsiteX5" fmla="*/ 5501604 w 5501604"/>
              <a:gd name="connsiteY5" fmla="*/ 126356 h 259895"/>
              <a:gd name="connsiteX0" fmla="*/ 0 w 5501604"/>
              <a:gd name="connsiteY0" fmla="*/ 28486 h 259895"/>
              <a:gd name="connsiteX1" fmla="*/ 341337 w 5501604"/>
              <a:gd name="connsiteY1" fmla="*/ 14199 h 259895"/>
              <a:gd name="connsiteX2" fmla="*/ 1853529 w 5501604"/>
              <a:gd name="connsiteY2" fmla="*/ 259706 h 259895"/>
              <a:gd name="connsiteX3" fmla="*/ 3406104 w 5501604"/>
              <a:gd name="connsiteY3" fmla="*/ 50156 h 259895"/>
              <a:gd name="connsiteX4" fmla="*/ 5092029 w 5501604"/>
              <a:gd name="connsiteY4" fmla="*/ 78731 h 259895"/>
              <a:gd name="connsiteX5" fmla="*/ 5501604 w 5501604"/>
              <a:gd name="connsiteY5" fmla="*/ 126356 h 259895"/>
              <a:gd name="connsiteX0" fmla="*/ 0 w 5160267"/>
              <a:gd name="connsiteY0" fmla="*/ 12448 h 258144"/>
              <a:gd name="connsiteX1" fmla="*/ 1512192 w 5160267"/>
              <a:gd name="connsiteY1" fmla="*/ 257955 h 258144"/>
              <a:gd name="connsiteX2" fmla="*/ 3064767 w 5160267"/>
              <a:gd name="connsiteY2" fmla="*/ 48405 h 258144"/>
              <a:gd name="connsiteX3" fmla="*/ 4750692 w 5160267"/>
              <a:gd name="connsiteY3" fmla="*/ 76980 h 258144"/>
              <a:gd name="connsiteX4" fmla="*/ 5160267 w 5160267"/>
              <a:gd name="connsiteY4" fmla="*/ 124605 h 25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0267" h="258144">
                <a:moveTo>
                  <a:pt x="0" y="12448"/>
                </a:moveTo>
                <a:cubicBezTo>
                  <a:pt x="637533" y="46222"/>
                  <a:pt x="1001398" y="251962"/>
                  <a:pt x="1512192" y="257955"/>
                </a:cubicBezTo>
                <a:cubicBezTo>
                  <a:pt x="2022986" y="263948"/>
                  <a:pt x="2448817" y="126193"/>
                  <a:pt x="3064767" y="48405"/>
                </a:cubicBezTo>
                <a:cubicBezTo>
                  <a:pt x="3680717" y="-29383"/>
                  <a:pt x="4074417" y="-8745"/>
                  <a:pt x="4750692" y="76980"/>
                </a:cubicBezTo>
                <a:lnTo>
                  <a:pt x="5160267" y="124605"/>
                </a:lnTo>
              </a:path>
            </a:pathLst>
          </a:custGeom>
          <a:noFill/>
          <a:ln w="2540">
            <a:solidFill>
              <a:srgbClr val="078F9D"/>
            </a:solid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rgbClr val="25A79B"/>
              </a:solidFill>
            </a:endParaRPr>
          </a:p>
        </p:txBody>
      </p:sp>
      <p:sp>
        <p:nvSpPr>
          <p:cNvPr id="7" name="Forme libre 6"/>
          <p:cNvSpPr/>
          <p:nvPr/>
        </p:nvSpPr>
        <p:spPr>
          <a:xfrm rot="-10860000">
            <a:off x="2576422" y="2749372"/>
            <a:ext cx="3959495" cy="99438"/>
          </a:xfrm>
          <a:custGeom>
            <a:avLst/>
            <a:gdLst>
              <a:gd name="connsiteX0" fmla="*/ 0 w 5154917"/>
              <a:gd name="connsiteY0" fmla="*/ 67632 h 164367"/>
              <a:gd name="connsiteX1" fmla="*/ 1000125 w 5154917"/>
              <a:gd name="connsiteY1" fmla="*/ 162882 h 164367"/>
              <a:gd name="connsiteX2" fmla="*/ 2800350 w 5154917"/>
              <a:gd name="connsiteY2" fmla="*/ 957 h 164367"/>
              <a:gd name="connsiteX3" fmla="*/ 4800600 w 5154917"/>
              <a:gd name="connsiteY3" fmla="*/ 96207 h 164367"/>
              <a:gd name="connsiteX4" fmla="*/ 5143500 w 5154917"/>
              <a:gd name="connsiteY4" fmla="*/ 105732 h 164367"/>
              <a:gd name="connsiteX0" fmla="*/ 0 w 4983467"/>
              <a:gd name="connsiteY0" fmla="*/ 10482 h 162900"/>
              <a:gd name="connsiteX1" fmla="*/ 828675 w 4983467"/>
              <a:gd name="connsiteY1" fmla="*/ 162882 h 162900"/>
              <a:gd name="connsiteX2" fmla="*/ 2628900 w 4983467"/>
              <a:gd name="connsiteY2" fmla="*/ 957 h 162900"/>
              <a:gd name="connsiteX3" fmla="*/ 4629150 w 4983467"/>
              <a:gd name="connsiteY3" fmla="*/ 96207 h 162900"/>
              <a:gd name="connsiteX4" fmla="*/ 4972050 w 4983467"/>
              <a:gd name="connsiteY4" fmla="*/ 105732 h 162900"/>
              <a:gd name="connsiteX0" fmla="*/ 0 w 4983467"/>
              <a:gd name="connsiteY0" fmla="*/ 10482 h 162923"/>
              <a:gd name="connsiteX1" fmla="*/ 828675 w 4983467"/>
              <a:gd name="connsiteY1" fmla="*/ 162882 h 162923"/>
              <a:gd name="connsiteX2" fmla="*/ 2628900 w 4983467"/>
              <a:gd name="connsiteY2" fmla="*/ 957 h 162923"/>
              <a:gd name="connsiteX3" fmla="*/ 4629150 w 4983467"/>
              <a:gd name="connsiteY3" fmla="*/ 96207 h 162923"/>
              <a:gd name="connsiteX4" fmla="*/ 4972050 w 4983467"/>
              <a:gd name="connsiteY4" fmla="*/ 105732 h 162923"/>
              <a:gd name="connsiteX0" fmla="*/ 0 w 4972050"/>
              <a:gd name="connsiteY0" fmla="*/ 0 h 152459"/>
              <a:gd name="connsiteX1" fmla="*/ 828675 w 4972050"/>
              <a:gd name="connsiteY1" fmla="*/ 152400 h 152459"/>
              <a:gd name="connsiteX2" fmla="*/ 2876550 w 4972050"/>
              <a:gd name="connsiteY2" fmla="*/ 19050 h 152459"/>
              <a:gd name="connsiteX3" fmla="*/ 4629150 w 4972050"/>
              <a:gd name="connsiteY3" fmla="*/ 85725 h 152459"/>
              <a:gd name="connsiteX4" fmla="*/ 4972050 w 4972050"/>
              <a:gd name="connsiteY4" fmla="*/ 95250 h 152459"/>
              <a:gd name="connsiteX0" fmla="*/ 0 w 5195794"/>
              <a:gd name="connsiteY0" fmla="*/ 0 h 375423"/>
              <a:gd name="connsiteX1" fmla="*/ 828675 w 5195794"/>
              <a:gd name="connsiteY1" fmla="*/ 152400 h 375423"/>
              <a:gd name="connsiteX2" fmla="*/ 2876550 w 5195794"/>
              <a:gd name="connsiteY2" fmla="*/ 19050 h 375423"/>
              <a:gd name="connsiteX3" fmla="*/ 4629150 w 5195794"/>
              <a:gd name="connsiteY3" fmla="*/ 85725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629150 w 5195794"/>
              <a:gd name="connsiteY3" fmla="*/ 85725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970954 w 5195794"/>
              <a:gd name="connsiteY2" fmla="*/ 6833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970954 w 5195794"/>
              <a:gd name="connsiteY2" fmla="*/ 68330 h 375423"/>
              <a:gd name="connsiteX3" fmla="*/ 4382202 w 5195794"/>
              <a:gd name="connsiteY3" fmla="*/ 43309 h 375423"/>
              <a:gd name="connsiteX4" fmla="*/ 5195794 w 5195794"/>
              <a:gd name="connsiteY4" fmla="*/ 375423 h 375423"/>
              <a:gd name="connsiteX0" fmla="*/ 0 w 5195794"/>
              <a:gd name="connsiteY0" fmla="*/ 4143 h 379566"/>
              <a:gd name="connsiteX1" fmla="*/ 828675 w 5195794"/>
              <a:gd name="connsiteY1" fmla="*/ 156543 h 379566"/>
              <a:gd name="connsiteX2" fmla="*/ 2970954 w 5195794"/>
              <a:gd name="connsiteY2" fmla="*/ 72473 h 379566"/>
              <a:gd name="connsiteX3" fmla="*/ 4392556 w 5195794"/>
              <a:gd name="connsiteY3" fmla="*/ 0 h 379566"/>
              <a:gd name="connsiteX4" fmla="*/ 5195794 w 5195794"/>
              <a:gd name="connsiteY4" fmla="*/ 379566 h 379566"/>
              <a:gd name="connsiteX0" fmla="*/ 0 w 5195794"/>
              <a:gd name="connsiteY0" fmla="*/ 18905 h 394328"/>
              <a:gd name="connsiteX1" fmla="*/ 828675 w 5195794"/>
              <a:gd name="connsiteY1" fmla="*/ 171305 h 394328"/>
              <a:gd name="connsiteX2" fmla="*/ 2970954 w 5195794"/>
              <a:gd name="connsiteY2" fmla="*/ 87235 h 394328"/>
              <a:gd name="connsiteX3" fmla="*/ 4392556 w 5195794"/>
              <a:gd name="connsiteY3" fmla="*/ 14762 h 394328"/>
              <a:gd name="connsiteX4" fmla="*/ 5195794 w 5195794"/>
              <a:gd name="connsiteY4" fmla="*/ 394328 h 394328"/>
              <a:gd name="connsiteX0" fmla="*/ 0 w 5195794"/>
              <a:gd name="connsiteY0" fmla="*/ 18905 h 394328"/>
              <a:gd name="connsiteX1" fmla="*/ 828675 w 5195794"/>
              <a:gd name="connsiteY1" fmla="*/ 171305 h 394328"/>
              <a:gd name="connsiteX2" fmla="*/ 2970954 w 5195794"/>
              <a:gd name="connsiteY2" fmla="*/ 87235 h 394328"/>
              <a:gd name="connsiteX3" fmla="*/ 4392556 w 5195794"/>
              <a:gd name="connsiteY3" fmla="*/ 14762 h 394328"/>
              <a:gd name="connsiteX4" fmla="*/ 5195794 w 5195794"/>
              <a:gd name="connsiteY4" fmla="*/ 394328 h 394328"/>
              <a:gd name="connsiteX0" fmla="*/ 0 w 5195794"/>
              <a:gd name="connsiteY0" fmla="*/ 56473 h 431896"/>
              <a:gd name="connsiteX1" fmla="*/ 828675 w 5195794"/>
              <a:gd name="connsiteY1" fmla="*/ 208873 h 431896"/>
              <a:gd name="connsiteX2" fmla="*/ 2970954 w 5195794"/>
              <a:gd name="connsiteY2" fmla="*/ 124803 h 431896"/>
              <a:gd name="connsiteX3" fmla="*/ 4392556 w 5195794"/>
              <a:gd name="connsiteY3" fmla="*/ 52330 h 431896"/>
              <a:gd name="connsiteX4" fmla="*/ 5195794 w 5195794"/>
              <a:gd name="connsiteY4" fmla="*/ 431896 h 431896"/>
              <a:gd name="connsiteX0" fmla="*/ 0 w 5195794"/>
              <a:gd name="connsiteY0" fmla="*/ 58153 h 433576"/>
              <a:gd name="connsiteX1" fmla="*/ 1018315 w 5195794"/>
              <a:gd name="connsiteY1" fmla="*/ 261496 h 433576"/>
              <a:gd name="connsiteX2" fmla="*/ 2970954 w 5195794"/>
              <a:gd name="connsiteY2" fmla="*/ 126483 h 433576"/>
              <a:gd name="connsiteX3" fmla="*/ 4392556 w 5195794"/>
              <a:gd name="connsiteY3" fmla="*/ 54010 h 433576"/>
              <a:gd name="connsiteX4" fmla="*/ 5195794 w 5195794"/>
              <a:gd name="connsiteY4" fmla="*/ 433576 h 433576"/>
              <a:gd name="connsiteX0" fmla="*/ 0 w 5195794"/>
              <a:gd name="connsiteY0" fmla="*/ 58153 h 433576"/>
              <a:gd name="connsiteX1" fmla="*/ 1018315 w 5195794"/>
              <a:gd name="connsiteY1" fmla="*/ 261496 h 433576"/>
              <a:gd name="connsiteX2" fmla="*/ 2970954 w 5195794"/>
              <a:gd name="connsiteY2" fmla="*/ 126483 h 433576"/>
              <a:gd name="connsiteX3" fmla="*/ 4392556 w 5195794"/>
              <a:gd name="connsiteY3" fmla="*/ 54010 h 433576"/>
              <a:gd name="connsiteX4" fmla="*/ 5195794 w 5195794"/>
              <a:gd name="connsiteY4" fmla="*/ 433576 h 433576"/>
              <a:gd name="connsiteX0" fmla="*/ 0 w 5195794"/>
              <a:gd name="connsiteY0" fmla="*/ 55412 h 430835"/>
              <a:gd name="connsiteX1" fmla="*/ 1077285 w 5195794"/>
              <a:gd name="connsiteY1" fmla="*/ 154993 h 430835"/>
              <a:gd name="connsiteX2" fmla="*/ 2970954 w 5195794"/>
              <a:gd name="connsiteY2" fmla="*/ 123742 h 430835"/>
              <a:gd name="connsiteX3" fmla="*/ 4392556 w 5195794"/>
              <a:gd name="connsiteY3" fmla="*/ 51269 h 430835"/>
              <a:gd name="connsiteX4" fmla="*/ 5195794 w 5195794"/>
              <a:gd name="connsiteY4" fmla="*/ 430835 h 430835"/>
              <a:gd name="connsiteX0" fmla="*/ 0 w 5195794"/>
              <a:gd name="connsiteY0" fmla="*/ 55412 h 430835"/>
              <a:gd name="connsiteX1" fmla="*/ 1077285 w 5195794"/>
              <a:gd name="connsiteY1" fmla="*/ 154993 h 430835"/>
              <a:gd name="connsiteX2" fmla="*/ 2970954 w 5195794"/>
              <a:gd name="connsiteY2" fmla="*/ 123742 h 430835"/>
              <a:gd name="connsiteX3" fmla="*/ 4392556 w 5195794"/>
              <a:gd name="connsiteY3" fmla="*/ 51269 h 430835"/>
              <a:gd name="connsiteX4" fmla="*/ 5195794 w 5195794"/>
              <a:gd name="connsiteY4" fmla="*/ 430835 h 430835"/>
              <a:gd name="connsiteX0" fmla="*/ 0 w 5195794"/>
              <a:gd name="connsiteY0" fmla="*/ 47289 h 422712"/>
              <a:gd name="connsiteX1" fmla="*/ 1077285 w 5195794"/>
              <a:gd name="connsiteY1" fmla="*/ 146870 h 422712"/>
              <a:gd name="connsiteX2" fmla="*/ 2941386 w 5195794"/>
              <a:gd name="connsiteY2" fmla="*/ 172262 h 422712"/>
              <a:gd name="connsiteX3" fmla="*/ 4392556 w 5195794"/>
              <a:gd name="connsiteY3" fmla="*/ 43146 h 422712"/>
              <a:gd name="connsiteX4" fmla="*/ 5195794 w 5195794"/>
              <a:gd name="connsiteY4" fmla="*/ 422712 h 422712"/>
              <a:gd name="connsiteX0" fmla="*/ 0 w 5195794"/>
              <a:gd name="connsiteY0" fmla="*/ 37848 h 413271"/>
              <a:gd name="connsiteX1" fmla="*/ 1077285 w 5195794"/>
              <a:gd name="connsiteY1" fmla="*/ 137429 h 413271"/>
              <a:gd name="connsiteX2" fmla="*/ 2941386 w 5195794"/>
              <a:gd name="connsiteY2" fmla="*/ 162821 h 413271"/>
              <a:gd name="connsiteX3" fmla="*/ 4392556 w 5195794"/>
              <a:gd name="connsiteY3" fmla="*/ 33705 h 413271"/>
              <a:gd name="connsiteX4" fmla="*/ 5195794 w 5195794"/>
              <a:gd name="connsiteY4" fmla="*/ 413271 h 413271"/>
              <a:gd name="connsiteX0" fmla="*/ 0 w 5195794"/>
              <a:gd name="connsiteY0" fmla="*/ 45900 h 421323"/>
              <a:gd name="connsiteX1" fmla="*/ 1011950 w 5195794"/>
              <a:gd name="connsiteY1" fmla="*/ 68129 h 421323"/>
              <a:gd name="connsiteX2" fmla="*/ 2941386 w 5195794"/>
              <a:gd name="connsiteY2" fmla="*/ 170873 h 421323"/>
              <a:gd name="connsiteX3" fmla="*/ 4392556 w 5195794"/>
              <a:gd name="connsiteY3" fmla="*/ 41757 h 421323"/>
              <a:gd name="connsiteX4" fmla="*/ 5195794 w 5195794"/>
              <a:gd name="connsiteY4" fmla="*/ 421323 h 421323"/>
              <a:gd name="connsiteX0" fmla="*/ 0 w 5673966"/>
              <a:gd name="connsiteY0" fmla="*/ 151871 h 421323"/>
              <a:gd name="connsiteX1" fmla="*/ 1490122 w 5673966"/>
              <a:gd name="connsiteY1" fmla="*/ 68129 h 421323"/>
              <a:gd name="connsiteX2" fmla="*/ 3419558 w 5673966"/>
              <a:gd name="connsiteY2" fmla="*/ 170873 h 421323"/>
              <a:gd name="connsiteX3" fmla="*/ 4870728 w 5673966"/>
              <a:gd name="connsiteY3" fmla="*/ 41757 h 421323"/>
              <a:gd name="connsiteX4" fmla="*/ 5673966 w 5673966"/>
              <a:gd name="connsiteY4" fmla="*/ 421323 h 421323"/>
              <a:gd name="connsiteX0" fmla="*/ 0 w 4870728"/>
              <a:gd name="connsiteY0" fmla="*/ 151871 h 185439"/>
              <a:gd name="connsiteX1" fmla="*/ 1490122 w 4870728"/>
              <a:gd name="connsiteY1" fmla="*/ 68129 h 185439"/>
              <a:gd name="connsiteX2" fmla="*/ 3419558 w 4870728"/>
              <a:gd name="connsiteY2" fmla="*/ 170873 h 185439"/>
              <a:gd name="connsiteX3" fmla="*/ 4870728 w 4870728"/>
              <a:gd name="connsiteY3" fmla="*/ 41757 h 185439"/>
              <a:gd name="connsiteX0" fmla="*/ 0 w 5279326"/>
              <a:gd name="connsiteY0" fmla="*/ 99016 h 132584"/>
              <a:gd name="connsiteX1" fmla="*/ 1490122 w 5279326"/>
              <a:gd name="connsiteY1" fmla="*/ 15274 h 132584"/>
              <a:gd name="connsiteX2" fmla="*/ 3419558 w 5279326"/>
              <a:gd name="connsiteY2" fmla="*/ 118018 h 132584"/>
              <a:gd name="connsiteX3" fmla="*/ 5279326 w 5279326"/>
              <a:gd name="connsiteY3" fmla="*/ 48429 h 132584"/>
            </a:gdLst>
            <a:ahLst/>
            <a:cxnLst>
              <a:cxn ang="0">
                <a:pos x="connsiteX0" y="connsiteY0"/>
              </a:cxn>
              <a:cxn ang="0">
                <a:pos x="connsiteX1" y="connsiteY1"/>
              </a:cxn>
              <a:cxn ang="0">
                <a:pos x="connsiteX2" y="connsiteY2"/>
              </a:cxn>
              <a:cxn ang="0">
                <a:pos x="connsiteX3" y="connsiteY3"/>
              </a:cxn>
            </a:cxnLst>
            <a:rect l="l" t="t" r="r" b="b"/>
            <a:pathLst>
              <a:path w="5279326" h="132584">
                <a:moveTo>
                  <a:pt x="0" y="99016"/>
                </a:moveTo>
                <a:cubicBezTo>
                  <a:pt x="276225" y="209347"/>
                  <a:pt x="920196" y="12107"/>
                  <a:pt x="1490122" y="15274"/>
                </a:cubicBezTo>
                <a:cubicBezTo>
                  <a:pt x="2060048" y="18441"/>
                  <a:pt x="2788024" y="112492"/>
                  <a:pt x="3419558" y="118018"/>
                </a:cubicBezTo>
                <a:cubicBezTo>
                  <a:pt x="4051092" y="123544"/>
                  <a:pt x="4541625" y="-93969"/>
                  <a:pt x="5279326" y="48429"/>
                </a:cubicBezTo>
              </a:path>
            </a:pathLst>
          </a:custGeom>
          <a:noFill/>
          <a:ln w="12700">
            <a:solidFill>
              <a:schemeClr val="accent6"/>
            </a:solid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rgbClr val="FFC000"/>
              </a:solidFill>
            </a:endParaRPr>
          </a:p>
        </p:txBody>
      </p:sp>
      <p:sp>
        <p:nvSpPr>
          <p:cNvPr id="4" name="Ellipse 3"/>
          <p:cNvSpPr/>
          <p:nvPr/>
        </p:nvSpPr>
        <p:spPr>
          <a:xfrm>
            <a:off x="6537176" y="2684667"/>
            <a:ext cx="96759" cy="96759"/>
          </a:xfrm>
          <a:prstGeom prst="ellipse">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8" name="Ellipse 7"/>
          <p:cNvSpPr/>
          <p:nvPr/>
        </p:nvSpPr>
        <p:spPr>
          <a:xfrm>
            <a:off x="6391774" y="2767901"/>
            <a:ext cx="48380" cy="48380"/>
          </a:xfrm>
          <a:prstGeom prst="ellipse">
            <a:avLst/>
          </a:prstGeom>
          <a:solidFill>
            <a:srgbClr val="078F9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Tree>
    <p:extLst>
      <p:ext uri="{BB962C8B-B14F-4D97-AF65-F5344CB8AC3E}">
        <p14:creationId xmlns:p14="http://schemas.microsoft.com/office/powerpoint/2010/main" val="590247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 name="Text Box 2">
            <a:extLst>
              <a:ext uri="{FF2B5EF4-FFF2-40B4-BE49-F238E27FC236}">
                <a16:creationId xmlns:a16="http://schemas.microsoft.com/office/drawing/2014/main" id="{9774E690-2B66-984B-8060-1590D3DF8490}"/>
              </a:ext>
            </a:extLst>
          </p:cNvPr>
          <p:cNvSpPr txBox="1">
            <a:spLocks noChangeArrowheads="1"/>
          </p:cNvSpPr>
          <p:nvPr/>
        </p:nvSpPr>
        <p:spPr bwMode="auto">
          <a:xfrm>
            <a:off x="395536" y="851825"/>
            <a:ext cx="8263663" cy="587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marL="457200" marR="0" lvl="0" indent="-457200" algn="l" defTabSz="914400" rtl="0" eaLnBrk="1" fontAlgn="auto" latinLnBrk="0" hangingPunct="1">
              <a:lnSpc>
                <a:spcPct val="100000"/>
              </a:lnSpc>
              <a:spcBef>
                <a:spcPct val="50000"/>
              </a:spcBef>
              <a:spcAft>
                <a:spcPts val="0"/>
              </a:spcAft>
              <a:buClr>
                <a:schemeClr val="tx1"/>
              </a:buClr>
              <a:buSzTx/>
              <a:buFontTx/>
              <a:buChar char="•"/>
              <a:tabLst/>
              <a:defRPr/>
            </a:pPr>
            <a:r>
              <a:rPr kumimoji="0" lang="fr-FR" sz="2400" b="0" i="0" u="none" strike="noStrike" kern="1200" cap="none" spc="0" normalizeH="0" baseline="0" noProof="0" dirty="0">
                <a:ln>
                  <a:noFill/>
                </a:ln>
                <a:solidFill>
                  <a:prstClr val="black"/>
                </a:solidFill>
                <a:uLnTx/>
                <a:uFillTx/>
                <a:latin typeface="Calibri" pitchFamily="34" charset="0"/>
                <a:ea typeface="+mn-ea"/>
                <a:cs typeface="Arial" charset="0"/>
              </a:rPr>
              <a:t>Le dépistage est un acte de </a:t>
            </a:r>
            <a:r>
              <a:rPr kumimoji="0" lang="fr-FR" sz="2400" b="1" i="0" u="none" strike="noStrike" kern="1200" cap="none" spc="0" normalizeH="0" baseline="0" noProof="0" dirty="0">
                <a:ln>
                  <a:noFill/>
                </a:ln>
                <a:solidFill>
                  <a:srgbClr val="D6722E"/>
                </a:solidFill>
                <a:uLnTx/>
                <a:uFillTx/>
                <a:latin typeface="Calibri" pitchFamily="34" charset="0"/>
                <a:ea typeface="+mn-ea"/>
                <a:cs typeface="Arial" charset="0"/>
              </a:rPr>
              <a:t>prévention secondaire </a:t>
            </a:r>
            <a:r>
              <a:rPr kumimoji="0" lang="fr-FR" sz="2400" b="0" i="0" u="none" strike="noStrike" kern="1200" cap="none" spc="0" normalizeH="0" baseline="0" noProof="0" dirty="0">
                <a:ln>
                  <a:noFill/>
                </a:ln>
                <a:solidFill>
                  <a:prstClr val="black"/>
                </a:solidFill>
                <a:uLnTx/>
                <a:uFillTx/>
                <a:latin typeface="Calibri" pitchFamily="34" charset="0"/>
                <a:ea typeface="+mn-ea"/>
                <a:cs typeface="Arial" charset="0"/>
              </a:rPr>
              <a:t>: action à un stade précoce du cancer</a:t>
            </a:r>
          </a:p>
          <a:p>
            <a:pPr marL="457200" marR="0" lvl="0" indent="-457200" algn="l" defTabSz="914400" rtl="0" eaLnBrk="1" fontAlgn="auto" latinLnBrk="0" hangingPunct="1">
              <a:lnSpc>
                <a:spcPct val="100000"/>
              </a:lnSpc>
              <a:spcBef>
                <a:spcPct val="50000"/>
              </a:spcBef>
              <a:spcAft>
                <a:spcPts val="0"/>
              </a:spcAft>
              <a:buClr>
                <a:schemeClr val="tx1"/>
              </a:buClr>
              <a:buSzTx/>
              <a:buFontTx/>
              <a:buChar char="•"/>
              <a:tabLst/>
              <a:defRPr/>
            </a:pPr>
            <a:r>
              <a:rPr lang="fr-FR" sz="2400" dirty="0">
                <a:solidFill>
                  <a:prstClr val="black"/>
                </a:solidFill>
                <a:latin typeface="Calibri" pitchFamily="34" charset="0"/>
                <a:cs typeface="Arial" charset="0"/>
              </a:rPr>
              <a:t>Test dépistage avec bonne sensibilité et forte spécificité, peu contraignant</a:t>
            </a:r>
          </a:p>
          <a:p>
            <a:pPr lvl="0">
              <a:spcBef>
                <a:spcPct val="50000"/>
              </a:spcBef>
              <a:buClr>
                <a:schemeClr val="tx1"/>
              </a:buClr>
              <a:buFontTx/>
              <a:buChar char="•"/>
              <a:defRPr/>
            </a:pPr>
            <a:r>
              <a:rPr lang="fr-FR" sz="2400" dirty="0">
                <a:solidFill>
                  <a:prstClr val="black"/>
                </a:solidFill>
                <a:latin typeface="Calibri" pitchFamily="34" charset="0"/>
                <a:cs typeface="Arial" charset="0"/>
              </a:rPr>
              <a:t>Détection de la maladie à un stade infra-clinique, diagnostic et traitement précoces</a:t>
            </a:r>
            <a:endParaRPr kumimoji="0" lang="fr-FR" sz="2400" b="0" i="0" u="none" strike="noStrike" kern="1200" cap="none" spc="0" normalizeH="0" baseline="0" noProof="0" dirty="0">
              <a:ln>
                <a:noFill/>
              </a:ln>
              <a:solidFill>
                <a:prstClr val="black"/>
              </a:solidFill>
              <a:uLnTx/>
              <a:uFillTx/>
              <a:latin typeface="Calibri" pitchFamily="34" charset="0"/>
              <a:ea typeface="+mn-ea"/>
              <a:cs typeface="Arial" charset="0"/>
            </a:endParaRPr>
          </a:p>
          <a:p>
            <a:pPr>
              <a:spcBef>
                <a:spcPct val="50000"/>
              </a:spcBef>
              <a:buClr>
                <a:schemeClr val="tx1"/>
              </a:buClr>
              <a:buFontTx/>
              <a:buChar char="•"/>
              <a:defRPr/>
            </a:pPr>
            <a:r>
              <a:rPr lang="fr-FR" sz="2400" dirty="0">
                <a:solidFill>
                  <a:prstClr val="black"/>
                </a:solidFill>
                <a:latin typeface="Calibri" pitchFamily="34" charset="0"/>
                <a:cs typeface="Arial" charset="0"/>
              </a:rPr>
              <a:t>Dépistage </a:t>
            </a:r>
            <a:r>
              <a:rPr lang="fr-FR" sz="2400" b="1" dirty="0">
                <a:solidFill>
                  <a:srgbClr val="D6722E"/>
                </a:solidFill>
                <a:latin typeface="Calibri" pitchFamily="34" charset="0"/>
                <a:cs typeface="Arial" charset="0"/>
              </a:rPr>
              <a:t>organisé</a:t>
            </a:r>
            <a:r>
              <a:rPr lang="fr-FR" sz="2400" dirty="0">
                <a:solidFill>
                  <a:prstClr val="black"/>
                </a:solidFill>
                <a:latin typeface="Calibri" pitchFamily="34" charset="0"/>
                <a:cs typeface="Arial" charset="0"/>
              </a:rPr>
              <a:t> (autorités de santé) : sein, colorectal, col de l’utérus   </a:t>
            </a:r>
            <a:r>
              <a:rPr lang="fr-FR" sz="2800" b="1" dirty="0">
                <a:solidFill>
                  <a:prstClr val="black"/>
                </a:solidFill>
                <a:latin typeface="Calibri" pitchFamily="34" charset="0"/>
                <a:cs typeface="Arial" charset="0"/>
              </a:rPr>
              <a:t>≠</a:t>
            </a:r>
            <a:r>
              <a:rPr lang="fr-FR" sz="2400" dirty="0">
                <a:solidFill>
                  <a:prstClr val="black"/>
                </a:solidFill>
                <a:latin typeface="Calibri" pitchFamily="34" charset="0"/>
                <a:cs typeface="Arial" charset="0"/>
              </a:rPr>
              <a:t>   dépistage individuel (initiative sujet et/ou médecin) : prostate, poumon</a:t>
            </a:r>
            <a:endParaRPr lang="fr-FR" sz="2400" dirty="0"/>
          </a:p>
          <a:p>
            <a:pPr>
              <a:spcBef>
                <a:spcPct val="50000"/>
              </a:spcBef>
              <a:buClr>
                <a:schemeClr val="tx1"/>
              </a:buClr>
              <a:buFontTx/>
              <a:buChar char="•"/>
              <a:defRPr/>
            </a:pPr>
            <a:r>
              <a:rPr lang="fr-FR" sz="2400" b="1" dirty="0">
                <a:solidFill>
                  <a:srgbClr val="D6722E"/>
                </a:solidFill>
                <a:latin typeface="Calibri" pitchFamily="34" charset="0"/>
                <a:cs typeface="Arial" charset="0"/>
              </a:rPr>
              <a:t>Faux positif </a:t>
            </a:r>
            <a:r>
              <a:rPr lang="fr-FR" sz="2400" dirty="0">
                <a:solidFill>
                  <a:prstClr val="black"/>
                </a:solidFill>
                <a:latin typeface="Calibri" pitchFamily="34" charset="0"/>
                <a:cs typeface="Arial" charset="0"/>
              </a:rPr>
              <a:t>: test + , mais maladie absente</a:t>
            </a:r>
          </a:p>
          <a:p>
            <a:pPr>
              <a:spcBef>
                <a:spcPct val="50000"/>
              </a:spcBef>
              <a:buClr>
                <a:schemeClr val="tx1"/>
              </a:buClr>
              <a:buFontTx/>
              <a:buChar char="•"/>
              <a:defRPr/>
            </a:pPr>
            <a:r>
              <a:rPr lang="fr-FR" sz="2400" b="1" dirty="0">
                <a:solidFill>
                  <a:srgbClr val="D6722E"/>
                </a:solidFill>
                <a:latin typeface="Calibri" pitchFamily="34" charset="0"/>
                <a:cs typeface="Arial" charset="0"/>
              </a:rPr>
              <a:t>Faux négatif </a:t>
            </a:r>
            <a:r>
              <a:rPr lang="fr-FR" sz="2400" dirty="0">
                <a:solidFill>
                  <a:prstClr val="black"/>
                </a:solidFill>
                <a:latin typeface="Calibri" pitchFamily="34" charset="0"/>
                <a:cs typeface="Arial" charset="0"/>
              </a:rPr>
              <a:t>: test - , mais maladie présente</a:t>
            </a:r>
          </a:p>
          <a:p>
            <a:pPr>
              <a:spcBef>
                <a:spcPct val="50000"/>
              </a:spcBef>
              <a:buFontTx/>
              <a:buChar char="•"/>
              <a:defRPr/>
            </a:pPr>
            <a:endParaRPr lang="fr-FR" sz="2400" dirty="0"/>
          </a:p>
        </p:txBody>
      </p:sp>
      <p:pic>
        <p:nvPicPr>
          <p:cNvPr id="7" name="Image 6">
            <a:extLst>
              <a:ext uri="{FF2B5EF4-FFF2-40B4-BE49-F238E27FC236}">
                <a16:creationId xmlns:a16="http://schemas.microsoft.com/office/drawing/2014/main" id="{6404BE15-EB55-4D44-B977-07A5B20DD894}"/>
              </a:ext>
            </a:extLst>
          </p:cNvPr>
          <p:cNvPicPr>
            <a:picLocks noChangeAspect="1"/>
          </p:cNvPicPr>
          <p:nvPr/>
        </p:nvPicPr>
        <p:blipFill>
          <a:blip r:embed="rId2"/>
          <a:stretch>
            <a:fillRect/>
          </a:stretch>
        </p:blipFill>
        <p:spPr>
          <a:xfrm>
            <a:off x="7975123" y="167834"/>
            <a:ext cx="684076" cy="689683"/>
          </a:xfrm>
          <a:prstGeom prst="rect">
            <a:avLst/>
          </a:prstGeom>
        </p:spPr>
      </p:pic>
      <p:sp>
        <p:nvSpPr>
          <p:cNvPr id="9" name="Titre 1">
            <a:extLst>
              <a:ext uri="{FF2B5EF4-FFF2-40B4-BE49-F238E27FC236}">
                <a16:creationId xmlns:a16="http://schemas.microsoft.com/office/drawing/2014/main" id="{A2289B84-9CD8-CA48-B5E4-35634CAF9692}"/>
              </a:ext>
            </a:extLst>
          </p:cNvPr>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fr-FR" sz="3600" dirty="0">
                <a:solidFill>
                  <a:prstClr val="black">
                    <a:lumMod val="65000"/>
                    <a:lumOff val="35000"/>
                  </a:prstClr>
                </a:solidFill>
                <a:latin typeface="Calibri"/>
                <a:cs typeface="Arial" pitchFamily="34" charset="0"/>
              </a:rPr>
              <a:t>Généralités</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spTree>
    <p:extLst>
      <p:ext uri="{BB962C8B-B14F-4D97-AF65-F5344CB8AC3E}">
        <p14:creationId xmlns:p14="http://schemas.microsoft.com/office/powerpoint/2010/main" val="300162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fr-FR" sz="3600" dirty="0">
                <a:solidFill>
                  <a:prstClr val="black">
                    <a:lumMod val="65000"/>
                    <a:lumOff val="35000"/>
                  </a:prstClr>
                </a:solidFill>
                <a:latin typeface="Calibri"/>
                <a:cs typeface="Arial" pitchFamily="34" charset="0"/>
              </a:rPr>
              <a:t>Objectif du dépistage</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cxnSp>
        <p:nvCxnSpPr>
          <p:cNvPr id="6" name="Connecteur droit 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3F3025AF-1822-DA4D-B7EF-AE878ACCFF6A}"/>
              </a:ext>
            </a:extLst>
          </p:cNvPr>
          <p:cNvPicPr>
            <a:picLocks noChangeAspect="1"/>
          </p:cNvPicPr>
          <p:nvPr/>
        </p:nvPicPr>
        <p:blipFill>
          <a:blip r:embed="rId2"/>
          <a:stretch>
            <a:fillRect/>
          </a:stretch>
        </p:blipFill>
        <p:spPr>
          <a:xfrm>
            <a:off x="7975123" y="167834"/>
            <a:ext cx="684076" cy="689683"/>
          </a:xfrm>
          <a:prstGeom prst="rect">
            <a:avLst/>
          </a:prstGeom>
        </p:spPr>
      </p:pic>
      <p:sp>
        <p:nvSpPr>
          <p:cNvPr id="10" name="Text Box 2">
            <a:extLst>
              <a:ext uri="{FF2B5EF4-FFF2-40B4-BE49-F238E27FC236}">
                <a16:creationId xmlns:a16="http://schemas.microsoft.com/office/drawing/2014/main" id="{9774E690-2B66-984B-8060-1590D3DF8490}"/>
              </a:ext>
            </a:extLst>
          </p:cNvPr>
          <p:cNvSpPr txBox="1">
            <a:spLocks noChangeArrowheads="1"/>
          </p:cNvSpPr>
          <p:nvPr/>
        </p:nvSpPr>
        <p:spPr bwMode="auto">
          <a:xfrm>
            <a:off x="395536" y="1273903"/>
            <a:ext cx="8263663"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marL="457200" marR="0" lvl="0" indent="-457200" algn="l" defTabSz="914400" rtl="0" eaLnBrk="1" fontAlgn="auto" latinLnBrk="0" hangingPunct="1">
              <a:lnSpc>
                <a:spcPct val="100000"/>
              </a:lnSpc>
              <a:spcBef>
                <a:spcPct val="50000"/>
              </a:spcBef>
              <a:spcAft>
                <a:spcPts val="0"/>
              </a:spcAft>
              <a:buClrTx/>
              <a:buSzTx/>
              <a:buFontTx/>
              <a:buChar char="•"/>
              <a:tabLst/>
              <a:defRPr/>
            </a:pPr>
            <a:r>
              <a:rPr kumimoji="0" lang="fr-FR" sz="2400" b="0" i="0" u="none" strike="noStrike" kern="1200" cap="none" spc="0" normalizeH="0" baseline="0" noProof="0" dirty="0">
                <a:ln>
                  <a:noFill/>
                </a:ln>
                <a:solidFill>
                  <a:prstClr val="black"/>
                </a:solidFill>
                <a:uLnTx/>
                <a:uFillTx/>
                <a:latin typeface="Calibri" pitchFamily="34" charset="0"/>
                <a:ea typeface="+mn-ea"/>
                <a:cs typeface="Arial" charset="0"/>
              </a:rPr>
              <a:t>Objectif : identifier des personnes </a:t>
            </a:r>
            <a:r>
              <a:rPr kumimoji="0" lang="fr-FR" sz="2400" b="1" i="0" u="none" strike="noStrike" kern="1200" cap="none" spc="0" normalizeH="0" baseline="0" noProof="0" dirty="0">
                <a:ln>
                  <a:noFill/>
                </a:ln>
                <a:solidFill>
                  <a:srgbClr val="D6722E"/>
                </a:solidFill>
                <a:uLnTx/>
                <a:uFillTx/>
                <a:latin typeface="Calibri" pitchFamily="34" charset="0"/>
                <a:ea typeface="+mn-ea"/>
                <a:cs typeface="Arial" charset="0"/>
              </a:rPr>
              <a:t>asymptomatiques mais malades</a:t>
            </a:r>
            <a:r>
              <a:rPr kumimoji="0" lang="fr-FR" sz="2400" b="0" i="0" u="none" strike="noStrike" kern="1200" cap="none" spc="0" normalizeH="0" baseline="0" noProof="0" dirty="0">
                <a:ln>
                  <a:noFill/>
                </a:ln>
                <a:solidFill>
                  <a:prstClr val="black"/>
                </a:solidFill>
                <a:uLnTx/>
                <a:uFillTx/>
                <a:latin typeface="Calibri" pitchFamily="34" charset="0"/>
                <a:ea typeface="+mn-ea"/>
                <a:cs typeface="Arial" charset="0"/>
              </a:rPr>
              <a:t> pour </a:t>
            </a:r>
            <a:r>
              <a:rPr lang="fr-FR" sz="2400" dirty="0">
                <a:solidFill>
                  <a:prstClr val="black"/>
                </a:solidFill>
                <a:latin typeface="Calibri" pitchFamily="34" charset="0"/>
                <a:cs typeface="Arial" charset="0"/>
              </a:rPr>
              <a:t>établir un </a:t>
            </a:r>
            <a:r>
              <a:rPr kumimoji="0" lang="fr-FR" sz="2400" b="1" i="0" u="none" strike="noStrike" kern="1200" cap="none" spc="0" normalizeH="0" baseline="0" noProof="0" dirty="0">
                <a:ln>
                  <a:noFill/>
                </a:ln>
                <a:solidFill>
                  <a:srgbClr val="D6722E"/>
                </a:solidFill>
                <a:uLnTx/>
                <a:uFillTx/>
                <a:latin typeface="Calibri" pitchFamily="34" charset="0"/>
                <a:ea typeface="+mn-ea"/>
                <a:cs typeface="Arial" charset="0"/>
              </a:rPr>
              <a:t>diagnostic précoce </a:t>
            </a:r>
            <a:r>
              <a:rPr kumimoji="0" lang="fr-FR" sz="2400" b="0" i="0" u="none" strike="noStrike" kern="1200" cap="none" spc="0" normalizeH="0" baseline="0" noProof="0" dirty="0">
                <a:ln>
                  <a:noFill/>
                </a:ln>
                <a:solidFill>
                  <a:prstClr val="black"/>
                </a:solidFill>
                <a:uLnTx/>
                <a:uFillTx/>
                <a:latin typeface="Calibri" pitchFamily="34" charset="0"/>
                <a:ea typeface="+mn-ea"/>
                <a:cs typeface="Arial" charset="0"/>
              </a:rPr>
              <a:t>(lésion </a:t>
            </a:r>
            <a:r>
              <a:rPr kumimoji="0" lang="fr-FR" sz="2400" b="0" i="0" u="none" strike="noStrike" kern="1200" cap="none" spc="0" normalizeH="0" baseline="0" noProof="0" dirty="0" err="1">
                <a:ln>
                  <a:noFill/>
                </a:ln>
                <a:solidFill>
                  <a:prstClr val="black"/>
                </a:solidFill>
                <a:uLnTx/>
                <a:uFillTx/>
                <a:latin typeface="Calibri" pitchFamily="34" charset="0"/>
                <a:ea typeface="+mn-ea"/>
                <a:cs typeface="Arial" charset="0"/>
              </a:rPr>
              <a:t>prénéoplasique</a:t>
            </a:r>
            <a:r>
              <a:rPr kumimoji="0" lang="fr-FR" sz="2400" b="0" i="0" u="none" strike="noStrike" kern="1200" cap="none" spc="0" normalizeH="0" baseline="0" noProof="0" dirty="0">
                <a:ln>
                  <a:noFill/>
                </a:ln>
                <a:solidFill>
                  <a:prstClr val="black"/>
                </a:solidFill>
                <a:uLnTx/>
                <a:uFillTx/>
                <a:latin typeface="Calibri" pitchFamily="34" charset="0"/>
                <a:ea typeface="+mn-ea"/>
                <a:cs typeface="Arial" charset="0"/>
              </a:rPr>
              <a:t> ou cancer localisé) et </a:t>
            </a:r>
            <a:r>
              <a:rPr lang="fr-FR" sz="2400" dirty="0">
                <a:solidFill>
                  <a:prstClr val="black"/>
                </a:solidFill>
                <a:latin typeface="Calibri" pitchFamily="34" charset="0"/>
                <a:cs typeface="Arial" charset="0"/>
              </a:rPr>
              <a:t>permettre un </a:t>
            </a:r>
            <a:r>
              <a:rPr kumimoji="0" lang="fr-FR" sz="2400" b="1" i="0" u="none" strike="noStrike" kern="1200" cap="none" spc="0" normalizeH="0" baseline="0" noProof="0" dirty="0">
                <a:ln>
                  <a:noFill/>
                </a:ln>
                <a:solidFill>
                  <a:srgbClr val="D6722E"/>
                </a:solidFill>
                <a:uLnTx/>
                <a:uFillTx/>
                <a:latin typeface="Calibri" pitchFamily="34" charset="0"/>
                <a:ea typeface="+mn-ea"/>
                <a:cs typeface="Arial" charset="0"/>
              </a:rPr>
              <a:t>traitement curatif </a:t>
            </a:r>
          </a:p>
          <a:p>
            <a:pPr marL="457200" marR="0" lvl="0" indent="-457200" algn="l" defTabSz="914400" rtl="0" eaLnBrk="1" fontAlgn="auto" latinLnBrk="0" hangingPunct="1">
              <a:lnSpc>
                <a:spcPct val="100000"/>
              </a:lnSpc>
              <a:spcBef>
                <a:spcPct val="50000"/>
              </a:spcBef>
              <a:spcAft>
                <a:spcPts val="0"/>
              </a:spcAft>
              <a:buClrTx/>
              <a:buSzTx/>
              <a:buFontTx/>
              <a:buChar char="•"/>
              <a:tabLst/>
              <a:defRPr/>
            </a:pPr>
            <a:endParaRPr kumimoji="0" lang="fr-FR" sz="2400" b="1" i="0" u="none" strike="noStrike" kern="1200" cap="none" spc="0" normalizeH="0" baseline="0" noProof="0" dirty="0">
              <a:ln>
                <a:noFill/>
              </a:ln>
              <a:solidFill>
                <a:srgbClr val="D6722E"/>
              </a:solidFill>
              <a:uLnTx/>
              <a:uFillTx/>
              <a:latin typeface="Calibri" pitchFamily="34" charset="0"/>
              <a:ea typeface="+mn-ea"/>
              <a:cs typeface="Arial" charset="0"/>
            </a:endParaRPr>
          </a:p>
          <a:p>
            <a:pPr lvl="0">
              <a:spcBef>
                <a:spcPct val="50000"/>
              </a:spcBef>
              <a:buFontTx/>
              <a:buChar char="•"/>
            </a:pPr>
            <a:r>
              <a:rPr kumimoji="0" lang="fr-FR" sz="2400" b="0" i="0" u="none" strike="noStrike" kern="1200" cap="none" spc="0" normalizeH="0" baseline="0" noProof="0" dirty="0">
                <a:ln>
                  <a:noFill/>
                </a:ln>
                <a:solidFill>
                  <a:prstClr val="black"/>
                </a:solidFill>
                <a:uLnTx/>
                <a:uFillTx/>
                <a:latin typeface="Calibri" pitchFamily="34" charset="0"/>
                <a:ea typeface="+mn-ea"/>
                <a:cs typeface="Arial" charset="0"/>
              </a:rPr>
              <a:t>Efficacité du dépistage objectivée par une </a:t>
            </a:r>
            <a:r>
              <a:rPr kumimoji="0" lang="fr-FR" sz="2400" b="1" i="0" u="none" strike="noStrike" kern="1200" cap="none" spc="0" normalizeH="0" baseline="0" noProof="0" dirty="0">
                <a:ln>
                  <a:noFill/>
                </a:ln>
                <a:solidFill>
                  <a:srgbClr val="D6722E"/>
                </a:solidFill>
                <a:uLnTx/>
                <a:uFillTx/>
                <a:latin typeface="Calibri" pitchFamily="34" charset="0"/>
                <a:ea typeface="+mn-ea"/>
                <a:cs typeface="Arial" charset="0"/>
              </a:rPr>
              <a:t>diminution de la mortalité spécifique </a:t>
            </a:r>
            <a:r>
              <a:rPr kumimoji="0" lang="fr-FR" sz="2400" b="1" i="0" u="none" strike="noStrike" kern="1200" cap="none" spc="0" normalizeH="0" baseline="0" noProof="0" dirty="0">
                <a:ln>
                  <a:noFill/>
                </a:ln>
                <a:uLnTx/>
                <a:uFillTx/>
                <a:latin typeface="Calibri" pitchFamily="34" charset="0"/>
                <a:ea typeface="+mn-ea"/>
                <a:cs typeface="Arial" charset="0"/>
              </a:rPr>
              <a:t>(</a:t>
            </a:r>
            <a:r>
              <a:rPr lang="fr-FR" sz="2400" b="1" dirty="0">
                <a:solidFill>
                  <a:prstClr val="black"/>
                </a:solidFill>
                <a:latin typeface="Calibri" pitchFamily="34" charset="0"/>
                <a:cs typeface="Arial" charset="0"/>
              </a:rPr>
              <a:t>≠ survie)</a:t>
            </a:r>
            <a:endParaRPr kumimoji="0" lang="fr-FR" sz="2400" b="1" i="0" u="none" strike="noStrike" kern="1200" cap="none" spc="0" normalizeH="0" baseline="0" noProof="0" dirty="0">
              <a:ln>
                <a:noFill/>
              </a:ln>
              <a:solidFill>
                <a:srgbClr val="D6722E"/>
              </a:solidFill>
              <a:uLnTx/>
              <a:uFillTx/>
              <a:latin typeface="Calibri" pitchFamily="34" charset="0"/>
              <a:ea typeface="+mn-ea"/>
              <a:cs typeface="Arial" charset="0"/>
            </a:endParaRPr>
          </a:p>
        </p:txBody>
      </p:sp>
    </p:spTree>
    <p:extLst>
      <p:ext uri="{BB962C8B-B14F-4D97-AF65-F5344CB8AC3E}">
        <p14:creationId xmlns:p14="http://schemas.microsoft.com/office/powerpoint/2010/main" val="2444322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fr-FR" sz="3600" dirty="0">
                <a:solidFill>
                  <a:prstClr val="black">
                    <a:lumMod val="65000"/>
                    <a:lumOff val="35000"/>
                  </a:prstClr>
                </a:solidFill>
                <a:latin typeface="Calibri"/>
                <a:cs typeface="Arial" pitchFamily="34" charset="0"/>
              </a:rPr>
              <a:t>Effets négatifs du dépistage</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cxnSp>
        <p:nvCxnSpPr>
          <p:cNvPr id="6" name="Connecteur droit 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3F3025AF-1822-DA4D-B7EF-AE878ACCFF6A}"/>
              </a:ext>
            </a:extLst>
          </p:cNvPr>
          <p:cNvPicPr>
            <a:picLocks noChangeAspect="1"/>
          </p:cNvPicPr>
          <p:nvPr/>
        </p:nvPicPr>
        <p:blipFill>
          <a:blip r:embed="rId2"/>
          <a:stretch>
            <a:fillRect/>
          </a:stretch>
        </p:blipFill>
        <p:spPr>
          <a:xfrm>
            <a:off x="7975123" y="167834"/>
            <a:ext cx="684076" cy="689683"/>
          </a:xfrm>
          <a:prstGeom prst="rect">
            <a:avLst/>
          </a:prstGeom>
        </p:spPr>
      </p:pic>
      <p:sp>
        <p:nvSpPr>
          <p:cNvPr id="10" name="Text Box 2">
            <a:extLst>
              <a:ext uri="{FF2B5EF4-FFF2-40B4-BE49-F238E27FC236}">
                <a16:creationId xmlns:a16="http://schemas.microsoft.com/office/drawing/2014/main" id="{9774E690-2B66-984B-8060-1590D3DF8490}"/>
              </a:ext>
            </a:extLst>
          </p:cNvPr>
          <p:cNvSpPr txBox="1">
            <a:spLocks noChangeArrowheads="1"/>
          </p:cNvSpPr>
          <p:nvPr/>
        </p:nvSpPr>
        <p:spPr bwMode="auto">
          <a:xfrm>
            <a:off x="395536" y="1273903"/>
            <a:ext cx="8676964"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marL="457200" marR="0" lvl="0" indent="-457200" algn="l" defTabSz="914400" rtl="0" eaLnBrk="1" fontAlgn="auto" latinLnBrk="0" hangingPunct="1">
              <a:lnSpc>
                <a:spcPct val="100000"/>
              </a:lnSpc>
              <a:spcBef>
                <a:spcPct val="50000"/>
              </a:spcBef>
              <a:spcAft>
                <a:spcPts val="0"/>
              </a:spcAft>
              <a:buClr>
                <a:schemeClr val="tx1"/>
              </a:buClr>
              <a:buSzTx/>
              <a:buFontTx/>
              <a:buChar char="•"/>
              <a:tabLst/>
              <a:defRPr/>
            </a:pPr>
            <a:r>
              <a:rPr kumimoji="0" lang="fr-FR" sz="2400" b="1" i="0" u="none" strike="noStrike" kern="1200" cap="none" spc="0" normalizeH="0" baseline="0" noProof="0" dirty="0">
                <a:ln>
                  <a:noFill/>
                </a:ln>
                <a:solidFill>
                  <a:srgbClr val="D6722E"/>
                </a:solidFill>
                <a:uLnTx/>
                <a:uFillTx/>
                <a:latin typeface="Calibri" pitchFamily="34" charset="0"/>
                <a:ea typeface="+mn-ea"/>
                <a:cs typeface="Arial" charset="0"/>
              </a:rPr>
              <a:t>Faux négatifs </a:t>
            </a:r>
            <a:r>
              <a:rPr kumimoji="0" lang="fr-FR" sz="2400" b="0" i="0" u="none" strike="noStrike" kern="1200" cap="none" spc="0" normalizeH="0" baseline="0" noProof="0" dirty="0">
                <a:ln>
                  <a:noFill/>
                </a:ln>
                <a:solidFill>
                  <a:prstClr val="black"/>
                </a:solidFill>
                <a:uLnTx/>
                <a:uFillTx/>
                <a:latin typeface="Calibri" pitchFamily="34" charset="0"/>
                <a:ea typeface="+mn-ea"/>
                <a:cs typeface="Arial" charset="0"/>
              </a:rPr>
              <a:t>: sujet rassuré à tort</a:t>
            </a:r>
          </a:p>
          <a:p>
            <a:pPr lvl="0">
              <a:spcBef>
                <a:spcPct val="50000"/>
              </a:spcBef>
              <a:buClr>
                <a:schemeClr val="tx1"/>
              </a:buClr>
              <a:buFontTx/>
              <a:buChar char="•"/>
            </a:pPr>
            <a:r>
              <a:rPr lang="fr-FR" sz="2400" b="1" dirty="0">
                <a:solidFill>
                  <a:srgbClr val="D6722E"/>
                </a:solidFill>
                <a:latin typeface="Calibri" pitchFamily="34" charset="0"/>
                <a:cs typeface="Arial" charset="0"/>
              </a:rPr>
              <a:t>Faux positifs </a:t>
            </a:r>
            <a:r>
              <a:rPr lang="fr-FR" sz="2400" dirty="0">
                <a:solidFill>
                  <a:prstClr val="black"/>
                </a:solidFill>
                <a:latin typeface="Calibri" pitchFamily="34" charset="0"/>
                <a:cs typeface="Arial" charset="0"/>
              </a:rPr>
              <a:t>: anxiété, examens inutiles et risque de complication, surcoûts induits</a:t>
            </a:r>
          </a:p>
          <a:p>
            <a:pPr>
              <a:spcBef>
                <a:spcPct val="50000"/>
              </a:spcBef>
              <a:buClr>
                <a:schemeClr val="tx1"/>
              </a:buClr>
              <a:buFontTx/>
              <a:buChar char="•"/>
            </a:pPr>
            <a:r>
              <a:rPr lang="fr-FR" sz="2400" b="1" dirty="0">
                <a:solidFill>
                  <a:srgbClr val="D6722E"/>
                </a:solidFill>
                <a:latin typeface="Calibri" pitchFamily="34" charset="0"/>
                <a:cs typeface="Arial" charset="0"/>
              </a:rPr>
              <a:t>Biais</a:t>
            </a:r>
            <a:r>
              <a:rPr lang="fr-FR" sz="2400" dirty="0">
                <a:solidFill>
                  <a:prstClr val="black"/>
                </a:solidFill>
                <a:latin typeface="Calibri" pitchFamily="34" charset="0"/>
                <a:cs typeface="Arial" charset="0"/>
              </a:rPr>
              <a:t> (= absence de bénéfice)</a:t>
            </a:r>
          </a:p>
          <a:p>
            <a:pPr lvl="1">
              <a:spcBef>
                <a:spcPct val="50000"/>
              </a:spcBef>
              <a:buClr>
                <a:schemeClr val="tx1"/>
              </a:buClr>
              <a:buFontTx/>
              <a:buChar char="•"/>
            </a:pPr>
            <a:r>
              <a:rPr lang="fr-FR" sz="2400" b="1" dirty="0">
                <a:solidFill>
                  <a:srgbClr val="D6722E"/>
                </a:solidFill>
                <a:latin typeface="Calibri" pitchFamily="34" charset="0"/>
                <a:cs typeface="Arial" charset="0"/>
              </a:rPr>
              <a:t>L’avance au diagnostic </a:t>
            </a:r>
            <a:r>
              <a:rPr lang="fr-FR" sz="2400" dirty="0">
                <a:solidFill>
                  <a:prstClr val="black"/>
                </a:solidFill>
                <a:latin typeface="Calibri" pitchFamily="34" charset="0"/>
                <a:cs typeface="Arial" charset="0"/>
              </a:rPr>
              <a:t>: diagnostic plus précoce mais traitement pas suffisamment efficace pour retarder le décès</a:t>
            </a:r>
          </a:p>
          <a:p>
            <a:pPr marL="457200" marR="0" lvl="0" indent="-457200" algn="l" defTabSz="914400" rtl="0" eaLnBrk="1" fontAlgn="auto" latinLnBrk="0" hangingPunct="1">
              <a:lnSpc>
                <a:spcPct val="100000"/>
              </a:lnSpc>
              <a:spcBef>
                <a:spcPct val="50000"/>
              </a:spcBef>
              <a:spcAft>
                <a:spcPts val="0"/>
              </a:spcAft>
              <a:buClrTx/>
              <a:buSzTx/>
              <a:buFontTx/>
              <a:buChar char="•"/>
              <a:tabLst/>
              <a:defRPr/>
            </a:pPr>
            <a:endParaRPr kumimoji="0" lang="fr-FR" sz="2400" b="0" i="0" u="none" strike="noStrike" kern="1200" cap="none" spc="0" normalizeH="0" baseline="0" noProof="0" dirty="0">
              <a:ln>
                <a:noFill/>
              </a:ln>
              <a:solidFill>
                <a:prstClr val="black"/>
              </a:solidFill>
              <a:uLnTx/>
              <a:uFillTx/>
              <a:latin typeface="Calibri" pitchFamily="34" charset="0"/>
              <a:ea typeface="+mn-ea"/>
              <a:cs typeface="Arial" charset="0"/>
            </a:endParaRPr>
          </a:p>
        </p:txBody>
      </p:sp>
      <p:sp>
        <p:nvSpPr>
          <p:cNvPr id="7" name="Rectangle 5">
            <a:extLst>
              <a:ext uri="{FF2B5EF4-FFF2-40B4-BE49-F238E27FC236}">
                <a16:creationId xmlns:a16="http://schemas.microsoft.com/office/drawing/2014/main" id="{261CEA94-042A-D740-98EB-58573EE5E83A}"/>
              </a:ext>
            </a:extLst>
          </p:cNvPr>
          <p:cNvSpPr>
            <a:spLocks noChangeArrowheads="1"/>
          </p:cNvSpPr>
          <p:nvPr/>
        </p:nvSpPr>
        <p:spPr bwMode="auto">
          <a:xfrm>
            <a:off x="1596947" y="4146704"/>
            <a:ext cx="5976938" cy="2232025"/>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3366FF"/>
              </a:solidFill>
              <a:effectLst/>
              <a:uLnTx/>
              <a:uFillTx/>
              <a:latin typeface="Arial" charset="0"/>
              <a:ea typeface="ＭＳ Ｐゴシック" charset="0"/>
              <a:cs typeface="+mn-cs"/>
            </a:endParaRPr>
          </a:p>
        </p:txBody>
      </p:sp>
      <p:sp>
        <p:nvSpPr>
          <p:cNvPr id="11" name="Oval 7">
            <a:extLst>
              <a:ext uri="{FF2B5EF4-FFF2-40B4-BE49-F238E27FC236}">
                <a16:creationId xmlns:a16="http://schemas.microsoft.com/office/drawing/2014/main" id="{ACE11949-8314-8C4A-8E70-58EE05A47074}"/>
              </a:ext>
            </a:extLst>
          </p:cNvPr>
          <p:cNvSpPr>
            <a:spLocks noChangeArrowheads="1"/>
          </p:cNvSpPr>
          <p:nvPr/>
        </p:nvSpPr>
        <p:spPr bwMode="auto">
          <a:xfrm>
            <a:off x="3540047" y="5443692"/>
            <a:ext cx="936625" cy="790575"/>
          </a:xfrm>
          <a:prstGeom prst="ellipse">
            <a:avLst/>
          </a:prstGeom>
          <a:noFill/>
          <a:ln w="19050">
            <a:solidFill>
              <a:schemeClr val="tx2"/>
            </a:solidFill>
            <a:round/>
            <a:headEnd/>
            <a:tailEnd/>
          </a:ln>
          <a:effectLst/>
          <a:extLst>
            <a:ext uri="{909E8E84-426E-40dd-AFC4-6F175D3DCCD1}">
              <a14:hiddenFill xmlns:a14="http://schemas.microsoft.com/office/drawing/2010/main" xmlns="">
                <a:solidFill>
                  <a:schemeClr val="tx2"/>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1" i="0" u="none" strike="noStrike" kern="1200" cap="none" spc="0" normalizeH="0" baseline="0" noProof="0">
                <a:ln>
                  <a:noFill/>
                </a:ln>
                <a:solidFill>
                  <a:srgbClr val="006633"/>
                </a:solidFill>
                <a:effectLst/>
                <a:uLnTx/>
                <a:uFillTx/>
                <a:latin typeface="Tahoma" charset="0"/>
                <a:ea typeface="ＭＳ Ｐゴシック" charset="0"/>
                <a:cs typeface="+mn-cs"/>
              </a:rPr>
              <a:t>Diagnostic</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1" i="0" u="none" strike="noStrike" kern="1200" cap="none" spc="0" normalizeH="0" baseline="0" noProof="0">
                <a:ln>
                  <a:noFill/>
                </a:ln>
                <a:solidFill>
                  <a:srgbClr val="006633"/>
                </a:solidFill>
                <a:effectLst/>
                <a:uLnTx/>
                <a:uFillTx/>
                <a:latin typeface="Tahoma" charset="0"/>
                <a:ea typeface="ＭＳ Ｐゴシック" charset="0"/>
                <a:cs typeface="+mn-cs"/>
              </a:rPr>
              <a:t>clinique</a:t>
            </a:r>
          </a:p>
        </p:txBody>
      </p:sp>
      <p:sp>
        <p:nvSpPr>
          <p:cNvPr id="12" name="AutoShape 9">
            <a:extLst>
              <a:ext uri="{FF2B5EF4-FFF2-40B4-BE49-F238E27FC236}">
                <a16:creationId xmlns:a16="http://schemas.microsoft.com/office/drawing/2014/main" id="{FF131C17-2523-6547-87B7-C01B4A11C46A}"/>
              </a:ext>
            </a:extLst>
          </p:cNvPr>
          <p:cNvSpPr>
            <a:spLocks noChangeArrowheads="1"/>
          </p:cNvSpPr>
          <p:nvPr/>
        </p:nvSpPr>
        <p:spPr bwMode="auto">
          <a:xfrm>
            <a:off x="3971847" y="4908704"/>
            <a:ext cx="144463" cy="503238"/>
          </a:xfrm>
          <a:prstGeom prst="upArrow">
            <a:avLst>
              <a:gd name="adj1" fmla="val 50000"/>
              <a:gd name="adj2" fmla="val 87088"/>
            </a:avLst>
          </a:prstGeom>
          <a:solidFill>
            <a:schemeClr val="tx2"/>
          </a:solidFill>
          <a:ln w="9525">
            <a:solidFill>
              <a:schemeClr val="tx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3366FF"/>
              </a:solidFill>
              <a:effectLst/>
              <a:uLnTx/>
              <a:uFillTx/>
              <a:latin typeface="Arial" charset="0"/>
              <a:ea typeface="ＭＳ Ｐゴシック" charset="0"/>
              <a:cs typeface="+mn-cs"/>
            </a:endParaRPr>
          </a:p>
        </p:txBody>
      </p:sp>
      <p:sp>
        <p:nvSpPr>
          <p:cNvPr id="13" name="Text Box 10">
            <a:extLst>
              <a:ext uri="{FF2B5EF4-FFF2-40B4-BE49-F238E27FC236}">
                <a16:creationId xmlns:a16="http://schemas.microsoft.com/office/drawing/2014/main" id="{1489F80B-FD0E-064D-B0EA-581428EE6F1C}"/>
              </a:ext>
            </a:extLst>
          </p:cNvPr>
          <p:cNvSpPr txBox="1">
            <a:spLocks noChangeArrowheads="1"/>
          </p:cNvSpPr>
          <p:nvPr/>
        </p:nvSpPr>
        <p:spPr bwMode="auto">
          <a:xfrm>
            <a:off x="6432472" y="5143654"/>
            <a:ext cx="781050" cy="287338"/>
          </a:xfrm>
          <a:prstGeom prst="rect">
            <a:avLst/>
          </a:prstGeom>
          <a:noFill/>
          <a:ln>
            <a:noFill/>
          </a:ln>
          <a:effectLst/>
          <a:extLst>
            <a:ext uri="{909E8E84-426E-40dd-AFC4-6F175D3DCCD1}">
              <a14:hiddenFill xmlns:a14="http://schemas.microsoft.com/office/drawing/2010/main" xmlns="">
                <a:solidFill>
                  <a:schemeClr val="tx2"/>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rgbClr val="3366FF"/>
                </a:solidFill>
                <a:latin typeface="Arial" panose="020B0604020202020204" pitchFamily="34" charset="0"/>
                <a:ea typeface="ＭＳ Ｐゴシック" panose="020B0600070205080204" pitchFamily="34" charset="-128"/>
              </a:defRPr>
            </a:lvl1pPr>
            <a:lvl2pPr marL="742950" indent="-285750" eaLnBrk="0" hangingPunct="0">
              <a:defRPr sz="2400">
                <a:solidFill>
                  <a:srgbClr val="3366FF"/>
                </a:solidFill>
                <a:latin typeface="Arial" panose="020B0604020202020204" pitchFamily="34" charset="0"/>
                <a:ea typeface="ＭＳ Ｐゴシック" panose="020B0600070205080204" pitchFamily="34" charset="-128"/>
              </a:defRPr>
            </a:lvl2pPr>
            <a:lvl3pPr marL="1143000" indent="-228600" eaLnBrk="0" hangingPunct="0">
              <a:defRPr sz="2400">
                <a:solidFill>
                  <a:srgbClr val="3366FF"/>
                </a:solidFill>
                <a:latin typeface="Arial" panose="020B0604020202020204" pitchFamily="34" charset="0"/>
                <a:ea typeface="ＭＳ Ｐゴシック" panose="020B0600070205080204" pitchFamily="34" charset="-128"/>
              </a:defRPr>
            </a:lvl3pPr>
            <a:lvl4pPr marL="1600200" indent="-228600" eaLnBrk="0" hangingPunct="0">
              <a:defRPr sz="2400">
                <a:solidFill>
                  <a:srgbClr val="3366FF"/>
                </a:solidFill>
                <a:latin typeface="Arial" panose="020B0604020202020204" pitchFamily="34" charset="0"/>
                <a:ea typeface="ＭＳ Ｐゴシック" panose="020B0600070205080204" pitchFamily="34" charset="-128"/>
              </a:defRPr>
            </a:lvl4pPr>
            <a:lvl5pPr marL="2057400" indent="-228600" eaLnBrk="0" hangingPunct="0">
              <a:defRPr sz="2400">
                <a:solidFill>
                  <a:srgbClr val="3366FF"/>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80000"/>
              </a:lnSpc>
              <a:spcBef>
                <a:spcPct val="0"/>
              </a:spcBef>
              <a:spcAft>
                <a:spcPct val="0"/>
              </a:spcAft>
              <a:buClrTx/>
              <a:buSzTx/>
              <a:buFontTx/>
              <a:buNone/>
              <a:tabLst/>
              <a:defRPr/>
            </a:pPr>
            <a:r>
              <a:rPr kumimoji="0" lang="fr-FR" altLang="fr-FR" sz="1600" b="1" i="0" u="none" strike="noStrike" kern="1200" cap="none" spc="0" normalizeH="0" baseline="0" noProof="0">
                <a:ln>
                  <a:noFill/>
                </a:ln>
                <a:solidFill>
                  <a:srgbClr val="006633"/>
                </a:solidFill>
                <a:effectLst/>
                <a:uLnTx/>
                <a:uFillTx/>
                <a:latin typeface="Arial" panose="020B0604020202020204" pitchFamily="34" charset="0"/>
                <a:ea typeface="ＭＳ Ｐゴシック" panose="020B0600070205080204" pitchFamily="34" charset="-128"/>
                <a:cs typeface="+mn-cs"/>
              </a:rPr>
              <a:t>Décès</a:t>
            </a:r>
          </a:p>
        </p:txBody>
      </p:sp>
      <p:sp>
        <p:nvSpPr>
          <p:cNvPr id="14" name="AutoShape 11">
            <a:extLst>
              <a:ext uri="{FF2B5EF4-FFF2-40B4-BE49-F238E27FC236}">
                <a16:creationId xmlns:a16="http://schemas.microsoft.com/office/drawing/2014/main" id="{63AE5F32-862E-F74F-96EE-56825D0DD6F8}"/>
              </a:ext>
            </a:extLst>
          </p:cNvPr>
          <p:cNvSpPr>
            <a:spLocks noChangeArrowheads="1"/>
          </p:cNvSpPr>
          <p:nvPr/>
        </p:nvSpPr>
        <p:spPr bwMode="auto">
          <a:xfrm>
            <a:off x="2820910" y="4908704"/>
            <a:ext cx="144462" cy="503238"/>
          </a:xfrm>
          <a:prstGeom prst="upArrow">
            <a:avLst>
              <a:gd name="adj1" fmla="val 50000"/>
              <a:gd name="adj2" fmla="val 87088"/>
            </a:avLst>
          </a:prstGeom>
          <a:solidFill>
            <a:srgbClr val="FF0000"/>
          </a:solidFill>
          <a:ln w="9525">
            <a:solidFill>
              <a:srgbClr val="FF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FF0000"/>
              </a:solidFill>
              <a:effectLst/>
              <a:uLnTx/>
              <a:uFillTx/>
              <a:latin typeface="Arial" charset="0"/>
              <a:ea typeface="ＭＳ Ｐゴシック" charset="0"/>
              <a:cs typeface="+mn-cs"/>
            </a:endParaRPr>
          </a:p>
        </p:txBody>
      </p:sp>
      <p:sp>
        <p:nvSpPr>
          <p:cNvPr id="15" name="AutoShape 12">
            <a:extLst>
              <a:ext uri="{FF2B5EF4-FFF2-40B4-BE49-F238E27FC236}">
                <a16:creationId xmlns:a16="http://schemas.microsoft.com/office/drawing/2014/main" id="{425C76AF-F11A-AA42-A095-03C03F1FB296}"/>
              </a:ext>
            </a:extLst>
          </p:cNvPr>
          <p:cNvSpPr>
            <a:spLocks noChangeArrowheads="1"/>
          </p:cNvSpPr>
          <p:nvPr/>
        </p:nvSpPr>
        <p:spPr bwMode="auto">
          <a:xfrm>
            <a:off x="6780135" y="4907117"/>
            <a:ext cx="144462" cy="217487"/>
          </a:xfrm>
          <a:prstGeom prst="upArrow">
            <a:avLst>
              <a:gd name="adj1" fmla="val 50000"/>
              <a:gd name="adj2" fmla="val 37637"/>
            </a:avLst>
          </a:prstGeom>
          <a:solidFill>
            <a:schemeClr val="tx2"/>
          </a:solidFill>
          <a:ln w="9525">
            <a:solidFill>
              <a:schemeClr val="tx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3366FF"/>
              </a:solidFill>
              <a:effectLst/>
              <a:uLnTx/>
              <a:uFillTx/>
              <a:latin typeface="Arial" charset="0"/>
              <a:ea typeface="ＭＳ Ｐゴシック" charset="0"/>
              <a:cs typeface="+mn-cs"/>
            </a:endParaRPr>
          </a:p>
        </p:txBody>
      </p:sp>
      <p:sp>
        <p:nvSpPr>
          <p:cNvPr id="16" name="Line 13">
            <a:extLst>
              <a:ext uri="{FF2B5EF4-FFF2-40B4-BE49-F238E27FC236}">
                <a16:creationId xmlns:a16="http://schemas.microsoft.com/office/drawing/2014/main" id="{2908E7D6-FCC9-1146-9248-E1A4DC3CABAC}"/>
              </a:ext>
            </a:extLst>
          </p:cNvPr>
          <p:cNvSpPr>
            <a:spLocks noChangeShapeType="1"/>
          </p:cNvSpPr>
          <p:nvPr/>
        </p:nvSpPr>
        <p:spPr bwMode="auto">
          <a:xfrm>
            <a:off x="4044872" y="4788054"/>
            <a:ext cx="2808288" cy="6350"/>
          </a:xfrm>
          <a:prstGeom prst="line">
            <a:avLst/>
          </a:prstGeom>
          <a:noFill/>
          <a:ln w="57150">
            <a:solidFill>
              <a:schemeClr val="tx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3366FF"/>
              </a:solidFill>
              <a:effectLst/>
              <a:uLnTx/>
              <a:uFillTx/>
              <a:latin typeface="Arial" charset="0"/>
              <a:ea typeface="ＭＳ Ｐゴシック" charset="0"/>
              <a:cs typeface="+mn-cs"/>
            </a:endParaRPr>
          </a:p>
        </p:txBody>
      </p:sp>
      <p:sp>
        <p:nvSpPr>
          <p:cNvPr id="17" name="Oval 15">
            <a:extLst>
              <a:ext uri="{FF2B5EF4-FFF2-40B4-BE49-F238E27FC236}">
                <a16:creationId xmlns:a16="http://schemas.microsoft.com/office/drawing/2014/main" id="{1007C3DF-4C40-B34B-B812-5BA86070527B}"/>
              </a:ext>
            </a:extLst>
          </p:cNvPr>
          <p:cNvSpPr>
            <a:spLocks noChangeArrowheads="1"/>
          </p:cNvSpPr>
          <p:nvPr/>
        </p:nvSpPr>
        <p:spPr bwMode="auto">
          <a:xfrm>
            <a:off x="2389110" y="5426229"/>
            <a:ext cx="935037" cy="801688"/>
          </a:xfrm>
          <a:prstGeom prst="ellipse">
            <a:avLst/>
          </a:prstGeom>
          <a:noFill/>
          <a:ln w="28575">
            <a:solidFill>
              <a:srgbClr val="FF0000"/>
            </a:solidFill>
            <a:round/>
            <a:headEnd/>
            <a:tailEnd/>
          </a:ln>
          <a:effectLst/>
          <a:extLst>
            <a:ext uri="{909E8E84-426E-40dd-AFC4-6F175D3DCCD1}">
              <a14:hiddenFill xmlns:a14="http://schemas.microsoft.com/office/drawing/2010/main" xmlns="">
                <a:solidFill>
                  <a:srgbClr val="FF9900"/>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eaLnBrk="0" hangingPunct="0">
              <a:defRPr sz="2400">
                <a:solidFill>
                  <a:srgbClr val="3366FF"/>
                </a:solidFill>
                <a:latin typeface="Arial" panose="020B0604020202020204" pitchFamily="34" charset="0"/>
                <a:ea typeface="ＭＳ Ｐゴシック" panose="020B0600070205080204" pitchFamily="34" charset="-128"/>
              </a:defRPr>
            </a:lvl1pPr>
            <a:lvl2pPr marL="742950" indent="-285750" eaLnBrk="0" hangingPunct="0">
              <a:defRPr sz="2400">
                <a:solidFill>
                  <a:srgbClr val="3366FF"/>
                </a:solidFill>
                <a:latin typeface="Arial" panose="020B0604020202020204" pitchFamily="34" charset="0"/>
                <a:ea typeface="ＭＳ Ｐゴシック" panose="020B0600070205080204" pitchFamily="34" charset="-128"/>
              </a:defRPr>
            </a:lvl2pPr>
            <a:lvl3pPr marL="1143000" indent="-228600" eaLnBrk="0" hangingPunct="0">
              <a:defRPr sz="2400">
                <a:solidFill>
                  <a:srgbClr val="3366FF"/>
                </a:solidFill>
                <a:latin typeface="Arial" panose="020B0604020202020204" pitchFamily="34" charset="0"/>
                <a:ea typeface="ＭＳ Ｐゴシック" panose="020B0600070205080204" pitchFamily="34" charset="-128"/>
              </a:defRPr>
            </a:lvl3pPr>
            <a:lvl4pPr marL="1600200" indent="-228600" eaLnBrk="0" hangingPunct="0">
              <a:defRPr sz="2400">
                <a:solidFill>
                  <a:srgbClr val="3366FF"/>
                </a:solidFill>
                <a:latin typeface="Arial" panose="020B0604020202020204" pitchFamily="34" charset="0"/>
                <a:ea typeface="ＭＳ Ｐゴシック" panose="020B0600070205080204" pitchFamily="34" charset="-128"/>
              </a:defRPr>
            </a:lvl4pPr>
            <a:lvl5pPr marL="2057400" indent="-228600" eaLnBrk="0" hangingPunct="0">
              <a:defRPr sz="2400">
                <a:solidFill>
                  <a:srgbClr val="3366FF"/>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400" b="1" i="0" u="none" strike="noStrike" kern="1200" cap="none" spc="0" normalizeH="0" baseline="0" noProof="0">
                <a:ln>
                  <a:noFill/>
                </a:ln>
                <a:solidFill>
                  <a:srgbClr val="FF0000"/>
                </a:solidFill>
                <a:effectLst/>
                <a:uLnTx/>
                <a:uFillTx/>
                <a:latin typeface="Tahoma" panose="020B0604030504040204" pitchFamily="34" charset="0"/>
                <a:ea typeface="ＭＳ Ｐゴシック" panose="020B0600070205080204" pitchFamily="34" charset="-128"/>
                <a:cs typeface="+mn-cs"/>
              </a:rPr>
              <a:t>Dépistage</a:t>
            </a:r>
          </a:p>
        </p:txBody>
      </p:sp>
      <p:sp>
        <p:nvSpPr>
          <p:cNvPr id="18" name="Line 17">
            <a:extLst>
              <a:ext uri="{FF2B5EF4-FFF2-40B4-BE49-F238E27FC236}">
                <a16:creationId xmlns:a16="http://schemas.microsoft.com/office/drawing/2014/main" id="{C12D0DFD-5EB9-4D45-85FE-2F5BEADFC0B0}"/>
              </a:ext>
            </a:extLst>
          </p:cNvPr>
          <p:cNvSpPr>
            <a:spLocks noChangeShapeType="1"/>
          </p:cNvSpPr>
          <p:nvPr/>
        </p:nvSpPr>
        <p:spPr bwMode="auto">
          <a:xfrm>
            <a:off x="2892347" y="4499129"/>
            <a:ext cx="3960813" cy="7938"/>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3366FF"/>
              </a:solidFill>
              <a:effectLst/>
              <a:uLnTx/>
              <a:uFillTx/>
              <a:latin typeface="Arial" charset="0"/>
              <a:ea typeface="ＭＳ Ｐゴシック" charset="0"/>
              <a:cs typeface="+mn-cs"/>
            </a:endParaRPr>
          </a:p>
        </p:txBody>
      </p:sp>
      <p:sp>
        <p:nvSpPr>
          <p:cNvPr id="19" name="Line 22">
            <a:extLst>
              <a:ext uri="{FF2B5EF4-FFF2-40B4-BE49-F238E27FC236}">
                <a16:creationId xmlns:a16="http://schemas.microsoft.com/office/drawing/2014/main" id="{2300811F-7F4B-7143-8334-B614F3D0BE17}"/>
              </a:ext>
            </a:extLst>
          </p:cNvPr>
          <p:cNvSpPr>
            <a:spLocks noChangeShapeType="1"/>
          </p:cNvSpPr>
          <p:nvPr/>
        </p:nvSpPr>
        <p:spPr bwMode="auto">
          <a:xfrm flipH="1">
            <a:off x="2820910" y="4795992"/>
            <a:ext cx="1152525" cy="6350"/>
          </a:xfrm>
          <a:prstGeom prst="line">
            <a:avLst/>
          </a:prstGeom>
          <a:noFill/>
          <a:ln w="38100">
            <a:solidFill>
              <a:srgbClr val="FF99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3366FF"/>
              </a:solidFill>
              <a:effectLst/>
              <a:uLnTx/>
              <a:uFillTx/>
              <a:latin typeface="Arial" charset="0"/>
              <a:ea typeface="ＭＳ Ｐゴシック" charset="0"/>
              <a:cs typeface="+mn-cs"/>
            </a:endParaRPr>
          </a:p>
        </p:txBody>
      </p:sp>
      <p:sp>
        <p:nvSpPr>
          <p:cNvPr id="20" name="Text Box 23">
            <a:extLst>
              <a:ext uri="{FF2B5EF4-FFF2-40B4-BE49-F238E27FC236}">
                <a16:creationId xmlns:a16="http://schemas.microsoft.com/office/drawing/2014/main" id="{8B01E0FC-DDBD-2343-95DA-0BBB6F2EDFD7}"/>
              </a:ext>
            </a:extLst>
          </p:cNvPr>
          <p:cNvSpPr txBox="1">
            <a:spLocks noChangeArrowheads="1"/>
          </p:cNvSpPr>
          <p:nvPr/>
        </p:nvSpPr>
        <p:spPr bwMode="auto">
          <a:xfrm>
            <a:off x="6422947" y="5462742"/>
            <a:ext cx="790575" cy="296862"/>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tx2"/>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rgbClr val="3366FF"/>
                </a:solidFill>
                <a:latin typeface="Arial" panose="020B0604020202020204" pitchFamily="34" charset="0"/>
                <a:ea typeface="ＭＳ Ｐゴシック" panose="020B0600070205080204" pitchFamily="34" charset="-128"/>
              </a:defRPr>
            </a:lvl1pPr>
            <a:lvl2pPr marL="742950" indent="-285750" eaLnBrk="0" hangingPunct="0">
              <a:defRPr sz="2400">
                <a:solidFill>
                  <a:srgbClr val="3366FF"/>
                </a:solidFill>
                <a:latin typeface="Arial" panose="020B0604020202020204" pitchFamily="34" charset="0"/>
                <a:ea typeface="ＭＳ Ｐゴシック" panose="020B0600070205080204" pitchFamily="34" charset="-128"/>
              </a:defRPr>
            </a:lvl2pPr>
            <a:lvl3pPr marL="1143000" indent="-228600" eaLnBrk="0" hangingPunct="0">
              <a:defRPr sz="2400">
                <a:solidFill>
                  <a:srgbClr val="3366FF"/>
                </a:solidFill>
                <a:latin typeface="Arial" panose="020B0604020202020204" pitchFamily="34" charset="0"/>
                <a:ea typeface="ＭＳ Ｐゴシック" panose="020B0600070205080204" pitchFamily="34" charset="-128"/>
              </a:defRPr>
            </a:lvl3pPr>
            <a:lvl4pPr marL="1600200" indent="-228600" eaLnBrk="0" hangingPunct="0">
              <a:defRPr sz="2400">
                <a:solidFill>
                  <a:srgbClr val="3366FF"/>
                </a:solidFill>
                <a:latin typeface="Arial" panose="020B0604020202020204" pitchFamily="34" charset="0"/>
                <a:ea typeface="ＭＳ Ｐゴシック" panose="020B0600070205080204" pitchFamily="34" charset="-128"/>
              </a:defRPr>
            </a:lvl4pPr>
            <a:lvl5pPr marL="2057400" indent="-228600" eaLnBrk="0" hangingPunct="0">
              <a:defRPr sz="2400">
                <a:solidFill>
                  <a:srgbClr val="3366FF"/>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80000"/>
              </a:lnSpc>
              <a:spcBef>
                <a:spcPct val="0"/>
              </a:spcBef>
              <a:spcAft>
                <a:spcPct val="0"/>
              </a:spcAft>
              <a:buClrTx/>
              <a:buSzTx/>
              <a:buFontTx/>
              <a:buNone/>
              <a:tabLst/>
              <a:defRPr/>
            </a:pPr>
            <a:r>
              <a:rPr kumimoji="0" lang="fr-FR" altLang="fr-FR" sz="1600" b="1" i="0" u="none" strike="noStrike" kern="1200" cap="none" spc="0" normalizeH="0" baseline="0" noProof="0">
                <a:ln>
                  <a:noFill/>
                </a:ln>
                <a:solidFill>
                  <a:srgbClr val="FF0000"/>
                </a:solidFill>
                <a:effectLst/>
                <a:uLnTx/>
                <a:uFillTx/>
                <a:latin typeface="Arial" panose="020B0604020202020204" pitchFamily="34" charset="0"/>
                <a:ea typeface="ＭＳ Ｐゴシック" panose="020B0600070205080204" pitchFamily="34" charset="-128"/>
                <a:cs typeface="+mn-cs"/>
              </a:rPr>
              <a:t>Décès</a:t>
            </a:r>
          </a:p>
        </p:txBody>
      </p:sp>
    </p:spTree>
    <p:extLst>
      <p:ext uri="{BB962C8B-B14F-4D97-AF65-F5344CB8AC3E}">
        <p14:creationId xmlns:p14="http://schemas.microsoft.com/office/powerpoint/2010/main" val="663144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7"/>
          <p:cNvSpPr txBox="1">
            <a:spLocks noChangeArrowheads="1"/>
          </p:cNvSpPr>
          <p:nvPr/>
        </p:nvSpPr>
        <p:spPr bwMode="auto">
          <a:xfrm>
            <a:off x="1143000" y="1538289"/>
            <a:ext cx="6858000" cy="323165"/>
          </a:xfrm>
          <a:prstGeom prst="rect">
            <a:avLst/>
          </a:prstGeom>
          <a:solidFill>
            <a:srgbClr val="DD402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None/>
            </a:pPr>
            <a:r>
              <a:rPr lang="fr-FR" altLang="fr-FR" sz="1500" b="1" dirty="0">
                <a:solidFill>
                  <a:schemeClr val="bg1"/>
                </a:solidFill>
                <a:latin typeface="Verdana" panose="020B0604030504040204" pitchFamily="34" charset="0"/>
                <a:ea typeface="Verdana" panose="020B0604030504040204" pitchFamily="34" charset="0"/>
                <a:cs typeface="Verdana" panose="020B0604030504040204" pitchFamily="34" charset="0"/>
              </a:rPr>
              <a:t>Déclaration de liens d’intérêt – art. L.4113-13 CSP</a:t>
            </a:r>
          </a:p>
        </p:txBody>
      </p:sp>
      <p:pic>
        <p:nvPicPr>
          <p:cNvPr id="8196" name="Imag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43551" y="998935"/>
            <a:ext cx="224194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Espace réservé du contenu 5"/>
          <p:cNvGraphicFramePr>
            <a:graphicFrameLocks/>
          </p:cNvGraphicFramePr>
          <p:nvPr/>
        </p:nvGraphicFramePr>
        <p:xfrm>
          <a:off x="1763688" y="2780928"/>
          <a:ext cx="5894413" cy="1566174"/>
        </p:xfrm>
        <a:graphic>
          <a:graphicData uri="http://schemas.openxmlformats.org/drawingml/2006/table">
            <a:tbl>
              <a:tblPr firstRow="1" bandRow="1">
                <a:tableStyleId>{2D5ABB26-0587-4C30-8999-92F81FD0307C}</a:tableStyleId>
              </a:tblPr>
              <a:tblGrid>
                <a:gridCol w="1964804">
                  <a:extLst>
                    <a:ext uri="{9D8B030D-6E8A-4147-A177-3AD203B41FA5}">
                      <a16:colId xmlns:a16="http://schemas.microsoft.com/office/drawing/2014/main" val="20000"/>
                    </a:ext>
                  </a:extLst>
                </a:gridCol>
                <a:gridCol w="3045418">
                  <a:extLst>
                    <a:ext uri="{9D8B030D-6E8A-4147-A177-3AD203B41FA5}">
                      <a16:colId xmlns:a16="http://schemas.microsoft.com/office/drawing/2014/main" val="20001"/>
                    </a:ext>
                  </a:extLst>
                </a:gridCol>
                <a:gridCol w="884191">
                  <a:extLst>
                    <a:ext uri="{9D8B030D-6E8A-4147-A177-3AD203B41FA5}">
                      <a16:colId xmlns:a16="http://schemas.microsoft.com/office/drawing/2014/main" val="20002"/>
                    </a:ext>
                  </a:extLst>
                </a:gridCol>
              </a:tblGrid>
              <a:tr h="261029">
                <a:tc>
                  <a:txBody>
                    <a:bodyPr/>
                    <a:lstStyle/>
                    <a:p>
                      <a:pPr algn="ctr"/>
                      <a:r>
                        <a:rPr lang="fr-FR" sz="1200" b="1" dirty="0">
                          <a:solidFill>
                            <a:schemeClr val="bg1"/>
                          </a:solidFill>
                        </a:rPr>
                        <a:t>Nom de l’organisme</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fr-FR" sz="1000" b="1" dirty="0">
                          <a:solidFill>
                            <a:schemeClr val="bg1"/>
                          </a:solidFill>
                        </a:rPr>
                        <a:t>Nature</a:t>
                      </a:r>
                      <a:r>
                        <a:rPr lang="fr-FR" sz="1000" b="1" baseline="0" dirty="0">
                          <a:solidFill>
                            <a:schemeClr val="bg1"/>
                          </a:solidFill>
                        </a:rPr>
                        <a:t> du lien</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fr-FR" sz="1000" b="1" dirty="0">
                          <a:solidFill>
                            <a:schemeClr val="bg1"/>
                          </a:solidFill>
                        </a:rPr>
                        <a:t>Année</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261029">
                <a:tc>
                  <a:txBody>
                    <a:bodyPr/>
                    <a:lstStyle/>
                    <a:p>
                      <a:endParaRPr lang="fr-FR" sz="10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lang="fr-FR" sz="10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lang="fr-FR" sz="10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1"/>
                  </a:ext>
                </a:extLst>
              </a:tr>
              <a:tr h="261029">
                <a:tc>
                  <a:txBody>
                    <a:bodyPr/>
                    <a:lstStyle/>
                    <a:p>
                      <a:endParaRPr lang="fr-FR" sz="10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lang="fr-FR" sz="10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lang="fr-FR" sz="10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2"/>
                  </a:ext>
                </a:extLst>
              </a:tr>
              <a:tr h="261029">
                <a:tc>
                  <a:txBody>
                    <a:bodyPr/>
                    <a:lstStyle/>
                    <a:p>
                      <a:endParaRPr lang="fr-FR" sz="10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lang="fr-FR" sz="10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lang="fr-FR" sz="10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3"/>
                  </a:ext>
                </a:extLst>
              </a:tr>
              <a:tr h="261029">
                <a:tc>
                  <a:txBody>
                    <a:bodyPr/>
                    <a:lstStyle/>
                    <a:p>
                      <a:endParaRPr lang="fr-FR" sz="10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lang="fr-FR" sz="10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lang="fr-FR" sz="10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4"/>
                  </a:ext>
                </a:extLst>
              </a:tr>
              <a:tr h="261029">
                <a:tc>
                  <a:txBody>
                    <a:bodyPr/>
                    <a:lstStyle/>
                    <a:p>
                      <a:endParaRPr lang="fr-FR" sz="10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lang="fr-FR" sz="10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lang="fr-FR" sz="10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5"/>
                  </a:ext>
                </a:extLst>
              </a:tr>
            </a:tbl>
          </a:graphicData>
        </a:graphic>
      </p:graphicFrame>
      <p:sp>
        <p:nvSpPr>
          <p:cNvPr id="14" name="Espace réservé du contenu 2"/>
          <p:cNvSpPr>
            <a:spLocks noGrp="1"/>
          </p:cNvSpPr>
          <p:nvPr>
            <p:ph idx="1"/>
          </p:nvPr>
        </p:nvSpPr>
        <p:spPr>
          <a:xfrm>
            <a:off x="1485900" y="2240868"/>
            <a:ext cx="6172200" cy="486054"/>
          </a:xfrm>
        </p:spPr>
        <p:txBody>
          <a:bodyPr>
            <a:normAutofit/>
          </a:bodyPr>
          <a:lstStyle/>
          <a:p>
            <a:pPr marL="0" indent="0" algn="just">
              <a:buNone/>
            </a:pPr>
            <a:r>
              <a:rPr lang="fr-FR" sz="1050" dirty="0">
                <a:sym typeface="Wingdings"/>
              </a:rPr>
              <a:t></a:t>
            </a:r>
            <a:r>
              <a:rPr lang="fr-FR" sz="1050" dirty="0">
                <a:sym typeface="Symbol"/>
              </a:rPr>
              <a:t> </a:t>
            </a:r>
            <a:r>
              <a:rPr lang="fr-FR" sz="1050" dirty="0"/>
              <a:t>Pour cet enseignement, je déclare les liens d’intérêt suivants avec des organismes produisant ou exploitant des produits de santé ou avec des organismes de conseil intervenant sur ces produits :</a:t>
            </a:r>
          </a:p>
        </p:txBody>
      </p:sp>
      <p:sp>
        <p:nvSpPr>
          <p:cNvPr id="10" name="Espace réservé du contenu 2"/>
          <p:cNvSpPr txBox="1">
            <a:spLocks/>
          </p:cNvSpPr>
          <p:nvPr/>
        </p:nvSpPr>
        <p:spPr>
          <a:xfrm>
            <a:off x="1485900" y="4617132"/>
            <a:ext cx="6172200" cy="86409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fr-FR" sz="1500" dirty="0">
                <a:sym typeface="Wingdings" panose="05000000000000000000" pitchFamily="2" charset="2"/>
              </a:rPr>
              <a:t> </a:t>
            </a:r>
            <a:r>
              <a:rPr lang="fr-FR" sz="1500" dirty="0"/>
              <a:t>Pour cet enseignement, je déclare n’avoir </a:t>
            </a:r>
            <a:r>
              <a:rPr lang="fr-FR" sz="1500" b="1" dirty="0"/>
              <a:t>aucun lien d’intérêt </a:t>
            </a:r>
            <a:r>
              <a:rPr lang="fr-FR" sz="1500" dirty="0"/>
              <a:t>avec des organismes produisant ou exploitant des produits de santé ou avec des organismes de conseil intervenant sur ces produits.</a:t>
            </a:r>
          </a:p>
        </p:txBody>
      </p:sp>
    </p:spTree>
    <p:extLst>
      <p:ext uri="{BB962C8B-B14F-4D97-AF65-F5344CB8AC3E}">
        <p14:creationId xmlns:p14="http://schemas.microsoft.com/office/powerpoint/2010/main" val="2585982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fr-FR" sz="3600" dirty="0">
                <a:solidFill>
                  <a:prstClr val="black">
                    <a:lumMod val="65000"/>
                    <a:lumOff val="35000"/>
                  </a:prstClr>
                </a:solidFill>
                <a:latin typeface="Calibri"/>
                <a:cs typeface="Arial" pitchFamily="34" charset="0"/>
              </a:rPr>
              <a:t>Effets négatifs du dépistage</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cxnSp>
        <p:nvCxnSpPr>
          <p:cNvPr id="6" name="Connecteur droit 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3F3025AF-1822-DA4D-B7EF-AE878ACCFF6A}"/>
              </a:ext>
            </a:extLst>
          </p:cNvPr>
          <p:cNvPicPr>
            <a:picLocks noChangeAspect="1"/>
          </p:cNvPicPr>
          <p:nvPr/>
        </p:nvPicPr>
        <p:blipFill>
          <a:blip r:embed="rId2"/>
          <a:stretch>
            <a:fillRect/>
          </a:stretch>
        </p:blipFill>
        <p:spPr>
          <a:xfrm>
            <a:off x="7975123" y="167834"/>
            <a:ext cx="684076" cy="689683"/>
          </a:xfrm>
          <a:prstGeom prst="rect">
            <a:avLst/>
          </a:prstGeom>
        </p:spPr>
      </p:pic>
      <p:sp>
        <p:nvSpPr>
          <p:cNvPr id="10" name="Text Box 2">
            <a:extLst>
              <a:ext uri="{FF2B5EF4-FFF2-40B4-BE49-F238E27FC236}">
                <a16:creationId xmlns:a16="http://schemas.microsoft.com/office/drawing/2014/main" id="{9774E690-2B66-984B-8060-1590D3DF8490}"/>
              </a:ext>
            </a:extLst>
          </p:cNvPr>
          <p:cNvSpPr txBox="1">
            <a:spLocks noChangeArrowheads="1"/>
          </p:cNvSpPr>
          <p:nvPr/>
        </p:nvSpPr>
        <p:spPr bwMode="auto">
          <a:xfrm>
            <a:off x="395536" y="1273903"/>
            <a:ext cx="8592347"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marL="457200" marR="0" lvl="0" indent="-457200" algn="l" defTabSz="914400" rtl="0" eaLnBrk="1" fontAlgn="auto" latinLnBrk="0" hangingPunct="1">
              <a:lnSpc>
                <a:spcPct val="100000"/>
              </a:lnSpc>
              <a:spcBef>
                <a:spcPct val="50000"/>
              </a:spcBef>
              <a:spcAft>
                <a:spcPts val="0"/>
              </a:spcAft>
              <a:buClr>
                <a:schemeClr val="bg2">
                  <a:lumMod val="90000"/>
                </a:schemeClr>
              </a:buClr>
              <a:buSzTx/>
              <a:buFontTx/>
              <a:buChar char="•"/>
              <a:tabLst/>
              <a:defRPr/>
            </a:pPr>
            <a:r>
              <a:rPr kumimoji="0" lang="fr-FR" sz="2400" b="1" i="0" u="none" strike="noStrike" kern="1200" cap="none" spc="0" normalizeH="0" baseline="0" noProof="0" dirty="0">
                <a:ln>
                  <a:noFill/>
                </a:ln>
                <a:solidFill>
                  <a:schemeClr val="bg2">
                    <a:lumMod val="90000"/>
                  </a:schemeClr>
                </a:solidFill>
                <a:uLnTx/>
                <a:uFillTx/>
                <a:latin typeface="Calibri" pitchFamily="34" charset="0"/>
                <a:ea typeface="+mn-ea"/>
                <a:cs typeface="Arial" charset="0"/>
              </a:rPr>
              <a:t>Faux négatifs </a:t>
            </a:r>
            <a:r>
              <a:rPr kumimoji="0" lang="fr-FR" sz="2400" b="0" i="0" u="none" strike="noStrike" kern="1200" cap="none" spc="0" normalizeH="0" baseline="0" noProof="0" dirty="0">
                <a:ln>
                  <a:noFill/>
                </a:ln>
                <a:solidFill>
                  <a:schemeClr val="bg2">
                    <a:lumMod val="90000"/>
                  </a:schemeClr>
                </a:solidFill>
                <a:uLnTx/>
                <a:uFillTx/>
                <a:latin typeface="Calibri" pitchFamily="34" charset="0"/>
                <a:ea typeface="+mn-ea"/>
                <a:cs typeface="Arial" charset="0"/>
              </a:rPr>
              <a:t>: sujet rassuré à tort</a:t>
            </a:r>
          </a:p>
          <a:p>
            <a:pPr marL="457200" marR="0" lvl="0" indent="-457200" algn="l" defTabSz="914400" rtl="0" eaLnBrk="1" fontAlgn="auto" latinLnBrk="0" hangingPunct="1">
              <a:lnSpc>
                <a:spcPct val="100000"/>
              </a:lnSpc>
              <a:spcBef>
                <a:spcPct val="50000"/>
              </a:spcBef>
              <a:spcAft>
                <a:spcPts val="0"/>
              </a:spcAft>
              <a:buClr>
                <a:schemeClr val="bg2">
                  <a:lumMod val="90000"/>
                </a:schemeClr>
              </a:buClr>
              <a:buSzTx/>
              <a:buFontTx/>
              <a:buChar char="•"/>
              <a:tabLst/>
              <a:defRPr/>
            </a:pPr>
            <a:r>
              <a:rPr lang="fr-FR" sz="2400" b="1" dirty="0">
                <a:solidFill>
                  <a:schemeClr val="bg2">
                    <a:lumMod val="90000"/>
                  </a:schemeClr>
                </a:solidFill>
                <a:latin typeface="Calibri" pitchFamily="34" charset="0"/>
                <a:cs typeface="Arial" charset="0"/>
              </a:rPr>
              <a:t>Faux positifs </a:t>
            </a:r>
            <a:r>
              <a:rPr lang="fr-FR" sz="2400" dirty="0">
                <a:solidFill>
                  <a:schemeClr val="bg2">
                    <a:lumMod val="90000"/>
                  </a:schemeClr>
                </a:solidFill>
                <a:latin typeface="Calibri" pitchFamily="34" charset="0"/>
                <a:cs typeface="Arial" charset="0"/>
              </a:rPr>
              <a:t>: anxiété, examens inutiles et risque de complication, surcoûts induits</a:t>
            </a:r>
          </a:p>
          <a:p>
            <a:pPr>
              <a:spcBef>
                <a:spcPct val="50000"/>
              </a:spcBef>
              <a:buClr>
                <a:schemeClr val="tx1"/>
              </a:buClr>
              <a:buFontTx/>
              <a:buChar char="•"/>
            </a:pPr>
            <a:r>
              <a:rPr lang="fr-FR" sz="2400" b="1" dirty="0">
                <a:solidFill>
                  <a:srgbClr val="D6722E"/>
                </a:solidFill>
                <a:latin typeface="Calibri" pitchFamily="34" charset="0"/>
                <a:cs typeface="Arial" charset="0"/>
              </a:rPr>
              <a:t>Biais</a:t>
            </a:r>
            <a:r>
              <a:rPr lang="fr-FR" sz="2400" dirty="0">
                <a:solidFill>
                  <a:prstClr val="black"/>
                </a:solidFill>
                <a:latin typeface="Calibri" pitchFamily="34" charset="0"/>
                <a:cs typeface="Arial" charset="0"/>
              </a:rPr>
              <a:t> (= absence de bénéfice)</a:t>
            </a:r>
          </a:p>
          <a:p>
            <a:pPr lvl="1">
              <a:spcBef>
                <a:spcPct val="50000"/>
              </a:spcBef>
              <a:buClr>
                <a:schemeClr val="tx1"/>
              </a:buClr>
              <a:buFontTx/>
              <a:buChar char="•"/>
            </a:pPr>
            <a:r>
              <a:rPr lang="fr-FR" sz="2400" b="1" dirty="0">
                <a:solidFill>
                  <a:srgbClr val="D6722E"/>
                </a:solidFill>
                <a:latin typeface="Calibri" pitchFamily="34" charset="0"/>
                <a:cs typeface="Arial" charset="0"/>
              </a:rPr>
              <a:t>L’avance au diagnostic </a:t>
            </a:r>
            <a:r>
              <a:rPr lang="fr-FR" sz="2400" dirty="0">
                <a:solidFill>
                  <a:prstClr val="black"/>
                </a:solidFill>
                <a:latin typeface="Calibri" pitchFamily="34" charset="0"/>
                <a:cs typeface="Arial" charset="0"/>
              </a:rPr>
              <a:t>: diagnostic plus précoce mais traitement pas suffisamment efficace pour retarder le décès</a:t>
            </a:r>
          </a:p>
          <a:p>
            <a:pPr lvl="1">
              <a:spcBef>
                <a:spcPct val="50000"/>
              </a:spcBef>
              <a:buClr>
                <a:schemeClr val="tx1"/>
              </a:buClr>
              <a:buFontTx/>
              <a:buChar char="•"/>
            </a:pPr>
            <a:r>
              <a:rPr lang="fr-FR" sz="2400" b="1" dirty="0">
                <a:solidFill>
                  <a:srgbClr val="D6722E"/>
                </a:solidFill>
                <a:latin typeface="Calibri" pitchFamily="34" charset="0"/>
                <a:cs typeface="Arial" charset="0"/>
              </a:rPr>
              <a:t>Biais d’évolutivité </a:t>
            </a:r>
            <a:r>
              <a:rPr lang="fr-FR" sz="2400" dirty="0">
                <a:solidFill>
                  <a:prstClr val="black"/>
                </a:solidFill>
                <a:latin typeface="Calibri" pitchFamily="34" charset="0"/>
                <a:cs typeface="Arial" charset="0"/>
              </a:rPr>
              <a:t>: </a:t>
            </a:r>
            <a:r>
              <a:rPr lang="fr-FR" sz="2400" dirty="0" err="1">
                <a:solidFill>
                  <a:prstClr val="black"/>
                </a:solidFill>
                <a:latin typeface="Calibri" pitchFamily="34" charset="0"/>
                <a:cs typeface="Arial" charset="0"/>
              </a:rPr>
              <a:t>dépistage</a:t>
            </a:r>
            <a:r>
              <a:rPr lang="fr-FR" sz="2400" dirty="0">
                <a:solidFill>
                  <a:prstClr val="black"/>
                </a:solidFill>
                <a:latin typeface="Calibri" pitchFamily="34" charset="0"/>
                <a:cs typeface="Arial" charset="0"/>
              </a:rPr>
              <a:t> préférentiel des tumeurs d’</a:t>
            </a:r>
            <a:r>
              <a:rPr lang="fr-FR" sz="2400" dirty="0" err="1">
                <a:solidFill>
                  <a:prstClr val="black"/>
                </a:solidFill>
                <a:latin typeface="Calibri" pitchFamily="34" charset="0"/>
                <a:cs typeface="Arial" charset="0"/>
              </a:rPr>
              <a:t>évolution</a:t>
            </a:r>
            <a:r>
              <a:rPr lang="fr-FR" sz="2400" dirty="0">
                <a:solidFill>
                  <a:prstClr val="black"/>
                </a:solidFill>
                <a:latin typeface="Calibri" pitchFamily="34" charset="0"/>
                <a:cs typeface="Arial" charset="0"/>
              </a:rPr>
              <a:t> plus lente </a:t>
            </a:r>
          </a:p>
          <a:p>
            <a:pPr lvl="1">
              <a:spcBef>
                <a:spcPct val="50000"/>
              </a:spcBef>
              <a:buClr>
                <a:schemeClr val="tx1"/>
              </a:buClr>
              <a:buFontTx/>
              <a:buChar char="•"/>
            </a:pPr>
            <a:r>
              <a:rPr lang="fr-FR" sz="2400" b="1" dirty="0">
                <a:solidFill>
                  <a:srgbClr val="D6722E"/>
                </a:solidFill>
                <a:latin typeface="Calibri" pitchFamily="34" charset="0"/>
                <a:cs typeface="Arial" charset="0"/>
              </a:rPr>
              <a:t>Biais de sur-diagnostic </a:t>
            </a:r>
            <a:r>
              <a:rPr lang="fr-FR" sz="2400" dirty="0">
                <a:solidFill>
                  <a:prstClr val="black"/>
                </a:solidFill>
                <a:latin typeface="Calibri" pitchFamily="34" charset="0"/>
                <a:cs typeface="Arial" charset="0"/>
              </a:rPr>
              <a:t>: donc de traitement trop agressif (tumeur indolente, non évolutive)</a:t>
            </a:r>
          </a:p>
        </p:txBody>
      </p:sp>
    </p:spTree>
    <p:extLst>
      <p:ext uri="{BB962C8B-B14F-4D97-AF65-F5344CB8AC3E}">
        <p14:creationId xmlns:p14="http://schemas.microsoft.com/office/powerpoint/2010/main" val="1475201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fr-FR" sz="3600" dirty="0">
                <a:solidFill>
                  <a:prstClr val="black">
                    <a:lumMod val="65000"/>
                    <a:lumOff val="35000"/>
                  </a:prstClr>
                </a:solidFill>
                <a:latin typeface="Calibri"/>
                <a:cs typeface="Arial" pitchFamily="34" charset="0"/>
              </a:rPr>
              <a:t>Les dépistages non recommandés</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cxnSp>
        <p:nvCxnSpPr>
          <p:cNvPr id="6" name="Connecteur droit 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3F3025AF-1822-DA4D-B7EF-AE878ACCFF6A}"/>
              </a:ext>
            </a:extLst>
          </p:cNvPr>
          <p:cNvPicPr>
            <a:picLocks noChangeAspect="1"/>
          </p:cNvPicPr>
          <p:nvPr/>
        </p:nvPicPr>
        <p:blipFill>
          <a:blip r:embed="rId2"/>
          <a:stretch>
            <a:fillRect/>
          </a:stretch>
        </p:blipFill>
        <p:spPr>
          <a:xfrm>
            <a:off x="7975123" y="167834"/>
            <a:ext cx="684076" cy="689683"/>
          </a:xfrm>
          <a:prstGeom prst="rect">
            <a:avLst/>
          </a:prstGeom>
        </p:spPr>
      </p:pic>
      <p:sp>
        <p:nvSpPr>
          <p:cNvPr id="10" name="Text Box 2">
            <a:extLst>
              <a:ext uri="{FF2B5EF4-FFF2-40B4-BE49-F238E27FC236}">
                <a16:creationId xmlns:a16="http://schemas.microsoft.com/office/drawing/2014/main" id="{9774E690-2B66-984B-8060-1590D3DF8490}"/>
              </a:ext>
            </a:extLst>
          </p:cNvPr>
          <p:cNvSpPr txBox="1">
            <a:spLocks noChangeArrowheads="1"/>
          </p:cNvSpPr>
          <p:nvPr/>
        </p:nvSpPr>
        <p:spPr bwMode="auto">
          <a:xfrm>
            <a:off x="395536" y="1273903"/>
            <a:ext cx="8263663"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marL="0" lvl="0" indent="0">
              <a:spcBef>
                <a:spcPct val="50000"/>
              </a:spcBef>
              <a:defRPr/>
            </a:pPr>
            <a:r>
              <a:rPr kumimoji="0" lang="fr-FR" sz="2400" b="1" i="0" u="none" strike="noStrike" kern="1200" cap="none" spc="0" normalizeH="0" baseline="0" noProof="0" dirty="0">
                <a:ln>
                  <a:noFill/>
                </a:ln>
                <a:solidFill>
                  <a:srgbClr val="D6722E"/>
                </a:solidFill>
                <a:uLnTx/>
                <a:uFillTx/>
                <a:latin typeface="Calibri" pitchFamily="34" charset="0"/>
                <a:ea typeface="+mn-ea"/>
                <a:cs typeface="Arial" charset="0"/>
              </a:rPr>
              <a:t>Cancer de prostate </a:t>
            </a:r>
            <a:r>
              <a:rPr lang="fr-FR" sz="2400" dirty="0">
                <a:solidFill>
                  <a:prstClr val="black"/>
                </a:solidFill>
                <a:latin typeface="Calibri" pitchFamily="34" charset="0"/>
                <a:cs typeface="Arial" charset="0"/>
              </a:rPr>
              <a:t>: non recommandé…sauf par les sociétés savantes d’urologie</a:t>
            </a:r>
          </a:p>
          <a:p>
            <a:pPr lvl="1">
              <a:spcBef>
                <a:spcPct val="50000"/>
              </a:spcBef>
              <a:buFontTx/>
              <a:buChar char="•"/>
              <a:defRPr/>
            </a:pPr>
            <a:r>
              <a:rPr kumimoji="0" lang="fr-FR" sz="2400" i="0" u="none" strike="noStrike" kern="1200" cap="none" spc="0" normalizeH="0" baseline="0" noProof="0">
                <a:ln>
                  <a:noFill/>
                </a:ln>
                <a:solidFill>
                  <a:prstClr val="black"/>
                </a:solidFill>
                <a:uLnTx/>
                <a:uFillTx/>
                <a:latin typeface="Calibri" pitchFamily="34" charset="0"/>
                <a:ea typeface="+mn-ea"/>
                <a:cs typeface="Arial" charset="0"/>
              </a:rPr>
              <a:t>PSA et/ou TR</a:t>
            </a:r>
            <a:endParaRPr kumimoji="0" lang="fr-FR" sz="2400" i="0" u="none" strike="noStrike" kern="1200" cap="none" spc="0" normalizeH="0" baseline="0" noProof="0" dirty="0">
              <a:ln>
                <a:noFill/>
              </a:ln>
              <a:solidFill>
                <a:prstClr val="black"/>
              </a:solidFill>
              <a:uLnTx/>
              <a:uFillTx/>
              <a:latin typeface="Calibri" pitchFamily="34" charset="0"/>
              <a:ea typeface="+mn-ea"/>
              <a:cs typeface="Arial" charset="0"/>
            </a:endParaRPr>
          </a:p>
          <a:p>
            <a:pPr lvl="1">
              <a:spcBef>
                <a:spcPct val="50000"/>
              </a:spcBef>
              <a:buFontTx/>
              <a:buChar char="•"/>
              <a:defRPr/>
            </a:pPr>
            <a:r>
              <a:rPr lang="fr-FR" sz="2400" dirty="0">
                <a:solidFill>
                  <a:prstClr val="black"/>
                </a:solidFill>
                <a:latin typeface="Calibri" pitchFamily="34" charset="0"/>
                <a:cs typeface="Arial" charset="0"/>
              </a:rPr>
              <a:t>Bénéfice en survie non clairement démontré</a:t>
            </a:r>
          </a:p>
          <a:p>
            <a:pPr lvl="1">
              <a:spcBef>
                <a:spcPct val="50000"/>
              </a:spcBef>
              <a:buFontTx/>
              <a:buChar char="•"/>
              <a:defRPr/>
            </a:pPr>
            <a:r>
              <a:rPr kumimoji="0" lang="fr-FR" sz="2400" i="0" u="none" strike="noStrike" kern="1200" cap="none" spc="0" normalizeH="0" baseline="0" noProof="0" dirty="0" err="1">
                <a:ln>
                  <a:noFill/>
                </a:ln>
                <a:solidFill>
                  <a:prstClr val="black"/>
                </a:solidFill>
                <a:uLnTx/>
                <a:uFillTx/>
                <a:latin typeface="Calibri" pitchFamily="34" charset="0"/>
                <a:ea typeface="+mn-ea"/>
                <a:cs typeface="Arial" charset="0"/>
              </a:rPr>
              <a:t>Surdiagnostic</a:t>
            </a:r>
            <a:r>
              <a:rPr kumimoji="0" lang="fr-FR" sz="2400" i="0" u="none" strike="noStrike" kern="1200" cap="none" spc="0" normalizeH="0" baseline="0" noProof="0" dirty="0">
                <a:ln>
                  <a:noFill/>
                </a:ln>
                <a:solidFill>
                  <a:prstClr val="black"/>
                </a:solidFill>
                <a:uLnTx/>
                <a:uFillTx/>
                <a:latin typeface="Calibri" pitchFamily="34" charset="0"/>
                <a:ea typeface="+mn-ea"/>
                <a:cs typeface="Arial" charset="0"/>
              </a:rPr>
              <a:t> et </a:t>
            </a:r>
            <a:r>
              <a:rPr kumimoji="0" lang="fr-FR" sz="2400" i="0" u="none" strike="noStrike" kern="1200" cap="none" spc="0" normalizeH="0" baseline="0" noProof="0" dirty="0" err="1">
                <a:ln>
                  <a:noFill/>
                </a:ln>
                <a:solidFill>
                  <a:prstClr val="black"/>
                </a:solidFill>
                <a:uLnTx/>
                <a:uFillTx/>
                <a:latin typeface="Calibri" pitchFamily="34" charset="0"/>
                <a:ea typeface="+mn-ea"/>
                <a:cs typeface="Arial" charset="0"/>
              </a:rPr>
              <a:t>surtraite</a:t>
            </a:r>
            <a:r>
              <a:rPr lang="fr-FR" sz="2400" dirty="0">
                <a:solidFill>
                  <a:prstClr val="black"/>
                </a:solidFill>
                <a:latin typeface="Calibri" pitchFamily="34" charset="0"/>
                <a:cs typeface="Arial" charset="0"/>
              </a:rPr>
              <a:t>ment (avec séquelles)</a:t>
            </a:r>
            <a:endParaRPr kumimoji="0" lang="fr-FR" sz="2400" i="0" u="none" strike="noStrike" kern="1200" cap="none" spc="0" normalizeH="0" baseline="0" noProof="0" dirty="0">
              <a:ln>
                <a:noFill/>
              </a:ln>
              <a:solidFill>
                <a:srgbClr val="D6722E"/>
              </a:solidFill>
              <a:uLnTx/>
              <a:uFillTx/>
              <a:latin typeface="Calibri" pitchFamily="34" charset="0"/>
              <a:ea typeface="+mn-ea"/>
              <a:cs typeface="Arial" charset="0"/>
            </a:endParaRPr>
          </a:p>
          <a:p>
            <a:pPr marL="457200" marR="0" lvl="0" indent="-457200" algn="l" defTabSz="914400" rtl="0" eaLnBrk="1" fontAlgn="auto" latinLnBrk="0" hangingPunct="1">
              <a:lnSpc>
                <a:spcPct val="100000"/>
              </a:lnSpc>
              <a:spcBef>
                <a:spcPct val="50000"/>
              </a:spcBef>
              <a:spcAft>
                <a:spcPts val="0"/>
              </a:spcAft>
              <a:buClrTx/>
              <a:buSzTx/>
              <a:buFontTx/>
              <a:buChar char="•"/>
              <a:tabLst/>
              <a:defRPr/>
            </a:pPr>
            <a:endParaRPr kumimoji="0" lang="fr-FR" sz="2400" b="1" i="0" u="none" strike="noStrike" kern="1200" cap="none" spc="0" normalizeH="0" baseline="0" noProof="0" dirty="0">
              <a:ln>
                <a:noFill/>
              </a:ln>
              <a:solidFill>
                <a:srgbClr val="D6722E"/>
              </a:solidFill>
              <a:uLnTx/>
              <a:uFillTx/>
              <a:latin typeface="Calibri" pitchFamily="34" charset="0"/>
              <a:ea typeface="+mn-ea"/>
              <a:cs typeface="Arial" charset="0"/>
            </a:endParaRPr>
          </a:p>
          <a:p>
            <a:pPr marL="0" lvl="0" indent="0">
              <a:spcBef>
                <a:spcPct val="50000"/>
              </a:spcBef>
            </a:pPr>
            <a:r>
              <a:rPr kumimoji="0" lang="fr-FR" sz="2400" b="1" i="0" u="none" strike="noStrike" kern="1200" cap="none" spc="0" normalizeH="0" baseline="0" noProof="0" dirty="0">
                <a:ln>
                  <a:noFill/>
                </a:ln>
                <a:solidFill>
                  <a:srgbClr val="D6722E"/>
                </a:solidFill>
                <a:uLnTx/>
                <a:uFillTx/>
                <a:latin typeface="Calibri" pitchFamily="34" charset="0"/>
                <a:ea typeface="+mn-ea"/>
                <a:cs typeface="Arial" charset="0"/>
              </a:rPr>
              <a:t>Cancer du poumon </a:t>
            </a:r>
            <a:r>
              <a:rPr kumimoji="0" lang="fr-FR" sz="2400" b="0" i="0" u="none" strike="noStrike" kern="1200" cap="none" spc="0" normalizeH="0" baseline="0" noProof="0" dirty="0">
                <a:ln>
                  <a:noFill/>
                </a:ln>
                <a:solidFill>
                  <a:prstClr val="black"/>
                </a:solidFill>
                <a:uLnTx/>
                <a:uFillTx/>
                <a:latin typeface="Calibri" pitchFamily="34" charset="0"/>
                <a:ea typeface="+mn-ea"/>
                <a:cs typeface="Arial" charset="0"/>
              </a:rPr>
              <a:t>: non recommandé…pour le moment</a:t>
            </a:r>
          </a:p>
          <a:p>
            <a:pPr lvl="1">
              <a:spcBef>
                <a:spcPct val="50000"/>
              </a:spcBef>
              <a:buFontTx/>
              <a:buChar char="•"/>
            </a:pPr>
            <a:r>
              <a:rPr lang="fr-FR" sz="2400" dirty="0">
                <a:solidFill>
                  <a:prstClr val="black"/>
                </a:solidFill>
                <a:latin typeface="Calibri" pitchFamily="34" charset="0"/>
                <a:cs typeface="Arial" charset="0"/>
              </a:rPr>
              <a:t>Scanner faible dose</a:t>
            </a:r>
          </a:p>
          <a:p>
            <a:pPr lvl="1">
              <a:spcBef>
                <a:spcPct val="50000"/>
              </a:spcBef>
              <a:buFontTx/>
              <a:buChar char="•"/>
            </a:pPr>
            <a:r>
              <a:rPr kumimoji="0" lang="fr-FR" sz="2400" i="0" u="none" strike="noStrike" kern="1200" cap="none" spc="0" normalizeH="0" baseline="0" noProof="0" dirty="0">
                <a:ln>
                  <a:noFill/>
                </a:ln>
                <a:solidFill>
                  <a:prstClr val="black"/>
                </a:solidFill>
                <a:uLnTx/>
                <a:uFillTx/>
                <a:latin typeface="Calibri" pitchFamily="34" charset="0"/>
                <a:ea typeface="+mn-ea"/>
                <a:cs typeface="Arial" charset="0"/>
              </a:rPr>
              <a:t>Baisse mortalité 20% mais faux positifs</a:t>
            </a:r>
          </a:p>
          <a:p>
            <a:pPr lvl="1">
              <a:spcBef>
                <a:spcPct val="50000"/>
              </a:spcBef>
              <a:buFontTx/>
              <a:buChar char="•"/>
            </a:pPr>
            <a:r>
              <a:rPr lang="fr-FR" sz="2400" dirty="0">
                <a:solidFill>
                  <a:prstClr val="black"/>
                </a:solidFill>
                <a:latin typeface="Calibri" pitchFamily="34" charset="0"/>
                <a:cs typeface="Arial" charset="0"/>
              </a:rPr>
              <a:t>Population cible ?</a:t>
            </a:r>
            <a:endParaRPr kumimoji="0" lang="fr-FR" sz="2400" i="0" u="none" strike="noStrike" kern="1200" cap="none" spc="0" normalizeH="0" baseline="0" noProof="0" dirty="0">
              <a:ln>
                <a:noFill/>
              </a:ln>
              <a:solidFill>
                <a:srgbClr val="D6722E"/>
              </a:solidFill>
              <a:uLnTx/>
              <a:uFillTx/>
              <a:latin typeface="Calibri" pitchFamily="34" charset="0"/>
              <a:ea typeface="+mn-ea"/>
              <a:cs typeface="Arial" charset="0"/>
            </a:endParaRPr>
          </a:p>
        </p:txBody>
      </p:sp>
    </p:spTree>
    <p:extLst>
      <p:ext uri="{BB962C8B-B14F-4D97-AF65-F5344CB8AC3E}">
        <p14:creationId xmlns:p14="http://schemas.microsoft.com/office/powerpoint/2010/main" val="2553835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fr-FR" sz="3600" dirty="0">
                <a:solidFill>
                  <a:prstClr val="black">
                    <a:lumMod val="65000"/>
                    <a:lumOff val="35000"/>
                  </a:prstClr>
                </a:solidFill>
                <a:latin typeface="Calibri"/>
                <a:cs typeface="Arial" pitchFamily="34" charset="0"/>
              </a:rPr>
              <a:t>Rôle du médecin dans le dépistage</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cxnSp>
        <p:nvCxnSpPr>
          <p:cNvPr id="6" name="Connecteur droit 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3F3025AF-1822-DA4D-B7EF-AE878ACCFF6A}"/>
              </a:ext>
            </a:extLst>
          </p:cNvPr>
          <p:cNvPicPr>
            <a:picLocks noChangeAspect="1"/>
          </p:cNvPicPr>
          <p:nvPr/>
        </p:nvPicPr>
        <p:blipFill>
          <a:blip r:embed="rId2"/>
          <a:stretch>
            <a:fillRect/>
          </a:stretch>
        </p:blipFill>
        <p:spPr>
          <a:xfrm>
            <a:off x="7975123" y="167834"/>
            <a:ext cx="684076" cy="689683"/>
          </a:xfrm>
          <a:prstGeom prst="rect">
            <a:avLst/>
          </a:prstGeom>
        </p:spPr>
      </p:pic>
      <p:sp>
        <p:nvSpPr>
          <p:cNvPr id="10" name="Rectangle 17">
            <a:extLst>
              <a:ext uri="{FF2B5EF4-FFF2-40B4-BE49-F238E27FC236}">
                <a16:creationId xmlns:a16="http://schemas.microsoft.com/office/drawing/2014/main" id="{ADD4F3C7-6167-4148-8878-371DB78342E2}"/>
              </a:ext>
            </a:extLst>
          </p:cNvPr>
          <p:cNvSpPr>
            <a:spLocks noChangeArrowheads="1"/>
          </p:cNvSpPr>
          <p:nvPr/>
        </p:nvSpPr>
        <p:spPr bwMode="auto">
          <a:xfrm>
            <a:off x="2286236" y="1098251"/>
            <a:ext cx="4644628" cy="424732"/>
          </a:xfrm>
          <a:prstGeom prst="rect">
            <a:avLst/>
          </a:prstGeom>
          <a:noFill/>
          <a:ln w="1905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rgbClr val="3366FF"/>
                </a:solidFill>
                <a:latin typeface="Arial" panose="020B0604020202020204" pitchFamily="34" charset="0"/>
                <a:ea typeface="ＭＳ Ｐゴシック" panose="020B0600070205080204" pitchFamily="34" charset="-128"/>
              </a:defRPr>
            </a:lvl1pPr>
            <a:lvl2pPr marL="742950" indent="-285750" eaLnBrk="0" hangingPunct="0">
              <a:defRPr sz="2400">
                <a:solidFill>
                  <a:srgbClr val="3366FF"/>
                </a:solidFill>
                <a:latin typeface="Arial" panose="020B0604020202020204" pitchFamily="34" charset="0"/>
                <a:ea typeface="ＭＳ Ｐゴシック" panose="020B0600070205080204" pitchFamily="34" charset="-128"/>
              </a:defRPr>
            </a:lvl2pPr>
            <a:lvl3pPr marL="1143000" indent="-228600" eaLnBrk="0" hangingPunct="0">
              <a:defRPr sz="2400">
                <a:solidFill>
                  <a:srgbClr val="3366FF"/>
                </a:solidFill>
                <a:latin typeface="Arial" panose="020B0604020202020204" pitchFamily="34" charset="0"/>
                <a:ea typeface="ＭＳ Ｐゴシック" panose="020B0600070205080204" pitchFamily="34" charset="-128"/>
              </a:defRPr>
            </a:lvl3pPr>
            <a:lvl4pPr marL="1600200" indent="-228600" eaLnBrk="0" hangingPunct="0">
              <a:defRPr sz="2400">
                <a:solidFill>
                  <a:srgbClr val="3366FF"/>
                </a:solidFill>
                <a:latin typeface="Arial" panose="020B0604020202020204" pitchFamily="34" charset="0"/>
                <a:ea typeface="ＭＳ Ｐゴシック" panose="020B0600070205080204" pitchFamily="34" charset="-128"/>
              </a:defRPr>
            </a:lvl4pPr>
            <a:lvl5pPr marL="2057400" indent="-228600" eaLnBrk="0" hangingPunct="0">
              <a:defRPr sz="2400">
                <a:solidFill>
                  <a:srgbClr val="3366FF"/>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9pPr>
          </a:lstStyle>
          <a:p>
            <a:pPr algn="ctr" eaLnBrk="1" fontAlgn="base" hangingPunct="1">
              <a:lnSpc>
                <a:spcPct val="90000"/>
              </a:lnSpc>
              <a:spcBef>
                <a:spcPct val="20000"/>
              </a:spcBef>
              <a:spcAft>
                <a:spcPct val="0"/>
              </a:spcAft>
              <a:buClr>
                <a:srgbClr val="CC9900"/>
              </a:buClr>
              <a:buSzPct val="65000"/>
              <a:defRPr/>
            </a:pPr>
            <a:r>
              <a:rPr lang="fr-FR" altLang="fr-FR" b="1" dirty="0">
                <a:solidFill>
                  <a:srgbClr val="CC9900"/>
                </a:solidFill>
                <a:latin typeface="Calibri" panose="020F0502020204030204" pitchFamily="34" charset="0"/>
                <a:cs typeface="Calibri" panose="020F0502020204030204" pitchFamily="34" charset="0"/>
              </a:rPr>
              <a:t>Acteur de la décision partagée</a:t>
            </a:r>
          </a:p>
        </p:txBody>
      </p:sp>
      <p:sp>
        <p:nvSpPr>
          <p:cNvPr id="11" name="Text Box 2">
            <a:extLst>
              <a:ext uri="{FF2B5EF4-FFF2-40B4-BE49-F238E27FC236}">
                <a16:creationId xmlns:a16="http://schemas.microsoft.com/office/drawing/2014/main" id="{735C2F88-E937-B14F-B660-977B2467FB30}"/>
              </a:ext>
            </a:extLst>
          </p:cNvPr>
          <p:cNvSpPr txBox="1">
            <a:spLocks noChangeArrowheads="1"/>
          </p:cNvSpPr>
          <p:nvPr/>
        </p:nvSpPr>
        <p:spPr bwMode="auto">
          <a:xfrm>
            <a:off x="251520" y="1712515"/>
            <a:ext cx="8714060" cy="674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a:spcBef>
                <a:spcPct val="50000"/>
              </a:spcBef>
              <a:buFontTx/>
              <a:buChar char="•"/>
              <a:defRPr/>
            </a:pPr>
            <a:r>
              <a:rPr lang="fr-FR" sz="2400" dirty="0">
                <a:solidFill>
                  <a:prstClr val="black"/>
                </a:solidFill>
                <a:latin typeface="Calibri" pitchFamily="34" charset="0"/>
                <a:cs typeface="Arial" charset="0"/>
              </a:rPr>
              <a:t>Rôle déterminant car participation (2020-2021) = 35% (seuil 45%) CCR, sein = 50% (objectif 70%)</a:t>
            </a:r>
          </a:p>
          <a:p>
            <a:pPr marL="457200" marR="0" lvl="0" indent="-457200" algn="l" defTabSz="914400" rtl="0" eaLnBrk="1" fontAlgn="auto" latinLnBrk="0" hangingPunct="1">
              <a:lnSpc>
                <a:spcPct val="100000"/>
              </a:lnSpc>
              <a:spcBef>
                <a:spcPct val="50000"/>
              </a:spcBef>
              <a:spcAft>
                <a:spcPts val="0"/>
              </a:spcAft>
              <a:buClrTx/>
              <a:buSzTx/>
              <a:buFontTx/>
              <a:buChar char="•"/>
              <a:tabLst/>
              <a:defRPr/>
            </a:pPr>
            <a:r>
              <a:rPr lang="fr-FR" sz="2400" dirty="0">
                <a:solidFill>
                  <a:prstClr val="black"/>
                </a:solidFill>
                <a:latin typeface="Calibri" pitchFamily="34" charset="0"/>
                <a:cs typeface="Arial" charset="0"/>
              </a:rPr>
              <a:t>Vérifier éligibilité au dépistage</a:t>
            </a:r>
          </a:p>
          <a:p>
            <a:pPr>
              <a:spcBef>
                <a:spcPct val="50000"/>
              </a:spcBef>
              <a:buFontTx/>
              <a:buChar char="•"/>
              <a:defRPr/>
            </a:pPr>
            <a:r>
              <a:rPr lang="fr-FR" sz="2400" dirty="0">
                <a:solidFill>
                  <a:prstClr val="black"/>
                </a:solidFill>
                <a:latin typeface="Calibri" pitchFamily="34" charset="0"/>
                <a:cs typeface="Arial" charset="0"/>
              </a:rPr>
              <a:t>Relayer, expliquer, préciser les informations reçues</a:t>
            </a:r>
          </a:p>
          <a:p>
            <a:pPr>
              <a:spcBef>
                <a:spcPct val="50000"/>
              </a:spcBef>
              <a:buFontTx/>
              <a:buChar char="•"/>
              <a:defRPr/>
            </a:pPr>
            <a:r>
              <a:rPr lang="fr-FR" sz="2400" dirty="0">
                <a:solidFill>
                  <a:prstClr val="black"/>
                </a:solidFill>
                <a:latin typeface="Calibri" pitchFamily="34" charset="0"/>
                <a:cs typeface="Arial" charset="0"/>
              </a:rPr>
              <a:t>Balance bénéfices / risques (sujets </a:t>
            </a:r>
            <a:r>
              <a:rPr lang="fr-FR" sz="2400" b="1" dirty="0">
                <a:solidFill>
                  <a:srgbClr val="D6722E"/>
                </a:solidFill>
                <a:latin typeface="Calibri" pitchFamily="34" charset="0"/>
                <a:cs typeface="Arial" charset="0"/>
              </a:rPr>
              <a:t>asymptomatiques</a:t>
            </a:r>
            <a:r>
              <a:rPr lang="fr-FR" sz="2400" dirty="0">
                <a:solidFill>
                  <a:prstClr val="black"/>
                </a:solidFill>
                <a:latin typeface="Calibri" pitchFamily="34" charset="0"/>
                <a:cs typeface="Arial" charset="0"/>
              </a:rPr>
              <a:t>)</a:t>
            </a:r>
          </a:p>
          <a:p>
            <a:pPr>
              <a:spcBef>
                <a:spcPct val="50000"/>
              </a:spcBef>
              <a:buFontTx/>
              <a:buChar char="•"/>
              <a:defRPr/>
            </a:pPr>
            <a:endParaRPr lang="fr-FR" sz="2400" dirty="0">
              <a:solidFill>
                <a:prstClr val="black"/>
              </a:solidFill>
              <a:latin typeface="Calibri" pitchFamily="34" charset="0"/>
              <a:cs typeface="Arial" charset="0"/>
            </a:endParaRPr>
          </a:p>
          <a:p>
            <a:pPr>
              <a:spcBef>
                <a:spcPct val="50000"/>
              </a:spcBef>
              <a:buFontTx/>
              <a:buChar char="•"/>
              <a:defRPr/>
            </a:pPr>
            <a:r>
              <a:rPr lang="fr-FR" sz="2400" dirty="0">
                <a:solidFill>
                  <a:prstClr val="black"/>
                </a:solidFill>
                <a:latin typeface="Calibri" pitchFamily="34" charset="0"/>
                <a:cs typeface="Arial" charset="0"/>
              </a:rPr>
              <a:t>L’intérêt majeur est collectif : impact de santé publique par réduction de la mortalité à l’échelle d’une population, coûts </a:t>
            </a:r>
          </a:p>
          <a:p>
            <a:pPr>
              <a:spcBef>
                <a:spcPct val="50000"/>
              </a:spcBef>
              <a:buFontTx/>
              <a:buChar char="•"/>
              <a:defRPr/>
            </a:pPr>
            <a:r>
              <a:rPr lang="fr-FR" sz="2400" dirty="0">
                <a:solidFill>
                  <a:prstClr val="black"/>
                </a:solidFill>
                <a:latin typeface="Calibri" pitchFamily="34" charset="0"/>
                <a:cs typeface="Arial" charset="0"/>
              </a:rPr>
              <a:t>Le bénéfice individuel est minime : prévalence faible </a:t>
            </a:r>
          </a:p>
          <a:p>
            <a:pPr>
              <a:spcBef>
                <a:spcPct val="50000"/>
              </a:spcBef>
              <a:buFontTx/>
              <a:buChar char="•"/>
              <a:defRPr/>
            </a:pPr>
            <a:endParaRPr lang="fr-FR" sz="2400" dirty="0">
              <a:solidFill>
                <a:prstClr val="black"/>
              </a:solidFill>
              <a:latin typeface="Calibri" pitchFamily="34" charset="0"/>
              <a:cs typeface="Arial" charset="0"/>
            </a:endParaRPr>
          </a:p>
          <a:p>
            <a:pPr>
              <a:spcBef>
                <a:spcPct val="50000"/>
              </a:spcBef>
              <a:buFontTx/>
              <a:buChar char="•"/>
              <a:defRPr/>
            </a:pPr>
            <a:endParaRPr lang="fr-FR" sz="2400" dirty="0">
              <a:solidFill>
                <a:prstClr val="black"/>
              </a:solidFill>
              <a:latin typeface="Calibri" pitchFamily="34" charset="0"/>
              <a:cs typeface="Arial" charset="0"/>
            </a:endParaRPr>
          </a:p>
          <a:p>
            <a:pPr marL="457200" marR="0" lvl="0" indent="-457200" algn="l" defTabSz="914400" rtl="0" eaLnBrk="1" fontAlgn="auto" latinLnBrk="0" hangingPunct="1">
              <a:lnSpc>
                <a:spcPct val="100000"/>
              </a:lnSpc>
              <a:spcBef>
                <a:spcPct val="50000"/>
              </a:spcBef>
              <a:spcAft>
                <a:spcPts val="0"/>
              </a:spcAft>
              <a:buClrTx/>
              <a:buSzTx/>
              <a:buFontTx/>
              <a:buChar char="•"/>
              <a:tabLst/>
              <a:defRPr/>
            </a:pPr>
            <a:endParaRPr lang="fr-FR" sz="2400" dirty="0">
              <a:solidFill>
                <a:prstClr val="black"/>
              </a:solidFill>
              <a:latin typeface="Calibri" pitchFamily="34" charset="0"/>
              <a:cs typeface="Arial" charset="0"/>
            </a:endParaRPr>
          </a:p>
          <a:p>
            <a:pPr marL="457200" marR="0" lvl="0" indent="-457200" algn="l" defTabSz="914400" rtl="0" eaLnBrk="1" fontAlgn="auto" latinLnBrk="0" hangingPunct="1">
              <a:lnSpc>
                <a:spcPct val="100000"/>
              </a:lnSpc>
              <a:spcBef>
                <a:spcPct val="50000"/>
              </a:spcBef>
              <a:spcAft>
                <a:spcPts val="0"/>
              </a:spcAft>
              <a:buClrTx/>
              <a:buSzTx/>
              <a:buFontTx/>
              <a:buChar char="•"/>
              <a:tabLst/>
              <a:defRPr/>
            </a:pPr>
            <a:endParaRPr kumimoji="0" lang="fr-FR" sz="2400" b="1" i="0" u="none" strike="noStrike" kern="1200" cap="none" spc="0" normalizeH="0" baseline="0" noProof="0" dirty="0">
              <a:ln>
                <a:noFill/>
              </a:ln>
              <a:solidFill>
                <a:srgbClr val="D6722E"/>
              </a:solidFill>
              <a:uLnTx/>
              <a:uFillTx/>
              <a:latin typeface="Calibri" pitchFamily="34" charset="0"/>
              <a:ea typeface="+mn-ea"/>
              <a:cs typeface="Arial" charset="0"/>
            </a:endParaRPr>
          </a:p>
        </p:txBody>
      </p:sp>
      <p:sp>
        <p:nvSpPr>
          <p:cNvPr id="12" name="Rectangle 4">
            <a:extLst>
              <a:ext uri="{FF2B5EF4-FFF2-40B4-BE49-F238E27FC236}">
                <a16:creationId xmlns:a16="http://schemas.microsoft.com/office/drawing/2014/main" id="{7D55CFE1-1C01-9B42-9990-346A3E7ABC3B}"/>
              </a:ext>
            </a:extLst>
          </p:cNvPr>
          <p:cNvSpPr>
            <a:spLocks noChangeArrowheads="1"/>
          </p:cNvSpPr>
          <p:nvPr/>
        </p:nvSpPr>
        <p:spPr bwMode="auto">
          <a:xfrm>
            <a:off x="2286236" y="4248597"/>
            <a:ext cx="4644628" cy="383182"/>
          </a:xfrm>
          <a:prstGeom prst="rect">
            <a:avLst/>
          </a:prstGeom>
          <a:noFill/>
          <a:ln w="1905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rgbClr val="3366FF"/>
                </a:solidFill>
                <a:latin typeface="Arial" panose="020B0604020202020204" pitchFamily="34" charset="0"/>
                <a:ea typeface="ＭＳ Ｐゴシック" panose="020B0600070205080204" pitchFamily="34" charset="-128"/>
              </a:defRPr>
            </a:lvl1pPr>
            <a:lvl2pPr marL="742950" indent="-285750" eaLnBrk="0" hangingPunct="0">
              <a:defRPr sz="2400">
                <a:solidFill>
                  <a:srgbClr val="3366FF"/>
                </a:solidFill>
                <a:latin typeface="Arial" panose="020B0604020202020204" pitchFamily="34" charset="0"/>
                <a:ea typeface="ＭＳ Ｐゴシック" panose="020B0600070205080204" pitchFamily="34" charset="-128"/>
              </a:defRPr>
            </a:lvl2pPr>
            <a:lvl3pPr marL="1143000" indent="-228600" eaLnBrk="0" hangingPunct="0">
              <a:defRPr sz="2400">
                <a:solidFill>
                  <a:srgbClr val="3366FF"/>
                </a:solidFill>
                <a:latin typeface="Arial" panose="020B0604020202020204" pitchFamily="34" charset="0"/>
                <a:ea typeface="ＭＳ Ｐゴシック" panose="020B0600070205080204" pitchFamily="34" charset="-128"/>
              </a:defRPr>
            </a:lvl3pPr>
            <a:lvl4pPr marL="1600200" indent="-228600" eaLnBrk="0" hangingPunct="0">
              <a:defRPr sz="2400">
                <a:solidFill>
                  <a:srgbClr val="3366FF"/>
                </a:solidFill>
                <a:latin typeface="Arial" panose="020B0604020202020204" pitchFamily="34" charset="0"/>
                <a:ea typeface="ＭＳ Ｐゴシック" panose="020B0600070205080204" pitchFamily="34" charset="-128"/>
              </a:defRPr>
            </a:lvl4pPr>
            <a:lvl5pPr marL="2057400" indent="-228600" eaLnBrk="0" hangingPunct="0">
              <a:defRPr sz="2400">
                <a:solidFill>
                  <a:srgbClr val="3366FF"/>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9pPr>
          </a:lstStyle>
          <a:p>
            <a:pPr algn="ctr" eaLnBrk="1" fontAlgn="base" hangingPunct="1">
              <a:lnSpc>
                <a:spcPct val="90000"/>
              </a:lnSpc>
              <a:spcBef>
                <a:spcPct val="20000"/>
              </a:spcBef>
              <a:spcAft>
                <a:spcPct val="0"/>
              </a:spcAft>
              <a:buClr>
                <a:srgbClr val="CC9900"/>
              </a:buClr>
              <a:buSzPct val="65000"/>
              <a:defRPr/>
            </a:pPr>
            <a:r>
              <a:rPr lang="fr-FR" altLang="fr-FR" sz="2100" b="1">
                <a:solidFill>
                  <a:srgbClr val="CC9900"/>
                </a:solidFill>
              </a:rPr>
              <a:t>Acteur de promotion de santé </a:t>
            </a:r>
          </a:p>
        </p:txBody>
      </p:sp>
    </p:spTree>
    <p:extLst>
      <p:ext uri="{BB962C8B-B14F-4D97-AF65-F5344CB8AC3E}">
        <p14:creationId xmlns:p14="http://schemas.microsoft.com/office/powerpoint/2010/main" val="13461423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fr-FR" sz="3600" dirty="0">
                <a:solidFill>
                  <a:prstClr val="black">
                    <a:lumMod val="65000"/>
                    <a:lumOff val="35000"/>
                  </a:prstClr>
                </a:solidFill>
                <a:latin typeface="Calibri"/>
                <a:cs typeface="Arial" pitchFamily="34" charset="0"/>
              </a:rPr>
              <a:t>Cancer du col de l’utérus</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cxnSp>
        <p:nvCxnSpPr>
          <p:cNvPr id="6" name="Connecteur droit 5"/>
          <p:cNvCxnSpPr/>
          <p:nvPr/>
        </p:nvCxnSpPr>
        <p:spPr>
          <a:xfrm>
            <a:off x="466799" y="821468"/>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3F3025AF-1822-DA4D-B7EF-AE878ACCFF6A}"/>
              </a:ext>
            </a:extLst>
          </p:cNvPr>
          <p:cNvPicPr>
            <a:picLocks noChangeAspect="1"/>
          </p:cNvPicPr>
          <p:nvPr/>
        </p:nvPicPr>
        <p:blipFill>
          <a:blip r:embed="rId2"/>
          <a:stretch>
            <a:fillRect/>
          </a:stretch>
        </p:blipFill>
        <p:spPr>
          <a:xfrm>
            <a:off x="8317161" y="147029"/>
            <a:ext cx="684076" cy="689683"/>
          </a:xfrm>
          <a:prstGeom prst="rect">
            <a:avLst/>
          </a:prstGeom>
        </p:spPr>
      </p:pic>
      <p:sp>
        <p:nvSpPr>
          <p:cNvPr id="4" name="Espace réservé du contenu 3">
            <a:extLst>
              <a:ext uri="{FF2B5EF4-FFF2-40B4-BE49-F238E27FC236}">
                <a16:creationId xmlns:a16="http://schemas.microsoft.com/office/drawing/2014/main" id="{20C7610A-158A-D14B-8A6B-63D8074010CB}"/>
              </a:ext>
            </a:extLst>
          </p:cNvPr>
          <p:cNvSpPr>
            <a:spLocks noGrp="1"/>
          </p:cNvSpPr>
          <p:nvPr>
            <p:ph idx="1"/>
          </p:nvPr>
        </p:nvSpPr>
        <p:spPr>
          <a:xfrm>
            <a:off x="251520" y="2271395"/>
            <a:ext cx="2468675" cy="4351338"/>
          </a:xfrm>
        </p:spPr>
        <p:txBody>
          <a:bodyPr/>
          <a:lstStyle/>
          <a:p>
            <a:pPr marL="0" indent="0">
              <a:buNone/>
            </a:pPr>
            <a:r>
              <a:rPr lang="fr-FR" dirty="0"/>
              <a:t>Symptômes peu spécifiques et tardifs</a:t>
            </a:r>
          </a:p>
          <a:p>
            <a:pPr marL="0" indent="0">
              <a:buNone/>
            </a:pPr>
            <a:endParaRPr lang="fr-FR" dirty="0"/>
          </a:p>
          <a:p>
            <a:pPr marL="0" indent="0">
              <a:buNone/>
            </a:pPr>
            <a:r>
              <a:rPr lang="fr-FR" dirty="0"/>
              <a:t>Examen du col au speculum</a:t>
            </a:r>
          </a:p>
        </p:txBody>
      </p:sp>
      <p:pic>
        <p:nvPicPr>
          <p:cNvPr id="12" name="Picture 4" descr="col_fig1">
            <a:extLst>
              <a:ext uri="{FF2B5EF4-FFF2-40B4-BE49-F238E27FC236}">
                <a16:creationId xmlns:a16="http://schemas.microsoft.com/office/drawing/2014/main" id="{901F2A52-A7CD-EA42-904F-23A199B07E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1225" y="1373410"/>
            <a:ext cx="6391275" cy="493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91">
            <a:extLst>
              <a:ext uri="{FF2B5EF4-FFF2-40B4-BE49-F238E27FC236}">
                <a16:creationId xmlns:a16="http://schemas.microsoft.com/office/drawing/2014/main" id="{D67423AF-36BF-DB45-BD05-BE760A392DE7}"/>
              </a:ext>
            </a:extLst>
          </p:cNvPr>
          <p:cNvSpPr>
            <a:spLocks noChangeArrowheads="1"/>
          </p:cNvSpPr>
          <p:nvPr/>
        </p:nvSpPr>
        <p:spPr bwMode="auto">
          <a:xfrm>
            <a:off x="3455925" y="1336897"/>
            <a:ext cx="1225550" cy="574675"/>
          </a:xfrm>
          <a:prstGeom prst="rect">
            <a:avLst/>
          </a:prstGeom>
          <a:solidFill>
            <a:schemeClr val="bg1"/>
          </a:solidFill>
          <a:ln w="9525">
            <a:solidFill>
              <a:schemeClr val="bg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4" name="Text Box 92">
            <a:extLst>
              <a:ext uri="{FF2B5EF4-FFF2-40B4-BE49-F238E27FC236}">
                <a16:creationId xmlns:a16="http://schemas.microsoft.com/office/drawing/2014/main" id="{4967E0F8-91B2-704C-99EB-58E8BB8425C1}"/>
              </a:ext>
            </a:extLst>
          </p:cNvPr>
          <p:cNvSpPr txBox="1">
            <a:spLocks noChangeArrowheads="1"/>
          </p:cNvSpPr>
          <p:nvPr/>
        </p:nvSpPr>
        <p:spPr bwMode="auto">
          <a:xfrm>
            <a:off x="3528950" y="3953097"/>
            <a:ext cx="935038" cy="406400"/>
          </a:xfrm>
          <a:prstGeom prst="rect">
            <a:avLst/>
          </a:prstGeom>
          <a:solidFill>
            <a:schemeClr val="bg1"/>
          </a:solidFill>
          <a:ln w="9525">
            <a:solidFill>
              <a:schemeClr val="tx1"/>
            </a:solidFill>
            <a:miter lim="800000"/>
            <a:headEnd/>
            <a:tailEnd/>
          </a:ln>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25-29 :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1 / 26 300</a:t>
            </a:r>
          </a:p>
        </p:txBody>
      </p:sp>
      <p:sp>
        <p:nvSpPr>
          <p:cNvPr id="15" name="Text Box 93">
            <a:extLst>
              <a:ext uri="{FF2B5EF4-FFF2-40B4-BE49-F238E27FC236}">
                <a16:creationId xmlns:a16="http://schemas.microsoft.com/office/drawing/2014/main" id="{2DAB7781-D9C4-9C4D-9DC8-BF29AD6A473E}"/>
              </a:ext>
            </a:extLst>
          </p:cNvPr>
          <p:cNvSpPr txBox="1">
            <a:spLocks noChangeArrowheads="1"/>
          </p:cNvSpPr>
          <p:nvPr/>
        </p:nvSpPr>
        <p:spPr bwMode="auto">
          <a:xfrm>
            <a:off x="5687950" y="2414810"/>
            <a:ext cx="935038" cy="406400"/>
          </a:xfrm>
          <a:prstGeom prst="rect">
            <a:avLst/>
          </a:prstGeom>
          <a:solidFill>
            <a:schemeClr val="bg1"/>
          </a:solidFill>
          <a:ln w="9525">
            <a:solidFill>
              <a:schemeClr val="tx1"/>
            </a:solidFill>
            <a:miter lim="800000"/>
            <a:headEnd/>
            <a:tailEnd/>
          </a:ln>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Pic 40-44 :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1 / 4 700</a:t>
            </a:r>
          </a:p>
        </p:txBody>
      </p:sp>
      <p:sp>
        <p:nvSpPr>
          <p:cNvPr id="16" name="Text Box 94">
            <a:extLst>
              <a:ext uri="{FF2B5EF4-FFF2-40B4-BE49-F238E27FC236}">
                <a16:creationId xmlns:a16="http://schemas.microsoft.com/office/drawing/2014/main" id="{835600CB-32FC-2341-80B6-B612FE6FDFAA}"/>
              </a:ext>
            </a:extLst>
          </p:cNvPr>
          <p:cNvSpPr txBox="1">
            <a:spLocks noChangeArrowheads="1"/>
          </p:cNvSpPr>
          <p:nvPr/>
        </p:nvSpPr>
        <p:spPr bwMode="auto">
          <a:xfrm>
            <a:off x="3168588" y="4816697"/>
            <a:ext cx="935037" cy="406400"/>
          </a:xfrm>
          <a:prstGeom prst="rect">
            <a:avLst/>
          </a:prstGeom>
          <a:solidFill>
            <a:schemeClr val="bg1"/>
          </a:solidFill>
          <a:ln w="9525">
            <a:solidFill>
              <a:schemeClr val="tx1"/>
            </a:solidFill>
            <a:miter lim="800000"/>
            <a:headEnd/>
            <a:tailEnd/>
          </a:ln>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20-24 :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1 / 170 000</a:t>
            </a:r>
          </a:p>
        </p:txBody>
      </p:sp>
      <p:sp>
        <p:nvSpPr>
          <p:cNvPr id="17" name="Text Box 95">
            <a:extLst>
              <a:ext uri="{FF2B5EF4-FFF2-40B4-BE49-F238E27FC236}">
                <a16:creationId xmlns:a16="http://schemas.microsoft.com/office/drawing/2014/main" id="{CA13E344-332A-9043-8E74-78A7F8E29C59}"/>
              </a:ext>
            </a:extLst>
          </p:cNvPr>
          <p:cNvSpPr txBox="1">
            <a:spLocks noChangeArrowheads="1"/>
          </p:cNvSpPr>
          <p:nvPr/>
        </p:nvSpPr>
        <p:spPr bwMode="auto">
          <a:xfrm>
            <a:off x="6408675" y="3206972"/>
            <a:ext cx="1150938" cy="406400"/>
          </a:xfrm>
          <a:prstGeom prst="rect">
            <a:avLst/>
          </a:prstGeom>
          <a:solidFill>
            <a:schemeClr val="bg1"/>
          </a:solidFill>
          <a:ln w="9525">
            <a:solidFill>
              <a:schemeClr val="tx1"/>
            </a:solidFill>
            <a:miter lim="800000"/>
            <a:headEnd/>
            <a:tailEnd/>
          </a:ln>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50 </a:t>
            </a:r>
            <a:r>
              <a:rPr kumimoji="0" lang="fr-FR" altLang="fr-FR" sz="1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sym typeface="Wingdings" pitchFamily="2" charset="2"/>
              </a:rPr>
              <a:t> </a:t>
            </a:r>
            <a:r>
              <a:rPr kumimoji="0" lang="fr-FR" altLang="fr-FR" sz="1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Env 1 / 8 000</a:t>
            </a:r>
          </a:p>
        </p:txBody>
      </p:sp>
    </p:spTree>
    <p:extLst>
      <p:ext uri="{BB962C8B-B14F-4D97-AF65-F5344CB8AC3E}">
        <p14:creationId xmlns:p14="http://schemas.microsoft.com/office/powerpoint/2010/main" val="25524794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rPr>
              <a:t>Papillomavirus humain HPV</a:t>
            </a:r>
          </a:p>
        </p:txBody>
      </p:sp>
      <p:cxnSp>
        <p:nvCxnSpPr>
          <p:cNvPr id="6" name="Connecteur droit 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3F3025AF-1822-DA4D-B7EF-AE878ACCFF6A}"/>
              </a:ext>
            </a:extLst>
          </p:cNvPr>
          <p:cNvPicPr>
            <a:picLocks noChangeAspect="1"/>
          </p:cNvPicPr>
          <p:nvPr/>
        </p:nvPicPr>
        <p:blipFill>
          <a:blip r:embed="rId2"/>
          <a:stretch>
            <a:fillRect/>
          </a:stretch>
        </p:blipFill>
        <p:spPr>
          <a:xfrm>
            <a:off x="7785864" y="167834"/>
            <a:ext cx="684076" cy="689683"/>
          </a:xfrm>
          <a:prstGeom prst="rect">
            <a:avLst/>
          </a:prstGeom>
        </p:spPr>
      </p:pic>
      <p:sp>
        <p:nvSpPr>
          <p:cNvPr id="10" name="Text Box 2">
            <a:extLst>
              <a:ext uri="{FF2B5EF4-FFF2-40B4-BE49-F238E27FC236}">
                <a16:creationId xmlns:a16="http://schemas.microsoft.com/office/drawing/2014/main" id="{9774E690-2B66-984B-8060-1590D3DF8490}"/>
              </a:ext>
            </a:extLst>
          </p:cNvPr>
          <p:cNvSpPr txBox="1">
            <a:spLocks noChangeArrowheads="1"/>
          </p:cNvSpPr>
          <p:nvPr/>
        </p:nvSpPr>
        <p:spPr bwMode="auto">
          <a:xfrm>
            <a:off x="395536" y="1273903"/>
            <a:ext cx="82636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marL="457200" marR="0" lvl="0" indent="-457200" algn="l" defTabSz="914400" rtl="0" eaLnBrk="1" fontAlgn="auto" latinLnBrk="0" hangingPunct="1">
              <a:lnSpc>
                <a:spcPct val="100000"/>
              </a:lnSpc>
              <a:spcBef>
                <a:spcPct val="50000"/>
              </a:spcBef>
              <a:spcAft>
                <a:spcPts val="0"/>
              </a:spcAft>
              <a:buClrTx/>
              <a:buSzTx/>
              <a:buFontTx/>
              <a:buChar char="•"/>
              <a:tabLst/>
              <a:defRPr/>
            </a:pPr>
            <a:endParaRPr lang="fr-FR" sz="2400" b="1" dirty="0">
              <a:solidFill>
                <a:srgbClr val="D6722E"/>
              </a:solidFill>
              <a:latin typeface="Calibri" pitchFamily="34" charset="0"/>
              <a:cs typeface="Arial" charset="0"/>
            </a:endParaRPr>
          </a:p>
        </p:txBody>
      </p:sp>
      <p:sp>
        <p:nvSpPr>
          <p:cNvPr id="3" name="Espace réservé du contenu 2">
            <a:extLst>
              <a:ext uri="{FF2B5EF4-FFF2-40B4-BE49-F238E27FC236}">
                <a16:creationId xmlns:a16="http://schemas.microsoft.com/office/drawing/2014/main" id="{0FA2BBEE-D290-7946-90E9-C0A8449ABC55}"/>
              </a:ext>
            </a:extLst>
          </p:cNvPr>
          <p:cNvSpPr>
            <a:spLocks noGrp="1"/>
          </p:cNvSpPr>
          <p:nvPr>
            <p:ph idx="1"/>
          </p:nvPr>
        </p:nvSpPr>
        <p:spPr>
          <a:xfrm>
            <a:off x="430460" y="1273903"/>
            <a:ext cx="8642039" cy="4351338"/>
          </a:xfrm>
        </p:spPr>
        <p:txBody>
          <a:bodyPr/>
          <a:lstStyle/>
          <a:p>
            <a:r>
              <a:rPr lang="fr-FR" dirty="0"/>
              <a:t>Portage HPV : 17 à 84% chez les &lt;20 ans</a:t>
            </a:r>
          </a:p>
          <a:p>
            <a:r>
              <a:rPr lang="fr-FR" dirty="0"/>
              <a:t>Haute fréquence de réinfection et non de persistance</a:t>
            </a:r>
          </a:p>
          <a:p>
            <a:endParaRPr lang="fr-FR" dirty="0"/>
          </a:p>
          <a:p>
            <a:r>
              <a:rPr lang="fr-FR" dirty="0"/>
              <a:t>Court portage</a:t>
            </a:r>
          </a:p>
          <a:p>
            <a:r>
              <a:rPr lang="fr-FR" dirty="0"/>
              <a:t>Récidive</a:t>
            </a:r>
          </a:p>
          <a:p>
            <a:endParaRPr lang="fr-FR" dirty="0"/>
          </a:p>
        </p:txBody>
      </p:sp>
      <p:pic>
        <p:nvPicPr>
          <p:cNvPr id="11" name="Picture 2">
            <a:extLst>
              <a:ext uri="{FF2B5EF4-FFF2-40B4-BE49-F238E27FC236}">
                <a16:creationId xmlns:a16="http://schemas.microsoft.com/office/drawing/2014/main" id="{ADDF54CF-F0CB-5947-9F0D-BE62D8A770E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877" t="52844" r="55166" b="22389"/>
          <a:stretch/>
        </p:blipFill>
        <p:spPr bwMode="auto">
          <a:xfrm>
            <a:off x="3771900" y="2281161"/>
            <a:ext cx="5102933" cy="309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89E47F95-A769-D04C-BFBF-1339D6B16B37}"/>
              </a:ext>
            </a:extLst>
          </p:cNvPr>
          <p:cNvSpPr/>
          <p:nvPr/>
        </p:nvSpPr>
        <p:spPr>
          <a:xfrm>
            <a:off x="501723" y="5461814"/>
            <a:ext cx="8605700" cy="923330"/>
          </a:xfrm>
          <a:prstGeom prst="rect">
            <a:avLst/>
          </a:prstGeom>
        </p:spPr>
        <p:txBody>
          <a:bodyPr wrap="square">
            <a:spAutoFit/>
          </a:bodyPr>
          <a:lstStyle/>
          <a:p>
            <a:pPr lvl="0" fontAlgn="base">
              <a:spcBef>
                <a:spcPct val="0"/>
              </a:spcBef>
              <a:spcAft>
                <a:spcPct val="0"/>
              </a:spcAft>
              <a:buFontTx/>
              <a:buChar char="-"/>
              <a:defRPr/>
            </a:pPr>
            <a:r>
              <a:rPr lang="fr-FR" altLang="fr-FR" dirty="0">
                <a:solidFill>
                  <a:srgbClr val="000000"/>
                </a:solidFill>
                <a:ea typeface="ＭＳ Ｐゴシック" panose="020B0600070205080204" pitchFamily="34" charset="-128"/>
                <a:sym typeface="Wingdings" pitchFamily="2" charset="2"/>
              </a:rPr>
              <a:t> 18/45 génotypes HPV à tropisme génital, à haut risque oncogène (HPV-HR)</a:t>
            </a:r>
          </a:p>
          <a:p>
            <a:pPr lvl="0" fontAlgn="base">
              <a:spcBef>
                <a:spcPct val="0"/>
              </a:spcBef>
              <a:spcAft>
                <a:spcPct val="0"/>
              </a:spcAft>
              <a:buFontTx/>
              <a:buChar char="-"/>
              <a:defRPr/>
            </a:pPr>
            <a:r>
              <a:rPr lang="fr-FR" altLang="fr-FR" dirty="0">
                <a:solidFill>
                  <a:srgbClr val="000000"/>
                </a:solidFill>
                <a:ea typeface="ＭＳ Ｐゴシック" panose="020B0600070205080204" pitchFamily="34" charset="-128"/>
                <a:sym typeface="Wingdings" pitchFamily="2" charset="2"/>
              </a:rPr>
              <a:t> dont 2 impliqués dans 70% des CCU : </a:t>
            </a:r>
            <a:r>
              <a:rPr lang="fr-FR" altLang="fr-FR" b="1" dirty="0">
                <a:solidFill>
                  <a:srgbClr val="D6722E"/>
                </a:solidFill>
                <a:ea typeface="ＭＳ Ｐゴシック" panose="020B0600070205080204" pitchFamily="34" charset="-128"/>
                <a:sym typeface="Wingdings" pitchFamily="2" charset="2"/>
              </a:rPr>
              <a:t>HPV 16 et 18 </a:t>
            </a:r>
          </a:p>
          <a:p>
            <a:pPr lvl="0" fontAlgn="base">
              <a:spcBef>
                <a:spcPct val="0"/>
              </a:spcBef>
              <a:spcAft>
                <a:spcPct val="0"/>
              </a:spcAft>
              <a:buFontTx/>
              <a:buChar char="-"/>
              <a:defRPr/>
            </a:pPr>
            <a:r>
              <a:rPr lang="fr-FR" altLang="fr-FR" dirty="0">
                <a:solidFill>
                  <a:srgbClr val="000000"/>
                </a:solidFill>
                <a:ea typeface="ＭＳ Ｐゴシック" panose="020B0600070205080204" pitchFamily="34" charset="-128"/>
                <a:sym typeface="Wingdings" pitchFamily="2" charset="2"/>
              </a:rPr>
              <a:t> et 8 impliqués dans 90% des CCU (31,33,68,45,52,58)</a:t>
            </a:r>
          </a:p>
        </p:txBody>
      </p:sp>
      <p:pic>
        <p:nvPicPr>
          <p:cNvPr id="12" name="Image 11">
            <a:extLst>
              <a:ext uri="{FF2B5EF4-FFF2-40B4-BE49-F238E27FC236}">
                <a16:creationId xmlns:a16="http://schemas.microsoft.com/office/drawing/2014/main" id="{40AFCB2D-2D26-524A-9044-788742EA234D}"/>
              </a:ext>
            </a:extLst>
          </p:cNvPr>
          <p:cNvPicPr>
            <a:picLocks noChangeAspect="1"/>
          </p:cNvPicPr>
          <p:nvPr/>
        </p:nvPicPr>
        <p:blipFill>
          <a:blip r:embed="rId4"/>
          <a:stretch>
            <a:fillRect/>
          </a:stretch>
        </p:blipFill>
        <p:spPr>
          <a:xfrm>
            <a:off x="8497145" y="206590"/>
            <a:ext cx="612169" cy="612169"/>
          </a:xfrm>
          <a:prstGeom prst="rect">
            <a:avLst/>
          </a:prstGeom>
        </p:spPr>
      </p:pic>
    </p:spTree>
    <p:extLst>
      <p:ext uri="{BB962C8B-B14F-4D97-AF65-F5344CB8AC3E}">
        <p14:creationId xmlns:p14="http://schemas.microsoft.com/office/powerpoint/2010/main" val="15721038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rPr>
              <a:t>Papillomavirus humain HPV</a:t>
            </a:r>
          </a:p>
        </p:txBody>
      </p:sp>
      <p:cxnSp>
        <p:nvCxnSpPr>
          <p:cNvPr id="6" name="Connecteur droit 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3F3025AF-1822-DA4D-B7EF-AE878ACCFF6A}"/>
              </a:ext>
            </a:extLst>
          </p:cNvPr>
          <p:cNvPicPr>
            <a:picLocks noChangeAspect="1"/>
          </p:cNvPicPr>
          <p:nvPr/>
        </p:nvPicPr>
        <p:blipFill>
          <a:blip r:embed="rId2"/>
          <a:stretch>
            <a:fillRect/>
          </a:stretch>
        </p:blipFill>
        <p:spPr>
          <a:xfrm>
            <a:off x="7773178" y="147029"/>
            <a:ext cx="684076" cy="689683"/>
          </a:xfrm>
          <a:prstGeom prst="rect">
            <a:avLst/>
          </a:prstGeom>
        </p:spPr>
      </p:pic>
      <p:sp>
        <p:nvSpPr>
          <p:cNvPr id="10" name="Text Box 2">
            <a:extLst>
              <a:ext uri="{FF2B5EF4-FFF2-40B4-BE49-F238E27FC236}">
                <a16:creationId xmlns:a16="http://schemas.microsoft.com/office/drawing/2014/main" id="{9774E690-2B66-984B-8060-1590D3DF8490}"/>
              </a:ext>
            </a:extLst>
          </p:cNvPr>
          <p:cNvSpPr txBox="1">
            <a:spLocks noChangeArrowheads="1"/>
          </p:cNvSpPr>
          <p:nvPr/>
        </p:nvSpPr>
        <p:spPr bwMode="auto">
          <a:xfrm>
            <a:off x="395536" y="1273903"/>
            <a:ext cx="82636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marL="457200" marR="0" lvl="0" indent="-457200" algn="l" defTabSz="914400" rtl="0" eaLnBrk="1" fontAlgn="auto" latinLnBrk="0" hangingPunct="1">
              <a:lnSpc>
                <a:spcPct val="100000"/>
              </a:lnSpc>
              <a:spcBef>
                <a:spcPct val="50000"/>
              </a:spcBef>
              <a:spcAft>
                <a:spcPts val="0"/>
              </a:spcAft>
              <a:buClrTx/>
              <a:buSzTx/>
              <a:buFontTx/>
              <a:buChar char="•"/>
              <a:tabLst/>
              <a:defRPr/>
            </a:pPr>
            <a:endParaRPr lang="fr-FR" sz="2400" b="1" dirty="0">
              <a:solidFill>
                <a:srgbClr val="D6722E"/>
              </a:solidFill>
              <a:latin typeface="Calibri" pitchFamily="34" charset="0"/>
              <a:cs typeface="Arial" charset="0"/>
            </a:endParaRPr>
          </a:p>
        </p:txBody>
      </p:sp>
      <p:pic>
        <p:nvPicPr>
          <p:cNvPr id="11" name="Picture 2">
            <a:extLst>
              <a:ext uri="{FF2B5EF4-FFF2-40B4-BE49-F238E27FC236}">
                <a16:creationId xmlns:a16="http://schemas.microsoft.com/office/drawing/2014/main" id="{029557DC-50AA-F643-A3CF-C2BCDC7F83C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788" t="33093" r="11179" b="12868"/>
          <a:stretch/>
        </p:blipFill>
        <p:spPr bwMode="auto">
          <a:xfrm>
            <a:off x="395536" y="1206411"/>
            <a:ext cx="8702972" cy="254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a:extLst>
              <a:ext uri="{FF2B5EF4-FFF2-40B4-BE49-F238E27FC236}">
                <a16:creationId xmlns:a16="http://schemas.microsoft.com/office/drawing/2014/main" id="{0743813B-317A-324D-ACFC-1970B2C8E5F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15768" t="34077" r="15051" b="44266"/>
          <a:stretch>
            <a:fillRect/>
          </a:stretch>
        </p:blipFill>
        <p:spPr bwMode="auto">
          <a:xfrm>
            <a:off x="477912" y="4222466"/>
            <a:ext cx="8423275" cy="137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ZoneTexte 1">
            <a:extLst>
              <a:ext uri="{FF2B5EF4-FFF2-40B4-BE49-F238E27FC236}">
                <a16:creationId xmlns:a16="http://schemas.microsoft.com/office/drawing/2014/main" id="{E48F851A-4795-D646-B49B-A7B908394C98}"/>
              </a:ext>
            </a:extLst>
          </p:cNvPr>
          <p:cNvSpPr txBox="1">
            <a:spLocks noChangeArrowheads="1"/>
          </p:cNvSpPr>
          <p:nvPr/>
        </p:nvSpPr>
        <p:spPr bwMode="auto">
          <a:xfrm>
            <a:off x="2230512" y="3815615"/>
            <a:ext cx="51251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dirty="0"/>
              <a:t>Dysplasie légère : 10 à 20 ans </a:t>
            </a:r>
            <a:r>
              <a:rPr lang="fr-FR" altLang="fr-FR" dirty="0">
                <a:sym typeface="Wingdings" pitchFamily="2" charset="2"/>
              </a:rPr>
              <a:t> Cancer invasif</a:t>
            </a:r>
            <a:endParaRPr lang="fr-FR" altLang="fr-FR" dirty="0"/>
          </a:p>
        </p:txBody>
      </p:sp>
      <p:pic>
        <p:nvPicPr>
          <p:cNvPr id="14" name="Image 13">
            <a:extLst>
              <a:ext uri="{FF2B5EF4-FFF2-40B4-BE49-F238E27FC236}">
                <a16:creationId xmlns:a16="http://schemas.microsoft.com/office/drawing/2014/main" id="{C951D107-1DE6-5B48-A475-3664604A1DD8}"/>
              </a:ext>
            </a:extLst>
          </p:cNvPr>
          <p:cNvPicPr>
            <a:picLocks noChangeAspect="1"/>
          </p:cNvPicPr>
          <p:nvPr/>
        </p:nvPicPr>
        <p:blipFill>
          <a:blip r:embed="rId5"/>
          <a:stretch>
            <a:fillRect/>
          </a:stretch>
        </p:blipFill>
        <p:spPr>
          <a:xfrm>
            <a:off x="8486339" y="206591"/>
            <a:ext cx="612169" cy="612169"/>
          </a:xfrm>
          <a:prstGeom prst="rect">
            <a:avLst/>
          </a:prstGeom>
        </p:spPr>
      </p:pic>
      <p:sp>
        <p:nvSpPr>
          <p:cNvPr id="2" name="ZoneTexte 1">
            <a:extLst>
              <a:ext uri="{FF2B5EF4-FFF2-40B4-BE49-F238E27FC236}">
                <a16:creationId xmlns:a16="http://schemas.microsoft.com/office/drawing/2014/main" id="{961B3938-7998-8F40-B1DE-384EA38B1E7E}"/>
              </a:ext>
            </a:extLst>
          </p:cNvPr>
          <p:cNvSpPr txBox="1"/>
          <p:nvPr/>
        </p:nvSpPr>
        <p:spPr>
          <a:xfrm>
            <a:off x="2951861" y="5731772"/>
            <a:ext cx="3475375" cy="369332"/>
          </a:xfrm>
          <a:prstGeom prst="rect">
            <a:avLst/>
          </a:prstGeom>
          <a:noFill/>
        </p:spPr>
        <p:txBody>
          <a:bodyPr wrap="none" rtlCol="0">
            <a:spAutoFit/>
          </a:bodyPr>
          <a:lstStyle/>
          <a:p>
            <a:r>
              <a:rPr lang="fr-FR" b="1" dirty="0">
                <a:solidFill>
                  <a:srgbClr val="D6722E"/>
                </a:solidFill>
              </a:rPr>
              <a:t>Importance détection CIN2 &amp; CIN3</a:t>
            </a:r>
          </a:p>
        </p:txBody>
      </p:sp>
    </p:spTree>
    <p:extLst>
      <p:ext uri="{BB962C8B-B14F-4D97-AF65-F5344CB8AC3E}">
        <p14:creationId xmlns:p14="http://schemas.microsoft.com/office/powerpoint/2010/main" val="42012121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fr-FR" sz="3600" dirty="0">
                <a:solidFill>
                  <a:prstClr val="black">
                    <a:lumMod val="65000"/>
                    <a:lumOff val="35000"/>
                  </a:prstClr>
                </a:solidFill>
                <a:latin typeface="Calibri"/>
                <a:cs typeface="Arial" pitchFamily="34" charset="0"/>
              </a:rPr>
              <a:t>Prévention primaire = vaccin</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cxnSp>
        <p:nvCxnSpPr>
          <p:cNvPr id="6" name="Connecteur droit 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3F3025AF-1822-DA4D-B7EF-AE878ACCFF6A}"/>
              </a:ext>
            </a:extLst>
          </p:cNvPr>
          <p:cNvPicPr>
            <a:picLocks noChangeAspect="1"/>
          </p:cNvPicPr>
          <p:nvPr/>
        </p:nvPicPr>
        <p:blipFill>
          <a:blip r:embed="rId2"/>
          <a:stretch>
            <a:fillRect/>
          </a:stretch>
        </p:blipFill>
        <p:spPr>
          <a:xfrm>
            <a:off x="8317161" y="147029"/>
            <a:ext cx="684076" cy="689683"/>
          </a:xfrm>
          <a:prstGeom prst="rect">
            <a:avLst/>
          </a:prstGeom>
        </p:spPr>
      </p:pic>
      <p:sp>
        <p:nvSpPr>
          <p:cNvPr id="10" name="Text Box 2">
            <a:extLst>
              <a:ext uri="{FF2B5EF4-FFF2-40B4-BE49-F238E27FC236}">
                <a16:creationId xmlns:a16="http://schemas.microsoft.com/office/drawing/2014/main" id="{9774E690-2B66-984B-8060-1590D3DF8490}"/>
              </a:ext>
            </a:extLst>
          </p:cNvPr>
          <p:cNvSpPr txBox="1">
            <a:spLocks noChangeArrowheads="1"/>
          </p:cNvSpPr>
          <p:nvPr/>
        </p:nvSpPr>
        <p:spPr bwMode="auto">
          <a:xfrm>
            <a:off x="395536" y="1273903"/>
            <a:ext cx="82636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marL="457200" marR="0" lvl="0" indent="-457200" algn="l" defTabSz="914400" rtl="0" eaLnBrk="1" fontAlgn="auto" latinLnBrk="0" hangingPunct="1">
              <a:lnSpc>
                <a:spcPct val="100000"/>
              </a:lnSpc>
              <a:spcBef>
                <a:spcPct val="50000"/>
              </a:spcBef>
              <a:spcAft>
                <a:spcPts val="0"/>
              </a:spcAft>
              <a:buClrTx/>
              <a:buSzTx/>
              <a:buFontTx/>
              <a:buChar char="•"/>
              <a:tabLst/>
              <a:defRPr/>
            </a:pPr>
            <a:endParaRPr lang="fr-FR" sz="2400" b="1" dirty="0">
              <a:solidFill>
                <a:srgbClr val="D6722E"/>
              </a:solidFill>
              <a:latin typeface="Calibri" pitchFamily="34" charset="0"/>
              <a:cs typeface="Arial" charset="0"/>
            </a:endParaRPr>
          </a:p>
        </p:txBody>
      </p:sp>
      <p:sp>
        <p:nvSpPr>
          <p:cNvPr id="3" name="Espace réservé du contenu 2">
            <a:extLst>
              <a:ext uri="{FF2B5EF4-FFF2-40B4-BE49-F238E27FC236}">
                <a16:creationId xmlns:a16="http://schemas.microsoft.com/office/drawing/2014/main" id="{0FA2BBEE-D290-7946-90E9-C0A8449ABC55}"/>
              </a:ext>
            </a:extLst>
          </p:cNvPr>
          <p:cNvSpPr>
            <a:spLocks noGrp="1"/>
          </p:cNvSpPr>
          <p:nvPr>
            <p:ph idx="1"/>
          </p:nvPr>
        </p:nvSpPr>
        <p:spPr>
          <a:xfrm>
            <a:off x="594420" y="1062246"/>
            <a:ext cx="7886700" cy="2035199"/>
          </a:xfrm>
        </p:spPr>
        <p:txBody>
          <a:bodyPr>
            <a:normAutofit fontScale="85000" lnSpcReduction="20000"/>
          </a:bodyPr>
          <a:lstStyle/>
          <a:p>
            <a:r>
              <a:rPr lang="fr-FR" dirty="0" err="1"/>
              <a:t>Gardasil</a:t>
            </a:r>
            <a:r>
              <a:rPr lang="fr-FR" dirty="0"/>
              <a:t> 9 : </a:t>
            </a:r>
            <a:r>
              <a:rPr lang="fr-FR" b="1" dirty="0"/>
              <a:t>6, 11, 16, 18</a:t>
            </a:r>
            <a:r>
              <a:rPr lang="fr-FR" dirty="0"/>
              <a:t>, 31, 33, 45, 52, 58</a:t>
            </a:r>
          </a:p>
          <a:p>
            <a:r>
              <a:rPr lang="fr-FR" dirty="0"/>
              <a:t>Maintien du dépistage avec la vaccination</a:t>
            </a:r>
          </a:p>
          <a:p>
            <a:r>
              <a:rPr lang="fr-FR" dirty="0"/>
              <a:t>Couverture vaccinale faible (14%)</a:t>
            </a:r>
          </a:p>
          <a:p>
            <a:r>
              <a:rPr lang="fr-FR" dirty="0"/>
              <a:t>Objectif 70 % = 1000 cancers du col de l’utérus, 15 cancers du vagin, 20 cancers de la vulve, 415 cancers de l’anus et 660 décès</a:t>
            </a:r>
          </a:p>
        </p:txBody>
      </p:sp>
      <p:pic>
        <p:nvPicPr>
          <p:cNvPr id="11" name="Image 10">
            <a:extLst>
              <a:ext uri="{FF2B5EF4-FFF2-40B4-BE49-F238E27FC236}">
                <a16:creationId xmlns:a16="http://schemas.microsoft.com/office/drawing/2014/main" id="{C97E886B-264D-FA47-9615-5FF38909D656}"/>
              </a:ext>
            </a:extLst>
          </p:cNvPr>
          <p:cNvPicPr>
            <a:picLocks noChangeAspect="1"/>
          </p:cNvPicPr>
          <p:nvPr/>
        </p:nvPicPr>
        <p:blipFill>
          <a:blip r:embed="rId3"/>
          <a:stretch>
            <a:fillRect/>
          </a:stretch>
        </p:blipFill>
        <p:spPr>
          <a:xfrm>
            <a:off x="1029315" y="3097445"/>
            <a:ext cx="7287846" cy="3643923"/>
          </a:xfrm>
          <a:prstGeom prst="rect">
            <a:avLst/>
          </a:prstGeom>
        </p:spPr>
      </p:pic>
    </p:spTree>
    <p:extLst>
      <p:ext uri="{BB962C8B-B14F-4D97-AF65-F5344CB8AC3E}">
        <p14:creationId xmlns:p14="http://schemas.microsoft.com/office/powerpoint/2010/main" val="41816616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rPr>
              <a:t>Couverture vaccinale HPV</a:t>
            </a:r>
          </a:p>
        </p:txBody>
      </p:sp>
      <p:cxnSp>
        <p:nvCxnSpPr>
          <p:cNvPr id="6" name="Connecteur droit 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 name="Text Box 2">
            <a:extLst>
              <a:ext uri="{FF2B5EF4-FFF2-40B4-BE49-F238E27FC236}">
                <a16:creationId xmlns:a16="http://schemas.microsoft.com/office/drawing/2014/main" id="{9774E690-2B66-984B-8060-1590D3DF8490}"/>
              </a:ext>
            </a:extLst>
          </p:cNvPr>
          <p:cNvSpPr txBox="1">
            <a:spLocks noChangeArrowheads="1"/>
          </p:cNvSpPr>
          <p:nvPr/>
        </p:nvSpPr>
        <p:spPr bwMode="auto">
          <a:xfrm>
            <a:off x="395536" y="1273903"/>
            <a:ext cx="82636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marL="457200" marR="0" lvl="0" indent="-457200" algn="l" defTabSz="914400" rtl="0" eaLnBrk="1" fontAlgn="auto" latinLnBrk="0" hangingPunct="1">
              <a:lnSpc>
                <a:spcPct val="100000"/>
              </a:lnSpc>
              <a:spcBef>
                <a:spcPct val="50000"/>
              </a:spcBef>
              <a:spcAft>
                <a:spcPts val="0"/>
              </a:spcAft>
              <a:buClrTx/>
              <a:buSzTx/>
              <a:buFontTx/>
              <a:buChar char="•"/>
              <a:tabLst/>
              <a:defRPr/>
            </a:pPr>
            <a:endParaRPr lang="fr-FR" sz="2400" b="1" dirty="0">
              <a:solidFill>
                <a:srgbClr val="D6722E"/>
              </a:solidFill>
              <a:latin typeface="Calibri" pitchFamily="34" charset="0"/>
              <a:cs typeface="Arial" charset="0"/>
            </a:endParaRPr>
          </a:p>
        </p:txBody>
      </p:sp>
      <p:sp>
        <p:nvSpPr>
          <p:cNvPr id="3" name="Espace réservé du contenu 2">
            <a:extLst>
              <a:ext uri="{FF2B5EF4-FFF2-40B4-BE49-F238E27FC236}">
                <a16:creationId xmlns:a16="http://schemas.microsoft.com/office/drawing/2014/main" id="{0FA2BBEE-D290-7946-90E9-C0A8449ABC55}"/>
              </a:ext>
            </a:extLst>
          </p:cNvPr>
          <p:cNvSpPr>
            <a:spLocks noGrp="1"/>
          </p:cNvSpPr>
          <p:nvPr>
            <p:ph idx="1"/>
          </p:nvPr>
        </p:nvSpPr>
        <p:spPr/>
        <p:txBody>
          <a:bodyPr/>
          <a:lstStyle/>
          <a:p>
            <a:endParaRPr lang="fr-FR"/>
          </a:p>
        </p:txBody>
      </p:sp>
      <p:pic>
        <p:nvPicPr>
          <p:cNvPr id="11" name="Image 10">
            <a:extLst>
              <a:ext uri="{FF2B5EF4-FFF2-40B4-BE49-F238E27FC236}">
                <a16:creationId xmlns:a16="http://schemas.microsoft.com/office/drawing/2014/main" id="{D3078AB8-9E66-304A-A05F-10CEED688F7A}"/>
              </a:ext>
            </a:extLst>
          </p:cNvPr>
          <p:cNvPicPr>
            <a:picLocks noChangeAspect="1"/>
          </p:cNvPicPr>
          <p:nvPr/>
        </p:nvPicPr>
        <p:blipFill>
          <a:blip r:embed="rId2"/>
          <a:stretch>
            <a:fillRect/>
          </a:stretch>
        </p:blipFill>
        <p:spPr>
          <a:xfrm>
            <a:off x="8388424" y="179305"/>
            <a:ext cx="672208" cy="666741"/>
          </a:xfrm>
          <a:prstGeom prst="rect">
            <a:avLst/>
          </a:prstGeom>
        </p:spPr>
      </p:pic>
      <p:pic>
        <p:nvPicPr>
          <p:cNvPr id="12" name="Picture 3">
            <a:extLst>
              <a:ext uri="{FF2B5EF4-FFF2-40B4-BE49-F238E27FC236}">
                <a16:creationId xmlns:a16="http://schemas.microsoft.com/office/drawing/2014/main" id="{ECEF8AA8-4279-C34E-AACB-71F311ECB53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50" y="975507"/>
            <a:ext cx="8023765" cy="5657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26255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rPr>
              <a:t>Couverture vaccinale HPV</a:t>
            </a:r>
          </a:p>
        </p:txBody>
      </p:sp>
      <p:cxnSp>
        <p:nvCxnSpPr>
          <p:cNvPr id="6" name="Connecteur droit 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 name="Text Box 2">
            <a:extLst>
              <a:ext uri="{FF2B5EF4-FFF2-40B4-BE49-F238E27FC236}">
                <a16:creationId xmlns:a16="http://schemas.microsoft.com/office/drawing/2014/main" id="{9774E690-2B66-984B-8060-1590D3DF8490}"/>
              </a:ext>
            </a:extLst>
          </p:cNvPr>
          <p:cNvSpPr txBox="1">
            <a:spLocks noChangeArrowheads="1"/>
          </p:cNvSpPr>
          <p:nvPr/>
        </p:nvSpPr>
        <p:spPr bwMode="auto">
          <a:xfrm>
            <a:off x="395536" y="1273903"/>
            <a:ext cx="82636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marL="457200" marR="0" lvl="0" indent="-457200" algn="l" defTabSz="914400" rtl="0" eaLnBrk="1" fontAlgn="auto" latinLnBrk="0" hangingPunct="1">
              <a:lnSpc>
                <a:spcPct val="100000"/>
              </a:lnSpc>
              <a:spcBef>
                <a:spcPct val="50000"/>
              </a:spcBef>
              <a:spcAft>
                <a:spcPts val="0"/>
              </a:spcAft>
              <a:buClrTx/>
              <a:buSzTx/>
              <a:buFontTx/>
              <a:buChar char="•"/>
              <a:tabLst/>
              <a:defRPr/>
            </a:pPr>
            <a:endParaRPr lang="fr-FR" sz="2400" b="1" dirty="0">
              <a:solidFill>
                <a:srgbClr val="D6722E"/>
              </a:solidFill>
              <a:latin typeface="Calibri" pitchFamily="34" charset="0"/>
              <a:cs typeface="Arial" charset="0"/>
            </a:endParaRPr>
          </a:p>
        </p:txBody>
      </p:sp>
      <p:pic>
        <p:nvPicPr>
          <p:cNvPr id="4" name="Espace réservé du contenu 3">
            <a:extLst>
              <a:ext uri="{FF2B5EF4-FFF2-40B4-BE49-F238E27FC236}">
                <a16:creationId xmlns:a16="http://schemas.microsoft.com/office/drawing/2014/main" id="{77AB9980-E9ED-0964-68EE-A215A6EAF67C}"/>
              </a:ext>
            </a:extLst>
          </p:cNvPr>
          <p:cNvPicPr>
            <a:picLocks noGrp="1" noChangeAspect="1"/>
          </p:cNvPicPr>
          <p:nvPr>
            <p:ph idx="1"/>
          </p:nvPr>
        </p:nvPicPr>
        <p:blipFill>
          <a:blip r:embed="rId2"/>
          <a:stretch>
            <a:fillRect/>
          </a:stretch>
        </p:blipFill>
        <p:spPr>
          <a:xfrm>
            <a:off x="133343" y="1494120"/>
            <a:ext cx="8855016" cy="4520069"/>
          </a:xfrm>
        </p:spPr>
      </p:pic>
      <p:pic>
        <p:nvPicPr>
          <p:cNvPr id="11" name="Image 10">
            <a:extLst>
              <a:ext uri="{FF2B5EF4-FFF2-40B4-BE49-F238E27FC236}">
                <a16:creationId xmlns:a16="http://schemas.microsoft.com/office/drawing/2014/main" id="{D3078AB8-9E66-304A-A05F-10CEED688F7A}"/>
              </a:ext>
            </a:extLst>
          </p:cNvPr>
          <p:cNvPicPr>
            <a:picLocks noChangeAspect="1"/>
          </p:cNvPicPr>
          <p:nvPr/>
        </p:nvPicPr>
        <p:blipFill>
          <a:blip r:embed="rId3"/>
          <a:stretch>
            <a:fillRect/>
          </a:stretch>
        </p:blipFill>
        <p:spPr>
          <a:xfrm>
            <a:off x="8388424" y="179305"/>
            <a:ext cx="672208" cy="666741"/>
          </a:xfrm>
          <a:prstGeom prst="rect">
            <a:avLst/>
          </a:prstGeom>
        </p:spPr>
      </p:pic>
    </p:spTree>
    <p:extLst>
      <p:ext uri="{BB962C8B-B14F-4D97-AF65-F5344CB8AC3E}">
        <p14:creationId xmlns:p14="http://schemas.microsoft.com/office/powerpoint/2010/main" val="27017060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rPr>
              <a:t>Dépistage = Frottis cervico-utérin FCU</a:t>
            </a:r>
          </a:p>
        </p:txBody>
      </p:sp>
      <p:cxnSp>
        <p:nvCxnSpPr>
          <p:cNvPr id="6" name="Connecteur droit 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3F3025AF-1822-DA4D-B7EF-AE878ACCFF6A}"/>
              </a:ext>
            </a:extLst>
          </p:cNvPr>
          <p:cNvPicPr>
            <a:picLocks noChangeAspect="1"/>
          </p:cNvPicPr>
          <p:nvPr/>
        </p:nvPicPr>
        <p:blipFill>
          <a:blip r:embed="rId2"/>
          <a:stretch>
            <a:fillRect/>
          </a:stretch>
        </p:blipFill>
        <p:spPr>
          <a:xfrm>
            <a:off x="8317161" y="147029"/>
            <a:ext cx="684076" cy="689683"/>
          </a:xfrm>
          <a:prstGeom prst="rect">
            <a:avLst/>
          </a:prstGeom>
        </p:spPr>
      </p:pic>
      <p:sp>
        <p:nvSpPr>
          <p:cNvPr id="10" name="Text Box 2">
            <a:extLst>
              <a:ext uri="{FF2B5EF4-FFF2-40B4-BE49-F238E27FC236}">
                <a16:creationId xmlns:a16="http://schemas.microsoft.com/office/drawing/2014/main" id="{9774E690-2B66-984B-8060-1590D3DF8490}"/>
              </a:ext>
            </a:extLst>
          </p:cNvPr>
          <p:cNvSpPr txBox="1">
            <a:spLocks noChangeArrowheads="1"/>
          </p:cNvSpPr>
          <p:nvPr/>
        </p:nvSpPr>
        <p:spPr bwMode="auto">
          <a:xfrm>
            <a:off x="395536" y="1871308"/>
            <a:ext cx="82636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marL="457200" marR="0" lvl="0" indent="-457200" algn="l" defTabSz="914400" rtl="0" eaLnBrk="1" fontAlgn="auto" latinLnBrk="0" hangingPunct="1">
              <a:lnSpc>
                <a:spcPct val="100000"/>
              </a:lnSpc>
              <a:spcBef>
                <a:spcPct val="50000"/>
              </a:spcBef>
              <a:spcAft>
                <a:spcPts val="0"/>
              </a:spcAft>
              <a:buClrTx/>
              <a:buSzTx/>
              <a:buFontTx/>
              <a:buChar char="•"/>
              <a:tabLst/>
              <a:defRPr/>
            </a:pPr>
            <a:endParaRPr lang="fr-FR" sz="2400" b="1" dirty="0">
              <a:solidFill>
                <a:srgbClr val="D6722E"/>
              </a:solidFill>
              <a:latin typeface="Calibri" pitchFamily="34" charset="0"/>
              <a:cs typeface="Arial" charset="0"/>
            </a:endParaRPr>
          </a:p>
        </p:txBody>
      </p:sp>
      <p:sp>
        <p:nvSpPr>
          <p:cNvPr id="3" name="Espace réservé du contenu 2">
            <a:extLst>
              <a:ext uri="{FF2B5EF4-FFF2-40B4-BE49-F238E27FC236}">
                <a16:creationId xmlns:a16="http://schemas.microsoft.com/office/drawing/2014/main" id="{0FA2BBEE-D290-7946-90E9-C0A8449ABC55}"/>
              </a:ext>
            </a:extLst>
          </p:cNvPr>
          <p:cNvSpPr>
            <a:spLocks noGrp="1"/>
          </p:cNvSpPr>
          <p:nvPr>
            <p:ph idx="1"/>
          </p:nvPr>
        </p:nvSpPr>
        <p:spPr>
          <a:xfrm>
            <a:off x="1584656" y="5571934"/>
            <a:ext cx="7886700" cy="1286066"/>
          </a:xfrm>
        </p:spPr>
        <p:txBody>
          <a:bodyPr/>
          <a:lstStyle/>
          <a:p>
            <a:pPr marL="0" indent="0">
              <a:lnSpc>
                <a:spcPct val="120000"/>
              </a:lnSpc>
              <a:buNone/>
            </a:pPr>
            <a:r>
              <a:rPr lang="fr-FR" altLang="fr-FR" sz="1600" b="1" dirty="0">
                <a:solidFill>
                  <a:srgbClr val="D6722E"/>
                </a:solidFill>
              </a:rPr>
              <a:t>Avant 30 ans </a:t>
            </a:r>
            <a:r>
              <a:rPr lang="fr-FR" altLang="fr-FR" sz="1600" dirty="0"/>
              <a:t>: infection souvent transitoire (examens complémentaires inutiles)</a:t>
            </a:r>
          </a:p>
        </p:txBody>
      </p:sp>
      <p:sp>
        <p:nvSpPr>
          <p:cNvPr id="11" name="ZoneTexte 10">
            <a:extLst>
              <a:ext uri="{FF2B5EF4-FFF2-40B4-BE49-F238E27FC236}">
                <a16:creationId xmlns:a16="http://schemas.microsoft.com/office/drawing/2014/main" id="{DF03CF74-C94F-B44D-80D8-3CA9891D4C34}"/>
              </a:ext>
            </a:extLst>
          </p:cNvPr>
          <p:cNvSpPr txBox="1"/>
          <p:nvPr/>
        </p:nvSpPr>
        <p:spPr>
          <a:xfrm>
            <a:off x="1304103" y="1755757"/>
            <a:ext cx="1399742" cy="461665"/>
          </a:xfrm>
          <a:prstGeom prst="rect">
            <a:avLst/>
          </a:prstGeom>
          <a:noFill/>
          <a:ln w="28575">
            <a:solidFill>
              <a:schemeClr val="accent1"/>
            </a:solidFill>
          </a:ln>
        </p:spPr>
        <p:txBody>
          <a:bodyPr wrap="none" rtlCol="0">
            <a:spAutoFit/>
          </a:bodyPr>
          <a:lstStyle/>
          <a:p>
            <a:r>
              <a:rPr lang="fr-FR" sz="2400" dirty="0"/>
              <a:t>25-29 ans</a:t>
            </a:r>
          </a:p>
        </p:txBody>
      </p:sp>
      <p:sp>
        <p:nvSpPr>
          <p:cNvPr id="12" name="ZoneTexte 11">
            <a:extLst>
              <a:ext uri="{FF2B5EF4-FFF2-40B4-BE49-F238E27FC236}">
                <a16:creationId xmlns:a16="http://schemas.microsoft.com/office/drawing/2014/main" id="{F1854B97-7523-D445-BECC-42295CCE7D8C}"/>
              </a:ext>
            </a:extLst>
          </p:cNvPr>
          <p:cNvSpPr txBox="1"/>
          <p:nvPr/>
        </p:nvSpPr>
        <p:spPr>
          <a:xfrm>
            <a:off x="1265699" y="2802321"/>
            <a:ext cx="1515223" cy="461665"/>
          </a:xfrm>
          <a:prstGeom prst="rect">
            <a:avLst/>
          </a:prstGeom>
          <a:noFill/>
          <a:ln w="28575">
            <a:solidFill>
              <a:schemeClr val="accent1"/>
            </a:solidFill>
          </a:ln>
        </p:spPr>
        <p:txBody>
          <a:bodyPr wrap="none" rtlCol="0">
            <a:spAutoFit/>
          </a:bodyPr>
          <a:lstStyle/>
          <a:p>
            <a:r>
              <a:rPr lang="fr-FR" sz="2400" dirty="0"/>
              <a:t>Cytologie -</a:t>
            </a:r>
          </a:p>
        </p:txBody>
      </p:sp>
      <p:sp>
        <p:nvSpPr>
          <p:cNvPr id="13" name="ZoneTexte 12">
            <a:extLst>
              <a:ext uri="{FF2B5EF4-FFF2-40B4-BE49-F238E27FC236}">
                <a16:creationId xmlns:a16="http://schemas.microsoft.com/office/drawing/2014/main" id="{BA46C2B4-42B1-5C40-82B0-B93F0BC7E415}"/>
              </a:ext>
            </a:extLst>
          </p:cNvPr>
          <p:cNvSpPr txBox="1"/>
          <p:nvPr/>
        </p:nvSpPr>
        <p:spPr>
          <a:xfrm>
            <a:off x="5629606" y="4009652"/>
            <a:ext cx="2851514" cy="830997"/>
          </a:xfrm>
          <a:prstGeom prst="rect">
            <a:avLst/>
          </a:prstGeom>
          <a:noFill/>
          <a:ln w="28575">
            <a:solidFill>
              <a:srgbClr val="D6722E"/>
            </a:solidFill>
          </a:ln>
        </p:spPr>
        <p:txBody>
          <a:bodyPr wrap="square" rtlCol="0">
            <a:spAutoFit/>
          </a:bodyPr>
          <a:lstStyle/>
          <a:p>
            <a:pPr algn="ctr"/>
            <a:r>
              <a:rPr lang="fr-FR" sz="2400" dirty="0"/>
              <a:t>Test HPV tous les 5 ans</a:t>
            </a:r>
          </a:p>
        </p:txBody>
      </p:sp>
      <p:cxnSp>
        <p:nvCxnSpPr>
          <p:cNvPr id="14" name="Connecteur droit avec flèche 13">
            <a:extLst>
              <a:ext uri="{FF2B5EF4-FFF2-40B4-BE49-F238E27FC236}">
                <a16:creationId xmlns:a16="http://schemas.microsoft.com/office/drawing/2014/main" id="{D4DB7E4D-FD89-EA44-B095-95529DF5E4B2}"/>
              </a:ext>
            </a:extLst>
          </p:cNvPr>
          <p:cNvCxnSpPr>
            <a:cxnSpLocks/>
          </p:cNvCxnSpPr>
          <p:nvPr/>
        </p:nvCxnSpPr>
        <p:spPr>
          <a:xfrm>
            <a:off x="2016240" y="2332973"/>
            <a:ext cx="0" cy="379142"/>
          </a:xfrm>
          <a:prstGeom prst="straightConnector1">
            <a:avLst/>
          </a:prstGeom>
          <a:ln w="19050">
            <a:solidFill>
              <a:srgbClr val="595959"/>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47F73C44-B263-6C46-9ECF-3FA224653678}"/>
              </a:ext>
            </a:extLst>
          </p:cNvPr>
          <p:cNvCxnSpPr>
            <a:cxnSpLocks/>
          </p:cNvCxnSpPr>
          <p:nvPr/>
        </p:nvCxnSpPr>
        <p:spPr>
          <a:xfrm>
            <a:off x="6808467" y="3438118"/>
            <a:ext cx="0" cy="298055"/>
          </a:xfrm>
          <a:prstGeom prst="straightConnector1">
            <a:avLst/>
          </a:prstGeom>
          <a:ln w="19050">
            <a:solidFill>
              <a:srgbClr val="595959"/>
            </a:solidFill>
            <a:tailEnd type="triangle"/>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0F5040EB-B48F-7A4B-B56F-D29F86C3C026}"/>
              </a:ext>
            </a:extLst>
          </p:cNvPr>
          <p:cNvSpPr txBox="1"/>
          <p:nvPr/>
        </p:nvSpPr>
        <p:spPr>
          <a:xfrm>
            <a:off x="6085518" y="1755905"/>
            <a:ext cx="1399742" cy="461665"/>
          </a:xfrm>
          <a:prstGeom prst="rect">
            <a:avLst/>
          </a:prstGeom>
          <a:noFill/>
          <a:ln w="28575">
            <a:solidFill>
              <a:schemeClr val="accent1"/>
            </a:solidFill>
          </a:ln>
        </p:spPr>
        <p:txBody>
          <a:bodyPr wrap="none" rtlCol="0">
            <a:spAutoFit/>
          </a:bodyPr>
          <a:lstStyle/>
          <a:p>
            <a:r>
              <a:rPr lang="fr-FR" sz="2400" dirty="0"/>
              <a:t>30-65 ans</a:t>
            </a:r>
          </a:p>
        </p:txBody>
      </p:sp>
      <p:cxnSp>
        <p:nvCxnSpPr>
          <p:cNvPr id="19" name="Connecteur droit avec flèche 18">
            <a:extLst>
              <a:ext uri="{FF2B5EF4-FFF2-40B4-BE49-F238E27FC236}">
                <a16:creationId xmlns:a16="http://schemas.microsoft.com/office/drawing/2014/main" id="{A67BF8E4-863D-5342-8E3E-D1B952140DCA}"/>
              </a:ext>
            </a:extLst>
          </p:cNvPr>
          <p:cNvCxnSpPr>
            <a:cxnSpLocks/>
          </p:cNvCxnSpPr>
          <p:nvPr/>
        </p:nvCxnSpPr>
        <p:spPr>
          <a:xfrm>
            <a:off x="6782329" y="2332973"/>
            <a:ext cx="0" cy="379142"/>
          </a:xfrm>
          <a:prstGeom prst="straightConnector1">
            <a:avLst/>
          </a:prstGeom>
          <a:ln w="19050">
            <a:solidFill>
              <a:srgbClr val="595959"/>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3E4E3F82-EE55-B849-9C94-F19C226FC8BA}"/>
              </a:ext>
            </a:extLst>
          </p:cNvPr>
          <p:cNvCxnSpPr>
            <a:cxnSpLocks/>
          </p:cNvCxnSpPr>
          <p:nvPr/>
        </p:nvCxnSpPr>
        <p:spPr>
          <a:xfrm>
            <a:off x="2023310" y="3397574"/>
            <a:ext cx="0" cy="379142"/>
          </a:xfrm>
          <a:prstGeom prst="straightConnector1">
            <a:avLst/>
          </a:prstGeom>
          <a:ln w="19050">
            <a:solidFill>
              <a:srgbClr val="595959"/>
            </a:solidFill>
            <a:tailEnd type="triangle"/>
          </a:ln>
        </p:spPr>
        <p:style>
          <a:lnRef idx="1">
            <a:schemeClr val="accent1"/>
          </a:lnRef>
          <a:fillRef idx="0">
            <a:schemeClr val="accent1"/>
          </a:fillRef>
          <a:effectRef idx="0">
            <a:schemeClr val="accent1"/>
          </a:effectRef>
          <a:fontRef idx="minor">
            <a:schemeClr val="tx1"/>
          </a:fontRef>
        </p:style>
      </p:cxnSp>
      <p:sp>
        <p:nvSpPr>
          <p:cNvPr id="21" name="ZoneTexte 20">
            <a:extLst>
              <a:ext uri="{FF2B5EF4-FFF2-40B4-BE49-F238E27FC236}">
                <a16:creationId xmlns:a16="http://schemas.microsoft.com/office/drawing/2014/main" id="{55E3653A-5FD8-A344-9BCC-F7FF1EA563DF}"/>
              </a:ext>
            </a:extLst>
          </p:cNvPr>
          <p:cNvSpPr txBox="1"/>
          <p:nvPr/>
        </p:nvSpPr>
        <p:spPr>
          <a:xfrm>
            <a:off x="750266" y="4009652"/>
            <a:ext cx="2851514" cy="1200329"/>
          </a:xfrm>
          <a:prstGeom prst="rect">
            <a:avLst/>
          </a:prstGeom>
          <a:noFill/>
          <a:ln w="28575">
            <a:solidFill>
              <a:srgbClr val="D6722E"/>
            </a:solidFill>
          </a:ln>
        </p:spPr>
        <p:txBody>
          <a:bodyPr wrap="square" rtlCol="0">
            <a:spAutoFit/>
          </a:bodyPr>
          <a:lstStyle/>
          <a:p>
            <a:pPr algn="ctr"/>
            <a:r>
              <a:rPr lang="fr-FR" sz="2400" dirty="0"/>
              <a:t>Nouveau FCU </a:t>
            </a:r>
          </a:p>
          <a:p>
            <a:pPr algn="ctr"/>
            <a:r>
              <a:rPr lang="fr-FR" sz="2400" dirty="0"/>
              <a:t>à 1 an</a:t>
            </a:r>
          </a:p>
          <a:p>
            <a:pPr algn="ctr"/>
            <a:r>
              <a:rPr lang="fr-FR" sz="2400" dirty="0"/>
              <a:t>puis à 3 ans</a:t>
            </a:r>
          </a:p>
        </p:txBody>
      </p:sp>
      <p:sp>
        <p:nvSpPr>
          <p:cNvPr id="22" name="ZoneTexte 21">
            <a:extLst>
              <a:ext uri="{FF2B5EF4-FFF2-40B4-BE49-F238E27FC236}">
                <a16:creationId xmlns:a16="http://schemas.microsoft.com/office/drawing/2014/main" id="{62343155-D78A-0948-BE8A-7FAE648800EA}"/>
              </a:ext>
            </a:extLst>
          </p:cNvPr>
          <p:cNvSpPr txBox="1"/>
          <p:nvPr/>
        </p:nvSpPr>
        <p:spPr>
          <a:xfrm>
            <a:off x="6145103" y="2794327"/>
            <a:ext cx="1437958" cy="461665"/>
          </a:xfrm>
          <a:prstGeom prst="rect">
            <a:avLst/>
          </a:prstGeom>
          <a:noFill/>
          <a:ln w="28575">
            <a:solidFill>
              <a:schemeClr val="accent1"/>
            </a:solidFill>
          </a:ln>
        </p:spPr>
        <p:txBody>
          <a:bodyPr wrap="none" rtlCol="0">
            <a:spAutoFit/>
          </a:bodyPr>
          <a:lstStyle/>
          <a:p>
            <a:r>
              <a:rPr lang="fr-FR" sz="2400" dirty="0"/>
              <a:t>Test HPV -</a:t>
            </a:r>
          </a:p>
        </p:txBody>
      </p:sp>
      <p:cxnSp>
        <p:nvCxnSpPr>
          <p:cNvPr id="23" name="Connecteur droit avec flèche 22">
            <a:extLst>
              <a:ext uri="{FF2B5EF4-FFF2-40B4-BE49-F238E27FC236}">
                <a16:creationId xmlns:a16="http://schemas.microsoft.com/office/drawing/2014/main" id="{3A6C8F75-98BE-D34B-9852-E5213C3FA9CD}"/>
              </a:ext>
            </a:extLst>
          </p:cNvPr>
          <p:cNvCxnSpPr>
            <a:cxnSpLocks/>
          </p:cNvCxnSpPr>
          <p:nvPr/>
        </p:nvCxnSpPr>
        <p:spPr>
          <a:xfrm flipV="1">
            <a:off x="2960602" y="2543646"/>
            <a:ext cx="641178" cy="383762"/>
          </a:xfrm>
          <a:prstGeom prst="straightConnector1">
            <a:avLst/>
          </a:prstGeom>
          <a:ln w="19050">
            <a:solidFill>
              <a:srgbClr val="595959"/>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a:extLst>
              <a:ext uri="{FF2B5EF4-FFF2-40B4-BE49-F238E27FC236}">
                <a16:creationId xmlns:a16="http://schemas.microsoft.com/office/drawing/2014/main" id="{7EF31D1E-F708-9E45-A722-4E443952691C}"/>
              </a:ext>
            </a:extLst>
          </p:cNvPr>
          <p:cNvCxnSpPr>
            <a:cxnSpLocks/>
          </p:cNvCxnSpPr>
          <p:nvPr/>
        </p:nvCxnSpPr>
        <p:spPr>
          <a:xfrm flipH="1" flipV="1">
            <a:off x="5338992" y="2510388"/>
            <a:ext cx="604608" cy="385508"/>
          </a:xfrm>
          <a:prstGeom prst="straightConnector1">
            <a:avLst/>
          </a:prstGeom>
          <a:ln w="19050">
            <a:solidFill>
              <a:srgbClr val="595959"/>
            </a:solidFill>
            <a:tailEnd type="triangle"/>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BD85C0C1-21AC-5245-AB4F-E18F6F461164}"/>
              </a:ext>
            </a:extLst>
          </p:cNvPr>
          <p:cNvSpPr txBox="1"/>
          <p:nvPr/>
        </p:nvSpPr>
        <p:spPr>
          <a:xfrm>
            <a:off x="3743982" y="2170280"/>
            <a:ext cx="1452808" cy="1200329"/>
          </a:xfrm>
          <a:prstGeom prst="rect">
            <a:avLst/>
          </a:prstGeom>
          <a:noFill/>
          <a:ln w="38100">
            <a:solidFill>
              <a:srgbClr val="D6722E"/>
            </a:solidFill>
          </a:ln>
        </p:spPr>
        <p:txBody>
          <a:bodyPr wrap="square" rtlCol="0">
            <a:spAutoFit/>
          </a:bodyPr>
          <a:lstStyle/>
          <a:p>
            <a:pPr algn="ctr"/>
            <a:r>
              <a:rPr lang="fr-FR" dirty="0"/>
              <a:t>Si positif = </a:t>
            </a:r>
          </a:p>
          <a:p>
            <a:pPr algn="ctr"/>
            <a:r>
              <a:rPr lang="fr-FR" dirty="0"/>
              <a:t>consultation </a:t>
            </a:r>
          </a:p>
          <a:p>
            <a:pPr algn="ctr"/>
            <a:r>
              <a:rPr lang="fr-FR" dirty="0"/>
              <a:t>gynécologie</a:t>
            </a:r>
          </a:p>
          <a:p>
            <a:pPr algn="ctr"/>
            <a:r>
              <a:rPr lang="fr-FR" b="1" dirty="0">
                <a:solidFill>
                  <a:srgbClr val="D6722E"/>
                </a:solidFill>
              </a:rPr>
              <a:t>Colposcopie</a:t>
            </a:r>
          </a:p>
        </p:txBody>
      </p:sp>
      <p:sp>
        <p:nvSpPr>
          <p:cNvPr id="30" name="ZoneTexte 29">
            <a:extLst>
              <a:ext uri="{FF2B5EF4-FFF2-40B4-BE49-F238E27FC236}">
                <a16:creationId xmlns:a16="http://schemas.microsoft.com/office/drawing/2014/main" id="{16CB623B-D572-EA47-850C-366DA07DD100}"/>
              </a:ext>
            </a:extLst>
          </p:cNvPr>
          <p:cNvSpPr txBox="1"/>
          <p:nvPr/>
        </p:nvSpPr>
        <p:spPr>
          <a:xfrm>
            <a:off x="1746530" y="1027300"/>
            <a:ext cx="5882251" cy="369332"/>
          </a:xfrm>
          <a:prstGeom prst="rect">
            <a:avLst/>
          </a:prstGeom>
          <a:noFill/>
        </p:spPr>
        <p:txBody>
          <a:bodyPr wrap="none" rtlCol="0">
            <a:spAutoFit/>
          </a:bodyPr>
          <a:lstStyle/>
          <a:p>
            <a:r>
              <a:rPr lang="fr-FR" dirty="0"/>
              <a:t>Consultation médecin généraliste, gynécologue, sage-femme</a:t>
            </a:r>
          </a:p>
        </p:txBody>
      </p:sp>
      <p:sp>
        <p:nvSpPr>
          <p:cNvPr id="4" name="ZoneTexte 3">
            <a:extLst>
              <a:ext uri="{FF2B5EF4-FFF2-40B4-BE49-F238E27FC236}">
                <a16:creationId xmlns:a16="http://schemas.microsoft.com/office/drawing/2014/main" id="{C4638424-1C62-A425-0E38-D7B0DA0D1E8A}"/>
              </a:ext>
            </a:extLst>
          </p:cNvPr>
          <p:cNvSpPr txBox="1"/>
          <p:nvPr/>
        </p:nvSpPr>
        <p:spPr>
          <a:xfrm>
            <a:off x="7784564" y="2848348"/>
            <a:ext cx="1058303" cy="369332"/>
          </a:xfrm>
          <a:prstGeom prst="rect">
            <a:avLst/>
          </a:prstGeom>
          <a:noFill/>
        </p:spPr>
        <p:txBody>
          <a:bodyPr wrap="none" rtlCol="0">
            <a:spAutoFit/>
          </a:bodyPr>
          <a:lstStyle/>
          <a:p>
            <a:r>
              <a:rPr lang="fr-FR" dirty="0"/>
              <a:t>ADN viral</a:t>
            </a:r>
          </a:p>
        </p:txBody>
      </p:sp>
    </p:spTree>
    <p:extLst>
      <p:ext uri="{BB962C8B-B14F-4D97-AF65-F5344CB8AC3E}">
        <p14:creationId xmlns:p14="http://schemas.microsoft.com/office/powerpoint/2010/main" val="3853136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2">
            <a:extLst>
              <a:ext uri="{FF2B5EF4-FFF2-40B4-BE49-F238E27FC236}">
                <a16:creationId xmlns:a16="http://schemas.microsoft.com/office/drawing/2014/main" id="{5ED23252-F517-F942-83BA-4F6CD6DD184F}"/>
              </a:ext>
            </a:extLst>
          </p:cNvPr>
          <p:cNvSpPr txBox="1">
            <a:spLocks/>
          </p:cNvSpPr>
          <p:nvPr/>
        </p:nvSpPr>
        <p:spPr>
          <a:xfrm>
            <a:off x="395536" y="966571"/>
            <a:ext cx="8382704" cy="577479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tabLst>
                <a:tab pos="539354" algn="l"/>
                <a:tab pos="4212431" algn="r"/>
              </a:tabLst>
              <a:defRPr/>
            </a:pPr>
            <a:r>
              <a:rPr lang="en-US" sz="1600" b="1" dirty="0">
                <a:solidFill>
                  <a:schemeClr val="accent6">
                    <a:lumMod val="75000"/>
                  </a:schemeClr>
                </a:solidFill>
                <a:effectLst>
                  <a:outerShdw blurRad="38100" dist="38100" dir="2700000" algn="tl">
                    <a:srgbClr val="C0C0C0"/>
                  </a:outerShdw>
                </a:effectLst>
                <a:latin typeface="Calibri" pitchFamily="34" charset="0"/>
              </a:rPr>
              <a:t>Question ECN : </a:t>
            </a:r>
            <a:r>
              <a:rPr lang="fr-FR" sz="1600" b="1" dirty="0">
                <a:solidFill>
                  <a:schemeClr val="accent6">
                    <a:lumMod val="75000"/>
                  </a:schemeClr>
                </a:solidFill>
                <a:effectLst>
                  <a:outerShdw blurRad="38100" dist="38100" dir="2700000" algn="tl">
                    <a:srgbClr val="C0C0C0"/>
                  </a:outerShdw>
                </a:effectLst>
                <a:latin typeface="Calibri" pitchFamily="34" charset="0"/>
              </a:rPr>
              <a:t>N° 290. Épidémiologie, facteurs de risque, prévention et dépistage des cancers</a:t>
            </a:r>
          </a:p>
          <a:p>
            <a:pPr marL="0" indent="0">
              <a:buNone/>
              <a:tabLst>
                <a:tab pos="539354" algn="l"/>
                <a:tab pos="4212431" algn="r"/>
              </a:tabLst>
              <a:defRPr/>
            </a:pPr>
            <a:endParaRPr lang="fr-FR" sz="1200" b="1" dirty="0">
              <a:solidFill>
                <a:schemeClr val="accent6">
                  <a:lumMod val="75000"/>
                </a:schemeClr>
              </a:solidFill>
              <a:effectLst>
                <a:outerShdw blurRad="38100" dist="38100" dir="2700000" algn="tl">
                  <a:srgbClr val="C0C0C0"/>
                </a:outerShdw>
              </a:effectLst>
              <a:latin typeface="Calibri" pitchFamily="34" charset="0"/>
            </a:endParaRPr>
          </a:p>
          <a:p>
            <a:pPr marL="342900" lvl="1" indent="0">
              <a:buNone/>
              <a:tabLst>
                <a:tab pos="539354" algn="l"/>
                <a:tab pos="4212431" algn="r"/>
              </a:tabLst>
              <a:defRPr/>
            </a:pPr>
            <a:endParaRPr lang="fr-FR" sz="1200" b="1" dirty="0">
              <a:effectLst>
                <a:outerShdw blurRad="38100" dist="38100" dir="2700000" algn="tl">
                  <a:srgbClr val="C0C0C0"/>
                </a:outerShdw>
              </a:effectLst>
              <a:latin typeface="Calibri" pitchFamily="34" charset="0"/>
            </a:endParaRPr>
          </a:p>
          <a:p>
            <a:pPr marL="342900" lvl="1" indent="0">
              <a:buNone/>
              <a:tabLst>
                <a:tab pos="539354" algn="l"/>
                <a:tab pos="4212431" algn="r"/>
              </a:tabLst>
              <a:defRPr/>
            </a:pPr>
            <a:endParaRPr lang="fr-FR" sz="1200" b="1" dirty="0">
              <a:effectLst>
                <a:outerShdw blurRad="38100" dist="38100" dir="2700000" algn="tl">
                  <a:srgbClr val="C0C0C0"/>
                </a:outerShdw>
              </a:effectLst>
              <a:latin typeface="Calibri" pitchFamily="34" charset="0"/>
            </a:endParaRPr>
          </a:p>
          <a:p>
            <a:pPr marL="342900" lvl="1" indent="0">
              <a:buNone/>
              <a:tabLst>
                <a:tab pos="539354" algn="l"/>
                <a:tab pos="4212431" algn="r"/>
              </a:tabLst>
              <a:defRPr/>
            </a:pPr>
            <a:endParaRPr lang="fr-FR" sz="1200" b="1" dirty="0">
              <a:effectLst>
                <a:outerShdw blurRad="38100" dist="38100" dir="2700000" algn="tl">
                  <a:srgbClr val="C0C0C0"/>
                </a:outerShdw>
              </a:effectLst>
              <a:latin typeface="Calibri" pitchFamily="34" charset="0"/>
            </a:endParaRPr>
          </a:p>
          <a:p>
            <a:pPr marL="342900" lvl="1" indent="0">
              <a:buNone/>
              <a:tabLst>
                <a:tab pos="539354" algn="l"/>
                <a:tab pos="4212431" algn="r"/>
              </a:tabLst>
              <a:defRPr/>
            </a:pPr>
            <a:endParaRPr lang="fr-FR" sz="1200" b="1" dirty="0">
              <a:effectLst>
                <a:outerShdw blurRad="38100" dist="38100" dir="2700000" algn="tl">
                  <a:srgbClr val="C0C0C0"/>
                </a:outerShdw>
              </a:effectLst>
              <a:latin typeface="Calibri" pitchFamily="34" charset="0"/>
            </a:endParaRPr>
          </a:p>
          <a:p>
            <a:pPr marL="342900" lvl="1" indent="0">
              <a:buNone/>
              <a:tabLst>
                <a:tab pos="539354" algn="l"/>
                <a:tab pos="4212431" algn="r"/>
              </a:tabLst>
              <a:defRPr/>
            </a:pPr>
            <a:endParaRPr lang="fr-FR" sz="1200" b="1" dirty="0">
              <a:effectLst>
                <a:outerShdw blurRad="38100" dist="38100" dir="2700000" algn="tl">
                  <a:srgbClr val="C0C0C0"/>
                </a:outerShdw>
              </a:effectLst>
              <a:latin typeface="Calibri" pitchFamily="34" charset="0"/>
            </a:endParaRPr>
          </a:p>
          <a:p>
            <a:pPr marL="342900" lvl="1" indent="0">
              <a:buNone/>
              <a:tabLst>
                <a:tab pos="539354" algn="l"/>
                <a:tab pos="4212431" algn="r"/>
              </a:tabLst>
              <a:defRPr/>
            </a:pPr>
            <a:endParaRPr lang="fr-FR" sz="1200" b="1" dirty="0">
              <a:effectLst>
                <a:outerShdw blurRad="38100" dist="38100" dir="2700000" algn="tl">
                  <a:srgbClr val="C0C0C0"/>
                </a:outerShdw>
              </a:effectLst>
              <a:latin typeface="Calibri" pitchFamily="34" charset="0"/>
            </a:endParaRPr>
          </a:p>
          <a:p>
            <a:pPr marL="342900" lvl="1" indent="0">
              <a:buNone/>
              <a:tabLst>
                <a:tab pos="539354" algn="l"/>
                <a:tab pos="4212431" algn="r"/>
              </a:tabLst>
              <a:defRPr/>
            </a:pPr>
            <a:endParaRPr lang="fr-FR" sz="1200" b="1" dirty="0">
              <a:effectLst>
                <a:outerShdw blurRad="38100" dist="38100" dir="2700000" algn="tl">
                  <a:srgbClr val="C0C0C0"/>
                </a:outerShdw>
              </a:effectLst>
              <a:latin typeface="Calibri" pitchFamily="34" charset="0"/>
            </a:endParaRPr>
          </a:p>
          <a:p>
            <a:pPr marL="342900" lvl="1" indent="0">
              <a:buNone/>
              <a:tabLst>
                <a:tab pos="539354" algn="l"/>
                <a:tab pos="4212431" algn="r"/>
              </a:tabLst>
              <a:defRPr/>
            </a:pPr>
            <a:endParaRPr lang="fr-FR" sz="1200" b="1" dirty="0">
              <a:effectLst>
                <a:outerShdw blurRad="38100" dist="38100" dir="2700000" algn="tl">
                  <a:srgbClr val="C0C0C0"/>
                </a:outerShdw>
              </a:effectLst>
              <a:latin typeface="Calibri" pitchFamily="34" charset="0"/>
            </a:endParaRPr>
          </a:p>
          <a:p>
            <a:pPr marL="342900" lvl="1" indent="0">
              <a:buNone/>
              <a:tabLst>
                <a:tab pos="539354" algn="l"/>
                <a:tab pos="4212431" algn="r"/>
              </a:tabLst>
              <a:defRPr/>
            </a:pPr>
            <a:endParaRPr lang="fr-FR" sz="1200" b="1" dirty="0">
              <a:effectLst>
                <a:outerShdw blurRad="38100" dist="38100" dir="2700000" algn="tl">
                  <a:srgbClr val="C0C0C0"/>
                </a:outerShdw>
              </a:effectLst>
              <a:latin typeface="Calibri" pitchFamily="34" charset="0"/>
            </a:endParaRPr>
          </a:p>
          <a:p>
            <a:pPr marL="342900" lvl="1" indent="0">
              <a:buNone/>
              <a:tabLst>
                <a:tab pos="539354" algn="l"/>
                <a:tab pos="4212431" algn="r"/>
              </a:tabLst>
              <a:defRPr/>
            </a:pPr>
            <a:endParaRPr lang="fr-FR" sz="1200" b="1" dirty="0">
              <a:effectLst>
                <a:outerShdw blurRad="38100" dist="38100" dir="2700000" algn="tl">
                  <a:srgbClr val="C0C0C0"/>
                </a:outerShdw>
              </a:effectLst>
              <a:latin typeface="Calibri" pitchFamily="34" charset="0"/>
            </a:endParaRPr>
          </a:p>
          <a:p>
            <a:pPr marL="342900" lvl="1" indent="0">
              <a:buNone/>
              <a:tabLst>
                <a:tab pos="539354" algn="l"/>
                <a:tab pos="4212431" algn="r"/>
              </a:tabLst>
              <a:defRPr/>
            </a:pPr>
            <a:endParaRPr lang="fr-FR" sz="1200" b="1" dirty="0">
              <a:effectLst>
                <a:outerShdw blurRad="38100" dist="38100" dir="2700000" algn="tl">
                  <a:srgbClr val="C0C0C0"/>
                </a:outerShdw>
              </a:effectLst>
              <a:latin typeface="Calibri" pitchFamily="34" charset="0"/>
            </a:endParaRPr>
          </a:p>
          <a:p>
            <a:pPr marL="342900" lvl="1" indent="0">
              <a:buNone/>
              <a:tabLst>
                <a:tab pos="539354" algn="l"/>
                <a:tab pos="4212431" algn="r"/>
              </a:tabLst>
              <a:defRPr/>
            </a:pPr>
            <a:endParaRPr lang="fr-FR" sz="1200" b="1" dirty="0">
              <a:effectLst>
                <a:outerShdw blurRad="38100" dist="38100" dir="2700000" algn="tl">
                  <a:srgbClr val="C0C0C0"/>
                </a:outerShdw>
              </a:effectLst>
              <a:latin typeface="Calibri" pitchFamily="34" charset="0"/>
            </a:endParaRPr>
          </a:p>
          <a:p>
            <a:pPr marL="342900" lvl="1" indent="0">
              <a:buNone/>
              <a:tabLst>
                <a:tab pos="539354" algn="l"/>
                <a:tab pos="4212431" algn="r"/>
              </a:tabLst>
              <a:defRPr/>
            </a:pPr>
            <a:endParaRPr lang="fr-FR" sz="1200" b="1" dirty="0">
              <a:effectLst>
                <a:outerShdw blurRad="38100" dist="38100" dir="2700000" algn="tl">
                  <a:srgbClr val="C0C0C0"/>
                </a:outerShdw>
              </a:effectLst>
              <a:latin typeface="Calibri" pitchFamily="34" charset="0"/>
            </a:endParaRPr>
          </a:p>
          <a:p>
            <a:pPr marL="342900" lvl="1" indent="0">
              <a:buNone/>
              <a:tabLst>
                <a:tab pos="539354" algn="l"/>
                <a:tab pos="4212431" algn="r"/>
              </a:tabLst>
              <a:defRPr/>
            </a:pPr>
            <a:endParaRPr lang="fr-FR" sz="1200" b="1" dirty="0">
              <a:effectLst>
                <a:outerShdw blurRad="38100" dist="38100" dir="2700000" algn="tl">
                  <a:srgbClr val="C0C0C0"/>
                </a:outerShdw>
              </a:effectLst>
              <a:latin typeface="Calibri" pitchFamily="34" charset="0"/>
            </a:endParaRPr>
          </a:p>
          <a:p>
            <a:pPr marL="342900" lvl="1" indent="0">
              <a:buNone/>
              <a:tabLst>
                <a:tab pos="539354" algn="l"/>
                <a:tab pos="4212431" algn="r"/>
              </a:tabLst>
              <a:defRPr/>
            </a:pPr>
            <a:endParaRPr lang="fr-FR" sz="1200" b="1" dirty="0">
              <a:effectLst>
                <a:outerShdw blurRad="38100" dist="38100" dir="2700000" algn="tl">
                  <a:srgbClr val="C0C0C0"/>
                </a:outerShdw>
              </a:effectLst>
              <a:latin typeface="Calibri" pitchFamily="34" charset="0"/>
            </a:endParaRPr>
          </a:p>
          <a:p>
            <a:pPr marL="342900" lvl="1" indent="0">
              <a:buNone/>
              <a:tabLst>
                <a:tab pos="539354" algn="l"/>
                <a:tab pos="4212431" algn="r"/>
              </a:tabLst>
              <a:defRPr/>
            </a:pPr>
            <a:endParaRPr lang="fr-FR" sz="1200" b="1" dirty="0">
              <a:effectLst>
                <a:outerShdw blurRad="38100" dist="38100" dir="2700000" algn="tl">
                  <a:srgbClr val="C0C0C0"/>
                </a:outerShdw>
              </a:effectLst>
              <a:latin typeface="Calibri" pitchFamily="34" charset="0"/>
            </a:endParaRPr>
          </a:p>
          <a:p>
            <a:pPr marL="342900" lvl="1" indent="0">
              <a:buNone/>
              <a:tabLst>
                <a:tab pos="539354" algn="l"/>
                <a:tab pos="4212431" algn="r"/>
              </a:tabLst>
              <a:defRPr/>
            </a:pPr>
            <a:endParaRPr lang="fr-FR" sz="1200" b="1" dirty="0">
              <a:effectLst>
                <a:outerShdw blurRad="38100" dist="38100" dir="2700000" algn="tl">
                  <a:srgbClr val="C0C0C0"/>
                </a:outerShdw>
              </a:effectLst>
              <a:latin typeface="Calibri" pitchFamily="34" charset="0"/>
            </a:endParaRPr>
          </a:p>
          <a:p>
            <a:pPr marL="342900" lvl="1" indent="0">
              <a:buNone/>
              <a:tabLst>
                <a:tab pos="539354" algn="l"/>
                <a:tab pos="4212431" algn="r"/>
              </a:tabLst>
              <a:defRPr/>
            </a:pPr>
            <a:endParaRPr lang="fr-FR" sz="1200" b="1" dirty="0">
              <a:effectLst>
                <a:outerShdw blurRad="38100" dist="38100" dir="2700000" algn="tl">
                  <a:srgbClr val="C0C0C0"/>
                </a:outerShdw>
              </a:effectLst>
              <a:latin typeface="Calibri" pitchFamily="34" charset="0"/>
            </a:endParaRPr>
          </a:p>
          <a:p>
            <a:pPr marL="0" indent="0" algn="ctr">
              <a:buNone/>
            </a:pPr>
            <a:endParaRPr lang="fr-FR" sz="1800" b="1" dirty="0">
              <a:solidFill>
                <a:schemeClr val="accent6">
                  <a:lumMod val="75000"/>
                </a:schemeClr>
              </a:solidFill>
            </a:endParaRPr>
          </a:p>
          <a:p>
            <a:pPr marL="0" indent="0" algn="ctr">
              <a:buNone/>
            </a:pPr>
            <a:endParaRPr lang="fr-FR" sz="1800" b="1" dirty="0">
              <a:solidFill>
                <a:schemeClr val="accent6">
                  <a:lumMod val="75000"/>
                </a:schemeClr>
              </a:solidFill>
            </a:endParaRPr>
          </a:p>
          <a:p>
            <a:pPr marL="0" indent="0" algn="ctr">
              <a:buNone/>
            </a:pPr>
            <a:endParaRPr lang="fr-FR" sz="1800" b="1" dirty="0">
              <a:solidFill>
                <a:schemeClr val="accent6">
                  <a:lumMod val="75000"/>
                </a:schemeClr>
              </a:solidFill>
            </a:endParaRPr>
          </a:p>
          <a:p>
            <a:pPr marL="0" indent="0" algn="ctr">
              <a:buNone/>
            </a:pPr>
            <a:r>
              <a:rPr lang="fr-FR" sz="1800" b="1" dirty="0">
                <a:solidFill>
                  <a:schemeClr val="accent6">
                    <a:lumMod val="75000"/>
                  </a:schemeClr>
                </a:solidFill>
              </a:rPr>
              <a:t>Niveaux de connaissance (R2C)</a:t>
            </a:r>
          </a:p>
        </p:txBody>
      </p:sp>
      <p:sp>
        <p:nvSpPr>
          <p:cNvPr id="5" name="Titre 1"/>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defRPr/>
            </a:pPr>
            <a:r>
              <a:rPr lang="fr-FR" sz="3600" dirty="0">
                <a:solidFill>
                  <a:srgbClr val="EA9A56"/>
                </a:solidFill>
                <a:latin typeface="Calibri"/>
                <a:cs typeface="Arial" pitchFamily="34" charset="0"/>
              </a:rPr>
              <a:t>Objectifs pédagogiques</a:t>
            </a:r>
          </a:p>
        </p:txBody>
      </p:sp>
      <p:cxnSp>
        <p:nvCxnSpPr>
          <p:cNvPr id="6" name="Connecteur droit 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3F3025AF-1822-DA4D-B7EF-AE878ACCFF6A}"/>
              </a:ext>
            </a:extLst>
          </p:cNvPr>
          <p:cNvPicPr>
            <a:picLocks noChangeAspect="1"/>
          </p:cNvPicPr>
          <p:nvPr/>
        </p:nvPicPr>
        <p:blipFill>
          <a:blip r:embed="rId2"/>
          <a:stretch>
            <a:fillRect/>
          </a:stretch>
        </p:blipFill>
        <p:spPr>
          <a:xfrm>
            <a:off x="7975123" y="167834"/>
            <a:ext cx="684076" cy="689683"/>
          </a:xfrm>
          <a:prstGeom prst="rect">
            <a:avLst/>
          </a:prstGeom>
        </p:spPr>
      </p:pic>
      <p:sp>
        <p:nvSpPr>
          <p:cNvPr id="10" name="Text Box 2">
            <a:extLst>
              <a:ext uri="{FF2B5EF4-FFF2-40B4-BE49-F238E27FC236}">
                <a16:creationId xmlns:a16="http://schemas.microsoft.com/office/drawing/2014/main" id="{9774E690-2B66-984B-8060-1590D3DF8490}"/>
              </a:ext>
            </a:extLst>
          </p:cNvPr>
          <p:cNvSpPr txBox="1">
            <a:spLocks noChangeArrowheads="1"/>
          </p:cNvSpPr>
          <p:nvPr/>
        </p:nvSpPr>
        <p:spPr bwMode="auto">
          <a:xfrm>
            <a:off x="395536" y="1683854"/>
            <a:ext cx="8263663"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lvl="0">
              <a:spcBef>
                <a:spcPct val="50000"/>
              </a:spcBef>
              <a:buFontTx/>
              <a:buChar char="•"/>
            </a:pPr>
            <a:r>
              <a:rPr lang="fr-FR" sz="2400" dirty="0">
                <a:solidFill>
                  <a:prstClr val="black"/>
                </a:solidFill>
                <a:latin typeface="Calibri" pitchFamily="34" charset="0"/>
                <a:cs typeface="Arial" charset="0"/>
              </a:rPr>
              <a:t>Connaître les définitions et principes de prévention</a:t>
            </a:r>
          </a:p>
          <a:p>
            <a:pPr lvl="0">
              <a:spcBef>
                <a:spcPct val="50000"/>
              </a:spcBef>
              <a:buFontTx/>
              <a:buChar char="•"/>
            </a:pPr>
            <a:r>
              <a:rPr lang="fr-FR" sz="2400" dirty="0">
                <a:solidFill>
                  <a:prstClr val="black"/>
                </a:solidFill>
                <a:latin typeface="Calibri" pitchFamily="34" charset="0"/>
                <a:cs typeface="Arial" charset="0"/>
              </a:rPr>
              <a:t>Connaître les conditions pour réaliser un dépistage organisé</a:t>
            </a:r>
          </a:p>
          <a:p>
            <a:pPr lvl="0">
              <a:spcBef>
                <a:spcPct val="50000"/>
              </a:spcBef>
              <a:buFontTx/>
              <a:buChar char="•"/>
            </a:pPr>
            <a:r>
              <a:rPr lang="fr-FR" sz="2400" dirty="0">
                <a:solidFill>
                  <a:prstClr val="black"/>
                </a:solidFill>
                <a:latin typeface="Calibri" pitchFamily="34" charset="0"/>
                <a:cs typeface="Arial" charset="0"/>
              </a:rPr>
              <a:t>Connaître les modalités de dépistage individuel et le programme de dépistage organisé des cancers du col de l’utérus, du sein, du colon et du rectum</a:t>
            </a:r>
          </a:p>
          <a:p>
            <a:pPr lvl="0">
              <a:spcBef>
                <a:spcPct val="50000"/>
              </a:spcBef>
              <a:buFontTx/>
              <a:buChar char="•"/>
            </a:pPr>
            <a:r>
              <a:rPr lang="fr-FR" sz="2400" dirty="0">
                <a:solidFill>
                  <a:prstClr val="black"/>
                </a:solidFill>
                <a:latin typeface="Calibri" pitchFamily="34" charset="0"/>
                <a:cs typeface="Arial" charset="0"/>
              </a:rPr>
              <a:t>Connaître les principaux types d’HPV oncogènes et les principes de prévention primaire du col de l’utérus</a:t>
            </a:r>
          </a:p>
          <a:p>
            <a:pPr lvl="0">
              <a:spcBef>
                <a:spcPct val="50000"/>
              </a:spcBef>
              <a:buFontTx/>
              <a:buChar char="•"/>
            </a:pPr>
            <a:r>
              <a:rPr lang="fr-FR" sz="2400" dirty="0">
                <a:solidFill>
                  <a:prstClr val="black"/>
                </a:solidFill>
                <a:latin typeface="Calibri" pitchFamily="34" charset="0"/>
                <a:cs typeface="Arial" charset="0"/>
              </a:rPr>
              <a:t>Argumenter les principes et l’intérêt de ces dépistages</a:t>
            </a:r>
          </a:p>
        </p:txBody>
      </p:sp>
      <p:pic>
        <p:nvPicPr>
          <p:cNvPr id="12" name="Image 11">
            <a:extLst>
              <a:ext uri="{FF2B5EF4-FFF2-40B4-BE49-F238E27FC236}">
                <a16:creationId xmlns:a16="http://schemas.microsoft.com/office/drawing/2014/main" id="{8A712467-2CA1-2A44-95C2-515C6CB30C4F}"/>
              </a:ext>
            </a:extLst>
          </p:cNvPr>
          <p:cNvPicPr>
            <a:picLocks noChangeAspect="1"/>
          </p:cNvPicPr>
          <p:nvPr/>
        </p:nvPicPr>
        <p:blipFill>
          <a:blip r:embed="rId2"/>
          <a:stretch>
            <a:fillRect/>
          </a:stretch>
        </p:blipFill>
        <p:spPr>
          <a:xfrm>
            <a:off x="2721127" y="5762507"/>
            <a:ext cx="424421" cy="427900"/>
          </a:xfrm>
          <a:prstGeom prst="rect">
            <a:avLst/>
          </a:prstGeom>
        </p:spPr>
      </p:pic>
      <p:pic>
        <p:nvPicPr>
          <p:cNvPr id="13" name="Image 12">
            <a:extLst>
              <a:ext uri="{FF2B5EF4-FFF2-40B4-BE49-F238E27FC236}">
                <a16:creationId xmlns:a16="http://schemas.microsoft.com/office/drawing/2014/main" id="{2295C763-1459-724E-9331-DB3EFAE42AE3}"/>
              </a:ext>
            </a:extLst>
          </p:cNvPr>
          <p:cNvPicPr>
            <a:picLocks noChangeAspect="1"/>
          </p:cNvPicPr>
          <p:nvPr/>
        </p:nvPicPr>
        <p:blipFill>
          <a:blip r:embed="rId3"/>
          <a:stretch>
            <a:fillRect/>
          </a:stretch>
        </p:blipFill>
        <p:spPr>
          <a:xfrm>
            <a:off x="4047890" y="5762507"/>
            <a:ext cx="459127" cy="459127"/>
          </a:xfrm>
          <a:prstGeom prst="rect">
            <a:avLst/>
          </a:prstGeom>
        </p:spPr>
      </p:pic>
      <p:pic>
        <p:nvPicPr>
          <p:cNvPr id="14" name="Image 13">
            <a:extLst>
              <a:ext uri="{FF2B5EF4-FFF2-40B4-BE49-F238E27FC236}">
                <a16:creationId xmlns:a16="http://schemas.microsoft.com/office/drawing/2014/main" id="{8D1C64D1-BC98-4D41-B48C-7F68B33D6548}"/>
              </a:ext>
            </a:extLst>
          </p:cNvPr>
          <p:cNvPicPr>
            <a:picLocks noChangeAspect="1"/>
          </p:cNvPicPr>
          <p:nvPr/>
        </p:nvPicPr>
        <p:blipFill>
          <a:blip r:embed="rId4"/>
          <a:stretch>
            <a:fillRect/>
          </a:stretch>
        </p:blipFill>
        <p:spPr>
          <a:xfrm>
            <a:off x="5318228" y="5785174"/>
            <a:ext cx="444383" cy="440769"/>
          </a:xfrm>
          <a:prstGeom prst="rect">
            <a:avLst/>
          </a:prstGeom>
        </p:spPr>
      </p:pic>
    </p:spTree>
    <p:extLst>
      <p:ext uri="{BB962C8B-B14F-4D97-AF65-F5344CB8AC3E}">
        <p14:creationId xmlns:p14="http://schemas.microsoft.com/office/powerpoint/2010/main" val="1255979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3F3025AF-1822-DA4D-B7EF-AE878ACCFF6A}"/>
              </a:ext>
            </a:extLst>
          </p:cNvPr>
          <p:cNvPicPr>
            <a:picLocks noChangeAspect="1"/>
          </p:cNvPicPr>
          <p:nvPr/>
        </p:nvPicPr>
        <p:blipFill>
          <a:blip r:embed="rId2"/>
          <a:stretch>
            <a:fillRect/>
          </a:stretch>
        </p:blipFill>
        <p:spPr>
          <a:xfrm>
            <a:off x="7975123" y="167834"/>
            <a:ext cx="684076" cy="689683"/>
          </a:xfrm>
          <a:prstGeom prst="rect">
            <a:avLst/>
          </a:prstGeom>
        </p:spPr>
      </p:pic>
      <p:sp>
        <p:nvSpPr>
          <p:cNvPr id="10" name="Text Box 2">
            <a:extLst>
              <a:ext uri="{FF2B5EF4-FFF2-40B4-BE49-F238E27FC236}">
                <a16:creationId xmlns:a16="http://schemas.microsoft.com/office/drawing/2014/main" id="{9774E690-2B66-984B-8060-1590D3DF8490}"/>
              </a:ext>
            </a:extLst>
          </p:cNvPr>
          <p:cNvSpPr txBox="1">
            <a:spLocks noChangeArrowheads="1"/>
          </p:cNvSpPr>
          <p:nvPr/>
        </p:nvSpPr>
        <p:spPr bwMode="auto">
          <a:xfrm>
            <a:off x="395536" y="1864917"/>
            <a:ext cx="8263663"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a:spcBef>
                <a:spcPct val="50000"/>
              </a:spcBef>
              <a:buFontTx/>
              <a:buChar char="•"/>
              <a:defRPr/>
            </a:pPr>
            <a:r>
              <a:rPr lang="fr-FR" sz="2400" b="1" dirty="0">
                <a:solidFill>
                  <a:srgbClr val="D6722E"/>
                </a:solidFill>
                <a:latin typeface="Calibri" pitchFamily="34" charset="0"/>
                <a:cs typeface="Arial" charset="0"/>
              </a:rPr>
              <a:t>HPV 16 &amp; 18 </a:t>
            </a:r>
            <a:r>
              <a:rPr lang="fr-FR" sz="2400" dirty="0">
                <a:latin typeface="Calibri" pitchFamily="34" charset="0"/>
                <a:cs typeface="Arial" charset="0"/>
              </a:rPr>
              <a:t>responsables de </a:t>
            </a:r>
            <a:r>
              <a:rPr lang="fr-FR" sz="2400" dirty="0">
                <a:solidFill>
                  <a:srgbClr val="D6722E"/>
                </a:solidFill>
                <a:latin typeface="Calibri" pitchFamily="34" charset="0"/>
                <a:cs typeface="Arial" charset="0"/>
              </a:rPr>
              <a:t>70%</a:t>
            </a:r>
            <a:r>
              <a:rPr lang="fr-FR" sz="2400" dirty="0">
                <a:latin typeface="Calibri" pitchFamily="34" charset="0"/>
                <a:cs typeface="Arial" charset="0"/>
              </a:rPr>
              <a:t> des cancers du col</a:t>
            </a:r>
          </a:p>
          <a:p>
            <a:pPr>
              <a:spcBef>
                <a:spcPct val="50000"/>
              </a:spcBef>
              <a:buFontTx/>
              <a:buChar char="•"/>
              <a:defRPr/>
            </a:pPr>
            <a:r>
              <a:rPr lang="fr-FR" sz="2400" b="1" dirty="0">
                <a:solidFill>
                  <a:srgbClr val="D6722E"/>
                </a:solidFill>
                <a:latin typeface="Calibri" pitchFamily="34" charset="0"/>
                <a:cs typeface="Arial" charset="0"/>
              </a:rPr>
              <a:t>Prévention = vaccin + frottis cervico-utérin</a:t>
            </a:r>
          </a:p>
          <a:p>
            <a:pPr>
              <a:spcBef>
                <a:spcPct val="50000"/>
              </a:spcBef>
              <a:buFontTx/>
              <a:buChar char="•"/>
              <a:defRPr/>
            </a:pPr>
            <a:r>
              <a:rPr lang="fr-FR" sz="2400" b="1" dirty="0">
                <a:solidFill>
                  <a:srgbClr val="D6722E"/>
                </a:solidFill>
                <a:latin typeface="Calibri" pitchFamily="34" charset="0"/>
                <a:cs typeface="Arial" charset="0"/>
              </a:rPr>
              <a:t>Vaccin = 11-14 ans </a:t>
            </a:r>
            <a:r>
              <a:rPr lang="fr-FR" sz="2400" dirty="0">
                <a:latin typeface="Calibri" pitchFamily="34" charset="0"/>
                <a:cs typeface="Arial" charset="0"/>
              </a:rPr>
              <a:t>(</a:t>
            </a:r>
            <a:r>
              <a:rPr lang="fr-FR" sz="2400" dirty="0" err="1">
                <a:latin typeface="Calibri" pitchFamily="34" charset="0"/>
                <a:cs typeface="Arial" charset="0"/>
              </a:rPr>
              <a:t>garcons</a:t>
            </a:r>
            <a:r>
              <a:rPr lang="fr-FR" sz="2400" dirty="0">
                <a:latin typeface="Calibri" pitchFamily="34" charset="0"/>
                <a:cs typeface="Arial" charset="0"/>
              </a:rPr>
              <a:t> et filles)</a:t>
            </a:r>
            <a:r>
              <a:rPr lang="fr-FR" sz="2400" b="1" dirty="0">
                <a:solidFill>
                  <a:srgbClr val="D6722E"/>
                </a:solidFill>
                <a:latin typeface="Calibri" pitchFamily="34" charset="0"/>
                <a:cs typeface="Arial" charset="0"/>
              </a:rPr>
              <a:t>, </a:t>
            </a:r>
            <a:r>
              <a:rPr lang="fr-FR" sz="2400" dirty="0">
                <a:latin typeface="Calibri" pitchFamily="34" charset="0"/>
                <a:cs typeface="Arial" charset="0"/>
              </a:rPr>
              <a:t>rattrapage 15-19</a:t>
            </a:r>
          </a:p>
          <a:p>
            <a:pPr lvl="0">
              <a:spcBef>
                <a:spcPct val="50000"/>
              </a:spcBef>
              <a:buFontTx/>
              <a:buChar char="•"/>
              <a:defRPr/>
            </a:pPr>
            <a:r>
              <a:rPr lang="fr-FR" sz="2400" dirty="0">
                <a:solidFill>
                  <a:prstClr val="black"/>
                </a:solidFill>
                <a:latin typeface="Calibri" pitchFamily="34" charset="0"/>
                <a:cs typeface="Arial" charset="0"/>
              </a:rPr>
              <a:t>FCU chez femmes</a:t>
            </a:r>
            <a:r>
              <a:rPr kumimoji="0" lang="fr-FR" sz="2400" b="0" i="0" u="none" strike="noStrike" kern="1200" cap="none" spc="0" normalizeH="0" baseline="0" noProof="0" dirty="0">
                <a:ln>
                  <a:noFill/>
                </a:ln>
                <a:solidFill>
                  <a:prstClr val="black"/>
                </a:solidFill>
                <a:uLnTx/>
                <a:uFillTx/>
                <a:latin typeface="Calibri" pitchFamily="34" charset="0"/>
                <a:ea typeface="+mn-ea"/>
                <a:cs typeface="Arial" charset="0"/>
              </a:rPr>
              <a:t> de </a:t>
            </a:r>
            <a:r>
              <a:rPr lang="fr-FR" sz="2400" b="1" dirty="0">
                <a:solidFill>
                  <a:srgbClr val="D6722E"/>
                </a:solidFill>
                <a:latin typeface="Calibri" pitchFamily="34" charset="0"/>
                <a:cs typeface="Arial" charset="0"/>
              </a:rPr>
              <a:t>25</a:t>
            </a:r>
            <a:r>
              <a:rPr kumimoji="0" lang="fr-FR" sz="2400" b="1" i="0" u="none" strike="noStrike" kern="1200" cap="none" spc="0" normalizeH="0" baseline="0" noProof="0" dirty="0">
                <a:ln>
                  <a:noFill/>
                </a:ln>
                <a:solidFill>
                  <a:srgbClr val="D6722E"/>
                </a:solidFill>
                <a:uLnTx/>
                <a:uFillTx/>
                <a:latin typeface="Calibri" pitchFamily="34" charset="0"/>
                <a:ea typeface="+mn-ea"/>
                <a:cs typeface="Arial" charset="0"/>
              </a:rPr>
              <a:t> à </a:t>
            </a:r>
            <a:r>
              <a:rPr lang="fr-FR" sz="2400" b="1" dirty="0">
                <a:solidFill>
                  <a:srgbClr val="D6722E"/>
                </a:solidFill>
                <a:latin typeface="Calibri" pitchFamily="34" charset="0"/>
                <a:cs typeface="Arial" charset="0"/>
              </a:rPr>
              <a:t>65</a:t>
            </a:r>
            <a:r>
              <a:rPr kumimoji="0" lang="fr-FR" sz="2400" b="1" i="0" u="none" strike="noStrike" kern="1200" cap="none" spc="0" normalizeH="0" baseline="0" noProof="0" dirty="0">
                <a:ln>
                  <a:noFill/>
                </a:ln>
                <a:solidFill>
                  <a:srgbClr val="D6722E"/>
                </a:solidFill>
                <a:uLnTx/>
                <a:uFillTx/>
                <a:latin typeface="Calibri" pitchFamily="34" charset="0"/>
                <a:ea typeface="+mn-ea"/>
                <a:cs typeface="Arial" charset="0"/>
              </a:rPr>
              <a:t> ans</a:t>
            </a:r>
          </a:p>
          <a:p>
            <a:pPr>
              <a:spcBef>
                <a:spcPct val="50000"/>
              </a:spcBef>
              <a:buFontTx/>
              <a:buChar char="•"/>
              <a:defRPr/>
            </a:pPr>
            <a:r>
              <a:rPr lang="fr-FR" sz="2400" dirty="0">
                <a:latin typeface="Calibri" pitchFamily="34" charset="0"/>
                <a:cs typeface="Arial" charset="0"/>
              </a:rPr>
              <a:t>A 1 an puis 3 ans entre 25 et 30 ans</a:t>
            </a:r>
          </a:p>
          <a:p>
            <a:pPr>
              <a:spcBef>
                <a:spcPct val="50000"/>
              </a:spcBef>
              <a:buFontTx/>
              <a:buChar char="•"/>
              <a:defRPr/>
            </a:pPr>
            <a:r>
              <a:rPr lang="fr-FR" sz="2400" dirty="0">
                <a:latin typeface="Calibri" pitchFamily="34" charset="0"/>
                <a:cs typeface="Arial" charset="0"/>
              </a:rPr>
              <a:t>Tous les </a:t>
            </a:r>
            <a:r>
              <a:rPr lang="fr-FR" sz="2400" b="1" dirty="0">
                <a:solidFill>
                  <a:srgbClr val="D6722E"/>
                </a:solidFill>
                <a:latin typeface="Calibri" pitchFamily="34" charset="0"/>
                <a:cs typeface="Arial" charset="0"/>
              </a:rPr>
              <a:t>5 ans </a:t>
            </a:r>
            <a:r>
              <a:rPr lang="fr-FR" sz="2400" dirty="0">
                <a:solidFill>
                  <a:srgbClr val="D6722E"/>
                </a:solidFill>
                <a:latin typeface="Calibri" pitchFamily="34" charset="0"/>
                <a:cs typeface="Arial" charset="0"/>
              </a:rPr>
              <a:t>après 30 ans</a:t>
            </a:r>
            <a:r>
              <a:rPr lang="fr-FR" sz="2400" b="1" dirty="0">
                <a:solidFill>
                  <a:srgbClr val="D6722E"/>
                </a:solidFill>
                <a:latin typeface="Calibri" pitchFamily="34" charset="0"/>
                <a:cs typeface="Arial" charset="0"/>
              </a:rPr>
              <a:t> </a:t>
            </a:r>
          </a:p>
          <a:p>
            <a:pPr>
              <a:spcBef>
                <a:spcPct val="50000"/>
              </a:spcBef>
              <a:buClr>
                <a:schemeClr val="tx1"/>
              </a:buClr>
              <a:buFontTx/>
              <a:buChar char="•"/>
              <a:defRPr/>
            </a:pPr>
            <a:r>
              <a:rPr lang="fr-FR" sz="2400" b="1" dirty="0">
                <a:solidFill>
                  <a:srgbClr val="D6722E"/>
                </a:solidFill>
                <a:latin typeface="Calibri" pitchFamily="34" charset="0"/>
                <a:cs typeface="Arial" charset="0"/>
              </a:rPr>
              <a:t>Test + </a:t>
            </a:r>
            <a:r>
              <a:rPr lang="fr-FR" sz="2400" dirty="0">
                <a:latin typeface="Calibri" pitchFamily="34" charset="0"/>
                <a:cs typeface="Arial" charset="0"/>
              </a:rPr>
              <a:t>:</a:t>
            </a:r>
            <a:r>
              <a:rPr lang="fr-FR" sz="2400" b="1" dirty="0">
                <a:latin typeface="Calibri" pitchFamily="34" charset="0"/>
                <a:cs typeface="Arial" charset="0"/>
              </a:rPr>
              <a:t> colposcopie</a:t>
            </a:r>
            <a:endParaRPr lang="fr-FR" sz="2400" b="1" dirty="0">
              <a:solidFill>
                <a:srgbClr val="D6722E"/>
              </a:solidFill>
              <a:latin typeface="Calibri" pitchFamily="34" charset="0"/>
              <a:cs typeface="Arial" charset="0"/>
            </a:endParaRPr>
          </a:p>
        </p:txBody>
      </p:sp>
      <p:sp>
        <p:nvSpPr>
          <p:cNvPr id="7" name="Titre 1">
            <a:extLst>
              <a:ext uri="{FF2B5EF4-FFF2-40B4-BE49-F238E27FC236}">
                <a16:creationId xmlns:a16="http://schemas.microsoft.com/office/drawing/2014/main" id="{4BE817C0-9743-1D41-BB82-B19C5D1835FD}"/>
              </a:ext>
            </a:extLst>
          </p:cNvPr>
          <p:cNvSpPr txBox="1">
            <a:spLocks/>
          </p:cNvSpPr>
          <p:nvPr/>
        </p:nvSpPr>
        <p:spPr>
          <a:xfrm>
            <a:off x="827584"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dirty="0">
                <a:solidFill>
                  <a:schemeClr val="accent6"/>
                </a:solidFill>
              </a:rPr>
              <a:t>A RETENIR</a:t>
            </a:r>
          </a:p>
        </p:txBody>
      </p:sp>
      <p:pic>
        <p:nvPicPr>
          <p:cNvPr id="11" name="Picture 3" descr="D:\Donnée 2\Monique\Appels à projets 2012-2013\Diaporama LYON EST\a-retenir.gif">
            <a:extLst>
              <a:ext uri="{FF2B5EF4-FFF2-40B4-BE49-F238E27FC236}">
                <a16:creationId xmlns:a16="http://schemas.microsoft.com/office/drawing/2014/main" id="{1A91FF2A-5E6C-D84E-A67F-69A9613D84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595" y="329687"/>
            <a:ext cx="385981" cy="378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9385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fr-FR" sz="3600" dirty="0">
                <a:solidFill>
                  <a:prstClr val="black">
                    <a:lumMod val="65000"/>
                    <a:lumOff val="35000"/>
                  </a:prstClr>
                </a:solidFill>
                <a:latin typeface="Calibri"/>
                <a:cs typeface="Arial" pitchFamily="34" charset="0"/>
              </a:rPr>
              <a:t>Dépistage du cancer du sein - Généralités</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cxnSp>
        <p:nvCxnSpPr>
          <p:cNvPr id="6" name="Connecteur droit 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3F3025AF-1822-DA4D-B7EF-AE878ACCFF6A}"/>
              </a:ext>
            </a:extLst>
          </p:cNvPr>
          <p:cNvPicPr>
            <a:picLocks noChangeAspect="1"/>
          </p:cNvPicPr>
          <p:nvPr/>
        </p:nvPicPr>
        <p:blipFill>
          <a:blip r:embed="rId2"/>
          <a:stretch>
            <a:fillRect/>
          </a:stretch>
        </p:blipFill>
        <p:spPr>
          <a:xfrm>
            <a:off x="8317161" y="147029"/>
            <a:ext cx="684076" cy="689683"/>
          </a:xfrm>
          <a:prstGeom prst="rect">
            <a:avLst/>
          </a:prstGeom>
        </p:spPr>
      </p:pic>
      <p:sp>
        <p:nvSpPr>
          <p:cNvPr id="10" name="Text Box 2">
            <a:extLst>
              <a:ext uri="{FF2B5EF4-FFF2-40B4-BE49-F238E27FC236}">
                <a16:creationId xmlns:a16="http://schemas.microsoft.com/office/drawing/2014/main" id="{9774E690-2B66-984B-8060-1590D3DF8490}"/>
              </a:ext>
            </a:extLst>
          </p:cNvPr>
          <p:cNvSpPr txBox="1">
            <a:spLocks noChangeArrowheads="1"/>
          </p:cNvSpPr>
          <p:nvPr/>
        </p:nvSpPr>
        <p:spPr bwMode="auto">
          <a:xfrm>
            <a:off x="395536" y="1273903"/>
            <a:ext cx="8263663"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marL="457200" marR="0" lvl="0" indent="-457200" algn="l" defTabSz="914400" rtl="0" eaLnBrk="1" fontAlgn="auto" latinLnBrk="0" hangingPunct="1">
              <a:lnSpc>
                <a:spcPct val="100000"/>
              </a:lnSpc>
              <a:spcBef>
                <a:spcPct val="50000"/>
              </a:spcBef>
              <a:spcAft>
                <a:spcPts val="0"/>
              </a:spcAft>
              <a:buClrTx/>
              <a:buSzTx/>
              <a:buFontTx/>
              <a:buChar char="•"/>
              <a:tabLst/>
              <a:defRPr/>
            </a:pPr>
            <a:r>
              <a:rPr lang="fr-FR" sz="2400" dirty="0">
                <a:solidFill>
                  <a:prstClr val="black"/>
                </a:solidFill>
                <a:latin typeface="Calibri" pitchFamily="34" charset="0"/>
                <a:cs typeface="Arial" charset="0"/>
              </a:rPr>
              <a:t>Cancer du sein = </a:t>
            </a:r>
            <a:r>
              <a:rPr lang="fr-FR" sz="2400" b="1" dirty="0">
                <a:solidFill>
                  <a:srgbClr val="D6722E"/>
                </a:solidFill>
                <a:latin typeface="Calibri" pitchFamily="34" charset="0"/>
                <a:cs typeface="Arial" charset="0"/>
              </a:rPr>
              <a:t>enjeux de santé publique</a:t>
            </a:r>
          </a:p>
          <a:p>
            <a:pPr marL="457200" lvl="1" indent="0">
              <a:spcBef>
                <a:spcPct val="50000"/>
              </a:spcBef>
              <a:defRPr/>
            </a:pPr>
            <a:r>
              <a:rPr lang="fr-FR" sz="2400" dirty="0">
                <a:solidFill>
                  <a:prstClr val="black"/>
                </a:solidFill>
                <a:latin typeface="Calibri" pitchFamily="34" charset="0"/>
                <a:cs typeface="Arial" charset="0"/>
              </a:rPr>
              <a:t>- 59 000 nouveaux cas / an (1</a:t>
            </a:r>
            <a:r>
              <a:rPr lang="fr-FR" sz="2400" baseline="30000" dirty="0">
                <a:solidFill>
                  <a:prstClr val="black"/>
                </a:solidFill>
                <a:latin typeface="Calibri" pitchFamily="34" charset="0"/>
                <a:cs typeface="Arial" charset="0"/>
              </a:rPr>
              <a:t>ère</a:t>
            </a:r>
            <a:r>
              <a:rPr lang="fr-FR" sz="2400" dirty="0">
                <a:solidFill>
                  <a:prstClr val="black"/>
                </a:solidFill>
                <a:latin typeface="Calibri" pitchFamily="34" charset="0"/>
                <a:cs typeface="Arial" charset="0"/>
              </a:rPr>
              <a:t>  cause), 80% &gt; 50 ans</a:t>
            </a:r>
          </a:p>
          <a:p>
            <a:pPr marL="457200" lvl="1" indent="0">
              <a:spcBef>
                <a:spcPct val="50000"/>
              </a:spcBef>
              <a:defRPr/>
            </a:pPr>
            <a:r>
              <a:rPr lang="fr-FR" sz="2400" dirty="0">
                <a:solidFill>
                  <a:prstClr val="black"/>
                </a:solidFill>
                <a:latin typeface="Calibri" pitchFamily="34" charset="0"/>
                <a:cs typeface="Arial" charset="0"/>
              </a:rPr>
              <a:t>- 12 000 décès / an (1</a:t>
            </a:r>
            <a:r>
              <a:rPr lang="fr-FR" sz="2400" baseline="30000" dirty="0">
                <a:solidFill>
                  <a:prstClr val="black"/>
                </a:solidFill>
                <a:latin typeface="Calibri" pitchFamily="34" charset="0"/>
                <a:cs typeface="Arial" charset="0"/>
              </a:rPr>
              <a:t>ère</a:t>
            </a:r>
            <a:r>
              <a:rPr lang="fr-FR" sz="2400" dirty="0">
                <a:solidFill>
                  <a:prstClr val="black"/>
                </a:solidFill>
                <a:latin typeface="Calibri" pitchFamily="34" charset="0"/>
                <a:cs typeface="Arial" charset="0"/>
              </a:rPr>
              <a:t>  cause)</a:t>
            </a:r>
          </a:p>
          <a:p>
            <a:pPr>
              <a:spcBef>
                <a:spcPct val="50000"/>
              </a:spcBef>
              <a:buFontTx/>
              <a:buChar char="•"/>
              <a:defRPr/>
            </a:pPr>
            <a:r>
              <a:rPr lang="fr-FR" sz="2400" dirty="0">
                <a:solidFill>
                  <a:prstClr val="black"/>
                </a:solidFill>
                <a:latin typeface="Calibri" pitchFamily="34" charset="0"/>
                <a:cs typeface="Arial" charset="0"/>
              </a:rPr>
              <a:t>Principe du test :  </a:t>
            </a:r>
            <a:r>
              <a:rPr lang="fr-FR" sz="2400" b="1" dirty="0">
                <a:solidFill>
                  <a:srgbClr val="D6722E"/>
                </a:solidFill>
                <a:latin typeface="Calibri" pitchFamily="34" charset="0"/>
                <a:cs typeface="Arial" charset="0"/>
              </a:rPr>
              <a:t>examen clinique mammaire</a:t>
            </a:r>
            <a:r>
              <a:rPr lang="fr-FR" sz="2400" dirty="0">
                <a:solidFill>
                  <a:prstClr val="black"/>
                </a:solidFill>
                <a:latin typeface="Calibri" pitchFamily="34" charset="0"/>
                <a:cs typeface="Arial" charset="0"/>
              </a:rPr>
              <a:t> et </a:t>
            </a:r>
            <a:r>
              <a:rPr lang="fr-FR" sz="2400" b="1" dirty="0">
                <a:solidFill>
                  <a:srgbClr val="D6722E"/>
                </a:solidFill>
                <a:latin typeface="Calibri" pitchFamily="34" charset="0"/>
                <a:cs typeface="Arial" charset="0"/>
              </a:rPr>
              <a:t>mammographie par radiologue agréé</a:t>
            </a:r>
            <a:r>
              <a:rPr lang="fr-FR" sz="2400" dirty="0">
                <a:solidFill>
                  <a:prstClr val="black"/>
                </a:solidFill>
                <a:latin typeface="Calibri" pitchFamily="34" charset="0"/>
                <a:cs typeface="Arial" charset="0"/>
              </a:rPr>
              <a:t>, 2 incidences*, double lecture (6% de cancers en 2</a:t>
            </a:r>
            <a:r>
              <a:rPr lang="fr-FR" sz="2400" baseline="30000" dirty="0">
                <a:solidFill>
                  <a:prstClr val="black"/>
                </a:solidFill>
                <a:latin typeface="Calibri" pitchFamily="34" charset="0"/>
                <a:cs typeface="Arial" charset="0"/>
              </a:rPr>
              <a:t>ème</a:t>
            </a:r>
            <a:r>
              <a:rPr lang="fr-FR" sz="2400" dirty="0">
                <a:solidFill>
                  <a:prstClr val="black"/>
                </a:solidFill>
                <a:latin typeface="Calibri" pitchFamily="34" charset="0"/>
                <a:cs typeface="Arial" charset="0"/>
              </a:rPr>
              <a:t> lecture)</a:t>
            </a:r>
            <a:endParaRPr kumimoji="0" lang="fr-FR" sz="2400" b="1" i="0" u="none" strike="noStrike" kern="1200" cap="none" spc="0" normalizeH="0" baseline="0" noProof="0" dirty="0">
              <a:ln>
                <a:noFill/>
              </a:ln>
              <a:solidFill>
                <a:srgbClr val="D6722E"/>
              </a:solidFill>
              <a:uLnTx/>
              <a:uFillTx/>
              <a:latin typeface="Calibri" pitchFamily="34" charset="0"/>
              <a:cs typeface="Arial" charset="0"/>
            </a:endParaRPr>
          </a:p>
          <a:p>
            <a:pPr lvl="0">
              <a:spcBef>
                <a:spcPct val="50000"/>
              </a:spcBef>
              <a:buFontTx/>
              <a:buChar char="•"/>
              <a:defRPr/>
            </a:pPr>
            <a:r>
              <a:rPr kumimoji="0" lang="fr-FR" sz="2400" b="0" i="0" u="none" strike="noStrike" kern="1200" cap="none" spc="0" normalizeH="0" baseline="0" noProof="0" dirty="0">
                <a:ln>
                  <a:noFill/>
                </a:ln>
                <a:solidFill>
                  <a:prstClr val="black"/>
                </a:solidFill>
                <a:uLnTx/>
                <a:uFillTx/>
                <a:latin typeface="Calibri" pitchFamily="34" charset="0"/>
                <a:ea typeface="+mn-ea"/>
                <a:cs typeface="Arial" charset="0"/>
              </a:rPr>
              <a:t>Population cible : femme de </a:t>
            </a:r>
            <a:r>
              <a:rPr kumimoji="0" lang="fr-FR" sz="2400" b="1" i="0" u="none" strike="noStrike" kern="1200" cap="none" spc="0" normalizeH="0" baseline="0" noProof="0" dirty="0">
                <a:ln>
                  <a:noFill/>
                </a:ln>
                <a:solidFill>
                  <a:srgbClr val="D6722E"/>
                </a:solidFill>
                <a:uLnTx/>
                <a:uFillTx/>
                <a:latin typeface="Calibri" pitchFamily="34" charset="0"/>
                <a:ea typeface="+mn-ea"/>
                <a:cs typeface="Arial" charset="0"/>
              </a:rPr>
              <a:t>50 à 74 ans, à risque faible/modéré </a:t>
            </a:r>
            <a:r>
              <a:rPr lang="fr-FR" sz="2400" dirty="0">
                <a:solidFill>
                  <a:prstClr val="black"/>
                </a:solidFill>
                <a:latin typeface="Calibri" pitchFamily="34" charset="0"/>
                <a:cs typeface="Arial" charset="0"/>
              </a:rPr>
              <a:t>(pas de FDR autre que l’âge)</a:t>
            </a:r>
            <a:endParaRPr kumimoji="0" lang="fr-FR" sz="2400" b="1" i="0" u="none" strike="noStrike" kern="1200" cap="none" spc="0" normalizeH="0" baseline="0" noProof="0" dirty="0">
              <a:ln>
                <a:noFill/>
              </a:ln>
              <a:solidFill>
                <a:srgbClr val="D6722E"/>
              </a:solidFill>
              <a:uLnTx/>
              <a:uFillTx/>
              <a:latin typeface="Calibri" pitchFamily="34" charset="0"/>
              <a:ea typeface="+mn-ea"/>
              <a:cs typeface="Arial" charset="0"/>
            </a:endParaRPr>
          </a:p>
          <a:p>
            <a:pPr lvl="0">
              <a:spcBef>
                <a:spcPct val="50000"/>
              </a:spcBef>
              <a:buFontTx/>
              <a:buChar char="•"/>
              <a:defRPr/>
            </a:pPr>
            <a:r>
              <a:rPr lang="fr-FR" sz="2400" dirty="0">
                <a:solidFill>
                  <a:prstClr val="black"/>
                </a:solidFill>
                <a:latin typeface="Calibri" pitchFamily="34" charset="0"/>
                <a:cs typeface="Arial" charset="0"/>
              </a:rPr>
              <a:t>Invitation par les autorités de santé, </a:t>
            </a:r>
            <a:r>
              <a:rPr lang="fr-FR" sz="2400" b="1" dirty="0">
                <a:solidFill>
                  <a:srgbClr val="D6722E"/>
                </a:solidFill>
                <a:latin typeface="Calibri" pitchFamily="34" charset="0"/>
                <a:cs typeface="Arial" charset="0"/>
              </a:rPr>
              <a:t>tous les 2 ans</a:t>
            </a:r>
            <a:r>
              <a:rPr lang="fr-FR" sz="2400" dirty="0">
                <a:solidFill>
                  <a:srgbClr val="D6722E"/>
                </a:solidFill>
                <a:latin typeface="Calibri" pitchFamily="34" charset="0"/>
                <a:cs typeface="Arial" charset="0"/>
              </a:rPr>
              <a:t>, </a:t>
            </a:r>
            <a:r>
              <a:rPr lang="fr-FR" sz="2400" dirty="0">
                <a:latin typeface="Calibri" pitchFamily="34" charset="0"/>
                <a:cs typeface="Arial" charset="0"/>
              </a:rPr>
              <a:t>gratuit</a:t>
            </a:r>
            <a:r>
              <a:rPr lang="fr-FR" sz="2400" b="1" dirty="0">
                <a:solidFill>
                  <a:srgbClr val="D6722E"/>
                </a:solidFill>
                <a:latin typeface="Calibri" pitchFamily="34" charset="0"/>
                <a:cs typeface="Arial" charset="0"/>
              </a:rPr>
              <a:t> </a:t>
            </a:r>
          </a:p>
        </p:txBody>
      </p:sp>
      <p:sp>
        <p:nvSpPr>
          <p:cNvPr id="2" name="ZoneTexte 1">
            <a:extLst>
              <a:ext uri="{FF2B5EF4-FFF2-40B4-BE49-F238E27FC236}">
                <a16:creationId xmlns:a16="http://schemas.microsoft.com/office/drawing/2014/main" id="{C563AE30-A304-9B42-9044-9471382496DF}"/>
              </a:ext>
            </a:extLst>
          </p:cNvPr>
          <p:cNvSpPr txBox="1"/>
          <p:nvPr/>
        </p:nvSpPr>
        <p:spPr>
          <a:xfrm>
            <a:off x="724829" y="6302106"/>
            <a:ext cx="3440044" cy="369332"/>
          </a:xfrm>
          <a:prstGeom prst="rect">
            <a:avLst/>
          </a:prstGeom>
          <a:noFill/>
        </p:spPr>
        <p:txBody>
          <a:bodyPr wrap="none" rtlCol="0">
            <a:spAutoFit/>
          </a:bodyPr>
          <a:lstStyle/>
          <a:p>
            <a:r>
              <a:rPr lang="fr-FR" dirty="0"/>
              <a:t>* oblique externe et </a:t>
            </a:r>
            <a:r>
              <a:rPr lang="fr-FR" dirty="0" err="1"/>
              <a:t>craniocaudale</a:t>
            </a:r>
            <a:endParaRPr lang="fr-FR" dirty="0"/>
          </a:p>
        </p:txBody>
      </p:sp>
    </p:spTree>
    <p:extLst>
      <p:ext uri="{BB962C8B-B14F-4D97-AF65-F5344CB8AC3E}">
        <p14:creationId xmlns:p14="http://schemas.microsoft.com/office/powerpoint/2010/main" val="19016307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fr-FR" sz="3600" dirty="0">
                <a:solidFill>
                  <a:prstClr val="black">
                    <a:lumMod val="65000"/>
                    <a:lumOff val="35000"/>
                  </a:prstClr>
                </a:solidFill>
                <a:latin typeface="Calibri"/>
                <a:cs typeface="Arial" pitchFamily="34" charset="0"/>
              </a:rPr>
              <a:t>Organisation du parcours</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cxnSp>
        <p:nvCxnSpPr>
          <p:cNvPr id="6" name="Connecteur droit 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3F3025AF-1822-DA4D-B7EF-AE878ACCFF6A}"/>
              </a:ext>
            </a:extLst>
          </p:cNvPr>
          <p:cNvPicPr>
            <a:picLocks noChangeAspect="1"/>
          </p:cNvPicPr>
          <p:nvPr/>
        </p:nvPicPr>
        <p:blipFill>
          <a:blip r:embed="rId2"/>
          <a:stretch>
            <a:fillRect/>
          </a:stretch>
        </p:blipFill>
        <p:spPr>
          <a:xfrm>
            <a:off x="7975123" y="167834"/>
            <a:ext cx="684076" cy="689683"/>
          </a:xfrm>
          <a:prstGeom prst="rect">
            <a:avLst/>
          </a:prstGeom>
        </p:spPr>
      </p:pic>
      <p:sp>
        <p:nvSpPr>
          <p:cNvPr id="4" name="ZoneTexte 3">
            <a:extLst>
              <a:ext uri="{FF2B5EF4-FFF2-40B4-BE49-F238E27FC236}">
                <a16:creationId xmlns:a16="http://schemas.microsoft.com/office/drawing/2014/main" id="{24764596-8B9C-DA40-84F5-FB33A25400B4}"/>
              </a:ext>
            </a:extLst>
          </p:cNvPr>
          <p:cNvSpPr txBox="1"/>
          <p:nvPr/>
        </p:nvSpPr>
        <p:spPr>
          <a:xfrm>
            <a:off x="3854192" y="1137927"/>
            <a:ext cx="1368708" cy="461665"/>
          </a:xfrm>
          <a:prstGeom prst="rect">
            <a:avLst/>
          </a:prstGeom>
          <a:noFill/>
          <a:ln w="28575">
            <a:solidFill>
              <a:schemeClr val="accent1"/>
            </a:solidFill>
          </a:ln>
        </p:spPr>
        <p:txBody>
          <a:bodyPr wrap="none" rtlCol="0">
            <a:spAutoFit/>
          </a:bodyPr>
          <a:lstStyle/>
          <a:p>
            <a:r>
              <a:rPr lang="fr-FR" sz="2400" dirty="0"/>
              <a:t>Invitation</a:t>
            </a:r>
          </a:p>
        </p:txBody>
      </p:sp>
      <p:sp>
        <p:nvSpPr>
          <p:cNvPr id="11" name="ZoneTexte 10">
            <a:extLst>
              <a:ext uri="{FF2B5EF4-FFF2-40B4-BE49-F238E27FC236}">
                <a16:creationId xmlns:a16="http://schemas.microsoft.com/office/drawing/2014/main" id="{5A2163D2-4438-1441-A66C-0637678A9874}"/>
              </a:ext>
            </a:extLst>
          </p:cNvPr>
          <p:cNvSpPr txBox="1"/>
          <p:nvPr/>
        </p:nvSpPr>
        <p:spPr>
          <a:xfrm>
            <a:off x="2703845" y="2147264"/>
            <a:ext cx="4971682" cy="461665"/>
          </a:xfrm>
          <a:prstGeom prst="rect">
            <a:avLst/>
          </a:prstGeom>
          <a:noFill/>
          <a:ln w="28575">
            <a:solidFill>
              <a:schemeClr val="accent1"/>
            </a:solidFill>
          </a:ln>
        </p:spPr>
        <p:txBody>
          <a:bodyPr wrap="none" rtlCol="0">
            <a:spAutoFit/>
          </a:bodyPr>
          <a:lstStyle/>
          <a:p>
            <a:r>
              <a:rPr lang="fr-FR" sz="2400" dirty="0"/>
              <a:t>Evaluation du risque de cancer du sein</a:t>
            </a:r>
          </a:p>
        </p:txBody>
      </p:sp>
      <p:sp>
        <p:nvSpPr>
          <p:cNvPr id="12" name="ZoneTexte 11">
            <a:extLst>
              <a:ext uri="{FF2B5EF4-FFF2-40B4-BE49-F238E27FC236}">
                <a16:creationId xmlns:a16="http://schemas.microsoft.com/office/drawing/2014/main" id="{39074150-F55D-C94B-9259-41500E73425D}"/>
              </a:ext>
            </a:extLst>
          </p:cNvPr>
          <p:cNvSpPr txBox="1"/>
          <p:nvPr/>
        </p:nvSpPr>
        <p:spPr>
          <a:xfrm>
            <a:off x="6102915" y="3262661"/>
            <a:ext cx="2851514" cy="830997"/>
          </a:xfrm>
          <a:prstGeom prst="rect">
            <a:avLst/>
          </a:prstGeom>
          <a:noFill/>
          <a:ln w="28575">
            <a:solidFill>
              <a:srgbClr val="D6722E"/>
            </a:solidFill>
          </a:ln>
        </p:spPr>
        <p:txBody>
          <a:bodyPr wrap="square" rtlCol="0">
            <a:spAutoFit/>
          </a:bodyPr>
          <a:lstStyle/>
          <a:p>
            <a:pPr algn="ctr"/>
            <a:r>
              <a:rPr lang="fr-FR" sz="2400" dirty="0"/>
              <a:t>Consultation </a:t>
            </a:r>
          </a:p>
          <a:p>
            <a:pPr algn="ctr"/>
            <a:r>
              <a:rPr lang="fr-FR" sz="2400" dirty="0"/>
              <a:t>Sénologie/radiologie</a:t>
            </a:r>
          </a:p>
        </p:txBody>
      </p:sp>
      <p:cxnSp>
        <p:nvCxnSpPr>
          <p:cNvPr id="17" name="Connecteur droit avec flèche 16">
            <a:extLst>
              <a:ext uri="{FF2B5EF4-FFF2-40B4-BE49-F238E27FC236}">
                <a16:creationId xmlns:a16="http://schemas.microsoft.com/office/drawing/2014/main" id="{0DF85E7D-B2FB-204D-B029-DB428F8845E6}"/>
              </a:ext>
            </a:extLst>
          </p:cNvPr>
          <p:cNvCxnSpPr>
            <a:cxnSpLocks/>
          </p:cNvCxnSpPr>
          <p:nvPr/>
        </p:nvCxnSpPr>
        <p:spPr>
          <a:xfrm>
            <a:off x="4538546" y="1683834"/>
            <a:ext cx="0" cy="379142"/>
          </a:xfrm>
          <a:prstGeom prst="straightConnector1">
            <a:avLst/>
          </a:prstGeom>
          <a:ln w="19050">
            <a:solidFill>
              <a:srgbClr val="595959"/>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75608686-1AA9-FA41-AE76-4525E0527A35}"/>
              </a:ext>
            </a:extLst>
          </p:cNvPr>
          <p:cNvCxnSpPr>
            <a:cxnSpLocks/>
          </p:cNvCxnSpPr>
          <p:nvPr/>
        </p:nvCxnSpPr>
        <p:spPr>
          <a:xfrm>
            <a:off x="6255489" y="2840713"/>
            <a:ext cx="0" cy="298055"/>
          </a:xfrm>
          <a:prstGeom prst="straightConnector1">
            <a:avLst/>
          </a:prstGeom>
          <a:ln w="19050">
            <a:solidFill>
              <a:srgbClr val="595959"/>
            </a:solidFill>
            <a:tailEnd type="triangle"/>
          </a:ln>
        </p:spPr>
        <p:style>
          <a:lnRef idx="1">
            <a:schemeClr val="accent1"/>
          </a:lnRef>
          <a:fillRef idx="0">
            <a:schemeClr val="accent1"/>
          </a:fillRef>
          <a:effectRef idx="0">
            <a:schemeClr val="accent1"/>
          </a:effectRef>
          <a:fontRef idx="minor">
            <a:schemeClr val="tx1"/>
          </a:fontRef>
        </p:style>
      </p:cxnSp>
      <p:sp>
        <p:nvSpPr>
          <p:cNvPr id="26" name="ZoneTexte 25">
            <a:extLst>
              <a:ext uri="{FF2B5EF4-FFF2-40B4-BE49-F238E27FC236}">
                <a16:creationId xmlns:a16="http://schemas.microsoft.com/office/drawing/2014/main" id="{74DE5AFB-1EA3-4948-84EF-21F0371326BE}"/>
              </a:ext>
            </a:extLst>
          </p:cNvPr>
          <p:cNvSpPr txBox="1"/>
          <p:nvPr/>
        </p:nvSpPr>
        <p:spPr>
          <a:xfrm>
            <a:off x="6293038" y="2800746"/>
            <a:ext cx="2411750" cy="369332"/>
          </a:xfrm>
          <a:prstGeom prst="rect">
            <a:avLst/>
          </a:prstGeom>
          <a:noFill/>
        </p:spPr>
        <p:txBody>
          <a:bodyPr wrap="none" rtlCol="0">
            <a:spAutoFit/>
          </a:bodyPr>
          <a:lstStyle/>
          <a:p>
            <a:r>
              <a:rPr lang="fr-FR" b="1" dirty="0">
                <a:solidFill>
                  <a:srgbClr val="595959"/>
                </a:solidFill>
              </a:rPr>
              <a:t>Risque élevé/très élevé</a:t>
            </a:r>
          </a:p>
        </p:txBody>
      </p:sp>
      <p:pic>
        <p:nvPicPr>
          <p:cNvPr id="31" name="Image 30">
            <a:extLst>
              <a:ext uri="{FF2B5EF4-FFF2-40B4-BE49-F238E27FC236}">
                <a16:creationId xmlns:a16="http://schemas.microsoft.com/office/drawing/2014/main" id="{9D9C64A9-A6D4-CC49-8BE2-A41F74A29B1C}"/>
              </a:ext>
            </a:extLst>
          </p:cNvPr>
          <p:cNvPicPr>
            <a:picLocks noChangeAspect="1"/>
          </p:cNvPicPr>
          <p:nvPr/>
        </p:nvPicPr>
        <p:blipFill>
          <a:blip r:embed="rId3"/>
          <a:stretch>
            <a:fillRect/>
          </a:stretch>
        </p:blipFill>
        <p:spPr>
          <a:xfrm>
            <a:off x="2703845" y="3060388"/>
            <a:ext cx="987209" cy="1018909"/>
          </a:xfrm>
          <a:prstGeom prst="rect">
            <a:avLst/>
          </a:prstGeom>
        </p:spPr>
      </p:pic>
      <p:sp>
        <p:nvSpPr>
          <p:cNvPr id="32" name="ZoneTexte 31">
            <a:extLst>
              <a:ext uri="{FF2B5EF4-FFF2-40B4-BE49-F238E27FC236}">
                <a16:creationId xmlns:a16="http://schemas.microsoft.com/office/drawing/2014/main" id="{8A2600D9-E27B-4848-8C73-FA47B470EB92}"/>
              </a:ext>
            </a:extLst>
          </p:cNvPr>
          <p:cNvSpPr txBox="1"/>
          <p:nvPr/>
        </p:nvSpPr>
        <p:spPr>
          <a:xfrm>
            <a:off x="830582" y="4196128"/>
            <a:ext cx="8123848" cy="2277547"/>
          </a:xfrm>
          <a:prstGeom prst="rect">
            <a:avLst/>
          </a:prstGeom>
          <a:noFill/>
        </p:spPr>
        <p:txBody>
          <a:bodyPr wrap="square" rtlCol="0">
            <a:spAutoFit/>
          </a:bodyPr>
          <a:lstStyle/>
          <a:p>
            <a:pPr marL="342900" indent="-342900">
              <a:buFont typeface="+mj-lt"/>
              <a:buAutoNum type="arabicPeriod"/>
            </a:pPr>
            <a:r>
              <a:rPr lang="fr-FR" sz="2400" dirty="0"/>
              <a:t>Pas de </a:t>
            </a:r>
            <a:r>
              <a:rPr lang="fr-FR" sz="2400" b="1" dirty="0">
                <a:solidFill>
                  <a:srgbClr val="D6722E"/>
                </a:solidFill>
              </a:rPr>
              <a:t>symptômes</a:t>
            </a:r>
            <a:r>
              <a:rPr lang="fr-FR" sz="2400" dirty="0"/>
              <a:t> (nodule, peau, </a:t>
            </a:r>
            <a:r>
              <a:rPr lang="fr-FR" sz="2400" dirty="0" err="1"/>
              <a:t>mammelons</a:t>
            </a:r>
            <a:r>
              <a:rPr lang="fr-FR" sz="2400" dirty="0"/>
              <a:t>)</a:t>
            </a:r>
          </a:p>
          <a:p>
            <a:pPr marL="342900" indent="-342900">
              <a:buFont typeface="+mj-lt"/>
              <a:buAutoNum type="arabicPeriod"/>
            </a:pPr>
            <a:r>
              <a:rPr lang="fr-FR" sz="2400" dirty="0"/>
              <a:t>Pas d’</a:t>
            </a:r>
            <a:r>
              <a:rPr lang="fr-FR" sz="2400" b="1" dirty="0">
                <a:solidFill>
                  <a:srgbClr val="D6722E"/>
                </a:solidFill>
              </a:rPr>
              <a:t>antécédents</a:t>
            </a:r>
          </a:p>
          <a:p>
            <a:pPr lvl="1"/>
            <a:r>
              <a:rPr lang="fr-FR" sz="2400" dirty="0"/>
              <a:t>- Personnel : </a:t>
            </a:r>
            <a:r>
              <a:rPr lang="fr-FR" sz="2200" dirty="0"/>
              <a:t>cancer du sein, utérus, endomètre, hyperplasie atypique, affection proliférative </a:t>
            </a:r>
            <a:r>
              <a:rPr lang="fr-FR" sz="2200" dirty="0" err="1"/>
              <a:t>bénine</a:t>
            </a:r>
            <a:r>
              <a:rPr lang="fr-FR" sz="2200" dirty="0"/>
              <a:t>, irradiation thoracique </a:t>
            </a:r>
          </a:p>
          <a:p>
            <a:pPr lvl="1"/>
            <a:r>
              <a:rPr lang="fr-FR" sz="2400" dirty="0"/>
              <a:t>- Familial 1</a:t>
            </a:r>
            <a:r>
              <a:rPr lang="fr-FR" sz="2400" baseline="30000" dirty="0"/>
              <a:t>er</a:t>
            </a:r>
            <a:r>
              <a:rPr lang="fr-FR" sz="2400" dirty="0"/>
              <a:t> degré, avant 40 ans : </a:t>
            </a:r>
            <a:r>
              <a:rPr lang="fr-FR" sz="2200" dirty="0"/>
              <a:t>2 cancers du sein</a:t>
            </a:r>
          </a:p>
          <a:p>
            <a:pPr marL="342900" indent="-342900">
              <a:buFont typeface="+mj-lt"/>
              <a:buAutoNum type="arabicPeriod"/>
            </a:pPr>
            <a:r>
              <a:rPr lang="fr-FR" sz="2400" dirty="0"/>
              <a:t>Syndrome </a:t>
            </a:r>
            <a:r>
              <a:rPr lang="fr-FR" sz="2400" b="1" dirty="0">
                <a:solidFill>
                  <a:srgbClr val="D6722E"/>
                </a:solidFill>
              </a:rPr>
              <a:t>génétique</a:t>
            </a:r>
            <a:r>
              <a:rPr lang="fr-FR" sz="2400" dirty="0"/>
              <a:t> : </a:t>
            </a:r>
            <a:r>
              <a:rPr lang="fr-FR" sz="2200" dirty="0"/>
              <a:t>mutation BRCA</a:t>
            </a:r>
          </a:p>
        </p:txBody>
      </p:sp>
    </p:spTree>
    <p:extLst>
      <p:ext uri="{BB962C8B-B14F-4D97-AF65-F5344CB8AC3E}">
        <p14:creationId xmlns:p14="http://schemas.microsoft.com/office/powerpoint/2010/main" val="2081387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fr-FR" sz="3600" dirty="0">
                <a:solidFill>
                  <a:prstClr val="black">
                    <a:lumMod val="65000"/>
                    <a:lumOff val="35000"/>
                  </a:prstClr>
                </a:solidFill>
                <a:latin typeface="Calibri"/>
                <a:cs typeface="Arial" pitchFamily="34" charset="0"/>
              </a:rPr>
              <a:t>Avantages / inconvénients</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cxnSp>
        <p:nvCxnSpPr>
          <p:cNvPr id="6" name="Connecteur droit 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3F3025AF-1822-DA4D-B7EF-AE878ACCFF6A}"/>
              </a:ext>
            </a:extLst>
          </p:cNvPr>
          <p:cNvPicPr>
            <a:picLocks noChangeAspect="1"/>
          </p:cNvPicPr>
          <p:nvPr/>
        </p:nvPicPr>
        <p:blipFill>
          <a:blip r:embed="rId2"/>
          <a:stretch>
            <a:fillRect/>
          </a:stretch>
        </p:blipFill>
        <p:spPr>
          <a:xfrm>
            <a:off x="7975123" y="167834"/>
            <a:ext cx="684076" cy="689683"/>
          </a:xfrm>
          <a:prstGeom prst="rect">
            <a:avLst/>
          </a:prstGeom>
        </p:spPr>
      </p:pic>
      <p:sp>
        <p:nvSpPr>
          <p:cNvPr id="4" name="Espace réservé du contenu 3">
            <a:extLst>
              <a:ext uri="{FF2B5EF4-FFF2-40B4-BE49-F238E27FC236}">
                <a16:creationId xmlns:a16="http://schemas.microsoft.com/office/drawing/2014/main" id="{EF4790E5-A902-ED45-A21A-68082DF05532}"/>
              </a:ext>
            </a:extLst>
          </p:cNvPr>
          <p:cNvSpPr>
            <a:spLocks noGrp="1"/>
          </p:cNvSpPr>
          <p:nvPr>
            <p:ph sz="half" idx="1"/>
          </p:nvPr>
        </p:nvSpPr>
        <p:spPr>
          <a:xfrm>
            <a:off x="395535" y="1125762"/>
            <a:ext cx="4456639" cy="5364248"/>
          </a:xfrm>
        </p:spPr>
        <p:txBody>
          <a:bodyPr>
            <a:normAutofit lnSpcReduction="10000"/>
          </a:bodyPr>
          <a:lstStyle/>
          <a:p>
            <a:pPr marL="0" indent="0" algn="ctr">
              <a:buNone/>
            </a:pPr>
            <a:r>
              <a:rPr lang="fr-FR" b="1" dirty="0">
                <a:solidFill>
                  <a:srgbClr val="D6722E"/>
                </a:solidFill>
              </a:rPr>
              <a:t>Avantages</a:t>
            </a:r>
          </a:p>
          <a:p>
            <a:r>
              <a:rPr lang="fr-FR" dirty="0"/>
              <a:t>Diminution de la mortalité spécifique (15-20%)</a:t>
            </a:r>
          </a:p>
          <a:p>
            <a:endParaRPr lang="fr-FR" dirty="0"/>
          </a:p>
          <a:p>
            <a:r>
              <a:rPr lang="fr-FR" dirty="0"/>
              <a:t>Moins de chimio </a:t>
            </a:r>
          </a:p>
          <a:p>
            <a:pPr marL="457200" lvl="1" indent="0">
              <a:buNone/>
            </a:pPr>
            <a:r>
              <a:rPr lang="fr-FR" dirty="0"/>
              <a:t>(34% vs 53%)</a:t>
            </a:r>
          </a:p>
          <a:p>
            <a:r>
              <a:rPr lang="fr-FR" dirty="0"/>
              <a:t>+ de chirurgie conservatrice</a:t>
            </a:r>
          </a:p>
          <a:p>
            <a:pPr marL="457200" lvl="1" indent="0">
              <a:buNone/>
            </a:pPr>
            <a:r>
              <a:rPr lang="fr-FR" dirty="0"/>
              <a:t>(mastectomie : 18% vs 30%)</a:t>
            </a:r>
          </a:p>
          <a:p>
            <a:pPr marL="457200" lvl="1" indent="0">
              <a:buNone/>
            </a:pPr>
            <a:endParaRPr lang="fr-FR" dirty="0"/>
          </a:p>
          <a:p>
            <a:r>
              <a:rPr lang="fr-FR" dirty="0"/>
              <a:t>Exigences qualité (radiologue agréé, matériel vérifié)</a:t>
            </a:r>
          </a:p>
          <a:p>
            <a:endParaRPr lang="fr-FR" dirty="0"/>
          </a:p>
        </p:txBody>
      </p:sp>
      <p:sp>
        <p:nvSpPr>
          <p:cNvPr id="7" name="Espace réservé du contenu 6">
            <a:extLst>
              <a:ext uri="{FF2B5EF4-FFF2-40B4-BE49-F238E27FC236}">
                <a16:creationId xmlns:a16="http://schemas.microsoft.com/office/drawing/2014/main" id="{16BD8732-0A62-AA45-949B-8C6111527279}"/>
              </a:ext>
            </a:extLst>
          </p:cNvPr>
          <p:cNvSpPr>
            <a:spLocks noGrp="1"/>
          </p:cNvSpPr>
          <p:nvPr>
            <p:ph sz="half" idx="2"/>
          </p:nvPr>
        </p:nvSpPr>
        <p:spPr>
          <a:xfrm>
            <a:off x="4852175" y="1125762"/>
            <a:ext cx="4102254" cy="5034408"/>
          </a:xfrm>
        </p:spPr>
        <p:txBody>
          <a:bodyPr>
            <a:normAutofit lnSpcReduction="10000"/>
          </a:bodyPr>
          <a:lstStyle/>
          <a:p>
            <a:pPr marL="0" indent="0" algn="ctr">
              <a:buNone/>
            </a:pPr>
            <a:r>
              <a:rPr lang="fr-FR" b="1" dirty="0">
                <a:solidFill>
                  <a:srgbClr val="D6722E"/>
                </a:solidFill>
              </a:rPr>
              <a:t>Inconvénients</a:t>
            </a:r>
          </a:p>
          <a:p>
            <a:r>
              <a:rPr lang="fr-FR" dirty="0"/>
              <a:t>Faux négatifs = cancer intervalle (0,2%)</a:t>
            </a:r>
          </a:p>
          <a:p>
            <a:endParaRPr lang="fr-FR" dirty="0"/>
          </a:p>
          <a:p>
            <a:r>
              <a:rPr lang="fr-FR" dirty="0"/>
              <a:t>Faux positifs (&lt;10%)</a:t>
            </a:r>
          </a:p>
          <a:p>
            <a:endParaRPr lang="fr-FR" dirty="0"/>
          </a:p>
          <a:p>
            <a:r>
              <a:rPr lang="fr-FR" dirty="0"/>
              <a:t>Angoisse, douleurs</a:t>
            </a:r>
          </a:p>
          <a:p>
            <a:pPr marL="457200" lvl="1" indent="0">
              <a:buNone/>
            </a:pPr>
            <a:r>
              <a:rPr lang="fr-FR" dirty="0"/>
              <a:t>(attente 2</a:t>
            </a:r>
            <a:r>
              <a:rPr lang="fr-FR" baseline="30000" dirty="0"/>
              <a:t>ème</a:t>
            </a:r>
            <a:r>
              <a:rPr lang="fr-FR" dirty="0"/>
              <a:t> lecture=2 semaines)</a:t>
            </a:r>
          </a:p>
          <a:p>
            <a:r>
              <a:rPr lang="fr-FR" dirty="0"/>
              <a:t>Exposition rayons X</a:t>
            </a:r>
          </a:p>
          <a:p>
            <a:pPr marL="457200" lvl="1" indent="0">
              <a:buNone/>
            </a:pPr>
            <a:r>
              <a:rPr lang="fr-FR" dirty="0"/>
              <a:t>(cancer induit &lt;1/10000-0)</a:t>
            </a:r>
          </a:p>
          <a:p>
            <a:endParaRPr lang="fr-FR" dirty="0"/>
          </a:p>
        </p:txBody>
      </p:sp>
    </p:spTree>
    <p:extLst>
      <p:ext uri="{BB962C8B-B14F-4D97-AF65-F5344CB8AC3E}">
        <p14:creationId xmlns:p14="http://schemas.microsoft.com/office/powerpoint/2010/main" val="2074040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fr-FR" sz="3600" dirty="0">
                <a:solidFill>
                  <a:prstClr val="black">
                    <a:lumMod val="65000"/>
                    <a:lumOff val="35000"/>
                  </a:prstClr>
                </a:solidFill>
                <a:latin typeface="Calibri"/>
                <a:cs typeface="Arial" pitchFamily="34" charset="0"/>
              </a:rPr>
              <a:t>Le paradoxe du dépistage</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cxnSp>
        <p:nvCxnSpPr>
          <p:cNvPr id="6" name="Connecteur droit 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3" name="Espace réservé du contenu 12">
            <a:extLst>
              <a:ext uri="{FF2B5EF4-FFF2-40B4-BE49-F238E27FC236}">
                <a16:creationId xmlns:a16="http://schemas.microsoft.com/office/drawing/2014/main" id="{0629619C-B7EE-4140-8E51-3413D644575D}"/>
              </a:ext>
            </a:extLst>
          </p:cNvPr>
          <p:cNvSpPr>
            <a:spLocks noGrp="1"/>
          </p:cNvSpPr>
          <p:nvPr>
            <p:ph idx="1"/>
          </p:nvPr>
        </p:nvSpPr>
        <p:spPr>
          <a:xfrm>
            <a:off x="628650" y="1081668"/>
            <a:ext cx="7886700" cy="5095295"/>
          </a:xfrm>
        </p:spPr>
        <p:txBody>
          <a:bodyPr>
            <a:normAutofit lnSpcReduction="10000"/>
          </a:bodyPr>
          <a:lstStyle/>
          <a:p>
            <a:pPr marL="0" lvl="0" indent="0" fontAlgn="base">
              <a:lnSpc>
                <a:spcPct val="100000"/>
              </a:lnSpc>
              <a:spcBef>
                <a:spcPct val="20000"/>
              </a:spcBef>
              <a:spcAft>
                <a:spcPct val="0"/>
              </a:spcAft>
              <a:buClr>
                <a:srgbClr val="CC9900"/>
              </a:buClr>
              <a:buSzPct val="65000"/>
              <a:buNone/>
              <a:defRPr/>
            </a:pPr>
            <a:r>
              <a:rPr lang="fr-FR" altLang="fr-FR" sz="2000" dirty="0">
                <a:solidFill>
                  <a:srgbClr val="000000"/>
                </a:solidFill>
                <a:latin typeface="Arial" panose="020B0604020202020204" pitchFamily="34" charset="0"/>
                <a:ea typeface="ＭＳ Ｐゴシック" panose="020B0600070205080204" pitchFamily="34" charset="-128"/>
              </a:rPr>
              <a:t>Sur 1 000 femmes de plus de 50 ans ayant une mammographie tous les 2 ans </a:t>
            </a:r>
            <a:r>
              <a:rPr lang="fr-FR" altLang="fr-FR" sz="2000" dirty="0">
                <a:solidFill>
                  <a:srgbClr val="006633"/>
                </a:solidFill>
                <a:latin typeface="Arial" panose="020B0604020202020204" pitchFamily="34" charset="0"/>
                <a:ea typeface="ＭＳ Ｐゴシック" panose="020B0600070205080204" pitchFamily="34" charset="-128"/>
              </a:rPr>
              <a:t>pendant 10 ans</a:t>
            </a:r>
            <a:r>
              <a:rPr lang="fr-FR" altLang="fr-FR" sz="2000" dirty="0">
                <a:solidFill>
                  <a:srgbClr val="000000"/>
                </a:solidFill>
                <a:latin typeface="Arial" panose="020B0604020202020204" pitchFamily="34" charset="0"/>
                <a:ea typeface="ＭＳ Ｐゴシック" panose="020B0600070205080204" pitchFamily="34" charset="-128"/>
              </a:rPr>
              <a:t> :</a:t>
            </a:r>
          </a:p>
          <a:p>
            <a:pPr marL="0" lvl="0" indent="0" fontAlgn="base">
              <a:lnSpc>
                <a:spcPct val="100000"/>
              </a:lnSpc>
              <a:spcBef>
                <a:spcPct val="20000"/>
              </a:spcBef>
              <a:spcAft>
                <a:spcPct val="0"/>
              </a:spcAft>
              <a:buClr>
                <a:srgbClr val="CC9900"/>
              </a:buClr>
              <a:buSzPct val="65000"/>
              <a:buNone/>
              <a:defRPr/>
            </a:pPr>
            <a:endParaRPr lang="fr-FR" altLang="fr-FR" sz="2000" dirty="0">
              <a:solidFill>
                <a:srgbClr val="000000"/>
              </a:solidFill>
              <a:latin typeface="Arial" panose="020B0604020202020204" pitchFamily="34" charset="0"/>
              <a:ea typeface="ＭＳ Ｐゴシック" panose="020B0600070205080204" pitchFamily="34" charset="-128"/>
            </a:endParaRPr>
          </a:p>
          <a:p>
            <a:pPr marL="742950" lvl="1" indent="-285750" fontAlgn="base">
              <a:lnSpc>
                <a:spcPct val="100000"/>
              </a:lnSpc>
              <a:spcBef>
                <a:spcPct val="0"/>
              </a:spcBef>
              <a:spcAft>
                <a:spcPct val="0"/>
              </a:spcAft>
              <a:buClr>
                <a:srgbClr val="3B812F"/>
              </a:buClr>
              <a:buSzPct val="60000"/>
              <a:buFont typeface="Wingdings" pitchFamily="2" charset="2"/>
              <a:buChar char="q"/>
              <a:defRPr/>
            </a:pPr>
            <a:r>
              <a:rPr lang="fr-FR" altLang="fr-FR" sz="2000" dirty="0">
                <a:solidFill>
                  <a:srgbClr val="000000"/>
                </a:solidFill>
                <a:latin typeface="Arial" panose="020B0604020202020204" pitchFamily="34" charset="0"/>
                <a:ea typeface="ＭＳ Ｐゴシック" panose="020B0600070205080204" pitchFamily="34" charset="-128"/>
              </a:rPr>
              <a:t>32 femmes développeront un cancer du sein</a:t>
            </a:r>
          </a:p>
          <a:p>
            <a:pPr marL="742950" lvl="1" indent="-285750" fontAlgn="base">
              <a:lnSpc>
                <a:spcPct val="100000"/>
              </a:lnSpc>
              <a:spcBef>
                <a:spcPct val="0"/>
              </a:spcBef>
              <a:spcAft>
                <a:spcPct val="0"/>
              </a:spcAft>
              <a:buClr>
                <a:srgbClr val="3B812F"/>
              </a:buClr>
              <a:buSzPct val="60000"/>
              <a:buFont typeface="Wingdings" pitchFamily="2" charset="2"/>
              <a:buChar char="q"/>
              <a:defRPr/>
            </a:pPr>
            <a:r>
              <a:rPr lang="fr-FR" altLang="fr-FR" sz="2000" dirty="0">
                <a:solidFill>
                  <a:srgbClr val="000000"/>
                </a:solidFill>
                <a:latin typeface="Arial" panose="020B0604020202020204" pitchFamily="34" charset="0"/>
                <a:ea typeface="ＭＳ Ｐゴシック" panose="020B0600070205080204" pitchFamily="34" charset="-128"/>
              </a:rPr>
              <a:t>29 pourront être dépistées et recevront un traitement plus limité</a:t>
            </a:r>
          </a:p>
          <a:p>
            <a:pPr marL="742950" lvl="1" indent="-285750" fontAlgn="base">
              <a:lnSpc>
                <a:spcPct val="100000"/>
              </a:lnSpc>
              <a:spcBef>
                <a:spcPct val="0"/>
              </a:spcBef>
              <a:spcAft>
                <a:spcPct val="0"/>
              </a:spcAft>
              <a:buClr>
                <a:srgbClr val="3B812F"/>
              </a:buClr>
              <a:buSzPct val="60000"/>
              <a:buFont typeface="Wingdings" pitchFamily="2" charset="2"/>
              <a:buChar char="q"/>
              <a:defRPr/>
            </a:pPr>
            <a:r>
              <a:rPr lang="fr-FR" altLang="fr-FR" sz="2000" dirty="0">
                <a:solidFill>
                  <a:srgbClr val="006633"/>
                </a:solidFill>
                <a:latin typeface="Arial" panose="020B0604020202020204" pitchFamily="34" charset="0"/>
                <a:ea typeface="ＭＳ Ｐゴシック" panose="020B0600070205080204" pitchFamily="34" charset="-128"/>
              </a:rPr>
              <a:t>4 décès sur 12 seront évités</a:t>
            </a:r>
          </a:p>
          <a:p>
            <a:pPr marL="742950" lvl="1" indent="-285750" fontAlgn="base">
              <a:lnSpc>
                <a:spcPct val="100000"/>
              </a:lnSpc>
              <a:spcBef>
                <a:spcPct val="0"/>
              </a:spcBef>
              <a:spcAft>
                <a:spcPct val="0"/>
              </a:spcAft>
              <a:buClr>
                <a:srgbClr val="3B812F"/>
              </a:buClr>
              <a:buSzPct val="60000"/>
              <a:buFont typeface="Wingdings" pitchFamily="2" charset="2"/>
              <a:buChar char="q"/>
              <a:defRPr/>
            </a:pPr>
            <a:r>
              <a:rPr lang="fr-FR" altLang="fr-FR" sz="2000" dirty="0">
                <a:solidFill>
                  <a:srgbClr val="000000"/>
                </a:solidFill>
                <a:latin typeface="Arial" panose="020B0604020202020204" pitchFamily="34" charset="0"/>
                <a:ea typeface="ＭＳ Ｐゴシック" panose="020B0600070205080204" pitchFamily="34" charset="-128"/>
              </a:rPr>
              <a:t>200 femmes subiront des examens complémentaires inutiles dont 40 une biopsie chirurgicale </a:t>
            </a:r>
          </a:p>
          <a:p>
            <a:pPr marL="742950" lvl="1" indent="-285750" fontAlgn="base">
              <a:lnSpc>
                <a:spcPct val="100000"/>
              </a:lnSpc>
              <a:spcBef>
                <a:spcPct val="0"/>
              </a:spcBef>
              <a:spcAft>
                <a:spcPct val="0"/>
              </a:spcAft>
              <a:buClr>
                <a:srgbClr val="3B812F"/>
              </a:buClr>
              <a:buSzPct val="60000"/>
              <a:buFont typeface="Wingdings" pitchFamily="2" charset="2"/>
              <a:buChar char="q"/>
              <a:defRPr/>
            </a:pPr>
            <a:r>
              <a:rPr lang="fr-FR" altLang="fr-FR" sz="2000" dirty="0">
                <a:solidFill>
                  <a:srgbClr val="000000"/>
                </a:solidFill>
                <a:latin typeface="Arial" panose="020B0604020202020204" pitchFamily="34" charset="0"/>
                <a:ea typeface="ＭＳ Ｐゴシック" panose="020B0600070205080204" pitchFamily="34" charset="-128"/>
              </a:rPr>
              <a:t>25 femmes auront un diagnostic connu 3 ans plus tôt sans modification du pronostic  </a:t>
            </a:r>
          </a:p>
          <a:p>
            <a:pPr marL="742950" lvl="1" indent="-285750" fontAlgn="base">
              <a:lnSpc>
                <a:spcPct val="100000"/>
              </a:lnSpc>
              <a:spcBef>
                <a:spcPct val="0"/>
              </a:spcBef>
              <a:spcAft>
                <a:spcPct val="0"/>
              </a:spcAft>
              <a:buClr>
                <a:srgbClr val="3B812F"/>
              </a:buClr>
              <a:buSzPct val="60000"/>
              <a:buFont typeface="Wingdings" pitchFamily="2" charset="2"/>
              <a:buChar char="q"/>
              <a:defRPr/>
            </a:pPr>
            <a:r>
              <a:rPr lang="fr-FR" altLang="fr-FR" sz="2000" dirty="0">
                <a:solidFill>
                  <a:srgbClr val="000000"/>
                </a:solidFill>
                <a:latin typeface="Arial" panose="020B0604020202020204" pitchFamily="34" charset="0"/>
                <a:ea typeface="ＭＳ Ｐゴシック" panose="020B0600070205080204" pitchFamily="34" charset="-128"/>
              </a:rPr>
              <a:t>3 femmes seront rassurées à tort </a:t>
            </a:r>
          </a:p>
          <a:p>
            <a:pPr lvl="2" fontAlgn="base">
              <a:lnSpc>
                <a:spcPct val="130000"/>
              </a:lnSpc>
              <a:spcBef>
                <a:spcPct val="0"/>
              </a:spcBef>
              <a:spcAft>
                <a:spcPct val="0"/>
              </a:spcAft>
              <a:buClr>
                <a:srgbClr val="CC9900"/>
              </a:buClr>
              <a:buSzPct val="65000"/>
              <a:buFont typeface="Wingdings" pitchFamily="2" charset="2"/>
              <a:buChar char="à"/>
              <a:defRPr/>
            </a:pPr>
            <a:r>
              <a:rPr lang="fr-FR" altLang="fr-FR" sz="1800" b="1" dirty="0">
                <a:solidFill>
                  <a:srgbClr val="006633"/>
                </a:solidFill>
                <a:latin typeface="Arial" panose="020B0604020202020204" pitchFamily="34" charset="0"/>
                <a:ea typeface="ＭＳ Ｐゴシック" panose="020B0600070205080204" pitchFamily="34" charset="-128"/>
                <a:sym typeface="Wingdings" pitchFamily="2" charset="2"/>
              </a:rPr>
              <a:t>1 / 250 a un bénéfice réel : (décès évité)</a:t>
            </a:r>
          </a:p>
          <a:p>
            <a:pPr lvl="2" fontAlgn="base">
              <a:lnSpc>
                <a:spcPct val="100000"/>
              </a:lnSpc>
              <a:spcBef>
                <a:spcPct val="0"/>
              </a:spcBef>
              <a:spcAft>
                <a:spcPct val="0"/>
              </a:spcAft>
              <a:buClr>
                <a:srgbClr val="CC9900"/>
              </a:buClr>
              <a:buSzPct val="65000"/>
              <a:buFont typeface="Wingdings" pitchFamily="2" charset="2"/>
              <a:buChar char="à"/>
              <a:defRPr/>
            </a:pPr>
            <a:r>
              <a:rPr lang="fr-FR" altLang="fr-FR" sz="1800" b="1" dirty="0">
                <a:solidFill>
                  <a:srgbClr val="006633"/>
                </a:solidFill>
                <a:latin typeface="Arial" panose="020B0604020202020204" pitchFamily="34" charset="0"/>
                <a:ea typeface="ＭＳ Ｐゴシック" panose="020B0600070205080204" pitchFamily="34" charset="-128"/>
                <a:sym typeface="Wingdings" pitchFamily="2" charset="2"/>
              </a:rPr>
              <a:t>1 / 40 au plus a un bénéfice potentiel </a:t>
            </a:r>
          </a:p>
          <a:p>
            <a:pPr lvl="2" fontAlgn="base">
              <a:lnSpc>
                <a:spcPct val="100000"/>
              </a:lnSpc>
              <a:spcBef>
                <a:spcPct val="0"/>
              </a:spcBef>
              <a:spcAft>
                <a:spcPct val="0"/>
              </a:spcAft>
              <a:buClr>
                <a:srgbClr val="CC9900"/>
              </a:buClr>
              <a:buSzPct val="65000"/>
              <a:buFont typeface="Wingdings" pitchFamily="2" charset="2"/>
              <a:buChar char="à"/>
              <a:defRPr/>
            </a:pPr>
            <a:r>
              <a:rPr lang="fr-FR" altLang="fr-FR" sz="1800" b="1" dirty="0">
                <a:solidFill>
                  <a:srgbClr val="006633"/>
                </a:solidFill>
                <a:latin typeface="Arial" panose="020B0604020202020204" pitchFamily="34" charset="0"/>
                <a:ea typeface="ＭＳ Ｐゴシック" panose="020B0600070205080204" pitchFamily="34" charset="-128"/>
                <a:sym typeface="Wingdings" pitchFamily="2" charset="2"/>
              </a:rPr>
              <a:t>1 / 23 a un inconvénient notable !  </a:t>
            </a:r>
          </a:p>
          <a:p>
            <a:pPr marL="742950" lvl="1" indent="-285750" fontAlgn="base">
              <a:lnSpc>
                <a:spcPct val="100000"/>
              </a:lnSpc>
              <a:spcBef>
                <a:spcPct val="0"/>
              </a:spcBef>
              <a:spcAft>
                <a:spcPct val="0"/>
              </a:spcAft>
              <a:buClr>
                <a:srgbClr val="3B812F"/>
              </a:buClr>
              <a:buSzPct val="60000"/>
              <a:buNone/>
              <a:defRPr/>
            </a:pPr>
            <a:endParaRPr lang="fr-FR" altLang="fr-FR" sz="2000" b="1" dirty="0">
              <a:solidFill>
                <a:srgbClr val="000000"/>
              </a:solidFill>
              <a:latin typeface="Arial" panose="020B0604020202020204" pitchFamily="34" charset="0"/>
              <a:ea typeface="ＭＳ Ｐゴシック" panose="020B0600070205080204" pitchFamily="34" charset="-128"/>
              <a:sym typeface="Wingdings" pitchFamily="2" charset="2"/>
            </a:endParaRPr>
          </a:p>
          <a:p>
            <a:pPr marL="742950" lvl="1" indent="-285750" fontAlgn="base">
              <a:lnSpc>
                <a:spcPct val="100000"/>
              </a:lnSpc>
              <a:spcBef>
                <a:spcPct val="0"/>
              </a:spcBef>
              <a:spcAft>
                <a:spcPct val="0"/>
              </a:spcAft>
              <a:buClr>
                <a:srgbClr val="3B812F"/>
              </a:buClr>
              <a:buSzPct val="60000"/>
              <a:buNone/>
              <a:defRPr/>
            </a:pPr>
            <a:r>
              <a:rPr lang="fr-FR" altLang="fr-FR" sz="2000" b="1" dirty="0">
                <a:solidFill>
                  <a:srgbClr val="000000"/>
                </a:solidFill>
                <a:latin typeface="Arial" panose="020B0604020202020204" pitchFamily="34" charset="0"/>
                <a:ea typeface="ＭＳ Ｐゴシック" panose="020B0600070205080204" pitchFamily="34" charset="-128"/>
                <a:sym typeface="Wingdings" pitchFamily="2" charset="2"/>
              </a:rPr>
              <a:t>Pourtant l’impact de santé publique est important</a:t>
            </a:r>
            <a:r>
              <a:rPr lang="fr-FR" altLang="fr-FR" sz="2000" b="1" dirty="0">
                <a:solidFill>
                  <a:srgbClr val="006633"/>
                </a:solidFill>
                <a:latin typeface="Arial" panose="020B0604020202020204" pitchFamily="34" charset="0"/>
                <a:ea typeface="ＭＳ Ｐゴシック" panose="020B0600070205080204" pitchFamily="34" charset="-128"/>
                <a:sym typeface="Wingdings" pitchFamily="2" charset="2"/>
              </a:rPr>
              <a:t> : réduction de 30% du nombre de décès par cancer du sein   </a:t>
            </a:r>
          </a:p>
          <a:p>
            <a:endParaRPr lang="fr-FR" dirty="0"/>
          </a:p>
        </p:txBody>
      </p:sp>
      <p:pic>
        <p:nvPicPr>
          <p:cNvPr id="14" name="Image 13">
            <a:extLst>
              <a:ext uri="{FF2B5EF4-FFF2-40B4-BE49-F238E27FC236}">
                <a16:creationId xmlns:a16="http://schemas.microsoft.com/office/drawing/2014/main" id="{B56C6723-F528-1D46-8EEF-EFDB06839884}"/>
              </a:ext>
            </a:extLst>
          </p:cNvPr>
          <p:cNvPicPr>
            <a:picLocks noChangeAspect="1"/>
          </p:cNvPicPr>
          <p:nvPr/>
        </p:nvPicPr>
        <p:blipFill>
          <a:blip r:embed="rId2"/>
          <a:stretch>
            <a:fillRect/>
          </a:stretch>
        </p:blipFill>
        <p:spPr>
          <a:xfrm>
            <a:off x="8251902" y="165554"/>
            <a:ext cx="673601" cy="668123"/>
          </a:xfrm>
          <a:prstGeom prst="rect">
            <a:avLst/>
          </a:prstGeom>
        </p:spPr>
      </p:pic>
    </p:spTree>
    <p:extLst>
      <p:ext uri="{BB962C8B-B14F-4D97-AF65-F5344CB8AC3E}">
        <p14:creationId xmlns:p14="http://schemas.microsoft.com/office/powerpoint/2010/main" val="32891183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3F3025AF-1822-DA4D-B7EF-AE878ACCFF6A}"/>
              </a:ext>
            </a:extLst>
          </p:cNvPr>
          <p:cNvPicPr>
            <a:picLocks noChangeAspect="1"/>
          </p:cNvPicPr>
          <p:nvPr/>
        </p:nvPicPr>
        <p:blipFill>
          <a:blip r:embed="rId2"/>
          <a:stretch>
            <a:fillRect/>
          </a:stretch>
        </p:blipFill>
        <p:spPr>
          <a:xfrm>
            <a:off x="7975123" y="167834"/>
            <a:ext cx="684076" cy="689683"/>
          </a:xfrm>
          <a:prstGeom prst="rect">
            <a:avLst/>
          </a:prstGeom>
        </p:spPr>
      </p:pic>
      <p:sp>
        <p:nvSpPr>
          <p:cNvPr id="10" name="Text Box 2">
            <a:extLst>
              <a:ext uri="{FF2B5EF4-FFF2-40B4-BE49-F238E27FC236}">
                <a16:creationId xmlns:a16="http://schemas.microsoft.com/office/drawing/2014/main" id="{9774E690-2B66-984B-8060-1590D3DF8490}"/>
              </a:ext>
            </a:extLst>
          </p:cNvPr>
          <p:cNvSpPr txBox="1">
            <a:spLocks noChangeArrowheads="1"/>
          </p:cNvSpPr>
          <p:nvPr/>
        </p:nvSpPr>
        <p:spPr bwMode="auto">
          <a:xfrm>
            <a:off x="395536" y="1864917"/>
            <a:ext cx="8263663"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a:spcBef>
                <a:spcPct val="50000"/>
              </a:spcBef>
              <a:buFontTx/>
              <a:buChar char="•"/>
              <a:defRPr/>
            </a:pPr>
            <a:r>
              <a:rPr lang="fr-FR" sz="2400" b="1" dirty="0">
                <a:solidFill>
                  <a:srgbClr val="D6722E"/>
                </a:solidFill>
                <a:latin typeface="Calibri" pitchFamily="34" charset="0"/>
                <a:cs typeface="Arial" charset="0"/>
              </a:rPr>
              <a:t>Examen clinique + mammographie</a:t>
            </a:r>
            <a:r>
              <a:rPr lang="fr-FR" sz="2400" dirty="0">
                <a:solidFill>
                  <a:prstClr val="black"/>
                </a:solidFill>
                <a:latin typeface="Calibri" pitchFamily="34" charset="0"/>
                <a:cs typeface="Arial" charset="0"/>
              </a:rPr>
              <a:t>, radiologue agréé</a:t>
            </a:r>
            <a:endParaRPr lang="fr-FR" sz="2400" b="1" dirty="0">
              <a:latin typeface="Calibri" pitchFamily="34" charset="0"/>
              <a:cs typeface="Arial" charset="0"/>
            </a:endParaRPr>
          </a:p>
          <a:p>
            <a:pPr lvl="0">
              <a:spcBef>
                <a:spcPct val="50000"/>
              </a:spcBef>
              <a:buFontTx/>
              <a:buChar char="•"/>
              <a:defRPr/>
            </a:pPr>
            <a:r>
              <a:rPr lang="fr-FR" sz="2400" dirty="0">
                <a:solidFill>
                  <a:prstClr val="black"/>
                </a:solidFill>
                <a:latin typeface="Calibri" pitchFamily="34" charset="0"/>
                <a:cs typeface="Arial" charset="0"/>
              </a:rPr>
              <a:t>Femmes</a:t>
            </a:r>
            <a:r>
              <a:rPr kumimoji="0" lang="fr-FR" sz="2400" b="0" i="0" u="none" strike="noStrike" kern="1200" cap="none" spc="0" normalizeH="0" baseline="0" noProof="0" dirty="0">
                <a:ln>
                  <a:noFill/>
                </a:ln>
                <a:solidFill>
                  <a:prstClr val="black"/>
                </a:solidFill>
                <a:uLnTx/>
                <a:uFillTx/>
                <a:latin typeface="Calibri" pitchFamily="34" charset="0"/>
                <a:ea typeface="+mn-ea"/>
                <a:cs typeface="Arial" charset="0"/>
              </a:rPr>
              <a:t> de </a:t>
            </a:r>
            <a:r>
              <a:rPr kumimoji="0" lang="fr-FR" sz="2400" b="1" i="0" u="none" strike="noStrike" kern="1200" cap="none" spc="0" normalizeH="0" baseline="0" noProof="0" dirty="0">
                <a:ln>
                  <a:noFill/>
                </a:ln>
                <a:solidFill>
                  <a:srgbClr val="D6722E"/>
                </a:solidFill>
                <a:uLnTx/>
                <a:uFillTx/>
                <a:latin typeface="Calibri" pitchFamily="34" charset="0"/>
                <a:ea typeface="+mn-ea"/>
                <a:cs typeface="Arial" charset="0"/>
              </a:rPr>
              <a:t>50 à 74 ans, à risque faible/modéré</a:t>
            </a:r>
          </a:p>
          <a:p>
            <a:pPr>
              <a:spcBef>
                <a:spcPct val="50000"/>
              </a:spcBef>
              <a:buFontTx/>
              <a:buChar char="•"/>
              <a:defRPr/>
            </a:pPr>
            <a:r>
              <a:rPr lang="fr-FR" sz="2400" dirty="0">
                <a:latin typeface="Calibri" pitchFamily="34" charset="0"/>
                <a:cs typeface="Arial" charset="0"/>
              </a:rPr>
              <a:t>Tous les </a:t>
            </a:r>
            <a:r>
              <a:rPr lang="fr-FR" sz="2400" b="1" dirty="0">
                <a:solidFill>
                  <a:srgbClr val="D6722E"/>
                </a:solidFill>
                <a:latin typeface="Calibri" pitchFamily="34" charset="0"/>
                <a:cs typeface="Arial" charset="0"/>
              </a:rPr>
              <a:t>2 ans </a:t>
            </a:r>
          </a:p>
          <a:p>
            <a:pPr>
              <a:spcBef>
                <a:spcPct val="50000"/>
              </a:spcBef>
              <a:buClr>
                <a:schemeClr val="tx1"/>
              </a:buClr>
              <a:buFontTx/>
              <a:buChar char="•"/>
              <a:defRPr/>
            </a:pPr>
            <a:r>
              <a:rPr lang="fr-FR" sz="2400" b="1" dirty="0">
                <a:solidFill>
                  <a:srgbClr val="D6722E"/>
                </a:solidFill>
                <a:latin typeface="Calibri" pitchFamily="34" charset="0"/>
                <a:cs typeface="Arial" charset="0"/>
              </a:rPr>
              <a:t>Test - </a:t>
            </a:r>
            <a:r>
              <a:rPr lang="fr-FR" sz="2400" dirty="0">
                <a:latin typeface="Calibri" pitchFamily="34" charset="0"/>
                <a:cs typeface="Arial" charset="0"/>
              </a:rPr>
              <a:t>:</a:t>
            </a:r>
            <a:r>
              <a:rPr lang="fr-FR" sz="2400" b="1" dirty="0">
                <a:latin typeface="Calibri" pitchFamily="34" charset="0"/>
                <a:cs typeface="Arial" charset="0"/>
              </a:rPr>
              <a:t> </a:t>
            </a:r>
            <a:r>
              <a:rPr lang="fr-FR" sz="2400" dirty="0">
                <a:latin typeface="Calibri" pitchFamily="34" charset="0"/>
                <a:cs typeface="Arial" charset="0"/>
              </a:rPr>
              <a:t>test à 2 ans, sauf symptômes intervallaires</a:t>
            </a:r>
            <a:endParaRPr lang="fr-FR" sz="2400" dirty="0">
              <a:solidFill>
                <a:srgbClr val="D6722E"/>
              </a:solidFill>
              <a:latin typeface="Calibri" pitchFamily="34" charset="0"/>
              <a:cs typeface="Arial" charset="0"/>
            </a:endParaRPr>
          </a:p>
          <a:p>
            <a:pPr>
              <a:spcBef>
                <a:spcPct val="50000"/>
              </a:spcBef>
              <a:buClr>
                <a:schemeClr val="tx1"/>
              </a:buClr>
              <a:buFontTx/>
              <a:buChar char="•"/>
              <a:defRPr/>
            </a:pPr>
            <a:r>
              <a:rPr lang="fr-FR" sz="2400" b="1" dirty="0">
                <a:solidFill>
                  <a:srgbClr val="D6722E"/>
                </a:solidFill>
                <a:latin typeface="Calibri" pitchFamily="34" charset="0"/>
                <a:cs typeface="Arial" charset="0"/>
              </a:rPr>
              <a:t>Test + </a:t>
            </a:r>
            <a:r>
              <a:rPr lang="fr-FR" sz="2400" dirty="0">
                <a:latin typeface="Calibri" pitchFamily="34" charset="0"/>
                <a:cs typeface="Arial" charset="0"/>
              </a:rPr>
              <a:t>:</a:t>
            </a:r>
            <a:r>
              <a:rPr lang="fr-FR" sz="2400" b="1" dirty="0">
                <a:latin typeface="Calibri" pitchFamily="34" charset="0"/>
                <a:cs typeface="Arial" charset="0"/>
              </a:rPr>
              <a:t> biopsie. </a:t>
            </a:r>
            <a:r>
              <a:rPr lang="fr-FR" sz="2400" b="1" dirty="0">
                <a:solidFill>
                  <a:srgbClr val="D6722E"/>
                </a:solidFill>
                <a:latin typeface="Calibri" pitchFamily="34" charset="0"/>
                <a:cs typeface="Arial" charset="0"/>
              </a:rPr>
              <a:t>Cancer &gt; 80%</a:t>
            </a:r>
          </a:p>
        </p:txBody>
      </p:sp>
      <p:sp>
        <p:nvSpPr>
          <p:cNvPr id="7" name="Titre 1">
            <a:extLst>
              <a:ext uri="{FF2B5EF4-FFF2-40B4-BE49-F238E27FC236}">
                <a16:creationId xmlns:a16="http://schemas.microsoft.com/office/drawing/2014/main" id="{4BE817C0-9743-1D41-BB82-B19C5D1835FD}"/>
              </a:ext>
            </a:extLst>
          </p:cNvPr>
          <p:cNvSpPr txBox="1">
            <a:spLocks/>
          </p:cNvSpPr>
          <p:nvPr/>
        </p:nvSpPr>
        <p:spPr>
          <a:xfrm>
            <a:off x="827584"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dirty="0">
                <a:solidFill>
                  <a:schemeClr val="accent6"/>
                </a:solidFill>
              </a:rPr>
              <a:t>A RETENIR</a:t>
            </a:r>
          </a:p>
        </p:txBody>
      </p:sp>
      <p:pic>
        <p:nvPicPr>
          <p:cNvPr id="11" name="Picture 3" descr="D:\Donnée 2\Monique\Appels à projets 2012-2013\Diaporama LYON EST\a-retenir.gif">
            <a:extLst>
              <a:ext uri="{FF2B5EF4-FFF2-40B4-BE49-F238E27FC236}">
                <a16:creationId xmlns:a16="http://schemas.microsoft.com/office/drawing/2014/main" id="{1A91FF2A-5E6C-D84E-A67F-69A9613D84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595" y="329687"/>
            <a:ext cx="385981" cy="378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0660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251520" y="116632"/>
            <a:ext cx="8229600" cy="792088"/>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fr-FR" sz="3600" dirty="0">
                <a:solidFill>
                  <a:prstClr val="black">
                    <a:lumMod val="65000"/>
                    <a:lumOff val="35000"/>
                  </a:prstClr>
                </a:solidFill>
                <a:latin typeface="Calibri"/>
                <a:cs typeface="Arial" pitchFamily="34" charset="0"/>
              </a:rPr>
              <a:t>Dépistage du cancer colorectal - Généralités</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cxnSp>
        <p:nvCxnSpPr>
          <p:cNvPr id="6" name="Connecteur droit 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3F3025AF-1822-DA4D-B7EF-AE878ACCFF6A}"/>
              </a:ext>
            </a:extLst>
          </p:cNvPr>
          <p:cNvPicPr>
            <a:picLocks noChangeAspect="1"/>
          </p:cNvPicPr>
          <p:nvPr/>
        </p:nvPicPr>
        <p:blipFill>
          <a:blip r:embed="rId2"/>
          <a:stretch>
            <a:fillRect/>
          </a:stretch>
        </p:blipFill>
        <p:spPr>
          <a:xfrm>
            <a:off x="7975123" y="167834"/>
            <a:ext cx="684076" cy="689683"/>
          </a:xfrm>
          <a:prstGeom prst="rect">
            <a:avLst/>
          </a:prstGeom>
        </p:spPr>
      </p:pic>
      <p:sp>
        <p:nvSpPr>
          <p:cNvPr id="10" name="Text Box 2">
            <a:extLst>
              <a:ext uri="{FF2B5EF4-FFF2-40B4-BE49-F238E27FC236}">
                <a16:creationId xmlns:a16="http://schemas.microsoft.com/office/drawing/2014/main" id="{9774E690-2B66-984B-8060-1590D3DF8490}"/>
              </a:ext>
            </a:extLst>
          </p:cNvPr>
          <p:cNvSpPr txBox="1">
            <a:spLocks noChangeArrowheads="1"/>
          </p:cNvSpPr>
          <p:nvPr/>
        </p:nvSpPr>
        <p:spPr bwMode="auto">
          <a:xfrm>
            <a:off x="395536" y="1273903"/>
            <a:ext cx="8263663"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marL="457200" marR="0" lvl="0" indent="-457200" algn="l" defTabSz="914400" rtl="0" eaLnBrk="1" fontAlgn="auto" latinLnBrk="0" hangingPunct="1">
              <a:lnSpc>
                <a:spcPct val="100000"/>
              </a:lnSpc>
              <a:spcBef>
                <a:spcPct val="50000"/>
              </a:spcBef>
              <a:spcAft>
                <a:spcPts val="0"/>
              </a:spcAft>
              <a:buClrTx/>
              <a:buSzTx/>
              <a:buFontTx/>
              <a:buChar char="•"/>
              <a:tabLst/>
              <a:defRPr/>
            </a:pPr>
            <a:r>
              <a:rPr lang="fr-FR" sz="2400" dirty="0">
                <a:solidFill>
                  <a:prstClr val="black"/>
                </a:solidFill>
                <a:latin typeface="Calibri" pitchFamily="34" charset="0"/>
                <a:cs typeface="Arial" charset="0"/>
              </a:rPr>
              <a:t>Cancer colorectal (CCR) = </a:t>
            </a:r>
            <a:r>
              <a:rPr lang="fr-FR" sz="2400" b="1" dirty="0">
                <a:solidFill>
                  <a:srgbClr val="D6722E"/>
                </a:solidFill>
                <a:latin typeface="Calibri" pitchFamily="34" charset="0"/>
                <a:cs typeface="Arial" charset="0"/>
              </a:rPr>
              <a:t>enjeux de santé publique</a:t>
            </a:r>
          </a:p>
          <a:p>
            <a:pPr marL="457200" lvl="1" indent="0">
              <a:spcBef>
                <a:spcPct val="50000"/>
              </a:spcBef>
              <a:defRPr/>
            </a:pPr>
            <a:r>
              <a:rPr lang="fr-FR" sz="2400" dirty="0">
                <a:solidFill>
                  <a:prstClr val="black"/>
                </a:solidFill>
                <a:latin typeface="Calibri" pitchFamily="34" charset="0"/>
                <a:cs typeface="Arial" charset="0"/>
              </a:rPr>
              <a:t>- 43 000 nouveaux cas / an (3</a:t>
            </a:r>
            <a:r>
              <a:rPr lang="fr-FR" sz="2400" baseline="30000" dirty="0">
                <a:solidFill>
                  <a:prstClr val="black"/>
                </a:solidFill>
                <a:latin typeface="Calibri" pitchFamily="34" charset="0"/>
                <a:cs typeface="Arial" charset="0"/>
              </a:rPr>
              <a:t>ème</a:t>
            </a:r>
            <a:r>
              <a:rPr lang="fr-FR" sz="2400" dirty="0">
                <a:solidFill>
                  <a:prstClr val="black"/>
                </a:solidFill>
                <a:latin typeface="Calibri" pitchFamily="34" charset="0"/>
                <a:cs typeface="Arial" charset="0"/>
              </a:rPr>
              <a:t> cause)</a:t>
            </a:r>
          </a:p>
          <a:p>
            <a:pPr marL="457200" lvl="1" indent="0">
              <a:spcBef>
                <a:spcPct val="50000"/>
              </a:spcBef>
              <a:defRPr/>
            </a:pPr>
            <a:r>
              <a:rPr lang="fr-FR" sz="2400" dirty="0">
                <a:solidFill>
                  <a:prstClr val="black"/>
                </a:solidFill>
                <a:latin typeface="Calibri" pitchFamily="34" charset="0"/>
                <a:cs typeface="Arial" charset="0"/>
              </a:rPr>
              <a:t>- 17 000 décès / an (2</a:t>
            </a:r>
            <a:r>
              <a:rPr lang="fr-FR" sz="2400" baseline="30000" dirty="0">
                <a:solidFill>
                  <a:prstClr val="black"/>
                </a:solidFill>
                <a:latin typeface="Calibri" pitchFamily="34" charset="0"/>
                <a:cs typeface="Arial" charset="0"/>
              </a:rPr>
              <a:t>ème</a:t>
            </a:r>
            <a:r>
              <a:rPr lang="fr-FR" sz="2400" dirty="0">
                <a:solidFill>
                  <a:prstClr val="black"/>
                </a:solidFill>
                <a:latin typeface="Calibri" pitchFamily="34" charset="0"/>
                <a:cs typeface="Arial" charset="0"/>
              </a:rPr>
              <a:t> cause)</a:t>
            </a:r>
          </a:p>
          <a:p>
            <a:pPr lvl="0">
              <a:spcBef>
                <a:spcPct val="50000"/>
              </a:spcBef>
              <a:buFontTx/>
              <a:buChar char="•"/>
              <a:defRPr/>
            </a:pPr>
            <a:r>
              <a:rPr lang="fr-FR" sz="2400" dirty="0">
                <a:solidFill>
                  <a:prstClr val="black"/>
                </a:solidFill>
                <a:latin typeface="Calibri" pitchFamily="34" charset="0"/>
                <a:cs typeface="Arial" charset="0"/>
              </a:rPr>
              <a:t> Histoire naturelle connue et phase </a:t>
            </a:r>
            <a:r>
              <a:rPr lang="fr-FR" sz="2400" dirty="0" err="1">
                <a:solidFill>
                  <a:prstClr val="black"/>
                </a:solidFill>
                <a:latin typeface="Calibri" pitchFamily="34" charset="0"/>
                <a:cs typeface="Arial" charset="0"/>
              </a:rPr>
              <a:t>pré-clinique</a:t>
            </a:r>
            <a:r>
              <a:rPr lang="fr-FR" sz="2400" dirty="0">
                <a:solidFill>
                  <a:prstClr val="black"/>
                </a:solidFill>
                <a:latin typeface="Calibri" pitchFamily="34" charset="0"/>
                <a:cs typeface="Arial" charset="0"/>
              </a:rPr>
              <a:t> longue</a:t>
            </a:r>
          </a:p>
          <a:p>
            <a:pPr>
              <a:spcBef>
                <a:spcPct val="50000"/>
              </a:spcBef>
              <a:buFontTx/>
              <a:buChar char="•"/>
              <a:defRPr/>
            </a:pPr>
            <a:r>
              <a:rPr lang="fr-FR" sz="2400" dirty="0">
                <a:solidFill>
                  <a:prstClr val="black"/>
                </a:solidFill>
                <a:latin typeface="Calibri" pitchFamily="34" charset="0"/>
                <a:cs typeface="Arial" charset="0"/>
              </a:rPr>
              <a:t>Principe du test :  test immunologique de recherche de </a:t>
            </a:r>
            <a:r>
              <a:rPr lang="fr-FR" sz="2400" b="1" dirty="0">
                <a:solidFill>
                  <a:srgbClr val="D6722E"/>
                </a:solidFill>
                <a:latin typeface="Calibri" pitchFamily="34" charset="0"/>
                <a:cs typeface="Arial" charset="0"/>
              </a:rPr>
              <a:t>sang occulte dans les selles </a:t>
            </a:r>
            <a:r>
              <a:rPr lang="fr-FR" sz="2400" b="1" dirty="0">
                <a:latin typeface="Calibri" pitchFamily="34" charset="0"/>
                <a:cs typeface="Arial" charset="0"/>
              </a:rPr>
              <a:t>(FIT)</a:t>
            </a:r>
            <a:endParaRPr kumimoji="0" lang="fr-FR" sz="2400" b="0" i="0" u="none" strike="noStrike" kern="1200" cap="none" spc="0" normalizeH="0" baseline="0" noProof="0" dirty="0">
              <a:ln>
                <a:noFill/>
              </a:ln>
              <a:solidFill>
                <a:prstClr val="black"/>
              </a:solidFill>
              <a:uLnTx/>
              <a:uFillTx/>
              <a:latin typeface="Calibri" pitchFamily="34" charset="0"/>
              <a:ea typeface="+mn-ea"/>
              <a:cs typeface="Arial" charset="0"/>
            </a:endParaRPr>
          </a:p>
          <a:p>
            <a:pPr lvl="0">
              <a:spcBef>
                <a:spcPct val="50000"/>
              </a:spcBef>
              <a:buFontTx/>
              <a:buChar char="•"/>
              <a:defRPr/>
            </a:pPr>
            <a:r>
              <a:rPr kumimoji="0" lang="fr-FR" sz="2400" b="0" i="0" u="none" strike="noStrike" kern="1200" cap="none" spc="0" normalizeH="0" baseline="0" noProof="0" dirty="0">
                <a:ln>
                  <a:noFill/>
                </a:ln>
                <a:solidFill>
                  <a:prstClr val="black"/>
                </a:solidFill>
                <a:uLnTx/>
                <a:uFillTx/>
                <a:latin typeface="Calibri" pitchFamily="34" charset="0"/>
                <a:ea typeface="+mn-ea"/>
                <a:cs typeface="Arial" charset="0"/>
              </a:rPr>
              <a:t>Population cible : personnes de </a:t>
            </a:r>
            <a:r>
              <a:rPr kumimoji="0" lang="fr-FR" sz="2400" b="1" i="0" u="none" strike="noStrike" kern="1200" cap="none" spc="0" normalizeH="0" baseline="0" noProof="0" dirty="0">
                <a:ln>
                  <a:noFill/>
                </a:ln>
                <a:solidFill>
                  <a:srgbClr val="D6722E"/>
                </a:solidFill>
                <a:uLnTx/>
                <a:uFillTx/>
                <a:latin typeface="Calibri" pitchFamily="34" charset="0"/>
                <a:ea typeface="+mn-ea"/>
                <a:cs typeface="Arial" charset="0"/>
              </a:rPr>
              <a:t>50 à 74 ans, à risque faible/modéré</a:t>
            </a:r>
          </a:p>
          <a:p>
            <a:pPr lvl="0">
              <a:spcBef>
                <a:spcPct val="50000"/>
              </a:spcBef>
              <a:buFontTx/>
              <a:buChar char="•"/>
              <a:defRPr/>
            </a:pPr>
            <a:r>
              <a:rPr lang="fr-FR" sz="2400" dirty="0">
                <a:solidFill>
                  <a:prstClr val="black"/>
                </a:solidFill>
                <a:latin typeface="Calibri" pitchFamily="34" charset="0"/>
                <a:cs typeface="Arial" charset="0"/>
              </a:rPr>
              <a:t>Invitation par les autorités de santé, </a:t>
            </a:r>
            <a:r>
              <a:rPr lang="fr-FR" sz="2400" b="1" dirty="0">
                <a:solidFill>
                  <a:srgbClr val="D6722E"/>
                </a:solidFill>
                <a:latin typeface="Calibri" pitchFamily="34" charset="0"/>
                <a:cs typeface="Arial" charset="0"/>
              </a:rPr>
              <a:t>tous les 2 ans</a:t>
            </a:r>
            <a:r>
              <a:rPr lang="fr-FR" sz="2400" dirty="0">
                <a:solidFill>
                  <a:srgbClr val="D6722E"/>
                </a:solidFill>
                <a:latin typeface="Calibri" pitchFamily="34" charset="0"/>
                <a:cs typeface="Arial" charset="0"/>
              </a:rPr>
              <a:t>, </a:t>
            </a:r>
            <a:r>
              <a:rPr lang="fr-FR" sz="2400" dirty="0">
                <a:latin typeface="Calibri" pitchFamily="34" charset="0"/>
                <a:cs typeface="Arial" charset="0"/>
              </a:rPr>
              <a:t>gratuit</a:t>
            </a:r>
            <a:r>
              <a:rPr lang="fr-FR" sz="2400" b="1" dirty="0">
                <a:solidFill>
                  <a:srgbClr val="D6722E"/>
                </a:solidFill>
                <a:latin typeface="Calibri" pitchFamily="34" charset="0"/>
                <a:cs typeface="Arial" charset="0"/>
              </a:rPr>
              <a:t> </a:t>
            </a:r>
          </a:p>
          <a:p>
            <a:pPr marL="457200" lvl="1" indent="0">
              <a:spcBef>
                <a:spcPct val="50000"/>
              </a:spcBef>
              <a:defRPr/>
            </a:pPr>
            <a:r>
              <a:rPr lang="fr-FR" sz="2400" dirty="0">
                <a:solidFill>
                  <a:prstClr val="black"/>
                </a:solidFill>
                <a:latin typeface="Calibri" pitchFamily="34" charset="0"/>
                <a:cs typeface="Arial" charset="0"/>
              </a:rPr>
              <a:t>(2 relances à 5 et 12 mois)</a:t>
            </a:r>
            <a:endParaRPr kumimoji="0" lang="fr-FR" sz="2400" b="1" i="0" u="none" strike="noStrike" kern="1200" cap="none" spc="0" normalizeH="0" baseline="0" noProof="0" dirty="0">
              <a:ln>
                <a:noFill/>
              </a:ln>
              <a:solidFill>
                <a:srgbClr val="D6722E"/>
              </a:solidFill>
              <a:uLnTx/>
              <a:uFillTx/>
              <a:latin typeface="Calibri" pitchFamily="34" charset="0"/>
              <a:ea typeface="+mn-ea"/>
              <a:cs typeface="Arial" charset="0"/>
            </a:endParaRPr>
          </a:p>
        </p:txBody>
      </p:sp>
    </p:spTree>
    <p:extLst>
      <p:ext uri="{BB962C8B-B14F-4D97-AF65-F5344CB8AC3E}">
        <p14:creationId xmlns:p14="http://schemas.microsoft.com/office/powerpoint/2010/main" val="28480456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fr-FR" sz="3600" dirty="0">
                <a:solidFill>
                  <a:prstClr val="black">
                    <a:lumMod val="65000"/>
                    <a:lumOff val="35000"/>
                  </a:prstClr>
                </a:solidFill>
                <a:latin typeface="Calibri"/>
                <a:cs typeface="Arial" pitchFamily="34" charset="0"/>
              </a:rPr>
              <a:t>Organisation du parcours</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cxnSp>
        <p:nvCxnSpPr>
          <p:cNvPr id="6" name="Connecteur droit 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3F3025AF-1822-DA4D-B7EF-AE878ACCFF6A}"/>
              </a:ext>
            </a:extLst>
          </p:cNvPr>
          <p:cNvPicPr>
            <a:picLocks noChangeAspect="1"/>
          </p:cNvPicPr>
          <p:nvPr/>
        </p:nvPicPr>
        <p:blipFill>
          <a:blip r:embed="rId2"/>
          <a:stretch>
            <a:fillRect/>
          </a:stretch>
        </p:blipFill>
        <p:spPr>
          <a:xfrm>
            <a:off x="7975123" y="167834"/>
            <a:ext cx="684076" cy="689683"/>
          </a:xfrm>
          <a:prstGeom prst="rect">
            <a:avLst/>
          </a:prstGeom>
        </p:spPr>
      </p:pic>
      <p:sp>
        <p:nvSpPr>
          <p:cNvPr id="4" name="ZoneTexte 3">
            <a:extLst>
              <a:ext uri="{FF2B5EF4-FFF2-40B4-BE49-F238E27FC236}">
                <a16:creationId xmlns:a16="http://schemas.microsoft.com/office/drawing/2014/main" id="{24764596-8B9C-DA40-84F5-FB33A25400B4}"/>
              </a:ext>
            </a:extLst>
          </p:cNvPr>
          <p:cNvSpPr txBox="1"/>
          <p:nvPr/>
        </p:nvSpPr>
        <p:spPr>
          <a:xfrm>
            <a:off x="3854192" y="1137927"/>
            <a:ext cx="1368708" cy="461665"/>
          </a:xfrm>
          <a:prstGeom prst="rect">
            <a:avLst/>
          </a:prstGeom>
          <a:noFill/>
          <a:ln w="28575">
            <a:solidFill>
              <a:schemeClr val="accent1"/>
            </a:solidFill>
          </a:ln>
        </p:spPr>
        <p:txBody>
          <a:bodyPr wrap="none" rtlCol="0">
            <a:spAutoFit/>
          </a:bodyPr>
          <a:lstStyle/>
          <a:p>
            <a:r>
              <a:rPr lang="fr-FR" sz="2400" dirty="0"/>
              <a:t>Invitation</a:t>
            </a:r>
          </a:p>
        </p:txBody>
      </p:sp>
      <p:sp>
        <p:nvSpPr>
          <p:cNvPr id="11" name="ZoneTexte 10">
            <a:extLst>
              <a:ext uri="{FF2B5EF4-FFF2-40B4-BE49-F238E27FC236}">
                <a16:creationId xmlns:a16="http://schemas.microsoft.com/office/drawing/2014/main" id="{5A2163D2-4438-1441-A66C-0637678A9874}"/>
              </a:ext>
            </a:extLst>
          </p:cNvPr>
          <p:cNvSpPr txBox="1"/>
          <p:nvPr/>
        </p:nvSpPr>
        <p:spPr>
          <a:xfrm>
            <a:off x="2703845" y="2147264"/>
            <a:ext cx="3669402" cy="461665"/>
          </a:xfrm>
          <a:prstGeom prst="rect">
            <a:avLst/>
          </a:prstGeom>
          <a:noFill/>
          <a:ln w="28575">
            <a:solidFill>
              <a:schemeClr val="accent1"/>
            </a:solidFill>
          </a:ln>
        </p:spPr>
        <p:txBody>
          <a:bodyPr wrap="none" rtlCol="0">
            <a:spAutoFit/>
          </a:bodyPr>
          <a:lstStyle/>
          <a:p>
            <a:r>
              <a:rPr lang="fr-FR" sz="2400" dirty="0"/>
              <a:t>Evaluation du risque de CCR</a:t>
            </a:r>
          </a:p>
        </p:txBody>
      </p:sp>
      <p:sp>
        <p:nvSpPr>
          <p:cNvPr id="12" name="ZoneTexte 11">
            <a:extLst>
              <a:ext uri="{FF2B5EF4-FFF2-40B4-BE49-F238E27FC236}">
                <a16:creationId xmlns:a16="http://schemas.microsoft.com/office/drawing/2014/main" id="{39074150-F55D-C94B-9259-41500E73425D}"/>
              </a:ext>
            </a:extLst>
          </p:cNvPr>
          <p:cNvSpPr txBox="1"/>
          <p:nvPr/>
        </p:nvSpPr>
        <p:spPr>
          <a:xfrm>
            <a:off x="6102915" y="3262661"/>
            <a:ext cx="2556284" cy="830997"/>
          </a:xfrm>
          <a:prstGeom prst="rect">
            <a:avLst/>
          </a:prstGeom>
          <a:noFill/>
          <a:ln w="28575">
            <a:solidFill>
              <a:srgbClr val="D6722E"/>
            </a:solidFill>
          </a:ln>
        </p:spPr>
        <p:txBody>
          <a:bodyPr wrap="square" rtlCol="0">
            <a:spAutoFit/>
          </a:bodyPr>
          <a:lstStyle/>
          <a:p>
            <a:pPr algn="ctr"/>
            <a:r>
              <a:rPr lang="fr-FR" sz="2400" dirty="0"/>
              <a:t>Consultation </a:t>
            </a:r>
          </a:p>
          <a:p>
            <a:pPr algn="ctr"/>
            <a:r>
              <a:rPr lang="fr-FR" sz="2400" dirty="0"/>
              <a:t>gastro-entérologie</a:t>
            </a:r>
          </a:p>
        </p:txBody>
      </p:sp>
      <p:cxnSp>
        <p:nvCxnSpPr>
          <p:cNvPr id="17" name="Connecteur droit avec flèche 16">
            <a:extLst>
              <a:ext uri="{FF2B5EF4-FFF2-40B4-BE49-F238E27FC236}">
                <a16:creationId xmlns:a16="http://schemas.microsoft.com/office/drawing/2014/main" id="{0DF85E7D-B2FB-204D-B029-DB428F8845E6}"/>
              </a:ext>
            </a:extLst>
          </p:cNvPr>
          <p:cNvCxnSpPr>
            <a:cxnSpLocks/>
          </p:cNvCxnSpPr>
          <p:nvPr/>
        </p:nvCxnSpPr>
        <p:spPr>
          <a:xfrm>
            <a:off x="4538546" y="1683834"/>
            <a:ext cx="0" cy="379142"/>
          </a:xfrm>
          <a:prstGeom prst="straightConnector1">
            <a:avLst/>
          </a:prstGeom>
          <a:ln w="19050">
            <a:solidFill>
              <a:srgbClr val="595959"/>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75608686-1AA9-FA41-AE76-4525E0527A35}"/>
              </a:ext>
            </a:extLst>
          </p:cNvPr>
          <p:cNvCxnSpPr>
            <a:cxnSpLocks/>
          </p:cNvCxnSpPr>
          <p:nvPr/>
        </p:nvCxnSpPr>
        <p:spPr>
          <a:xfrm>
            <a:off x="6255489" y="2840713"/>
            <a:ext cx="0" cy="298055"/>
          </a:xfrm>
          <a:prstGeom prst="straightConnector1">
            <a:avLst/>
          </a:prstGeom>
          <a:ln w="19050">
            <a:solidFill>
              <a:srgbClr val="595959"/>
            </a:solidFill>
            <a:tailEnd type="triangle"/>
          </a:ln>
        </p:spPr>
        <p:style>
          <a:lnRef idx="1">
            <a:schemeClr val="accent1"/>
          </a:lnRef>
          <a:fillRef idx="0">
            <a:schemeClr val="accent1"/>
          </a:fillRef>
          <a:effectRef idx="0">
            <a:schemeClr val="accent1"/>
          </a:effectRef>
          <a:fontRef idx="minor">
            <a:schemeClr val="tx1"/>
          </a:fontRef>
        </p:style>
      </p:cxnSp>
      <p:sp>
        <p:nvSpPr>
          <p:cNvPr id="26" name="ZoneTexte 25">
            <a:extLst>
              <a:ext uri="{FF2B5EF4-FFF2-40B4-BE49-F238E27FC236}">
                <a16:creationId xmlns:a16="http://schemas.microsoft.com/office/drawing/2014/main" id="{74DE5AFB-1EA3-4948-84EF-21F0371326BE}"/>
              </a:ext>
            </a:extLst>
          </p:cNvPr>
          <p:cNvSpPr txBox="1"/>
          <p:nvPr/>
        </p:nvSpPr>
        <p:spPr>
          <a:xfrm>
            <a:off x="6293038" y="2800746"/>
            <a:ext cx="2411750" cy="369332"/>
          </a:xfrm>
          <a:prstGeom prst="rect">
            <a:avLst/>
          </a:prstGeom>
          <a:noFill/>
        </p:spPr>
        <p:txBody>
          <a:bodyPr wrap="none" rtlCol="0">
            <a:spAutoFit/>
          </a:bodyPr>
          <a:lstStyle/>
          <a:p>
            <a:r>
              <a:rPr lang="fr-FR" b="1" dirty="0">
                <a:solidFill>
                  <a:srgbClr val="595959"/>
                </a:solidFill>
              </a:rPr>
              <a:t>Risque élevé/très élevé</a:t>
            </a:r>
          </a:p>
        </p:txBody>
      </p:sp>
      <p:pic>
        <p:nvPicPr>
          <p:cNvPr id="31" name="Image 30">
            <a:extLst>
              <a:ext uri="{FF2B5EF4-FFF2-40B4-BE49-F238E27FC236}">
                <a16:creationId xmlns:a16="http://schemas.microsoft.com/office/drawing/2014/main" id="{9D9C64A9-A6D4-CC49-8BE2-A41F74A29B1C}"/>
              </a:ext>
            </a:extLst>
          </p:cNvPr>
          <p:cNvPicPr>
            <a:picLocks noChangeAspect="1"/>
          </p:cNvPicPr>
          <p:nvPr/>
        </p:nvPicPr>
        <p:blipFill>
          <a:blip r:embed="rId3"/>
          <a:stretch>
            <a:fillRect/>
          </a:stretch>
        </p:blipFill>
        <p:spPr>
          <a:xfrm>
            <a:off x="2703845" y="3060388"/>
            <a:ext cx="987209" cy="1018909"/>
          </a:xfrm>
          <a:prstGeom prst="rect">
            <a:avLst/>
          </a:prstGeom>
        </p:spPr>
      </p:pic>
      <p:sp>
        <p:nvSpPr>
          <p:cNvPr id="32" name="ZoneTexte 31">
            <a:extLst>
              <a:ext uri="{FF2B5EF4-FFF2-40B4-BE49-F238E27FC236}">
                <a16:creationId xmlns:a16="http://schemas.microsoft.com/office/drawing/2014/main" id="{8A2600D9-E27B-4848-8C73-FA47B470EB92}"/>
              </a:ext>
            </a:extLst>
          </p:cNvPr>
          <p:cNvSpPr txBox="1"/>
          <p:nvPr/>
        </p:nvSpPr>
        <p:spPr>
          <a:xfrm>
            <a:off x="830581" y="4196128"/>
            <a:ext cx="7997702" cy="1938992"/>
          </a:xfrm>
          <a:prstGeom prst="rect">
            <a:avLst/>
          </a:prstGeom>
          <a:noFill/>
        </p:spPr>
        <p:txBody>
          <a:bodyPr wrap="none" rtlCol="0">
            <a:spAutoFit/>
          </a:bodyPr>
          <a:lstStyle/>
          <a:p>
            <a:pPr marL="342900" indent="-342900">
              <a:buFont typeface="+mj-lt"/>
              <a:buAutoNum type="arabicPeriod"/>
            </a:pPr>
            <a:r>
              <a:rPr lang="fr-FR" sz="2400" dirty="0"/>
              <a:t>Pas de </a:t>
            </a:r>
            <a:r>
              <a:rPr lang="fr-FR" sz="2400" b="1" dirty="0">
                <a:solidFill>
                  <a:srgbClr val="D6722E"/>
                </a:solidFill>
              </a:rPr>
              <a:t>symptômes</a:t>
            </a:r>
            <a:r>
              <a:rPr lang="fr-FR" sz="2400" dirty="0"/>
              <a:t> (troubles transit, rectorragies)</a:t>
            </a:r>
          </a:p>
          <a:p>
            <a:pPr marL="342900" indent="-342900">
              <a:buFont typeface="+mj-lt"/>
              <a:buAutoNum type="arabicPeriod"/>
            </a:pPr>
            <a:r>
              <a:rPr lang="fr-FR" sz="2400" dirty="0"/>
              <a:t>Pas d’</a:t>
            </a:r>
            <a:r>
              <a:rPr lang="fr-FR" sz="2400" b="1" dirty="0">
                <a:solidFill>
                  <a:srgbClr val="D6722E"/>
                </a:solidFill>
              </a:rPr>
              <a:t>antécédents</a:t>
            </a:r>
          </a:p>
          <a:p>
            <a:pPr lvl="1"/>
            <a:r>
              <a:rPr lang="fr-FR" sz="2400" dirty="0"/>
              <a:t>- Personnel : </a:t>
            </a:r>
            <a:r>
              <a:rPr lang="fr-FR" sz="2200" dirty="0"/>
              <a:t>adénome, CCR, maladies inflammatoires intestin </a:t>
            </a:r>
          </a:p>
          <a:p>
            <a:pPr lvl="1"/>
            <a:r>
              <a:rPr lang="fr-FR" sz="2400" dirty="0"/>
              <a:t>- Familial 1</a:t>
            </a:r>
            <a:r>
              <a:rPr lang="fr-FR" sz="2400" baseline="30000" dirty="0"/>
              <a:t>er</a:t>
            </a:r>
            <a:r>
              <a:rPr lang="fr-FR" sz="2400" dirty="0"/>
              <a:t> degré, avant 60 ans : </a:t>
            </a:r>
            <a:r>
              <a:rPr lang="fr-FR" sz="2200" dirty="0"/>
              <a:t>adénome (&gt;1cm), CCR</a:t>
            </a:r>
          </a:p>
          <a:p>
            <a:pPr marL="342900" indent="-342900">
              <a:buFont typeface="+mj-lt"/>
              <a:buAutoNum type="arabicPeriod"/>
            </a:pPr>
            <a:r>
              <a:rPr lang="fr-FR" sz="2400" dirty="0"/>
              <a:t>Syndrome </a:t>
            </a:r>
            <a:r>
              <a:rPr lang="fr-FR" sz="2400" b="1" dirty="0">
                <a:solidFill>
                  <a:srgbClr val="D6722E"/>
                </a:solidFill>
              </a:rPr>
              <a:t>génétique</a:t>
            </a:r>
            <a:r>
              <a:rPr lang="fr-FR" sz="2400" dirty="0"/>
              <a:t> : </a:t>
            </a:r>
            <a:r>
              <a:rPr lang="fr-FR" sz="2200" dirty="0"/>
              <a:t>Lynch, polypose </a:t>
            </a:r>
            <a:r>
              <a:rPr lang="fr-FR" sz="2200" dirty="0" err="1"/>
              <a:t>adénomateuse</a:t>
            </a:r>
            <a:r>
              <a:rPr lang="fr-FR" sz="2200" dirty="0"/>
              <a:t> familiale</a:t>
            </a:r>
          </a:p>
        </p:txBody>
      </p:sp>
      <p:sp>
        <p:nvSpPr>
          <p:cNvPr id="33" name="ZoneTexte 32">
            <a:extLst>
              <a:ext uri="{FF2B5EF4-FFF2-40B4-BE49-F238E27FC236}">
                <a16:creationId xmlns:a16="http://schemas.microsoft.com/office/drawing/2014/main" id="{76EE8E51-C6DD-A541-8A00-3F099E0B5CF1}"/>
              </a:ext>
            </a:extLst>
          </p:cNvPr>
          <p:cNvSpPr txBox="1"/>
          <p:nvPr/>
        </p:nvSpPr>
        <p:spPr>
          <a:xfrm>
            <a:off x="395536" y="2054930"/>
            <a:ext cx="1797095" cy="646331"/>
          </a:xfrm>
          <a:prstGeom prst="rect">
            <a:avLst/>
          </a:prstGeom>
          <a:noFill/>
        </p:spPr>
        <p:txBody>
          <a:bodyPr wrap="none" rtlCol="0">
            <a:spAutoFit/>
          </a:bodyPr>
          <a:lstStyle/>
          <a:p>
            <a:r>
              <a:rPr lang="fr-FR" dirty="0"/>
              <a:t>En ligne </a:t>
            </a:r>
            <a:r>
              <a:rPr lang="fr-FR" i="1" dirty="0"/>
              <a:t>ou</a:t>
            </a:r>
          </a:p>
          <a:p>
            <a:r>
              <a:rPr lang="fr-FR" dirty="0"/>
              <a:t>Méd. Généraliste</a:t>
            </a:r>
          </a:p>
        </p:txBody>
      </p:sp>
    </p:spTree>
    <p:extLst>
      <p:ext uri="{BB962C8B-B14F-4D97-AF65-F5344CB8AC3E}">
        <p14:creationId xmlns:p14="http://schemas.microsoft.com/office/powerpoint/2010/main" val="14169607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fr-FR" sz="3600" dirty="0">
                <a:solidFill>
                  <a:prstClr val="black">
                    <a:lumMod val="65000"/>
                    <a:lumOff val="35000"/>
                  </a:prstClr>
                </a:solidFill>
                <a:latin typeface="Calibri"/>
                <a:cs typeface="Arial" pitchFamily="34" charset="0"/>
              </a:rPr>
              <a:t>Organisation du parcours</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cxnSp>
        <p:nvCxnSpPr>
          <p:cNvPr id="6" name="Connecteur droit 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3F3025AF-1822-DA4D-B7EF-AE878ACCFF6A}"/>
              </a:ext>
            </a:extLst>
          </p:cNvPr>
          <p:cNvPicPr>
            <a:picLocks noChangeAspect="1"/>
          </p:cNvPicPr>
          <p:nvPr/>
        </p:nvPicPr>
        <p:blipFill>
          <a:blip r:embed="rId2"/>
          <a:stretch>
            <a:fillRect/>
          </a:stretch>
        </p:blipFill>
        <p:spPr>
          <a:xfrm>
            <a:off x="7975123" y="167834"/>
            <a:ext cx="684076" cy="689683"/>
          </a:xfrm>
          <a:prstGeom prst="rect">
            <a:avLst/>
          </a:prstGeom>
        </p:spPr>
      </p:pic>
      <p:sp>
        <p:nvSpPr>
          <p:cNvPr id="4" name="ZoneTexte 3">
            <a:extLst>
              <a:ext uri="{FF2B5EF4-FFF2-40B4-BE49-F238E27FC236}">
                <a16:creationId xmlns:a16="http://schemas.microsoft.com/office/drawing/2014/main" id="{24764596-8B9C-DA40-84F5-FB33A25400B4}"/>
              </a:ext>
            </a:extLst>
          </p:cNvPr>
          <p:cNvSpPr txBox="1"/>
          <p:nvPr/>
        </p:nvSpPr>
        <p:spPr>
          <a:xfrm>
            <a:off x="3854192" y="1137927"/>
            <a:ext cx="1368708" cy="461665"/>
          </a:xfrm>
          <a:prstGeom prst="rect">
            <a:avLst/>
          </a:prstGeom>
          <a:noFill/>
          <a:ln w="28575">
            <a:solidFill>
              <a:schemeClr val="accent1"/>
            </a:solidFill>
          </a:ln>
        </p:spPr>
        <p:txBody>
          <a:bodyPr wrap="none" rtlCol="0">
            <a:spAutoFit/>
          </a:bodyPr>
          <a:lstStyle/>
          <a:p>
            <a:r>
              <a:rPr lang="fr-FR" sz="2400" dirty="0"/>
              <a:t>Invitation</a:t>
            </a:r>
          </a:p>
        </p:txBody>
      </p:sp>
      <p:sp>
        <p:nvSpPr>
          <p:cNvPr id="11" name="ZoneTexte 10">
            <a:extLst>
              <a:ext uri="{FF2B5EF4-FFF2-40B4-BE49-F238E27FC236}">
                <a16:creationId xmlns:a16="http://schemas.microsoft.com/office/drawing/2014/main" id="{5A2163D2-4438-1441-A66C-0637678A9874}"/>
              </a:ext>
            </a:extLst>
          </p:cNvPr>
          <p:cNvSpPr txBox="1"/>
          <p:nvPr/>
        </p:nvSpPr>
        <p:spPr>
          <a:xfrm>
            <a:off x="2703845" y="2147264"/>
            <a:ext cx="3669402" cy="461665"/>
          </a:xfrm>
          <a:prstGeom prst="rect">
            <a:avLst/>
          </a:prstGeom>
          <a:noFill/>
          <a:ln w="28575">
            <a:solidFill>
              <a:schemeClr val="accent1"/>
            </a:solidFill>
          </a:ln>
        </p:spPr>
        <p:txBody>
          <a:bodyPr wrap="none" rtlCol="0">
            <a:spAutoFit/>
          </a:bodyPr>
          <a:lstStyle/>
          <a:p>
            <a:r>
              <a:rPr lang="fr-FR" sz="2400" dirty="0"/>
              <a:t>Evaluation du risque de CCR</a:t>
            </a:r>
          </a:p>
        </p:txBody>
      </p:sp>
      <p:sp>
        <p:nvSpPr>
          <p:cNvPr id="13" name="ZoneTexte 12">
            <a:extLst>
              <a:ext uri="{FF2B5EF4-FFF2-40B4-BE49-F238E27FC236}">
                <a16:creationId xmlns:a16="http://schemas.microsoft.com/office/drawing/2014/main" id="{C9427B4C-D249-634C-B8BA-F39B3316B521}"/>
              </a:ext>
            </a:extLst>
          </p:cNvPr>
          <p:cNvSpPr txBox="1"/>
          <p:nvPr/>
        </p:nvSpPr>
        <p:spPr>
          <a:xfrm>
            <a:off x="786306" y="4503806"/>
            <a:ext cx="5894627" cy="461665"/>
          </a:xfrm>
          <a:prstGeom prst="rect">
            <a:avLst/>
          </a:prstGeom>
          <a:noFill/>
          <a:ln w="28575">
            <a:solidFill>
              <a:srgbClr val="002060"/>
            </a:solidFill>
          </a:ln>
        </p:spPr>
        <p:txBody>
          <a:bodyPr wrap="none" rtlCol="0">
            <a:spAutoFit/>
          </a:bodyPr>
          <a:lstStyle/>
          <a:p>
            <a:r>
              <a:rPr lang="fr-FR" sz="2400" dirty="0"/>
              <a:t>Réalisation du test au domicile et envoi postal</a:t>
            </a:r>
          </a:p>
        </p:txBody>
      </p:sp>
      <p:sp>
        <p:nvSpPr>
          <p:cNvPr id="14" name="ZoneTexte 13">
            <a:extLst>
              <a:ext uri="{FF2B5EF4-FFF2-40B4-BE49-F238E27FC236}">
                <a16:creationId xmlns:a16="http://schemas.microsoft.com/office/drawing/2014/main" id="{972E1798-0A64-6241-8FAC-B79FF7712A4E}"/>
              </a:ext>
            </a:extLst>
          </p:cNvPr>
          <p:cNvSpPr txBox="1"/>
          <p:nvPr/>
        </p:nvSpPr>
        <p:spPr>
          <a:xfrm>
            <a:off x="786306" y="3325025"/>
            <a:ext cx="3539815" cy="461665"/>
          </a:xfrm>
          <a:prstGeom prst="rect">
            <a:avLst/>
          </a:prstGeom>
          <a:noFill/>
          <a:ln w="28575">
            <a:solidFill>
              <a:srgbClr val="00B050"/>
            </a:solidFill>
          </a:ln>
        </p:spPr>
        <p:txBody>
          <a:bodyPr wrap="none" rtlCol="0">
            <a:spAutoFit/>
          </a:bodyPr>
          <a:lstStyle/>
          <a:p>
            <a:r>
              <a:rPr lang="fr-FR" sz="2400" dirty="0"/>
              <a:t>Remise/envoi kit dépistage</a:t>
            </a:r>
          </a:p>
        </p:txBody>
      </p:sp>
      <p:sp>
        <p:nvSpPr>
          <p:cNvPr id="15" name="ZoneTexte 14">
            <a:extLst>
              <a:ext uri="{FF2B5EF4-FFF2-40B4-BE49-F238E27FC236}">
                <a16:creationId xmlns:a16="http://schemas.microsoft.com/office/drawing/2014/main" id="{C5757D43-9154-2F4A-8374-3944CEAF46EA}"/>
              </a:ext>
            </a:extLst>
          </p:cNvPr>
          <p:cNvSpPr txBox="1"/>
          <p:nvPr/>
        </p:nvSpPr>
        <p:spPr>
          <a:xfrm>
            <a:off x="786305" y="5504474"/>
            <a:ext cx="5894627" cy="461665"/>
          </a:xfrm>
          <a:prstGeom prst="rect">
            <a:avLst/>
          </a:prstGeom>
          <a:noFill/>
          <a:ln w="28575">
            <a:solidFill>
              <a:srgbClr val="00B050"/>
            </a:solidFill>
          </a:ln>
        </p:spPr>
        <p:txBody>
          <a:bodyPr wrap="square" rtlCol="0">
            <a:spAutoFit/>
          </a:bodyPr>
          <a:lstStyle/>
          <a:p>
            <a:r>
              <a:rPr lang="fr-FR" sz="2400" dirty="0"/>
              <a:t>Résultats au patient + médecin généraliste</a:t>
            </a:r>
          </a:p>
        </p:txBody>
      </p:sp>
      <p:sp>
        <p:nvSpPr>
          <p:cNvPr id="7" name="ZoneTexte 6">
            <a:extLst>
              <a:ext uri="{FF2B5EF4-FFF2-40B4-BE49-F238E27FC236}">
                <a16:creationId xmlns:a16="http://schemas.microsoft.com/office/drawing/2014/main" id="{55561A32-41A0-2345-8E18-65F32CE20C1A}"/>
              </a:ext>
            </a:extLst>
          </p:cNvPr>
          <p:cNvSpPr txBox="1"/>
          <p:nvPr/>
        </p:nvSpPr>
        <p:spPr>
          <a:xfrm>
            <a:off x="6892211" y="5555104"/>
            <a:ext cx="729687" cy="461665"/>
          </a:xfrm>
          <a:prstGeom prst="rect">
            <a:avLst/>
          </a:prstGeom>
          <a:noFill/>
        </p:spPr>
        <p:txBody>
          <a:bodyPr wrap="none" rtlCol="0">
            <a:spAutoFit/>
          </a:bodyPr>
          <a:lstStyle/>
          <a:p>
            <a:r>
              <a:rPr lang="fr-FR" sz="2400" dirty="0">
                <a:solidFill>
                  <a:srgbClr val="595959"/>
                </a:solidFill>
              </a:rPr>
              <a:t>J + 3</a:t>
            </a:r>
          </a:p>
        </p:txBody>
      </p:sp>
      <p:cxnSp>
        <p:nvCxnSpPr>
          <p:cNvPr id="17" name="Connecteur droit avec flèche 16">
            <a:extLst>
              <a:ext uri="{FF2B5EF4-FFF2-40B4-BE49-F238E27FC236}">
                <a16:creationId xmlns:a16="http://schemas.microsoft.com/office/drawing/2014/main" id="{0DF85E7D-B2FB-204D-B029-DB428F8845E6}"/>
              </a:ext>
            </a:extLst>
          </p:cNvPr>
          <p:cNvCxnSpPr>
            <a:cxnSpLocks/>
          </p:cNvCxnSpPr>
          <p:nvPr/>
        </p:nvCxnSpPr>
        <p:spPr>
          <a:xfrm>
            <a:off x="4538546" y="1683834"/>
            <a:ext cx="0" cy="379142"/>
          </a:xfrm>
          <a:prstGeom prst="straightConnector1">
            <a:avLst/>
          </a:prstGeom>
          <a:ln w="19050">
            <a:solidFill>
              <a:srgbClr val="595959"/>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C954F0D2-AF61-3549-B9F7-02A9B6796A1C}"/>
              </a:ext>
            </a:extLst>
          </p:cNvPr>
          <p:cNvCxnSpPr>
            <a:cxnSpLocks/>
          </p:cNvCxnSpPr>
          <p:nvPr/>
        </p:nvCxnSpPr>
        <p:spPr>
          <a:xfrm>
            <a:off x="3252439" y="2838374"/>
            <a:ext cx="1" cy="408909"/>
          </a:xfrm>
          <a:prstGeom prst="straightConnector1">
            <a:avLst/>
          </a:prstGeom>
          <a:ln w="19050">
            <a:solidFill>
              <a:srgbClr val="595959"/>
            </a:solidFill>
            <a:tailEnd type="triangle"/>
          </a:ln>
        </p:spPr>
        <p:style>
          <a:lnRef idx="1">
            <a:schemeClr val="accent1"/>
          </a:lnRef>
          <a:fillRef idx="0">
            <a:schemeClr val="accent1"/>
          </a:fillRef>
          <a:effectRef idx="0">
            <a:schemeClr val="accent1"/>
          </a:effectRef>
          <a:fontRef idx="minor">
            <a:schemeClr val="tx1"/>
          </a:fontRef>
        </p:style>
      </p:cxnSp>
      <p:sp>
        <p:nvSpPr>
          <p:cNvPr id="27" name="ZoneTexte 26">
            <a:extLst>
              <a:ext uri="{FF2B5EF4-FFF2-40B4-BE49-F238E27FC236}">
                <a16:creationId xmlns:a16="http://schemas.microsoft.com/office/drawing/2014/main" id="{5A9061AA-ABFA-3B49-815C-DD0665683F38}"/>
              </a:ext>
            </a:extLst>
          </p:cNvPr>
          <p:cNvSpPr txBox="1"/>
          <p:nvPr/>
        </p:nvSpPr>
        <p:spPr>
          <a:xfrm>
            <a:off x="1084858" y="2805893"/>
            <a:ext cx="2167581" cy="369332"/>
          </a:xfrm>
          <a:prstGeom prst="rect">
            <a:avLst/>
          </a:prstGeom>
          <a:noFill/>
        </p:spPr>
        <p:txBody>
          <a:bodyPr wrap="none" rtlCol="0">
            <a:spAutoFit/>
          </a:bodyPr>
          <a:lstStyle/>
          <a:p>
            <a:r>
              <a:rPr lang="fr-FR" b="1" dirty="0">
                <a:solidFill>
                  <a:srgbClr val="595959"/>
                </a:solidFill>
              </a:rPr>
              <a:t>Risque faible/moyen</a:t>
            </a:r>
          </a:p>
        </p:txBody>
      </p:sp>
      <p:cxnSp>
        <p:nvCxnSpPr>
          <p:cNvPr id="28" name="Connecteur droit avec flèche 27">
            <a:extLst>
              <a:ext uri="{FF2B5EF4-FFF2-40B4-BE49-F238E27FC236}">
                <a16:creationId xmlns:a16="http://schemas.microsoft.com/office/drawing/2014/main" id="{0DAA7DDA-3FBB-1343-9058-32974C9AA9AA}"/>
              </a:ext>
            </a:extLst>
          </p:cNvPr>
          <p:cNvCxnSpPr>
            <a:cxnSpLocks/>
          </p:cNvCxnSpPr>
          <p:nvPr/>
        </p:nvCxnSpPr>
        <p:spPr>
          <a:xfrm>
            <a:off x="2703844" y="3992383"/>
            <a:ext cx="1" cy="408909"/>
          </a:xfrm>
          <a:prstGeom prst="straightConnector1">
            <a:avLst/>
          </a:prstGeom>
          <a:ln w="19050">
            <a:solidFill>
              <a:srgbClr val="595959"/>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a:extLst>
              <a:ext uri="{FF2B5EF4-FFF2-40B4-BE49-F238E27FC236}">
                <a16:creationId xmlns:a16="http://schemas.microsoft.com/office/drawing/2014/main" id="{6B2CD208-CD19-DE4C-97ED-AE8E8B003658}"/>
              </a:ext>
            </a:extLst>
          </p:cNvPr>
          <p:cNvCxnSpPr>
            <a:cxnSpLocks/>
          </p:cNvCxnSpPr>
          <p:nvPr/>
        </p:nvCxnSpPr>
        <p:spPr>
          <a:xfrm>
            <a:off x="2703843" y="5067985"/>
            <a:ext cx="1" cy="408909"/>
          </a:xfrm>
          <a:prstGeom prst="straightConnector1">
            <a:avLst/>
          </a:prstGeom>
          <a:ln w="19050">
            <a:solidFill>
              <a:srgbClr val="595959"/>
            </a:solidFill>
            <a:tailEnd type="triangle"/>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E242C01E-CD3B-454D-9A2F-812D5E5C4F3B}"/>
              </a:ext>
            </a:extLst>
          </p:cNvPr>
          <p:cNvSpPr txBox="1"/>
          <p:nvPr/>
        </p:nvSpPr>
        <p:spPr>
          <a:xfrm>
            <a:off x="6780574" y="4598156"/>
            <a:ext cx="910827" cy="461665"/>
          </a:xfrm>
          <a:prstGeom prst="rect">
            <a:avLst/>
          </a:prstGeom>
          <a:noFill/>
        </p:spPr>
        <p:txBody>
          <a:bodyPr wrap="none" rtlCol="0">
            <a:spAutoFit/>
          </a:bodyPr>
          <a:lstStyle/>
          <a:p>
            <a:r>
              <a:rPr lang="fr-FR" sz="2400" dirty="0">
                <a:solidFill>
                  <a:srgbClr val="595959"/>
                </a:solidFill>
              </a:rPr>
              <a:t>&lt; 24H</a:t>
            </a:r>
          </a:p>
        </p:txBody>
      </p:sp>
      <p:pic>
        <p:nvPicPr>
          <p:cNvPr id="3" name="Image 2">
            <a:extLst>
              <a:ext uri="{FF2B5EF4-FFF2-40B4-BE49-F238E27FC236}">
                <a16:creationId xmlns:a16="http://schemas.microsoft.com/office/drawing/2014/main" id="{FB9225F8-4247-504B-9768-FB4A6AC1D1F4}"/>
              </a:ext>
            </a:extLst>
          </p:cNvPr>
          <p:cNvPicPr>
            <a:picLocks noChangeAspect="1"/>
          </p:cNvPicPr>
          <p:nvPr/>
        </p:nvPicPr>
        <p:blipFill>
          <a:blip r:embed="rId3"/>
          <a:stretch>
            <a:fillRect/>
          </a:stretch>
        </p:blipFill>
        <p:spPr>
          <a:xfrm>
            <a:off x="6815307" y="1329982"/>
            <a:ext cx="841363" cy="3189249"/>
          </a:xfrm>
          <a:prstGeom prst="rect">
            <a:avLst/>
          </a:prstGeom>
        </p:spPr>
      </p:pic>
      <p:pic>
        <p:nvPicPr>
          <p:cNvPr id="16" name="Image 15">
            <a:extLst>
              <a:ext uri="{FF2B5EF4-FFF2-40B4-BE49-F238E27FC236}">
                <a16:creationId xmlns:a16="http://schemas.microsoft.com/office/drawing/2014/main" id="{E9C8CAE6-AD7D-A749-8845-1FAD00D1DA26}"/>
              </a:ext>
            </a:extLst>
          </p:cNvPr>
          <p:cNvPicPr>
            <a:picLocks noChangeAspect="1"/>
          </p:cNvPicPr>
          <p:nvPr/>
        </p:nvPicPr>
        <p:blipFill>
          <a:blip r:embed="rId4"/>
          <a:stretch>
            <a:fillRect/>
          </a:stretch>
        </p:blipFill>
        <p:spPr>
          <a:xfrm>
            <a:off x="8026863" y="1348735"/>
            <a:ext cx="835570" cy="3122620"/>
          </a:xfrm>
          <a:prstGeom prst="rect">
            <a:avLst/>
          </a:prstGeom>
        </p:spPr>
      </p:pic>
    </p:spTree>
    <p:extLst>
      <p:ext uri="{BB962C8B-B14F-4D97-AF65-F5344CB8AC3E}">
        <p14:creationId xmlns:p14="http://schemas.microsoft.com/office/powerpoint/2010/main" val="13409046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fr-FR" sz="3600" dirty="0">
                <a:solidFill>
                  <a:prstClr val="black">
                    <a:lumMod val="65000"/>
                    <a:lumOff val="35000"/>
                  </a:prstClr>
                </a:solidFill>
                <a:latin typeface="Calibri"/>
                <a:cs typeface="Arial" pitchFamily="34" charset="0"/>
              </a:rPr>
              <a:t>Résultats du test et conduite à tenir</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cxnSp>
        <p:nvCxnSpPr>
          <p:cNvPr id="6" name="Connecteur droit 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3F3025AF-1822-DA4D-B7EF-AE878ACCFF6A}"/>
              </a:ext>
            </a:extLst>
          </p:cNvPr>
          <p:cNvPicPr>
            <a:picLocks noChangeAspect="1"/>
          </p:cNvPicPr>
          <p:nvPr/>
        </p:nvPicPr>
        <p:blipFill>
          <a:blip r:embed="rId2"/>
          <a:stretch>
            <a:fillRect/>
          </a:stretch>
        </p:blipFill>
        <p:spPr>
          <a:xfrm>
            <a:off x="7975123" y="167834"/>
            <a:ext cx="684076" cy="689683"/>
          </a:xfrm>
          <a:prstGeom prst="rect">
            <a:avLst/>
          </a:prstGeom>
        </p:spPr>
      </p:pic>
      <p:sp>
        <p:nvSpPr>
          <p:cNvPr id="3" name="ZoneTexte 2">
            <a:extLst>
              <a:ext uri="{FF2B5EF4-FFF2-40B4-BE49-F238E27FC236}">
                <a16:creationId xmlns:a16="http://schemas.microsoft.com/office/drawing/2014/main" id="{3F5089A4-4636-5F42-8FD9-40E7C8E60690}"/>
              </a:ext>
            </a:extLst>
          </p:cNvPr>
          <p:cNvSpPr txBox="1"/>
          <p:nvPr/>
        </p:nvSpPr>
        <p:spPr>
          <a:xfrm>
            <a:off x="1115122" y="1271238"/>
            <a:ext cx="2007220" cy="954107"/>
          </a:xfrm>
          <a:prstGeom prst="rect">
            <a:avLst/>
          </a:prstGeom>
          <a:solidFill>
            <a:srgbClr val="00B050"/>
          </a:solidFill>
        </p:spPr>
        <p:txBody>
          <a:bodyPr wrap="square" rtlCol="0">
            <a:spAutoFit/>
          </a:bodyPr>
          <a:lstStyle/>
          <a:p>
            <a:pPr algn="ctr"/>
            <a:r>
              <a:rPr lang="fr-FR" sz="3200" b="1" dirty="0">
                <a:solidFill>
                  <a:schemeClr val="bg1"/>
                </a:solidFill>
              </a:rPr>
              <a:t>Test –</a:t>
            </a:r>
          </a:p>
          <a:p>
            <a:pPr algn="ctr"/>
            <a:r>
              <a:rPr lang="fr-FR" sz="2400" b="1" dirty="0">
                <a:solidFill>
                  <a:schemeClr val="bg1"/>
                </a:solidFill>
              </a:rPr>
              <a:t>96%</a:t>
            </a:r>
          </a:p>
        </p:txBody>
      </p:sp>
      <p:cxnSp>
        <p:nvCxnSpPr>
          <p:cNvPr id="7" name="Connecteur droit avec flèche 6">
            <a:extLst>
              <a:ext uri="{FF2B5EF4-FFF2-40B4-BE49-F238E27FC236}">
                <a16:creationId xmlns:a16="http://schemas.microsoft.com/office/drawing/2014/main" id="{BAAA1324-DCE9-1E47-8F29-D3AD68E2327C}"/>
              </a:ext>
            </a:extLst>
          </p:cNvPr>
          <p:cNvCxnSpPr/>
          <p:nvPr/>
        </p:nvCxnSpPr>
        <p:spPr>
          <a:xfrm>
            <a:off x="2118732" y="2352905"/>
            <a:ext cx="0" cy="1025913"/>
          </a:xfrm>
          <a:prstGeom prst="straightConnector1">
            <a:avLst/>
          </a:prstGeom>
          <a:ln w="19050">
            <a:solidFill>
              <a:srgbClr val="595959"/>
            </a:solidFill>
            <a:tailEnd type="triangle"/>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93E86DE7-3497-874F-B0FC-E44DEAC5BB53}"/>
              </a:ext>
            </a:extLst>
          </p:cNvPr>
          <p:cNvSpPr txBox="1"/>
          <p:nvPr/>
        </p:nvSpPr>
        <p:spPr>
          <a:xfrm>
            <a:off x="522173" y="3597087"/>
            <a:ext cx="3193118" cy="830997"/>
          </a:xfrm>
          <a:prstGeom prst="rect">
            <a:avLst/>
          </a:prstGeom>
          <a:noFill/>
          <a:ln w="25400">
            <a:solidFill>
              <a:srgbClr val="00B050"/>
            </a:solidFill>
          </a:ln>
        </p:spPr>
        <p:txBody>
          <a:bodyPr wrap="none" rtlCol="0">
            <a:spAutoFit/>
          </a:bodyPr>
          <a:lstStyle/>
          <a:p>
            <a:pPr algn="ctr"/>
            <a:r>
              <a:rPr lang="fr-FR" sz="2400" dirty="0"/>
              <a:t>Nouveau test dépistage </a:t>
            </a:r>
          </a:p>
          <a:p>
            <a:pPr algn="ctr"/>
            <a:r>
              <a:rPr lang="fr-FR" sz="2400" dirty="0"/>
              <a:t>dans 2 ans</a:t>
            </a:r>
          </a:p>
        </p:txBody>
      </p:sp>
    </p:spTree>
    <p:extLst>
      <p:ext uri="{BB962C8B-B14F-4D97-AF65-F5344CB8AC3E}">
        <p14:creationId xmlns:p14="http://schemas.microsoft.com/office/powerpoint/2010/main" val="1279272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z="3600" dirty="0" err="1">
                <a:solidFill>
                  <a:srgbClr val="EA9A56"/>
                </a:solidFill>
                <a:latin typeface="Calibri"/>
                <a:cs typeface="Arial" pitchFamily="34" charset="0"/>
              </a:rPr>
              <a:t>Pré-requis</a:t>
            </a:r>
            <a:endParaRPr kumimoji="0" lang="fr-FR" sz="3600" b="0" i="0" u="none" strike="noStrike" kern="1200" cap="none" spc="0" normalizeH="0" baseline="0" noProof="0" dirty="0">
              <a:ln>
                <a:noFill/>
              </a:ln>
              <a:solidFill>
                <a:srgbClr val="EA9A56"/>
              </a:solidFill>
              <a:effectLst/>
              <a:uLnTx/>
              <a:uFillTx/>
              <a:latin typeface="Calibri"/>
              <a:cs typeface="Arial" pitchFamily="34" charset="0"/>
            </a:endParaRPr>
          </a:p>
        </p:txBody>
      </p:sp>
      <p:cxnSp>
        <p:nvCxnSpPr>
          <p:cNvPr id="6" name="Connecteur droit 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 name="Text Box 2">
            <a:extLst>
              <a:ext uri="{FF2B5EF4-FFF2-40B4-BE49-F238E27FC236}">
                <a16:creationId xmlns:a16="http://schemas.microsoft.com/office/drawing/2014/main" id="{9774E690-2B66-984B-8060-1590D3DF8490}"/>
              </a:ext>
            </a:extLst>
          </p:cNvPr>
          <p:cNvSpPr txBox="1">
            <a:spLocks noChangeArrowheads="1"/>
          </p:cNvSpPr>
          <p:nvPr/>
        </p:nvSpPr>
        <p:spPr bwMode="auto">
          <a:xfrm>
            <a:off x="395536" y="1273903"/>
            <a:ext cx="8263663"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marL="457200" marR="0" lvl="0" indent="-457200" algn="l" defTabSz="914400" rtl="0" eaLnBrk="1" fontAlgn="auto" latinLnBrk="0" hangingPunct="1">
              <a:lnSpc>
                <a:spcPct val="100000"/>
              </a:lnSpc>
              <a:spcBef>
                <a:spcPct val="50000"/>
              </a:spcBef>
              <a:spcAft>
                <a:spcPts val="0"/>
              </a:spcAft>
              <a:buClr>
                <a:schemeClr val="tx1"/>
              </a:buClr>
              <a:buSzTx/>
              <a:buFontTx/>
              <a:buChar char="•"/>
              <a:tabLst/>
              <a:defRPr/>
            </a:pPr>
            <a:r>
              <a:rPr kumimoji="0" lang="fr-FR" sz="2400" b="0" i="0" u="none" strike="noStrike" kern="1200" cap="none" spc="0" normalizeH="0" baseline="0" noProof="0" dirty="0" err="1">
                <a:ln>
                  <a:noFill/>
                </a:ln>
                <a:solidFill>
                  <a:prstClr val="black"/>
                </a:solidFill>
                <a:uLnTx/>
                <a:uFillTx/>
                <a:latin typeface="Calibri" pitchFamily="34" charset="0"/>
                <a:ea typeface="+mn-ea"/>
                <a:cs typeface="Arial" charset="0"/>
              </a:rPr>
              <a:t>Biostatistiques</a:t>
            </a:r>
            <a:r>
              <a:rPr kumimoji="0" lang="fr-FR" sz="2400" b="0" i="0" u="none" strike="noStrike" kern="1200" cap="none" spc="0" normalizeH="0" baseline="0" noProof="0" dirty="0">
                <a:ln>
                  <a:noFill/>
                </a:ln>
                <a:solidFill>
                  <a:prstClr val="black"/>
                </a:solidFill>
                <a:uLnTx/>
                <a:uFillTx/>
                <a:latin typeface="Calibri" pitchFamily="34" charset="0"/>
                <a:ea typeface="+mn-ea"/>
                <a:cs typeface="Arial" charset="0"/>
              </a:rPr>
              <a:t> : sensibilité, spécificité, VPP, VPN</a:t>
            </a:r>
          </a:p>
          <a:p>
            <a:pPr marL="457200" marR="0" lvl="0" indent="-457200" algn="l" defTabSz="914400" rtl="0" eaLnBrk="1" fontAlgn="auto" latinLnBrk="0" hangingPunct="1">
              <a:lnSpc>
                <a:spcPct val="100000"/>
              </a:lnSpc>
              <a:spcBef>
                <a:spcPct val="50000"/>
              </a:spcBef>
              <a:spcAft>
                <a:spcPts val="0"/>
              </a:spcAft>
              <a:buClr>
                <a:schemeClr val="tx1"/>
              </a:buClr>
              <a:buSzTx/>
              <a:buFontTx/>
              <a:buChar char="•"/>
              <a:tabLst/>
              <a:defRPr/>
            </a:pPr>
            <a:endParaRPr kumimoji="0" lang="fr-FR" sz="2400" b="0" i="0" u="none" strike="noStrike" kern="1200" cap="none" spc="0" normalizeH="0" baseline="0" noProof="0" dirty="0">
              <a:ln>
                <a:noFill/>
              </a:ln>
              <a:solidFill>
                <a:prstClr val="black"/>
              </a:solidFill>
              <a:uLnTx/>
              <a:uFillTx/>
              <a:latin typeface="Calibri" pitchFamily="34" charset="0"/>
              <a:ea typeface="+mn-ea"/>
              <a:cs typeface="Arial" charset="0"/>
            </a:endParaRPr>
          </a:p>
          <a:p>
            <a:pPr lvl="0">
              <a:spcBef>
                <a:spcPct val="50000"/>
              </a:spcBef>
              <a:buClr>
                <a:schemeClr val="tx1"/>
              </a:buClr>
              <a:buFontTx/>
              <a:buChar char="•"/>
              <a:defRPr/>
            </a:pPr>
            <a:r>
              <a:rPr lang="fr-FR" sz="2400" dirty="0">
                <a:solidFill>
                  <a:prstClr val="black"/>
                </a:solidFill>
                <a:latin typeface="Calibri" pitchFamily="34" charset="0"/>
                <a:cs typeface="Arial" charset="0"/>
              </a:rPr>
              <a:t>Spécificité = probabilité d’obtenir un test – chez non-malades</a:t>
            </a:r>
          </a:p>
          <a:p>
            <a:pPr marL="457200" marR="0" lvl="0" indent="-457200" algn="l" defTabSz="914400" rtl="0" eaLnBrk="1" fontAlgn="auto" latinLnBrk="0" hangingPunct="1">
              <a:lnSpc>
                <a:spcPct val="100000"/>
              </a:lnSpc>
              <a:spcBef>
                <a:spcPct val="50000"/>
              </a:spcBef>
              <a:spcAft>
                <a:spcPts val="0"/>
              </a:spcAft>
              <a:buClr>
                <a:schemeClr val="tx1"/>
              </a:buClr>
              <a:buSzTx/>
              <a:buFontTx/>
              <a:buChar char="•"/>
              <a:tabLst/>
              <a:defRPr/>
            </a:pPr>
            <a:endParaRPr lang="fr-FR" sz="2400" dirty="0">
              <a:solidFill>
                <a:prstClr val="black"/>
              </a:solidFill>
              <a:latin typeface="Calibri" pitchFamily="34" charset="0"/>
              <a:cs typeface="Arial" charset="0"/>
            </a:endParaRPr>
          </a:p>
          <a:p>
            <a:pPr lvl="0">
              <a:spcBef>
                <a:spcPct val="50000"/>
              </a:spcBef>
              <a:buClr>
                <a:schemeClr val="tx1"/>
              </a:buClr>
              <a:buFontTx/>
              <a:buChar char="•"/>
              <a:defRPr/>
            </a:pPr>
            <a:r>
              <a:rPr lang="fr-FR" sz="2400" dirty="0">
                <a:solidFill>
                  <a:prstClr val="black"/>
                </a:solidFill>
                <a:latin typeface="Calibri" pitchFamily="34" charset="0"/>
                <a:cs typeface="Arial" charset="0"/>
              </a:rPr>
              <a:t>Sensibilité = probabilité d’obtenir un test + si maladie présente </a:t>
            </a:r>
          </a:p>
          <a:p>
            <a:pPr>
              <a:spcBef>
                <a:spcPct val="50000"/>
              </a:spcBef>
              <a:buFontTx/>
              <a:buChar char="•"/>
              <a:defRPr/>
            </a:pPr>
            <a:endParaRPr lang="fr-FR" sz="2400" dirty="0"/>
          </a:p>
        </p:txBody>
      </p:sp>
      <p:pic>
        <p:nvPicPr>
          <p:cNvPr id="7" name="Image 6">
            <a:extLst>
              <a:ext uri="{FF2B5EF4-FFF2-40B4-BE49-F238E27FC236}">
                <a16:creationId xmlns:a16="http://schemas.microsoft.com/office/drawing/2014/main" id="{6404BE15-EB55-4D44-B977-07A5B20DD894}"/>
              </a:ext>
            </a:extLst>
          </p:cNvPr>
          <p:cNvPicPr>
            <a:picLocks noChangeAspect="1"/>
          </p:cNvPicPr>
          <p:nvPr/>
        </p:nvPicPr>
        <p:blipFill>
          <a:blip r:embed="rId2"/>
          <a:stretch>
            <a:fillRect/>
          </a:stretch>
        </p:blipFill>
        <p:spPr>
          <a:xfrm>
            <a:off x="7975123" y="167834"/>
            <a:ext cx="684076" cy="689683"/>
          </a:xfrm>
          <a:prstGeom prst="rect">
            <a:avLst/>
          </a:prstGeom>
        </p:spPr>
      </p:pic>
    </p:spTree>
    <p:extLst>
      <p:ext uri="{BB962C8B-B14F-4D97-AF65-F5344CB8AC3E}">
        <p14:creationId xmlns:p14="http://schemas.microsoft.com/office/powerpoint/2010/main" val="9767972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fr-FR" sz="3600" dirty="0">
                <a:solidFill>
                  <a:prstClr val="black">
                    <a:lumMod val="65000"/>
                    <a:lumOff val="35000"/>
                  </a:prstClr>
                </a:solidFill>
                <a:latin typeface="Calibri"/>
                <a:cs typeface="Arial" pitchFamily="34" charset="0"/>
              </a:rPr>
              <a:t>Résultats du test et conduite à tenir</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cxnSp>
        <p:nvCxnSpPr>
          <p:cNvPr id="6" name="Connecteur droit 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3F3025AF-1822-DA4D-B7EF-AE878ACCFF6A}"/>
              </a:ext>
            </a:extLst>
          </p:cNvPr>
          <p:cNvPicPr>
            <a:picLocks noChangeAspect="1"/>
          </p:cNvPicPr>
          <p:nvPr/>
        </p:nvPicPr>
        <p:blipFill>
          <a:blip r:embed="rId2"/>
          <a:stretch>
            <a:fillRect/>
          </a:stretch>
        </p:blipFill>
        <p:spPr>
          <a:xfrm>
            <a:off x="7975123" y="167834"/>
            <a:ext cx="684076" cy="689683"/>
          </a:xfrm>
          <a:prstGeom prst="rect">
            <a:avLst/>
          </a:prstGeom>
        </p:spPr>
      </p:pic>
      <p:sp>
        <p:nvSpPr>
          <p:cNvPr id="3" name="ZoneTexte 2">
            <a:extLst>
              <a:ext uri="{FF2B5EF4-FFF2-40B4-BE49-F238E27FC236}">
                <a16:creationId xmlns:a16="http://schemas.microsoft.com/office/drawing/2014/main" id="{3F5089A4-4636-5F42-8FD9-40E7C8E60690}"/>
              </a:ext>
            </a:extLst>
          </p:cNvPr>
          <p:cNvSpPr txBox="1"/>
          <p:nvPr/>
        </p:nvSpPr>
        <p:spPr>
          <a:xfrm>
            <a:off x="1115122" y="1271238"/>
            <a:ext cx="2007220" cy="954107"/>
          </a:xfrm>
          <a:prstGeom prst="rect">
            <a:avLst/>
          </a:prstGeom>
          <a:solidFill>
            <a:srgbClr val="00B050"/>
          </a:solidFill>
        </p:spPr>
        <p:txBody>
          <a:bodyPr wrap="square" rtlCol="0">
            <a:spAutoFit/>
          </a:bodyPr>
          <a:lstStyle/>
          <a:p>
            <a:pPr algn="ctr"/>
            <a:r>
              <a:rPr lang="fr-FR" sz="3200" b="1" dirty="0">
                <a:solidFill>
                  <a:schemeClr val="bg1"/>
                </a:solidFill>
              </a:rPr>
              <a:t>Test –</a:t>
            </a:r>
          </a:p>
          <a:p>
            <a:pPr algn="ctr"/>
            <a:r>
              <a:rPr lang="fr-FR" sz="2400" b="1" dirty="0">
                <a:solidFill>
                  <a:schemeClr val="bg1"/>
                </a:solidFill>
              </a:rPr>
              <a:t>96%</a:t>
            </a:r>
          </a:p>
        </p:txBody>
      </p:sp>
      <p:sp>
        <p:nvSpPr>
          <p:cNvPr id="11" name="ZoneTexte 10">
            <a:extLst>
              <a:ext uri="{FF2B5EF4-FFF2-40B4-BE49-F238E27FC236}">
                <a16:creationId xmlns:a16="http://schemas.microsoft.com/office/drawing/2014/main" id="{068EB801-9098-424C-9BFE-7D732834D40C}"/>
              </a:ext>
            </a:extLst>
          </p:cNvPr>
          <p:cNvSpPr txBox="1"/>
          <p:nvPr/>
        </p:nvSpPr>
        <p:spPr>
          <a:xfrm>
            <a:off x="5512606" y="1248935"/>
            <a:ext cx="2007220" cy="954107"/>
          </a:xfrm>
          <a:prstGeom prst="rect">
            <a:avLst/>
          </a:prstGeom>
          <a:solidFill>
            <a:srgbClr val="D6722E"/>
          </a:solidFill>
        </p:spPr>
        <p:txBody>
          <a:bodyPr wrap="square" rtlCol="0">
            <a:spAutoFit/>
          </a:bodyPr>
          <a:lstStyle/>
          <a:p>
            <a:pPr algn="ctr"/>
            <a:r>
              <a:rPr lang="fr-FR" sz="3200" b="1" dirty="0">
                <a:solidFill>
                  <a:schemeClr val="bg1"/>
                </a:solidFill>
              </a:rPr>
              <a:t>Test +</a:t>
            </a:r>
          </a:p>
          <a:p>
            <a:pPr algn="ctr"/>
            <a:r>
              <a:rPr lang="fr-FR" sz="2400" b="1" dirty="0">
                <a:solidFill>
                  <a:schemeClr val="bg1"/>
                </a:solidFill>
              </a:rPr>
              <a:t>4%</a:t>
            </a:r>
          </a:p>
        </p:txBody>
      </p:sp>
      <p:cxnSp>
        <p:nvCxnSpPr>
          <p:cNvPr id="7" name="Connecteur droit avec flèche 6">
            <a:extLst>
              <a:ext uri="{FF2B5EF4-FFF2-40B4-BE49-F238E27FC236}">
                <a16:creationId xmlns:a16="http://schemas.microsoft.com/office/drawing/2014/main" id="{BAAA1324-DCE9-1E47-8F29-D3AD68E2327C}"/>
              </a:ext>
            </a:extLst>
          </p:cNvPr>
          <p:cNvCxnSpPr/>
          <p:nvPr/>
        </p:nvCxnSpPr>
        <p:spPr>
          <a:xfrm>
            <a:off x="2118732" y="2352905"/>
            <a:ext cx="0" cy="1025913"/>
          </a:xfrm>
          <a:prstGeom prst="straightConnector1">
            <a:avLst/>
          </a:prstGeom>
          <a:ln w="19050">
            <a:solidFill>
              <a:srgbClr val="595959"/>
            </a:solidFill>
            <a:tailEnd type="triangle"/>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93E86DE7-3497-874F-B0FC-E44DEAC5BB53}"/>
              </a:ext>
            </a:extLst>
          </p:cNvPr>
          <p:cNvSpPr txBox="1"/>
          <p:nvPr/>
        </p:nvSpPr>
        <p:spPr>
          <a:xfrm>
            <a:off x="522173" y="3597087"/>
            <a:ext cx="3193118" cy="830997"/>
          </a:xfrm>
          <a:prstGeom prst="rect">
            <a:avLst/>
          </a:prstGeom>
          <a:noFill/>
          <a:ln w="25400">
            <a:solidFill>
              <a:srgbClr val="00B050"/>
            </a:solidFill>
          </a:ln>
        </p:spPr>
        <p:txBody>
          <a:bodyPr wrap="none" rtlCol="0">
            <a:spAutoFit/>
          </a:bodyPr>
          <a:lstStyle/>
          <a:p>
            <a:pPr algn="ctr"/>
            <a:r>
              <a:rPr lang="fr-FR" sz="2400" dirty="0"/>
              <a:t>Nouveau test dépistage </a:t>
            </a:r>
          </a:p>
          <a:p>
            <a:pPr algn="ctr"/>
            <a:r>
              <a:rPr lang="fr-FR" sz="2400" dirty="0"/>
              <a:t>dans 2 ans</a:t>
            </a:r>
          </a:p>
        </p:txBody>
      </p:sp>
      <p:cxnSp>
        <p:nvCxnSpPr>
          <p:cNvPr id="13" name="Connecteur droit avec flèche 12">
            <a:extLst>
              <a:ext uri="{FF2B5EF4-FFF2-40B4-BE49-F238E27FC236}">
                <a16:creationId xmlns:a16="http://schemas.microsoft.com/office/drawing/2014/main" id="{089A1980-A385-CB47-8AE3-446FFC34A4B8}"/>
              </a:ext>
            </a:extLst>
          </p:cNvPr>
          <p:cNvCxnSpPr/>
          <p:nvPr/>
        </p:nvCxnSpPr>
        <p:spPr>
          <a:xfrm>
            <a:off x="6503348" y="2352905"/>
            <a:ext cx="0" cy="1025913"/>
          </a:xfrm>
          <a:prstGeom prst="straightConnector1">
            <a:avLst/>
          </a:prstGeom>
          <a:ln w="19050">
            <a:solidFill>
              <a:srgbClr val="595959"/>
            </a:solidFill>
            <a:tailEnd type="triangle"/>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4DBF88AB-F556-A949-BEE7-C2E7C163D605}"/>
              </a:ext>
            </a:extLst>
          </p:cNvPr>
          <p:cNvSpPr txBox="1"/>
          <p:nvPr/>
        </p:nvSpPr>
        <p:spPr>
          <a:xfrm>
            <a:off x="5619239" y="3597087"/>
            <a:ext cx="1793953" cy="523220"/>
          </a:xfrm>
          <a:prstGeom prst="rect">
            <a:avLst/>
          </a:prstGeom>
          <a:noFill/>
          <a:ln w="25400">
            <a:solidFill>
              <a:srgbClr val="00B050"/>
            </a:solidFill>
          </a:ln>
        </p:spPr>
        <p:txBody>
          <a:bodyPr wrap="none" rtlCol="0">
            <a:spAutoFit/>
          </a:bodyPr>
          <a:lstStyle/>
          <a:p>
            <a:pPr algn="ctr"/>
            <a:r>
              <a:rPr lang="fr-FR" sz="2800" b="1" dirty="0"/>
              <a:t>Coloscopie</a:t>
            </a:r>
          </a:p>
        </p:txBody>
      </p:sp>
      <p:pic>
        <p:nvPicPr>
          <p:cNvPr id="15" name="Image 14">
            <a:extLst>
              <a:ext uri="{FF2B5EF4-FFF2-40B4-BE49-F238E27FC236}">
                <a16:creationId xmlns:a16="http://schemas.microsoft.com/office/drawing/2014/main" id="{FFB8D01F-B86F-364C-8165-ACD4C23DE068}"/>
              </a:ext>
            </a:extLst>
          </p:cNvPr>
          <p:cNvPicPr>
            <a:picLocks noChangeAspect="1"/>
          </p:cNvPicPr>
          <p:nvPr/>
        </p:nvPicPr>
        <p:blipFill>
          <a:blip r:embed="rId3"/>
          <a:stretch>
            <a:fillRect/>
          </a:stretch>
        </p:blipFill>
        <p:spPr>
          <a:xfrm>
            <a:off x="268832" y="5119007"/>
            <a:ext cx="534741" cy="551912"/>
          </a:xfrm>
          <a:prstGeom prst="rect">
            <a:avLst/>
          </a:prstGeom>
        </p:spPr>
      </p:pic>
      <p:sp>
        <p:nvSpPr>
          <p:cNvPr id="16" name="Rectangle 15">
            <a:extLst>
              <a:ext uri="{FF2B5EF4-FFF2-40B4-BE49-F238E27FC236}">
                <a16:creationId xmlns:a16="http://schemas.microsoft.com/office/drawing/2014/main" id="{D803DB56-3640-7549-89BD-8F4E7AC03106}"/>
              </a:ext>
            </a:extLst>
          </p:cNvPr>
          <p:cNvSpPr/>
          <p:nvPr/>
        </p:nvSpPr>
        <p:spPr>
          <a:xfrm>
            <a:off x="903249" y="5027414"/>
            <a:ext cx="3021980" cy="646331"/>
          </a:xfrm>
          <a:prstGeom prst="rect">
            <a:avLst/>
          </a:prstGeom>
          <a:ln w="19050">
            <a:solidFill>
              <a:srgbClr val="D6722E"/>
            </a:solidFill>
          </a:ln>
        </p:spPr>
        <p:txBody>
          <a:bodyPr wrap="square">
            <a:spAutoFit/>
          </a:bodyPr>
          <a:lstStyle/>
          <a:p>
            <a:pPr algn="ctr"/>
            <a:r>
              <a:rPr lang="fr-FR" dirty="0"/>
              <a:t>Information à donner : </a:t>
            </a:r>
          </a:p>
          <a:p>
            <a:pPr algn="ctr"/>
            <a:r>
              <a:rPr lang="fr-FR" dirty="0"/>
              <a:t>si symptômes dans </a:t>
            </a:r>
            <a:r>
              <a:rPr lang="fr-FR" b="1" dirty="0">
                <a:solidFill>
                  <a:srgbClr val="D6722E"/>
                </a:solidFill>
              </a:rPr>
              <a:t>l’intervalle</a:t>
            </a:r>
          </a:p>
        </p:txBody>
      </p:sp>
      <p:cxnSp>
        <p:nvCxnSpPr>
          <p:cNvPr id="17" name="Connecteur droit avec flèche 16">
            <a:extLst>
              <a:ext uri="{FF2B5EF4-FFF2-40B4-BE49-F238E27FC236}">
                <a16:creationId xmlns:a16="http://schemas.microsoft.com/office/drawing/2014/main" id="{6E3418CA-B357-8340-9500-D53AF85C42E8}"/>
              </a:ext>
            </a:extLst>
          </p:cNvPr>
          <p:cNvCxnSpPr>
            <a:cxnSpLocks/>
          </p:cNvCxnSpPr>
          <p:nvPr/>
        </p:nvCxnSpPr>
        <p:spPr>
          <a:xfrm flipV="1">
            <a:off x="4122272" y="4226312"/>
            <a:ext cx="1196860" cy="785121"/>
          </a:xfrm>
          <a:prstGeom prst="straightConnector1">
            <a:avLst/>
          </a:prstGeom>
          <a:ln w="19050">
            <a:solidFill>
              <a:srgbClr val="59595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2012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fr-FR" sz="3600" dirty="0">
                <a:solidFill>
                  <a:prstClr val="black">
                    <a:lumMod val="65000"/>
                    <a:lumOff val="35000"/>
                  </a:prstClr>
                </a:solidFill>
                <a:latin typeface="Calibri"/>
                <a:cs typeface="Arial" pitchFamily="34" charset="0"/>
              </a:rPr>
              <a:t>Résultats de la coloscopie</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cxnSp>
        <p:nvCxnSpPr>
          <p:cNvPr id="6" name="Connecteur droit 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3F3025AF-1822-DA4D-B7EF-AE878ACCFF6A}"/>
              </a:ext>
            </a:extLst>
          </p:cNvPr>
          <p:cNvPicPr>
            <a:picLocks noChangeAspect="1"/>
          </p:cNvPicPr>
          <p:nvPr/>
        </p:nvPicPr>
        <p:blipFill>
          <a:blip r:embed="rId2"/>
          <a:stretch>
            <a:fillRect/>
          </a:stretch>
        </p:blipFill>
        <p:spPr>
          <a:xfrm>
            <a:off x="7975123" y="167834"/>
            <a:ext cx="684076" cy="689683"/>
          </a:xfrm>
          <a:prstGeom prst="rect">
            <a:avLst/>
          </a:prstGeom>
        </p:spPr>
      </p:pic>
      <p:sp>
        <p:nvSpPr>
          <p:cNvPr id="11" name="ZoneTexte 10">
            <a:extLst>
              <a:ext uri="{FF2B5EF4-FFF2-40B4-BE49-F238E27FC236}">
                <a16:creationId xmlns:a16="http://schemas.microsoft.com/office/drawing/2014/main" id="{068EB801-9098-424C-9BFE-7D732834D40C}"/>
              </a:ext>
            </a:extLst>
          </p:cNvPr>
          <p:cNvSpPr txBox="1"/>
          <p:nvPr/>
        </p:nvSpPr>
        <p:spPr>
          <a:xfrm>
            <a:off x="3694957" y="1151746"/>
            <a:ext cx="2007220" cy="954107"/>
          </a:xfrm>
          <a:prstGeom prst="rect">
            <a:avLst/>
          </a:prstGeom>
          <a:solidFill>
            <a:srgbClr val="D6722E"/>
          </a:solidFill>
        </p:spPr>
        <p:txBody>
          <a:bodyPr wrap="square" rtlCol="0">
            <a:spAutoFit/>
          </a:bodyPr>
          <a:lstStyle/>
          <a:p>
            <a:pPr algn="ctr"/>
            <a:r>
              <a:rPr lang="fr-FR" sz="3200" b="1" dirty="0">
                <a:solidFill>
                  <a:schemeClr val="bg1"/>
                </a:solidFill>
              </a:rPr>
              <a:t>Test +</a:t>
            </a:r>
          </a:p>
          <a:p>
            <a:pPr algn="ctr"/>
            <a:r>
              <a:rPr lang="fr-FR" sz="2400" b="1" dirty="0">
                <a:solidFill>
                  <a:schemeClr val="bg1"/>
                </a:solidFill>
              </a:rPr>
              <a:t>4%</a:t>
            </a:r>
          </a:p>
        </p:txBody>
      </p:sp>
      <p:cxnSp>
        <p:nvCxnSpPr>
          <p:cNvPr id="13" name="Connecteur droit avec flèche 12">
            <a:extLst>
              <a:ext uri="{FF2B5EF4-FFF2-40B4-BE49-F238E27FC236}">
                <a16:creationId xmlns:a16="http://schemas.microsoft.com/office/drawing/2014/main" id="{089A1980-A385-CB47-8AE3-446FFC34A4B8}"/>
              </a:ext>
            </a:extLst>
          </p:cNvPr>
          <p:cNvCxnSpPr>
            <a:cxnSpLocks/>
          </p:cNvCxnSpPr>
          <p:nvPr/>
        </p:nvCxnSpPr>
        <p:spPr>
          <a:xfrm flipH="1">
            <a:off x="4685698" y="2255716"/>
            <a:ext cx="1" cy="264460"/>
          </a:xfrm>
          <a:prstGeom prst="straightConnector1">
            <a:avLst/>
          </a:prstGeom>
          <a:ln w="19050">
            <a:solidFill>
              <a:srgbClr val="595959"/>
            </a:solidFill>
            <a:tailEnd type="triangle"/>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4DBF88AB-F556-A949-BEE7-C2E7C163D605}"/>
              </a:ext>
            </a:extLst>
          </p:cNvPr>
          <p:cNvSpPr txBox="1"/>
          <p:nvPr/>
        </p:nvSpPr>
        <p:spPr>
          <a:xfrm>
            <a:off x="3788721" y="2625207"/>
            <a:ext cx="1793953" cy="523220"/>
          </a:xfrm>
          <a:prstGeom prst="rect">
            <a:avLst/>
          </a:prstGeom>
          <a:noFill/>
          <a:ln w="25400">
            <a:solidFill>
              <a:srgbClr val="00B050"/>
            </a:solidFill>
          </a:ln>
        </p:spPr>
        <p:txBody>
          <a:bodyPr wrap="none" rtlCol="0">
            <a:spAutoFit/>
          </a:bodyPr>
          <a:lstStyle/>
          <a:p>
            <a:pPr algn="ctr"/>
            <a:r>
              <a:rPr lang="fr-FR" sz="2800" b="1" dirty="0"/>
              <a:t>Coloscopie</a:t>
            </a:r>
          </a:p>
        </p:txBody>
      </p:sp>
      <p:cxnSp>
        <p:nvCxnSpPr>
          <p:cNvPr id="18" name="Connecteur droit avec flèche 17">
            <a:extLst>
              <a:ext uri="{FF2B5EF4-FFF2-40B4-BE49-F238E27FC236}">
                <a16:creationId xmlns:a16="http://schemas.microsoft.com/office/drawing/2014/main" id="{7FC11F7A-82B4-4843-9884-6EA91E42DEE1}"/>
              </a:ext>
            </a:extLst>
          </p:cNvPr>
          <p:cNvCxnSpPr>
            <a:cxnSpLocks/>
          </p:cNvCxnSpPr>
          <p:nvPr/>
        </p:nvCxnSpPr>
        <p:spPr>
          <a:xfrm flipH="1">
            <a:off x="4698567" y="3224773"/>
            <a:ext cx="2" cy="292986"/>
          </a:xfrm>
          <a:prstGeom prst="straightConnector1">
            <a:avLst/>
          </a:prstGeom>
          <a:ln w="19050">
            <a:solidFill>
              <a:srgbClr val="595959"/>
            </a:solidFill>
            <a:tailEnd type="triangle"/>
          </a:ln>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id="{35F2AD83-2619-0B44-8062-F2B557A84B32}"/>
              </a:ext>
            </a:extLst>
          </p:cNvPr>
          <p:cNvSpPr txBox="1"/>
          <p:nvPr/>
        </p:nvSpPr>
        <p:spPr>
          <a:xfrm>
            <a:off x="6264103" y="2702151"/>
            <a:ext cx="2217017" cy="369332"/>
          </a:xfrm>
          <a:prstGeom prst="rect">
            <a:avLst/>
          </a:prstGeom>
          <a:noFill/>
        </p:spPr>
        <p:txBody>
          <a:bodyPr wrap="none" rtlCol="0">
            <a:spAutoFit/>
          </a:bodyPr>
          <a:lstStyle/>
          <a:p>
            <a:r>
              <a:rPr lang="fr-FR" b="1" dirty="0">
                <a:solidFill>
                  <a:srgbClr val="595959"/>
                </a:solidFill>
              </a:rPr>
              <a:t>Complications &lt; 0,1%</a:t>
            </a:r>
          </a:p>
        </p:txBody>
      </p:sp>
      <p:graphicFrame>
        <p:nvGraphicFramePr>
          <p:cNvPr id="20" name="Graphique 19">
            <a:extLst>
              <a:ext uri="{FF2B5EF4-FFF2-40B4-BE49-F238E27FC236}">
                <a16:creationId xmlns:a16="http://schemas.microsoft.com/office/drawing/2014/main" id="{C8050C24-CCDB-D14B-B10D-0AF9DE71497E}"/>
              </a:ext>
            </a:extLst>
          </p:cNvPr>
          <p:cNvGraphicFramePr/>
          <p:nvPr/>
        </p:nvGraphicFramePr>
        <p:xfrm>
          <a:off x="2189326" y="3594105"/>
          <a:ext cx="5018482" cy="31472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778260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3F3025AF-1822-DA4D-B7EF-AE878ACCFF6A}"/>
              </a:ext>
            </a:extLst>
          </p:cNvPr>
          <p:cNvPicPr>
            <a:picLocks noChangeAspect="1"/>
          </p:cNvPicPr>
          <p:nvPr/>
        </p:nvPicPr>
        <p:blipFill>
          <a:blip r:embed="rId2"/>
          <a:stretch>
            <a:fillRect/>
          </a:stretch>
        </p:blipFill>
        <p:spPr>
          <a:xfrm>
            <a:off x="7975123" y="167834"/>
            <a:ext cx="684076" cy="689683"/>
          </a:xfrm>
          <a:prstGeom prst="rect">
            <a:avLst/>
          </a:prstGeom>
        </p:spPr>
      </p:pic>
      <p:sp>
        <p:nvSpPr>
          <p:cNvPr id="10" name="Text Box 2">
            <a:extLst>
              <a:ext uri="{FF2B5EF4-FFF2-40B4-BE49-F238E27FC236}">
                <a16:creationId xmlns:a16="http://schemas.microsoft.com/office/drawing/2014/main" id="{9774E690-2B66-984B-8060-1590D3DF8490}"/>
              </a:ext>
            </a:extLst>
          </p:cNvPr>
          <p:cNvSpPr txBox="1">
            <a:spLocks noChangeArrowheads="1"/>
          </p:cNvSpPr>
          <p:nvPr/>
        </p:nvSpPr>
        <p:spPr bwMode="auto">
          <a:xfrm>
            <a:off x="395536" y="1864917"/>
            <a:ext cx="8263663"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a:spcBef>
                <a:spcPct val="50000"/>
              </a:spcBef>
              <a:buFontTx/>
              <a:buChar char="•"/>
              <a:defRPr/>
            </a:pPr>
            <a:r>
              <a:rPr lang="fr-FR" sz="2400" dirty="0">
                <a:solidFill>
                  <a:prstClr val="black"/>
                </a:solidFill>
                <a:latin typeface="Calibri" pitchFamily="34" charset="0"/>
                <a:cs typeface="Arial" charset="0"/>
              </a:rPr>
              <a:t>Test immunologique </a:t>
            </a:r>
            <a:r>
              <a:rPr lang="fr-FR" sz="2400" b="1" dirty="0">
                <a:solidFill>
                  <a:srgbClr val="D6722E"/>
                </a:solidFill>
                <a:latin typeface="Calibri" pitchFamily="34" charset="0"/>
                <a:cs typeface="Arial" charset="0"/>
              </a:rPr>
              <a:t>sang occulte dans les selles </a:t>
            </a:r>
            <a:r>
              <a:rPr lang="fr-FR" sz="2400" b="1" dirty="0">
                <a:latin typeface="Calibri" pitchFamily="34" charset="0"/>
                <a:cs typeface="Arial" charset="0"/>
              </a:rPr>
              <a:t>(FIT)</a:t>
            </a:r>
          </a:p>
          <a:p>
            <a:pPr lvl="0">
              <a:spcBef>
                <a:spcPct val="50000"/>
              </a:spcBef>
              <a:buFontTx/>
              <a:buChar char="•"/>
              <a:defRPr/>
            </a:pPr>
            <a:r>
              <a:rPr lang="fr-FR" sz="2400" dirty="0">
                <a:solidFill>
                  <a:prstClr val="black"/>
                </a:solidFill>
                <a:latin typeface="Calibri" pitchFamily="34" charset="0"/>
                <a:cs typeface="Arial" charset="0"/>
              </a:rPr>
              <a:t>P</a:t>
            </a:r>
            <a:r>
              <a:rPr kumimoji="0" lang="fr-FR" sz="2400" b="0" i="0" u="none" strike="noStrike" kern="1200" cap="none" spc="0" normalizeH="0" baseline="0" noProof="0" dirty="0" err="1">
                <a:ln>
                  <a:noFill/>
                </a:ln>
                <a:solidFill>
                  <a:prstClr val="black"/>
                </a:solidFill>
                <a:uLnTx/>
                <a:uFillTx/>
                <a:latin typeface="Calibri" pitchFamily="34" charset="0"/>
                <a:ea typeface="+mn-ea"/>
                <a:cs typeface="Arial" charset="0"/>
              </a:rPr>
              <a:t>ersonnes</a:t>
            </a:r>
            <a:r>
              <a:rPr kumimoji="0" lang="fr-FR" sz="2400" b="0" i="0" u="none" strike="noStrike" kern="1200" cap="none" spc="0" normalizeH="0" baseline="0" noProof="0" dirty="0">
                <a:ln>
                  <a:noFill/>
                </a:ln>
                <a:solidFill>
                  <a:prstClr val="black"/>
                </a:solidFill>
                <a:uLnTx/>
                <a:uFillTx/>
                <a:latin typeface="Calibri" pitchFamily="34" charset="0"/>
                <a:ea typeface="+mn-ea"/>
                <a:cs typeface="Arial" charset="0"/>
              </a:rPr>
              <a:t> de </a:t>
            </a:r>
            <a:r>
              <a:rPr kumimoji="0" lang="fr-FR" sz="2400" b="1" i="0" u="none" strike="noStrike" kern="1200" cap="none" spc="0" normalizeH="0" baseline="0" noProof="0" dirty="0">
                <a:ln>
                  <a:noFill/>
                </a:ln>
                <a:solidFill>
                  <a:srgbClr val="D6722E"/>
                </a:solidFill>
                <a:uLnTx/>
                <a:uFillTx/>
                <a:latin typeface="Calibri" pitchFamily="34" charset="0"/>
                <a:ea typeface="+mn-ea"/>
                <a:cs typeface="Arial" charset="0"/>
              </a:rPr>
              <a:t>50 à 74 ans, à risque faible/modéré</a:t>
            </a:r>
          </a:p>
          <a:p>
            <a:pPr>
              <a:spcBef>
                <a:spcPct val="50000"/>
              </a:spcBef>
              <a:buFontTx/>
              <a:buChar char="•"/>
              <a:defRPr/>
            </a:pPr>
            <a:r>
              <a:rPr lang="fr-FR" sz="2400" dirty="0">
                <a:latin typeface="Calibri" pitchFamily="34" charset="0"/>
                <a:cs typeface="Arial" charset="0"/>
              </a:rPr>
              <a:t>Tous les </a:t>
            </a:r>
            <a:r>
              <a:rPr lang="fr-FR" sz="2400" b="1" dirty="0">
                <a:solidFill>
                  <a:srgbClr val="D6722E"/>
                </a:solidFill>
                <a:latin typeface="Calibri" pitchFamily="34" charset="0"/>
                <a:cs typeface="Arial" charset="0"/>
              </a:rPr>
              <a:t>2 ans </a:t>
            </a:r>
          </a:p>
          <a:p>
            <a:pPr>
              <a:spcBef>
                <a:spcPct val="50000"/>
              </a:spcBef>
              <a:buClr>
                <a:schemeClr val="tx1"/>
              </a:buClr>
              <a:buFontTx/>
              <a:buChar char="•"/>
              <a:defRPr/>
            </a:pPr>
            <a:r>
              <a:rPr lang="fr-FR" sz="2400" b="1" dirty="0">
                <a:solidFill>
                  <a:srgbClr val="D6722E"/>
                </a:solidFill>
                <a:latin typeface="Calibri" pitchFamily="34" charset="0"/>
                <a:cs typeface="Arial" charset="0"/>
              </a:rPr>
              <a:t>Test - </a:t>
            </a:r>
            <a:r>
              <a:rPr lang="fr-FR" sz="2400" dirty="0">
                <a:latin typeface="Calibri" pitchFamily="34" charset="0"/>
                <a:cs typeface="Arial" charset="0"/>
              </a:rPr>
              <a:t>:</a:t>
            </a:r>
            <a:r>
              <a:rPr lang="fr-FR" sz="2400" b="1" dirty="0">
                <a:latin typeface="Calibri" pitchFamily="34" charset="0"/>
                <a:cs typeface="Arial" charset="0"/>
              </a:rPr>
              <a:t> </a:t>
            </a:r>
            <a:r>
              <a:rPr lang="fr-FR" sz="2400" dirty="0">
                <a:latin typeface="Calibri" pitchFamily="34" charset="0"/>
                <a:cs typeface="Arial" charset="0"/>
              </a:rPr>
              <a:t>test à 2 ans, sauf symptômes intervallaires</a:t>
            </a:r>
            <a:endParaRPr lang="fr-FR" sz="2400" dirty="0">
              <a:solidFill>
                <a:srgbClr val="D6722E"/>
              </a:solidFill>
              <a:latin typeface="Calibri" pitchFamily="34" charset="0"/>
              <a:cs typeface="Arial" charset="0"/>
            </a:endParaRPr>
          </a:p>
          <a:p>
            <a:pPr>
              <a:spcBef>
                <a:spcPct val="50000"/>
              </a:spcBef>
              <a:buClr>
                <a:schemeClr val="tx1"/>
              </a:buClr>
              <a:buFontTx/>
              <a:buChar char="•"/>
              <a:defRPr/>
            </a:pPr>
            <a:r>
              <a:rPr lang="fr-FR" sz="2400" b="1" dirty="0">
                <a:solidFill>
                  <a:srgbClr val="D6722E"/>
                </a:solidFill>
                <a:latin typeface="Calibri" pitchFamily="34" charset="0"/>
                <a:cs typeface="Arial" charset="0"/>
              </a:rPr>
              <a:t>Test + </a:t>
            </a:r>
            <a:r>
              <a:rPr lang="fr-FR" sz="2400" dirty="0">
                <a:latin typeface="Calibri" pitchFamily="34" charset="0"/>
                <a:cs typeface="Arial" charset="0"/>
              </a:rPr>
              <a:t>:</a:t>
            </a:r>
            <a:r>
              <a:rPr lang="fr-FR" sz="2400" b="1" dirty="0">
                <a:latin typeface="Calibri" pitchFamily="34" charset="0"/>
                <a:cs typeface="Arial" charset="0"/>
              </a:rPr>
              <a:t> coloscopie. </a:t>
            </a:r>
            <a:r>
              <a:rPr lang="fr-FR" sz="2400" b="1" dirty="0">
                <a:solidFill>
                  <a:srgbClr val="D6722E"/>
                </a:solidFill>
                <a:latin typeface="Calibri" pitchFamily="34" charset="0"/>
                <a:cs typeface="Arial" charset="0"/>
              </a:rPr>
              <a:t>Cancer = 10%. </a:t>
            </a:r>
            <a:r>
              <a:rPr lang="fr-FR" sz="2400" b="1" dirty="0">
                <a:latin typeface="Calibri" pitchFamily="34" charset="0"/>
                <a:cs typeface="Arial" charset="0"/>
              </a:rPr>
              <a:t>Adénome = 30%</a:t>
            </a:r>
          </a:p>
          <a:p>
            <a:pPr>
              <a:spcBef>
                <a:spcPct val="50000"/>
              </a:spcBef>
              <a:buClr>
                <a:schemeClr val="tx1"/>
              </a:buClr>
              <a:buFontTx/>
              <a:buChar char="•"/>
              <a:defRPr/>
            </a:pPr>
            <a:r>
              <a:rPr kumimoji="0" lang="fr-FR" sz="2400" b="1" i="0" u="none" strike="noStrike" kern="1200" cap="none" spc="0" normalizeH="0" baseline="0" noProof="0" dirty="0">
                <a:ln>
                  <a:noFill/>
                </a:ln>
                <a:solidFill>
                  <a:srgbClr val="D6722E"/>
                </a:solidFill>
                <a:uLnTx/>
                <a:uFillTx/>
                <a:latin typeface="Calibri" pitchFamily="34" charset="0"/>
                <a:ea typeface="+mn-ea"/>
                <a:cs typeface="Arial" charset="0"/>
              </a:rPr>
              <a:t>Rôle majeur du médecin généraliste</a:t>
            </a:r>
          </a:p>
        </p:txBody>
      </p:sp>
      <p:sp>
        <p:nvSpPr>
          <p:cNvPr id="7" name="Titre 1">
            <a:extLst>
              <a:ext uri="{FF2B5EF4-FFF2-40B4-BE49-F238E27FC236}">
                <a16:creationId xmlns:a16="http://schemas.microsoft.com/office/drawing/2014/main" id="{4BE817C0-9743-1D41-BB82-B19C5D1835FD}"/>
              </a:ext>
            </a:extLst>
          </p:cNvPr>
          <p:cNvSpPr txBox="1">
            <a:spLocks/>
          </p:cNvSpPr>
          <p:nvPr/>
        </p:nvSpPr>
        <p:spPr>
          <a:xfrm>
            <a:off x="827584"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dirty="0">
                <a:solidFill>
                  <a:schemeClr val="accent6"/>
                </a:solidFill>
              </a:rPr>
              <a:t>A RETENIR</a:t>
            </a:r>
          </a:p>
        </p:txBody>
      </p:sp>
      <p:pic>
        <p:nvPicPr>
          <p:cNvPr id="11" name="Picture 3" descr="D:\Donnée 2\Monique\Appels à projets 2012-2013\Diaporama LYON EST\a-retenir.gif">
            <a:extLst>
              <a:ext uri="{FF2B5EF4-FFF2-40B4-BE49-F238E27FC236}">
                <a16:creationId xmlns:a16="http://schemas.microsoft.com/office/drawing/2014/main" id="{1A91FF2A-5E6C-D84E-A67F-69A9613D84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595" y="329687"/>
            <a:ext cx="385981" cy="378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566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rPr>
              <a:t>Evolution du dépistage CCR dans la région</a:t>
            </a:r>
          </a:p>
        </p:txBody>
      </p:sp>
      <p:cxnSp>
        <p:nvCxnSpPr>
          <p:cNvPr id="6" name="Connecteur droit 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 name="Text Box 2">
            <a:extLst>
              <a:ext uri="{FF2B5EF4-FFF2-40B4-BE49-F238E27FC236}">
                <a16:creationId xmlns:a16="http://schemas.microsoft.com/office/drawing/2014/main" id="{9774E690-2B66-984B-8060-1590D3DF8490}"/>
              </a:ext>
            </a:extLst>
          </p:cNvPr>
          <p:cNvSpPr txBox="1">
            <a:spLocks noChangeArrowheads="1"/>
          </p:cNvSpPr>
          <p:nvPr/>
        </p:nvSpPr>
        <p:spPr bwMode="auto">
          <a:xfrm>
            <a:off x="395536" y="1273903"/>
            <a:ext cx="82636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marL="457200" marR="0" lvl="0" indent="-457200" algn="l" defTabSz="914400" rtl="0" eaLnBrk="1" fontAlgn="auto" latinLnBrk="0" hangingPunct="1">
              <a:lnSpc>
                <a:spcPct val="100000"/>
              </a:lnSpc>
              <a:spcBef>
                <a:spcPct val="50000"/>
              </a:spcBef>
              <a:spcAft>
                <a:spcPts val="0"/>
              </a:spcAft>
              <a:buClrTx/>
              <a:buSzTx/>
              <a:buFontTx/>
              <a:buChar char="•"/>
              <a:tabLst/>
              <a:defRPr/>
            </a:pPr>
            <a:endParaRPr lang="fr-FR" sz="2400" b="1" dirty="0">
              <a:solidFill>
                <a:srgbClr val="D6722E"/>
              </a:solidFill>
              <a:latin typeface="Calibri" pitchFamily="34" charset="0"/>
              <a:cs typeface="Arial" charset="0"/>
            </a:endParaRPr>
          </a:p>
        </p:txBody>
      </p:sp>
      <p:pic>
        <p:nvPicPr>
          <p:cNvPr id="11" name="Image 10">
            <a:extLst>
              <a:ext uri="{FF2B5EF4-FFF2-40B4-BE49-F238E27FC236}">
                <a16:creationId xmlns:a16="http://schemas.microsoft.com/office/drawing/2014/main" id="{D3078AB8-9E66-304A-A05F-10CEED688F7A}"/>
              </a:ext>
            </a:extLst>
          </p:cNvPr>
          <p:cNvPicPr>
            <a:picLocks noChangeAspect="1"/>
          </p:cNvPicPr>
          <p:nvPr/>
        </p:nvPicPr>
        <p:blipFill>
          <a:blip r:embed="rId2"/>
          <a:stretch>
            <a:fillRect/>
          </a:stretch>
        </p:blipFill>
        <p:spPr>
          <a:xfrm>
            <a:off x="8388424" y="179305"/>
            <a:ext cx="672208" cy="666741"/>
          </a:xfrm>
          <a:prstGeom prst="rect">
            <a:avLst/>
          </a:prstGeom>
        </p:spPr>
      </p:pic>
      <p:pic>
        <p:nvPicPr>
          <p:cNvPr id="8" name="Espace réservé du contenu 7">
            <a:extLst>
              <a:ext uri="{FF2B5EF4-FFF2-40B4-BE49-F238E27FC236}">
                <a16:creationId xmlns:a16="http://schemas.microsoft.com/office/drawing/2014/main" id="{E1AD8286-2BC0-4FE4-5C8D-B22A8EC2E670}"/>
              </a:ext>
            </a:extLst>
          </p:cNvPr>
          <p:cNvPicPr>
            <a:picLocks noGrp="1" noChangeAspect="1"/>
          </p:cNvPicPr>
          <p:nvPr>
            <p:ph idx="1"/>
          </p:nvPr>
        </p:nvPicPr>
        <p:blipFill>
          <a:blip r:embed="rId3"/>
          <a:stretch>
            <a:fillRect/>
          </a:stretch>
        </p:blipFill>
        <p:spPr>
          <a:xfrm>
            <a:off x="98072" y="1628801"/>
            <a:ext cx="8856698" cy="4881464"/>
          </a:xfrm>
        </p:spPr>
      </p:pic>
    </p:spTree>
    <p:extLst>
      <p:ext uri="{BB962C8B-B14F-4D97-AF65-F5344CB8AC3E}">
        <p14:creationId xmlns:p14="http://schemas.microsoft.com/office/powerpoint/2010/main" val="36319619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F67850C9-53E9-7D91-15D7-6BC7A746D594}"/>
              </a:ext>
            </a:extLst>
          </p:cNvPr>
          <p:cNvPicPr>
            <a:picLocks noChangeAspect="1"/>
          </p:cNvPicPr>
          <p:nvPr/>
        </p:nvPicPr>
        <p:blipFill>
          <a:blip r:embed="rId2"/>
          <a:stretch>
            <a:fillRect/>
          </a:stretch>
        </p:blipFill>
        <p:spPr>
          <a:xfrm>
            <a:off x="0" y="1527877"/>
            <a:ext cx="9112608" cy="3789189"/>
          </a:xfrm>
          <a:prstGeom prst="rect">
            <a:avLst/>
          </a:prstGeom>
        </p:spPr>
      </p:pic>
      <p:sp>
        <p:nvSpPr>
          <p:cNvPr id="10" name="Titre 1">
            <a:extLst>
              <a:ext uri="{FF2B5EF4-FFF2-40B4-BE49-F238E27FC236}">
                <a16:creationId xmlns:a16="http://schemas.microsoft.com/office/drawing/2014/main" id="{F73418F3-624D-4E29-FB22-5E1BD5D9B520}"/>
              </a:ext>
            </a:extLst>
          </p:cNvPr>
          <p:cNvSpPr txBox="1">
            <a:spLocks/>
          </p:cNvSpPr>
          <p:nvPr/>
        </p:nvSpPr>
        <p:spPr>
          <a:xfrm>
            <a:off x="251520" y="331121"/>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fr-FR" sz="3600" dirty="0">
                <a:solidFill>
                  <a:prstClr val="black">
                    <a:lumMod val="65000"/>
                    <a:lumOff val="35000"/>
                  </a:prstClr>
                </a:solidFill>
                <a:latin typeface="Calibri"/>
                <a:cs typeface="Arial" pitchFamily="34" charset="0"/>
              </a:rPr>
              <a:t>QRM</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spTree>
    <p:extLst>
      <p:ext uri="{BB962C8B-B14F-4D97-AF65-F5344CB8AC3E}">
        <p14:creationId xmlns:p14="http://schemas.microsoft.com/office/powerpoint/2010/main" val="17526400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251520" y="116632"/>
            <a:ext cx="8229600" cy="792088"/>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rPr>
              <a:t>Taux de participation aux dépistages organisés</a:t>
            </a:r>
          </a:p>
        </p:txBody>
      </p:sp>
      <p:cxnSp>
        <p:nvCxnSpPr>
          <p:cNvPr id="6" name="Connecteur droit 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 name="Text Box 2">
            <a:extLst>
              <a:ext uri="{FF2B5EF4-FFF2-40B4-BE49-F238E27FC236}">
                <a16:creationId xmlns:a16="http://schemas.microsoft.com/office/drawing/2014/main" id="{9774E690-2B66-984B-8060-1590D3DF8490}"/>
              </a:ext>
            </a:extLst>
          </p:cNvPr>
          <p:cNvSpPr txBox="1">
            <a:spLocks noChangeArrowheads="1"/>
          </p:cNvSpPr>
          <p:nvPr/>
        </p:nvSpPr>
        <p:spPr bwMode="auto">
          <a:xfrm>
            <a:off x="395536" y="1273903"/>
            <a:ext cx="82636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marL="457200" marR="0" lvl="0" indent="-457200" algn="l" defTabSz="914400" rtl="0" eaLnBrk="1" fontAlgn="auto" latinLnBrk="0" hangingPunct="1">
              <a:lnSpc>
                <a:spcPct val="100000"/>
              </a:lnSpc>
              <a:spcBef>
                <a:spcPct val="50000"/>
              </a:spcBef>
              <a:spcAft>
                <a:spcPts val="0"/>
              </a:spcAft>
              <a:buClrTx/>
              <a:buSzTx/>
              <a:buFontTx/>
              <a:buChar char="•"/>
              <a:tabLst/>
              <a:defRPr/>
            </a:pPr>
            <a:endParaRPr lang="fr-FR" sz="2400" b="1" dirty="0">
              <a:solidFill>
                <a:srgbClr val="D6722E"/>
              </a:solidFill>
              <a:latin typeface="Calibri" pitchFamily="34" charset="0"/>
              <a:cs typeface="Arial" charset="0"/>
            </a:endParaRPr>
          </a:p>
        </p:txBody>
      </p:sp>
      <p:pic>
        <p:nvPicPr>
          <p:cNvPr id="11" name="Image 10">
            <a:extLst>
              <a:ext uri="{FF2B5EF4-FFF2-40B4-BE49-F238E27FC236}">
                <a16:creationId xmlns:a16="http://schemas.microsoft.com/office/drawing/2014/main" id="{D3078AB8-9E66-304A-A05F-10CEED688F7A}"/>
              </a:ext>
            </a:extLst>
          </p:cNvPr>
          <p:cNvPicPr>
            <a:picLocks noChangeAspect="1"/>
          </p:cNvPicPr>
          <p:nvPr/>
        </p:nvPicPr>
        <p:blipFill>
          <a:blip r:embed="rId2"/>
          <a:stretch>
            <a:fillRect/>
          </a:stretch>
        </p:blipFill>
        <p:spPr>
          <a:xfrm>
            <a:off x="8388424" y="179305"/>
            <a:ext cx="672208" cy="666741"/>
          </a:xfrm>
          <a:prstGeom prst="rect">
            <a:avLst/>
          </a:prstGeom>
        </p:spPr>
      </p:pic>
      <p:pic>
        <p:nvPicPr>
          <p:cNvPr id="7" name="Espace réservé du contenu 6">
            <a:extLst>
              <a:ext uri="{FF2B5EF4-FFF2-40B4-BE49-F238E27FC236}">
                <a16:creationId xmlns:a16="http://schemas.microsoft.com/office/drawing/2014/main" id="{7DBB08F0-C290-6EF4-1144-47ABDA940AFB}"/>
              </a:ext>
            </a:extLst>
          </p:cNvPr>
          <p:cNvPicPr>
            <a:picLocks noGrp="1" noChangeAspect="1"/>
          </p:cNvPicPr>
          <p:nvPr>
            <p:ph idx="1"/>
          </p:nvPr>
        </p:nvPicPr>
        <p:blipFill>
          <a:blip r:embed="rId3"/>
          <a:stretch>
            <a:fillRect/>
          </a:stretch>
        </p:blipFill>
        <p:spPr>
          <a:xfrm>
            <a:off x="71284" y="2266492"/>
            <a:ext cx="9001432" cy="2379550"/>
          </a:xfrm>
        </p:spPr>
      </p:pic>
    </p:spTree>
    <p:extLst>
      <p:ext uri="{BB962C8B-B14F-4D97-AF65-F5344CB8AC3E}">
        <p14:creationId xmlns:p14="http://schemas.microsoft.com/office/powerpoint/2010/main" val="5253963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 name="Text Box 2">
            <a:extLst>
              <a:ext uri="{FF2B5EF4-FFF2-40B4-BE49-F238E27FC236}">
                <a16:creationId xmlns:a16="http://schemas.microsoft.com/office/drawing/2014/main" id="{9774E690-2B66-984B-8060-1590D3DF8490}"/>
              </a:ext>
            </a:extLst>
          </p:cNvPr>
          <p:cNvSpPr txBox="1">
            <a:spLocks noChangeArrowheads="1"/>
          </p:cNvSpPr>
          <p:nvPr/>
        </p:nvSpPr>
        <p:spPr bwMode="auto">
          <a:xfrm>
            <a:off x="395536" y="1864917"/>
            <a:ext cx="826366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a:spcBef>
                <a:spcPct val="50000"/>
              </a:spcBef>
              <a:buFontTx/>
              <a:buChar char="•"/>
              <a:defRPr/>
            </a:pPr>
            <a:r>
              <a:rPr lang="fr-FR" sz="2400" dirty="0">
                <a:solidFill>
                  <a:prstClr val="black"/>
                </a:solidFill>
                <a:latin typeface="Calibri" pitchFamily="34" charset="0"/>
                <a:cs typeface="Arial" charset="0"/>
              </a:rPr>
              <a:t>Screening test : test de dépistage</a:t>
            </a:r>
            <a:endParaRPr lang="fr-FR" sz="2400" b="1" dirty="0">
              <a:latin typeface="Calibri" pitchFamily="34" charset="0"/>
              <a:cs typeface="Arial" charset="0"/>
            </a:endParaRPr>
          </a:p>
          <a:p>
            <a:pPr lvl="0">
              <a:spcBef>
                <a:spcPct val="50000"/>
              </a:spcBef>
              <a:buFontTx/>
              <a:buChar char="•"/>
              <a:defRPr/>
            </a:pPr>
            <a:r>
              <a:rPr lang="fr-FR" sz="2400" dirty="0">
                <a:solidFill>
                  <a:prstClr val="black"/>
                </a:solidFill>
                <a:latin typeface="Calibri" pitchFamily="34" charset="0"/>
                <a:cs typeface="Arial" charset="0"/>
              </a:rPr>
              <a:t>Lead-time </a:t>
            </a:r>
            <a:r>
              <a:rPr lang="fr-FR" sz="2400" dirty="0" err="1">
                <a:solidFill>
                  <a:prstClr val="black"/>
                </a:solidFill>
                <a:latin typeface="Calibri" pitchFamily="34" charset="0"/>
                <a:cs typeface="Arial" charset="0"/>
              </a:rPr>
              <a:t>bias</a:t>
            </a:r>
            <a:r>
              <a:rPr lang="fr-FR" sz="2400" dirty="0">
                <a:solidFill>
                  <a:prstClr val="black"/>
                </a:solidFill>
                <a:latin typeface="Calibri" pitchFamily="34" charset="0"/>
                <a:cs typeface="Arial" charset="0"/>
              </a:rPr>
              <a:t> : biais d’avance au diagnostic</a:t>
            </a:r>
          </a:p>
          <a:p>
            <a:pPr lvl="0">
              <a:spcBef>
                <a:spcPct val="50000"/>
              </a:spcBef>
              <a:buFontTx/>
              <a:buChar char="•"/>
              <a:defRPr/>
            </a:pPr>
            <a:r>
              <a:rPr lang="fr-FR" sz="2400" dirty="0" err="1">
                <a:solidFill>
                  <a:prstClr val="black"/>
                </a:solidFill>
                <a:latin typeface="Calibri" pitchFamily="34" charset="0"/>
                <a:cs typeface="Arial" charset="0"/>
              </a:rPr>
              <a:t>Length</a:t>
            </a:r>
            <a:r>
              <a:rPr lang="fr-FR" sz="2400" dirty="0">
                <a:solidFill>
                  <a:prstClr val="black"/>
                </a:solidFill>
                <a:latin typeface="Calibri" pitchFamily="34" charset="0"/>
                <a:cs typeface="Arial" charset="0"/>
              </a:rPr>
              <a:t>-time </a:t>
            </a:r>
            <a:r>
              <a:rPr lang="fr-FR" sz="2400" dirty="0" err="1">
                <a:solidFill>
                  <a:prstClr val="black"/>
                </a:solidFill>
                <a:latin typeface="Calibri" pitchFamily="34" charset="0"/>
                <a:cs typeface="Arial" charset="0"/>
              </a:rPr>
              <a:t>bias</a:t>
            </a:r>
            <a:r>
              <a:rPr lang="fr-FR" sz="2400" dirty="0">
                <a:solidFill>
                  <a:prstClr val="black"/>
                </a:solidFill>
                <a:latin typeface="Calibri" pitchFamily="34" charset="0"/>
                <a:cs typeface="Arial" charset="0"/>
              </a:rPr>
              <a:t> : biais d’évolutivité</a:t>
            </a:r>
            <a:endParaRPr lang="fr-FR" sz="2400" dirty="0">
              <a:solidFill>
                <a:srgbClr val="D6722E"/>
              </a:solidFill>
              <a:latin typeface="Calibri" pitchFamily="34" charset="0"/>
              <a:cs typeface="Arial" charset="0"/>
            </a:endParaRPr>
          </a:p>
        </p:txBody>
      </p:sp>
      <p:sp>
        <p:nvSpPr>
          <p:cNvPr id="7" name="Titre 1">
            <a:extLst>
              <a:ext uri="{FF2B5EF4-FFF2-40B4-BE49-F238E27FC236}">
                <a16:creationId xmlns:a16="http://schemas.microsoft.com/office/drawing/2014/main" id="{95D7C793-5A6C-9644-B3C9-22630206F430}"/>
              </a:ext>
            </a:extLst>
          </p:cNvPr>
          <p:cNvSpPr txBox="1">
            <a:spLocks/>
          </p:cNvSpPr>
          <p:nvPr/>
        </p:nvSpPr>
        <p:spPr>
          <a:xfrm>
            <a:off x="806896" y="116632"/>
            <a:ext cx="5853336"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a:solidFill>
                  <a:schemeClr val="tx1">
                    <a:lumMod val="65000"/>
                    <a:lumOff val="35000"/>
                  </a:schemeClr>
                </a:solidFill>
              </a:rPr>
              <a:t>MOTS EN ANGLAIS</a:t>
            </a:r>
            <a:endParaRPr lang="fr-FR" sz="3600" dirty="0">
              <a:solidFill>
                <a:schemeClr val="tx1">
                  <a:lumMod val="65000"/>
                  <a:lumOff val="35000"/>
                </a:schemeClr>
              </a:solidFill>
            </a:endParaRPr>
          </a:p>
        </p:txBody>
      </p:sp>
      <p:pic>
        <p:nvPicPr>
          <p:cNvPr id="9" name="Picture 2" descr="D:\Donnée 2\Monique\Appels à projets 2012-2013\Diaporama LYON EST\-dico-fond-anglais.gif">
            <a:extLst>
              <a:ext uri="{FF2B5EF4-FFF2-40B4-BE49-F238E27FC236}">
                <a16:creationId xmlns:a16="http://schemas.microsoft.com/office/drawing/2014/main" id="{7E39800A-0A09-7248-8990-EBBAF7C0FE2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99" y="309822"/>
            <a:ext cx="390377" cy="38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49170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z="3600" dirty="0">
                <a:solidFill>
                  <a:prstClr val="black">
                    <a:lumMod val="65000"/>
                    <a:lumOff val="35000"/>
                  </a:prstClr>
                </a:solidFill>
                <a:latin typeface="Calibri"/>
                <a:cs typeface="Arial" pitchFamily="34" charset="0"/>
              </a:rPr>
              <a:t>Ressources</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cxnSp>
        <p:nvCxnSpPr>
          <p:cNvPr id="6" name="Connecteur droit 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 name="Text Box 2">
            <a:extLst>
              <a:ext uri="{FF2B5EF4-FFF2-40B4-BE49-F238E27FC236}">
                <a16:creationId xmlns:a16="http://schemas.microsoft.com/office/drawing/2014/main" id="{9774E690-2B66-984B-8060-1590D3DF8490}"/>
              </a:ext>
            </a:extLst>
          </p:cNvPr>
          <p:cNvSpPr txBox="1">
            <a:spLocks noChangeArrowheads="1"/>
          </p:cNvSpPr>
          <p:nvPr/>
        </p:nvSpPr>
        <p:spPr bwMode="auto">
          <a:xfrm>
            <a:off x="395536" y="1786259"/>
            <a:ext cx="8263663" cy="2785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a:spcBef>
                <a:spcPct val="50000"/>
              </a:spcBef>
              <a:buFontTx/>
              <a:buChar char="•"/>
              <a:defRPr/>
            </a:pPr>
            <a:r>
              <a:rPr lang="fr-FR" sz="3200" dirty="0" err="1">
                <a:solidFill>
                  <a:prstClr val="black"/>
                </a:solidFill>
                <a:latin typeface="Calibri" pitchFamily="34" charset="0"/>
                <a:cs typeface="Arial" charset="0"/>
              </a:rPr>
              <a:t>INCa</a:t>
            </a:r>
            <a:r>
              <a:rPr lang="fr-FR" sz="3200" dirty="0">
                <a:solidFill>
                  <a:prstClr val="black"/>
                </a:solidFill>
                <a:latin typeface="Calibri" pitchFamily="34" charset="0"/>
                <a:cs typeface="Arial" charset="0"/>
              </a:rPr>
              <a:t> (2022)  </a:t>
            </a:r>
          </a:p>
          <a:p>
            <a:pPr marL="0" indent="0">
              <a:spcBef>
                <a:spcPct val="50000"/>
              </a:spcBef>
              <a:defRPr/>
            </a:pPr>
            <a:r>
              <a:rPr lang="fr-FR" dirty="0">
                <a:solidFill>
                  <a:prstClr val="black"/>
                </a:solidFill>
                <a:latin typeface="Calibri" pitchFamily="34" charset="0"/>
                <a:cs typeface="Arial" charset="0"/>
                <a:hlinkClick r:id="rId2"/>
              </a:rPr>
              <a:t>https://www.e-cancer.fr/Comprendre-prevenir-depister/Se-faire-depister</a:t>
            </a:r>
            <a:endParaRPr lang="fr-FR" dirty="0">
              <a:solidFill>
                <a:prstClr val="black"/>
              </a:solidFill>
              <a:latin typeface="Calibri" pitchFamily="34" charset="0"/>
              <a:cs typeface="Arial" charset="0"/>
            </a:endParaRPr>
          </a:p>
          <a:p>
            <a:pPr marL="0" indent="0">
              <a:spcBef>
                <a:spcPct val="50000"/>
              </a:spcBef>
              <a:defRPr/>
            </a:pPr>
            <a:endParaRPr lang="fr-FR" sz="2400" dirty="0">
              <a:solidFill>
                <a:prstClr val="black"/>
              </a:solidFill>
              <a:latin typeface="Calibri" pitchFamily="34" charset="0"/>
              <a:cs typeface="Arial" charset="0"/>
            </a:endParaRPr>
          </a:p>
          <a:p>
            <a:pPr>
              <a:spcBef>
                <a:spcPct val="50000"/>
              </a:spcBef>
              <a:buFontTx/>
              <a:buChar char="•"/>
              <a:defRPr/>
            </a:pPr>
            <a:r>
              <a:rPr lang="fr-FR" sz="3200" dirty="0">
                <a:solidFill>
                  <a:prstClr val="black"/>
                </a:solidFill>
                <a:latin typeface="Calibri" pitchFamily="34" charset="0"/>
                <a:cs typeface="Arial" charset="0"/>
              </a:rPr>
              <a:t>Référentiel officiel du Collège National des Enseignants en Cancérologie </a:t>
            </a:r>
            <a:r>
              <a:rPr lang="fr-FR" dirty="0">
                <a:solidFill>
                  <a:prstClr val="black"/>
                </a:solidFill>
                <a:latin typeface="Calibri" pitchFamily="34" charset="0"/>
                <a:cs typeface="Arial" charset="0"/>
              </a:rPr>
              <a:t>(Editions MED-LINE) </a:t>
            </a:r>
          </a:p>
        </p:txBody>
      </p:sp>
    </p:spTree>
    <p:extLst>
      <p:ext uri="{BB962C8B-B14F-4D97-AF65-F5344CB8AC3E}">
        <p14:creationId xmlns:p14="http://schemas.microsoft.com/office/powerpoint/2010/main" val="10522566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0" y="2089150"/>
            <a:ext cx="8539163" cy="273050"/>
          </a:xfrm>
        </p:spPr>
        <p:txBody>
          <a:bodyPr>
            <a:normAutofit fontScale="90000"/>
          </a:bodyPr>
          <a:lstStyle/>
          <a:p>
            <a:pPr algn="ctr"/>
            <a:r>
              <a:rPr lang="fr-FR" b="1" dirty="0">
                <a:solidFill>
                  <a:schemeClr val="accent6"/>
                </a:solidFill>
              </a:rPr>
              <a:t>Des questions ?</a:t>
            </a:r>
          </a:p>
        </p:txBody>
      </p:sp>
      <p:sp>
        <p:nvSpPr>
          <p:cNvPr id="6" name="ZoneTexte 5"/>
          <p:cNvSpPr txBox="1"/>
          <p:nvPr/>
        </p:nvSpPr>
        <p:spPr>
          <a:xfrm>
            <a:off x="1388995" y="3152437"/>
            <a:ext cx="6154805" cy="1261884"/>
          </a:xfrm>
          <a:prstGeom prst="rect">
            <a:avLst/>
          </a:prstGeom>
          <a:noFill/>
        </p:spPr>
        <p:txBody>
          <a:bodyPr wrap="square" rtlCol="0">
            <a:spAutoFit/>
          </a:bodyPr>
          <a:lstStyle/>
          <a:p>
            <a:pPr algn="ctr"/>
            <a:r>
              <a:rPr lang="fr-FR" sz="2400" dirty="0"/>
              <a:t>P</a:t>
            </a:r>
            <a:r>
              <a:rPr lang="fr-FR" sz="2400"/>
              <a:t>r </a:t>
            </a:r>
            <a:r>
              <a:rPr lang="fr-FR" sz="2400" dirty="0"/>
              <a:t>Aurélien Dupré </a:t>
            </a:r>
          </a:p>
          <a:p>
            <a:pPr algn="ctr"/>
            <a:endParaRPr lang="fr-FR" sz="2400" dirty="0"/>
          </a:p>
          <a:p>
            <a:pPr algn="ctr"/>
            <a:r>
              <a:rPr lang="fr-FR" sz="2800" dirty="0" err="1"/>
              <a:t>aurelien.dupre@lyon.unicancer.fr</a:t>
            </a:r>
            <a:endParaRPr lang="fr-FR" sz="2800" dirty="0"/>
          </a:p>
        </p:txBody>
      </p:sp>
      <p:sp>
        <p:nvSpPr>
          <p:cNvPr id="17" name="Forme libre 16"/>
          <p:cNvSpPr/>
          <p:nvPr/>
        </p:nvSpPr>
        <p:spPr>
          <a:xfrm>
            <a:off x="2519773" y="2695332"/>
            <a:ext cx="3870200" cy="193608"/>
          </a:xfrm>
          <a:custGeom>
            <a:avLst/>
            <a:gdLst>
              <a:gd name="connsiteX0" fmla="*/ 0 w 5154917"/>
              <a:gd name="connsiteY0" fmla="*/ 67632 h 164367"/>
              <a:gd name="connsiteX1" fmla="*/ 1000125 w 5154917"/>
              <a:gd name="connsiteY1" fmla="*/ 162882 h 164367"/>
              <a:gd name="connsiteX2" fmla="*/ 2800350 w 5154917"/>
              <a:gd name="connsiteY2" fmla="*/ 957 h 164367"/>
              <a:gd name="connsiteX3" fmla="*/ 4800600 w 5154917"/>
              <a:gd name="connsiteY3" fmla="*/ 96207 h 164367"/>
              <a:gd name="connsiteX4" fmla="*/ 5143500 w 5154917"/>
              <a:gd name="connsiteY4" fmla="*/ 105732 h 164367"/>
              <a:gd name="connsiteX0" fmla="*/ 0 w 4983467"/>
              <a:gd name="connsiteY0" fmla="*/ 10482 h 162900"/>
              <a:gd name="connsiteX1" fmla="*/ 828675 w 4983467"/>
              <a:gd name="connsiteY1" fmla="*/ 162882 h 162900"/>
              <a:gd name="connsiteX2" fmla="*/ 2628900 w 4983467"/>
              <a:gd name="connsiteY2" fmla="*/ 957 h 162900"/>
              <a:gd name="connsiteX3" fmla="*/ 4629150 w 4983467"/>
              <a:gd name="connsiteY3" fmla="*/ 96207 h 162900"/>
              <a:gd name="connsiteX4" fmla="*/ 4972050 w 4983467"/>
              <a:gd name="connsiteY4" fmla="*/ 105732 h 162900"/>
              <a:gd name="connsiteX0" fmla="*/ 0 w 4983467"/>
              <a:gd name="connsiteY0" fmla="*/ 10482 h 162923"/>
              <a:gd name="connsiteX1" fmla="*/ 828675 w 4983467"/>
              <a:gd name="connsiteY1" fmla="*/ 162882 h 162923"/>
              <a:gd name="connsiteX2" fmla="*/ 2628900 w 4983467"/>
              <a:gd name="connsiteY2" fmla="*/ 957 h 162923"/>
              <a:gd name="connsiteX3" fmla="*/ 4629150 w 4983467"/>
              <a:gd name="connsiteY3" fmla="*/ 96207 h 162923"/>
              <a:gd name="connsiteX4" fmla="*/ 4972050 w 4983467"/>
              <a:gd name="connsiteY4" fmla="*/ 105732 h 162923"/>
              <a:gd name="connsiteX0" fmla="*/ 0 w 4972050"/>
              <a:gd name="connsiteY0" fmla="*/ 0 h 152459"/>
              <a:gd name="connsiteX1" fmla="*/ 828675 w 4972050"/>
              <a:gd name="connsiteY1" fmla="*/ 152400 h 152459"/>
              <a:gd name="connsiteX2" fmla="*/ 2876550 w 4972050"/>
              <a:gd name="connsiteY2" fmla="*/ 19050 h 152459"/>
              <a:gd name="connsiteX3" fmla="*/ 4629150 w 4972050"/>
              <a:gd name="connsiteY3" fmla="*/ 85725 h 152459"/>
              <a:gd name="connsiteX4" fmla="*/ 4972050 w 4972050"/>
              <a:gd name="connsiteY4" fmla="*/ 95250 h 152459"/>
              <a:gd name="connsiteX0" fmla="*/ 0 w 5314950"/>
              <a:gd name="connsiteY0" fmla="*/ 0 h 617991"/>
              <a:gd name="connsiteX1" fmla="*/ 1171575 w 5314950"/>
              <a:gd name="connsiteY1" fmla="*/ 600075 h 617991"/>
              <a:gd name="connsiteX2" fmla="*/ 3219450 w 5314950"/>
              <a:gd name="connsiteY2" fmla="*/ 466725 h 617991"/>
              <a:gd name="connsiteX3" fmla="*/ 4972050 w 5314950"/>
              <a:gd name="connsiteY3" fmla="*/ 533400 h 617991"/>
              <a:gd name="connsiteX4" fmla="*/ 5314950 w 5314950"/>
              <a:gd name="connsiteY4" fmla="*/ 542925 h 617991"/>
              <a:gd name="connsiteX0" fmla="*/ 0 w 5314950"/>
              <a:gd name="connsiteY0" fmla="*/ 0 h 617991"/>
              <a:gd name="connsiteX1" fmla="*/ 1171575 w 5314950"/>
              <a:gd name="connsiteY1" fmla="*/ 600075 h 617991"/>
              <a:gd name="connsiteX2" fmla="*/ 3219450 w 5314950"/>
              <a:gd name="connsiteY2" fmla="*/ 466725 h 617991"/>
              <a:gd name="connsiteX3" fmla="*/ 4972050 w 5314950"/>
              <a:gd name="connsiteY3" fmla="*/ 533400 h 617991"/>
              <a:gd name="connsiteX4" fmla="*/ 5314950 w 5314950"/>
              <a:gd name="connsiteY4" fmla="*/ 542925 h 617991"/>
              <a:gd name="connsiteX0" fmla="*/ 0 w 5495925"/>
              <a:gd name="connsiteY0" fmla="*/ 0 h 668367"/>
              <a:gd name="connsiteX1" fmla="*/ 1352550 w 5495925"/>
              <a:gd name="connsiteY1" fmla="*/ 647700 h 668367"/>
              <a:gd name="connsiteX2" fmla="*/ 3400425 w 5495925"/>
              <a:gd name="connsiteY2" fmla="*/ 514350 h 668367"/>
              <a:gd name="connsiteX3" fmla="*/ 5153025 w 5495925"/>
              <a:gd name="connsiteY3" fmla="*/ 581025 h 668367"/>
              <a:gd name="connsiteX4" fmla="*/ 5495925 w 5495925"/>
              <a:gd name="connsiteY4" fmla="*/ 590550 h 668367"/>
              <a:gd name="connsiteX0" fmla="*/ 0 w 5495925"/>
              <a:gd name="connsiteY0" fmla="*/ 0 h 668367"/>
              <a:gd name="connsiteX1" fmla="*/ 1352550 w 5495925"/>
              <a:gd name="connsiteY1" fmla="*/ 647700 h 668367"/>
              <a:gd name="connsiteX2" fmla="*/ 3400425 w 5495925"/>
              <a:gd name="connsiteY2" fmla="*/ 514350 h 668367"/>
              <a:gd name="connsiteX3" fmla="*/ 5153025 w 5495925"/>
              <a:gd name="connsiteY3" fmla="*/ 581025 h 668367"/>
              <a:gd name="connsiteX4" fmla="*/ 5495925 w 5495925"/>
              <a:gd name="connsiteY4" fmla="*/ 590550 h 668367"/>
              <a:gd name="connsiteX0" fmla="*/ 0 w 5800725"/>
              <a:gd name="connsiteY0" fmla="*/ 0 h 638131"/>
              <a:gd name="connsiteX1" fmla="*/ 1657350 w 5800725"/>
              <a:gd name="connsiteY1" fmla="*/ 619125 h 638131"/>
              <a:gd name="connsiteX2" fmla="*/ 3705225 w 5800725"/>
              <a:gd name="connsiteY2" fmla="*/ 485775 h 638131"/>
              <a:gd name="connsiteX3" fmla="*/ 5457825 w 5800725"/>
              <a:gd name="connsiteY3" fmla="*/ 552450 h 638131"/>
              <a:gd name="connsiteX4" fmla="*/ 5800725 w 5800725"/>
              <a:gd name="connsiteY4" fmla="*/ 561975 h 638131"/>
              <a:gd name="connsiteX0" fmla="*/ 0 w 5800725"/>
              <a:gd name="connsiteY0" fmla="*/ 0 h 638131"/>
              <a:gd name="connsiteX1" fmla="*/ 1657350 w 5800725"/>
              <a:gd name="connsiteY1" fmla="*/ 619125 h 638131"/>
              <a:gd name="connsiteX2" fmla="*/ 3705225 w 5800725"/>
              <a:gd name="connsiteY2" fmla="*/ 485775 h 638131"/>
              <a:gd name="connsiteX3" fmla="*/ 5457825 w 5800725"/>
              <a:gd name="connsiteY3" fmla="*/ 552450 h 638131"/>
              <a:gd name="connsiteX4" fmla="*/ 5800725 w 5800725"/>
              <a:gd name="connsiteY4" fmla="*/ 561975 h 638131"/>
              <a:gd name="connsiteX0" fmla="*/ 185340 w 5986065"/>
              <a:gd name="connsiteY0" fmla="*/ 0 h 623529"/>
              <a:gd name="connsiteX1" fmla="*/ 103461 w 5986065"/>
              <a:gd name="connsiteY1" fmla="*/ 292655 h 623529"/>
              <a:gd name="connsiteX2" fmla="*/ 1842690 w 5986065"/>
              <a:gd name="connsiteY2" fmla="*/ 619125 h 623529"/>
              <a:gd name="connsiteX3" fmla="*/ 3890565 w 5986065"/>
              <a:gd name="connsiteY3" fmla="*/ 485775 h 623529"/>
              <a:gd name="connsiteX4" fmla="*/ 5643165 w 5986065"/>
              <a:gd name="connsiteY4" fmla="*/ 552450 h 623529"/>
              <a:gd name="connsiteX5" fmla="*/ 5986065 w 5986065"/>
              <a:gd name="connsiteY5" fmla="*/ 561975 h 623529"/>
              <a:gd name="connsiteX0" fmla="*/ 0 w 6372225"/>
              <a:gd name="connsiteY0" fmla="*/ 197013 h 353817"/>
              <a:gd name="connsiteX1" fmla="*/ 489621 w 6372225"/>
              <a:gd name="connsiteY1" fmla="*/ 22943 h 353817"/>
              <a:gd name="connsiteX2" fmla="*/ 2228850 w 6372225"/>
              <a:gd name="connsiteY2" fmla="*/ 349413 h 353817"/>
              <a:gd name="connsiteX3" fmla="*/ 4276725 w 6372225"/>
              <a:gd name="connsiteY3" fmla="*/ 216063 h 353817"/>
              <a:gd name="connsiteX4" fmla="*/ 6029325 w 6372225"/>
              <a:gd name="connsiteY4" fmla="*/ 282738 h 353817"/>
              <a:gd name="connsiteX5" fmla="*/ 6372225 w 6372225"/>
              <a:gd name="connsiteY5" fmla="*/ 292263 h 353817"/>
              <a:gd name="connsiteX0" fmla="*/ 0 w 6372225"/>
              <a:gd name="connsiteY0" fmla="*/ 110358 h 264091"/>
              <a:gd name="connsiteX1" fmla="*/ 1051596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6372225"/>
              <a:gd name="connsiteY0" fmla="*/ 110358 h 264091"/>
              <a:gd name="connsiteX1" fmla="*/ 1051596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6372225"/>
              <a:gd name="connsiteY0" fmla="*/ 110358 h 264091"/>
              <a:gd name="connsiteX1" fmla="*/ 1061121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5743575"/>
              <a:gd name="connsiteY0" fmla="*/ 54828 h 275236"/>
              <a:gd name="connsiteX1" fmla="*/ 432471 w 5743575"/>
              <a:gd name="connsiteY1" fmla="*/ 42683 h 275236"/>
              <a:gd name="connsiteX2" fmla="*/ 1600200 w 5743575"/>
              <a:gd name="connsiteY2" fmla="*/ 273903 h 275236"/>
              <a:gd name="connsiteX3" fmla="*/ 3648075 w 5743575"/>
              <a:gd name="connsiteY3" fmla="*/ 140553 h 275236"/>
              <a:gd name="connsiteX4" fmla="*/ 5400675 w 5743575"/>
              <a:gd name="connsiteY4" fmla="*/ 207228 h 275236"/>
              <a:gd name="connsiteX5" fmla="*/ 5743575 w 5743575"/>
              <a:gd name="connsiteY5" fmla="*/ 216753 h 275236"/>
              <a:gd name="connsiteX0" fmla="*/ 704361 w 5362086"/>
              <a:gd name="connsiteY0" fmla="*/ 0 h 1430083"/>
              <a:gd name="connsiteX1" fmla="*/ 50982 w 5362086"/>
              <a:gd name="connsiteY1" fmla="*/ 1197530 h 1430083"/>
              <a:gd name="connsiteX2" fmla="*/ 1218711 w 5362086"/>
              <a:gd name="connsiteY2" fmla="*/ 1428750 h 1430083"/>
              <a:gd name="connsiteX3" fmla="*/ 3266586 w 5362086"/>
              <a:gd name="connsiteY3" fmla="*/ 1295400 h 1430083"/>
              <a:gd name="connsiteX4" fmla="*/ 5019186 w 5362086"/>
              <a:gd name="connsiteY4" fmla="*/ 1362075 h 1430083"/>
              <a:gd name="connsiteX5" fmla="*/ 5362086 w 5362086"/>
              <a:gd name="connsiteY5" fmla="*/ 1371600 h 1430083"/>
              <a:gd name="connsiteX0" fmla="*/ 877921 w 5535646"/>
              <a:gd name="connsiteY0" fmla="*/ 0 h 1430083"/>
              <a:gd name="connsiteX1" fmla="*/ 224542 w 5535646"/>
              <a:gd name="connsiteY1" fmla="*/ 1197530 h 1430083"/>
              <a:gd name="connsiteX2" fmla="*/ 1392271 w 5535646"/>
              <a:gd name="connsiteY2" fmla="*/ 1428750 h 1430083"/>
              <a:gd name="connsiteX3" fmla="*/ 3440146 w 5535646"/>
              <a:gd name="connsiteY3" fmla="*/ 1295400 h 1430083"/>
              <a:gd name="connsiteX4" fmla="*/ 5192746 w 5535646"/>
              <a:gd name="connsiteY4" fmla="*/ 1362075 h 1430083"/>
              <a:gd name="connsiteX5" fmla="*/ 5535646 w 5535646"/>
              <a:gd name="connsiteY5" fmla="*/ 1371600 h 1430083"/>
              <a:gd name="connsiteX0" fmla="*/ 877921 w 5535646"/>
              <a:gd name="connsiteY0" fmla="*/ 0 h 1477896"/>
              <a:gd name="connsiteX1" fmla="*/ 224542 w 5535646"/>
              <a:gd name="connsiteY1" fmla="*/ 1197530 h 1477896"/>
              <a:gd name="connsiteX2" fmla="*/ 1392271 w 5535646"/>
              <a:gd name="connsiteY2" fmla="*/ 1428750 h 1477896"/>
              <a:gd name="connsiteX3" fmla="*/ 3440146 w 5535646"/>
              <a:gd name="connsiteY3" fmla="*/ 1295400 h 1477896"/>
              <a:gd name="connsiteX4" fmla="*/ 5192746 w 5535646"/>
              <a:gd name="connsiteY4" fmla="*/ 1362075 h 1477896"/>
              <a:gd name="connsiteX5" fmla="*/ 5535646 w 5535646"/>
              <a:gd name="connsiteY5" fmla="*/ 1371600 h 1477896"/>
              <a:gd name="connsiteX0" fmla="*/ 0 w 5311104"/>
              <a:gd name="connsiteY0" fmla="*/ 0 h 280366"/>
              <a:gd name="connsiteX1" fmla="*/ 1167729 w 5311104"/>
              <a:gd name="connsiteY1" fmla="*/ 231220 h 280366"/>
              <a:gd name="connsiteX2" fmla="*/ 3215604 w 5311104"/>
              <a:gd name="connsiteY2" fmla="*/ 97870 h 280366"/>
              <a:gd name="connsiteX3" fmla="*/ 4968204 w 5311104"/>
              <a:gd name="connsiteY3" fmla="*/ 164545 h 280366"/>
              <a:gd name="connsiteX4" fmla="*/ 5311104 w 5311104"/>
              <a:gd name="connsiteY4" fmla="*/ 174070 h 280366"/>
              <a:gd name="connsiteX0" fmla="*/ 0 w 5482554"/>
              <a:gd name="connsiteY0" fmla="*/ 0 h 340771"/>
              <a:gd name="connsiteX1" fmla="*/ 1339179 w 5482554"/>
              <a:gd name="connsiteY1" fmla="*/ 335995 h 340771"/>
              <a:gd name="connsiteX2" fmla="*/ 3387054 w 5482554"/>
              <a:gd name="connsiteY2" fmla="*/ 202645 h 340771"/>
              <a:gd name="connsiteX3" fmla="*/ 5139654 w 5482554"/>
              <a:gd name="connsiteY3" fmla="*/ 269320 h 340771"/>
              <a:gd name="connsiteX4" fmla="*/ 5482554 w 5482554"/>
              <a:gd name="connsiteY4" fmla="*/ 278845 h 340771"/>
              <a:gd name="connsiteX0" fmla="*/ 0 w 5482554"/>
              <a:gd name="connsiteY0" fmla="*/ 0 h 340771"/>
              <a:gd name="connsiteX1" fmla="*/ 1339179 w 5482554"/>
              <a:gd name="connsiteY1" fmla="*/ 335995 h 340771"/>
              <a:gd name="connsiteX2" fmla="*/ 3387054 w 5482554"/>
              <a:gd name="connsiteY2" fmla="*/ 202645 h 340771"/>
              <a:gd name="connsiteX3" fmla="*/ 5139654 w 5482554"/>
              <a:gd name="connsiteY3" fmla="*/ 269320 h 340771"/>
              <a:gd name="connsiteX4" fmla="*/ 5482554 w 5482554"/>
              <a:gd name="connsiteY4" fmla="*/ 278845 h 340771"/>
              <a:gd name="connsiteX0" fmla="*/ 0 w 5501604"/>
              <a:gd name="connsiteY0" fmla="*/ 0 h 157447"/>
              <a:gd name="connsiteX1" fmla="*/ 1358229 w 5501604"/>
              <a:gd name="connsiteY1" fmla="*/ 155020 h 157447"/>
              <a:gd name="connsiteX2" fmla="*/ 3406104 w 5501604"/>
              <a:gd name="connsiteY2" fmla="*/ 21670 h 157447"/>
              <a:gd name="connsiteX3" fmla="*/ 5158704 w 5501604"/>
              <a:gd name="connsiteY3" fmla="*/ 88345 h 157447"/>
              <a:gd name="connsiteX4" fmla="*/ 5501604 w 5501604"/>
              <a:gd name="connsiteY4" fmla="*/ 97870 h 157447"/>
              <a:gd name="connsiteX0" fmla="*/ 0 w 5501604"/>
              <a:gd name="connsiteY0" fmla="*/ 16098 h 171194"/>
              <a:gd name="connsiteX1" fmla="*/ 1358229 w 5501604"/>
              <a:gd name="connsiteY1" fmla="*/ 171118 h 171194"/>
              <a:gd name="connsiteX2" fmla="*/ 3406104 w 5501604"/>
              <a:gd name="connsiteY2" fmla="*/ 37768 h 171194"/>
              <a:gd name="connsiteX3" fmla="*/ 5158704 w 5501604"/>
              <a:gd name="connsiteY3" fmla="*/ 104443 h 171194"/>
              <a:gd name="connsiteX4" fmla="*/ 5501604 w 5501604"/>
              <a:gd name="connsiteY4" fmla="*/ 113968 h 171194"/>
              <a:gd name="connsiteX0" fmla="*/ 0 w 5501604"/>
              <a:gd name="connsiteY0" fmla="*/ 12680 h 243951"/>
              <a:gd name="connsiteX1" fmla="*/ 1853529 w 5501604"/>
              <a:gd name="connsiteY1" fmla="*/ 243900 h 243951"/>
              <a:gd name="connsiteX2" fmla="*/ 3406104 w 5501604"/>
              <a:gd name="connsiteY2" fmla="*/ 34350 h 243951"/>
              <a:gd name="connsiteX3" fmla="*/ 5158704 w 5501604"/>
              <a:gd name="connsiteY3" fmla="*/ 101025 h 243951"/>
              <a:gd name="connsiteX4" fmla="*/ 5501604 w 5501604"/>
              <a:gd name="connsiteY4" fmla="*/ 110550 h 243951"/>
              <a:gd name="connsiteX0" fmla="*/ 0 w 5501604"/>
              <a:gd name="connsiteY0" fmla="*/ 12680 h 243951"/>
              <a:gd name="connsiteX1" fmla="*/ 1853529 w 5501604"/>
              <a:gd name="connsiteY1" fmla="*/ 243900 h 243951"/>
              <a:gd name="connsiteX2" fmla="*/ 3406104 w 5501604"/>
              <a:gd name="connsiteY2" fmla="*/ 34350 h 243951"/>
              <a:gd name="connsiteX3" fmla="*/ 5158704 w 5501604"/>
              <a:gd name="connsiteY3" fmla="*/ 101025 h 243951"/>
              <a:gd name="connsiteX4" fmla="*/ 5501604 w 5501604"/>
              <a:gd name="connsiteY4" fmla="*/ 110550 h 243951"/>
              <a:gd name="connsiteX0" fmla="*/ 0 w 5501604"/>
              <a:gd name="connsiteY0" fmla="*/ 12680 h 243954"/>
              <a:gd name="connsiteX1" fmla="*/ 1853529 w 5501604"/>
              <a:gd name="connsiteY1" fmla="*/ 243900 h 243954"/>
              <a:gd name="connsiteX2" fmla="*/ 3406104 w 5501604"/>
              <a:gd name="connsiteY2" fmla="*/ 34350 h 243954"/>
              <a:gd name="connsiteX3" fmla="*/ 5158704 w 5501604"/>
              <a:gd name="connsiteY3" fmla="*/ 101025 h 243954"/>
              <a:gd name="connsiteX4" fmla="*/ 5501604 w 5501604"/>
              <a:gd name="connsiteY4" fmla="*/ 110550 h 243954"/>
              <a:gd name="connsiteX0" fmla="*/ 0 w 5501604"/>
              <a:gd name="connsiteY0" fmla="*/ 12680 h 243952"/>
              <a:gd name="connsiteX1" fmla="*/ 1853529 w 5501604"/>
              <a:gd name="connsiteY1" fmla="*/ 243900 h 243952"/>
              <a:gd name="connsiteX2" fmla="*/ 3406104 w 5501604"/>
              <a:gd name="connsiteY2" fmla="*/ 34350 h 243952"/>
              <a:gd name="connsiteX3" fmla="*/ 5092029 w 5501604"/>
              <a:gd name="connsiteY3" fmla="*/ 62925 h 243952"/>
              <a:gd name="connsiteX4" fmla="*/ 5501604 w 5501604"/>
              <a:gd name="connsiteY4" fmla="*/ 110550 h 243952"/>
              <a:gd name="connsiteX0" fmla="*/ 0 w 5501604"/>
              <a:gd name="connsiteY0" fmla="*/ 12680 h 243952"/>
              <a:gd name="connsiteX1" fmla="*/ 1853529 w 5501604"/>
              <a:gd name="connsiteY1" fmla="*/ 243900 h 243952"/>
              <a:gd name="connsiteX2" fmla="*/ 3406104 w 5501604"/>
              <a:gd name="connsiteY2" fmla="*/ 34350 h 243952"/>
              <a:gd name="connsiteX3" fmla="*/ 5092029 w 5501604"/>
              <a:gd name="connsiteY3" fmla="*/ 62925 h 243952"/>
              <a:gd name="connsiteX4" fmla="*/ 5501604 w 5501604"/>
              <a:gd name="connsiteY4" fmla="*/ 110550 h 243952"/>
              <a:gd name="connsiteX0" fmla="*/ 0 w 5501604"/>
              <a:gd name="connsiteY0" fmla="*/ 26734 h 258024"/>
              <a:gd name="connsiteX1" fmla="*/ 1853529 w 5501604"/>
              <a:gd name="connsiteY1" fmla="*/ 257954 h 258024"/>
              <a:gd name="connsiteX2" fmla="*/ 3406104 w 5501604"/>
              <a:gd name="connsiteY2" fmla="*/ 48404 h 258024"/>
              <a:gd name="connsiteX3" fmla="*/ 5092029 w 5501604"/>
              <a:gd name="connsiteY3" fmla="*/ 76979 h 258024"/>
              <a:gd name="connsiteX4" fmla="*/ 5501604 w 5501604"/>
              <a:gd name="connsiteY4" fmla="*/ 124604 h 258024"/>
              <a:gd name="connsiteX0" fmla="*/ 0 w 5501604"/>
              <a:gd name="connsiteY0" fmla="*/ 28486 h 259895"/>
              <a:gd name="connsiteX1" fmla="*/ 341337 w 5501604"/>
              <a:gd name="connsiteY1" fmla="*/ 14199 h 259895"/>
              <a:gd name="connsiteX2" fmla="*/ 1853529 w 5501604"/>
              <a:gd name="connsiteY2" fmla="*/ 259706 h 259895"/>
              <a:gd name="connsiteX3" fmla="*/ 3406104 w 5501604"/>
              <a:gd name="connsiteY3" fmla="*/ 50156 h 259895"/>
              <a:gd name="connsiteX4" fmla="*/ 5092029 w 5501604"/>
              <a:gd name="connsiteY4" fmla="*/ 78731 h 259895"/>
              <a:gd name="connsiteX5" fmla="*/ 5501604 w 5501604"/>
              <a:gd name="connsiteY5" fmla="*/ 126356 h 259895"/>
              <a:gd name="connsiteX0" fmla="*/ 0 w 5501604"/>
              <a:gd name="connsiteY0" fmla="*/ 28486 h 259895"/>
              <a:gd name="connsiteX1" fmla="*/ 341337 w 5501604"/>
              <a:gd name="connsiteY1" fmla="*/ 14199 h 259895"/>
              <a:gd name="connsiteX2" fmla="*/ 1853529 w 5501604"/>
              <a:gd name="connsiteY2" fmla="*/ 259706 h 259895"/>
              <a:gd name="connsiteX3" fmla="*/ 3406104 w 5501604"/>
              <a:gd name="connsiteY3" fmla="*/ 50156 h 259895"/>
              <a:gd name="connsiteX4" fmla="*/ 5092029 w 5501604"/>
              <a:gd name="connsiteY4" fmla="*/ 78731 h 259895"/>
              <a:gd name="connsiteX5" fmla="*/ 5501604 w 5501604"/>
              <a:gd name="connsiteY5" fmla="*/ 126356 h 259895"/>
              <a:gd name="connsiteX0" fmla="*/ 0 w 5160267"/>
              <a:gd name="connsiteY0" fmla="*/ 12448 h 258144"/>
              <a:gd name="connsiteX1" fmla="*/ 1512192 w 5160267"/>
              <a:gd name="connsiteY1" fmla="*/ 257955 h 258144"/>
              <a:gd name="connsiteX2" fmla="*/ 3064767 w 5160267"/>
              <a:gd name="connsiteY2" fmla="*/ 48405 h 258144"/>
              <a:gd name="connsiteX3" fmla="*/ 4750692 w 5160267"/>
              <a:gd name="connsiteY3" fmla="*/ 76980 h 258144"/>
              <a:gd name="connsiteX4" fmla="*/ 5160267 w 5160267"/>
              <a:gd name="connsiteY4" fmla="*/ 124605 h 25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0267" h="258144">
                <a:moveTo>
                  <a:pt x="0" y="12448"/>
                </a:moveTo>
                <a:cubicBezTo>
                  <a:pt x="637533" y="46222"/>
                  <a:pt x="1001398" y="251962"/>
                  <a:pt x="1512192" y="257955"/>
                </a:cubicBezTo>
                <a:cubicBezTo>
                  <a:pt x="2022986" y="263948"/>
                  <a:pt x="2448817" y="126193"/>
                  <a:pt x="3064767" y="48405"/>
                </a:cubicBezTo>
                <a:cubicBezTo>
                  <a:pt x="3680717" y="-29383"/>
                  <a:pt x="4074417" y="-8745"/>
                  <a:pt x="4750692" y="76980"/>
                </a:cubicBezTo>
                <a:lnTo>
                  <a:pt x="5160267" y="124605"/>
                </a:lnTo>
              </a:path>
            </a:pathLst>
          </a:custGeom>
          <a:noFill/>
          <a:ln w="2540">
            <a:solidFill>
              <a:srgbClr val="078F9D"/>
            </a:solid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rgbClr val="25A79B"/>
              </a:solidFill>
            </a:endParaRPr>
          </a:p>
        </p:txBody>
      </p:sp>
      <p:sp>
        <p:nvSpPr>
          <p:cNvPr id="7" name="Forme libre 6"/>
          <p:cNvSpPr/>
          <p:nvPr/>
        </p:nvSpPr>
        <p:spPr>
          <a:xfrm rot="-10860000">
            <a:off x="2576422" y="2749372"/>
            <a:ext cx="3959495" cy="99438"/>
          </a:xfrm>
          <a:custGeom>
            <a:avLst/>
            <a:gdLst>
              <a:gd name="connsiteX0" fmla="*/ 0 w 5154917"/>
              <a:gd name="connsiteY0" fmla="*/ 67632 h 164367"/>
              <a:gd name="connsiteX1" fmla="*/ 1000125 w 5154917"/>
              <a:gd name="connsiteY1" fmla="*/ 162882 h 164367"/>
              <a:gd name="connsiteX2" fmla="*/ 2800350 w 5154917"/>
              <a:gd name="connsiteY2" fmla="*/ 957 h 164367"/>
              <a:gd name="connsiteX3" fmla="*/ 4800600 w 5154917"/>
              <a:gd name="connsiteY3" fmla="*/ 96207 h 164367"/>
              <a:gd name="connsiteX4" fmla="*/ 5143500 w 5154917"/>
              <a:gd name="connsiteY4" fmla="*/ 105732 h 164367"/>
              <a:gd name="connsiteX0" fmla="*/ 0 w 4983467"/>
              <a:gd name="connsiteY0" fmla="*/ 10482 h 162900"/>
              <a:gd name="connsiteX1" fmla="*/ 828675 w 4983467"/>
              <a:gd name="connsiteY1" fmla="*/ 162882 h 162900"/>
              <a:gd name="connsiteX2" fmla="*/ 2628900 w 4983467"/>
              <a:gd name="connsiteY2" fmla="*/ 957 h 162900"/>
              <a:gd name="connsiteX3" fmla="*/ 4629150 w 4983467"/>
              <a:gd name="connsiteY3" fmla="*/ 96207 h 162900"/>
              <a:gd name="connsiteX4" fmla="*/ 4972050 w 4983467"/>
              <a:gd name="connsiteY4" fmla="*/ 105732 h 162900"/>
              <a:gd name="connsiteX0" fmla="*/ 0 w 4983467"/>
              <a:gd name="connsiteY0" fmla="*/ 10482 h 162923"/>
              <a:gd name="connsiteX1" fmla="*/ 828675 w 4983467"/>
              <a:gd name="connsiteY1" fmla="*/ 162882 h 162923"/>
              <a:gd name="connsiteX2" fmla="*/ 2628900 w 4983467"/>
              <a:gd name="connsiteY2" fmla="*/ 957 h 162923"/>
              <a:gd name="connsiteX3" fmla="*/ 4629150 w 4983467"/>
              <a:gd name="connsiteY3" fmla="*/ 96207 h 162923"/>
              <a:gd name="connsiteX4" fmla="*/ 4972050 w 4983467"/>
              <a:gd name="connsiteY4" fmla="*/ 105732 h 162923"/>
              <a:gd name="connsiteX0" fmla="*/ 0 w 4972050"/>
              <a:gd name="connsiteY0" fmla="*/ 0 h 152459"/>
              <a:gd name="connsiteX1" fmla="*/ 828675 w 4972050"/>
              <a:gd name="connsiteY1" fmla="*/ 152400 h 152459"/>
              <a:gd name="connsiteX2" fmla="*/ 2876550 w 4972050"/>
              <a:gd name="connsiteY2" fmla="*/ 19050 h 152459"/>
              <a:gd name="connsiteX3" fmla="*/ 4629150 w 4972050"/>
              <a:gd name="connsiteY3" fmla="*/ 85725 h 152459"/>
              <a:gd name="connsiteX4" fmla="*/ 4972050 w 4972050"/>
              <a:gd name="connsiteY4" fmla="*/ 95250 h 152459"/>
              <a:gd name="connsiteX0" fmla="*/ 0 w 5195794"/>
              <a:gd name="connsiteY0" fmla="*/ 0 h 375423"/>
              <a:gd name="connsiteX1" fmla="*/ 828675 w 5195794"/>
              <a:gd name="connsiteY1" fmla="*/ 152400 h 375423"/>
              <a:gd name="connsiteX2" fmla="*/ 2876550 w 5195794"/>
              <a:gd name="connsiteY2" fmla="*/ 19050 h 375423"/>
              <a:gd name="connsiteX3" fmla="*/ 4629150 w 5195794"/>
              <a:gd name="connsiteY3" fmla="*/ 85725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629150 w 5195794"/>
              <a:gd name="connsiteY3" fmla="*/ 85725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970954 w 5195794"/>
              <a:gd name="connsiteY2" fmla="*/ 6833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970954 w 5195794"/>
              <a:gd name="connsiteY2" fmla="*/ 68330 h 375423"/>
              <a:gd name="connsiteX3" fmla="*/ 4382202 w 5195794"/>
              <a:gd name="connsiteY3" fmla="*/ 43309 h 375423"/>
              <a:gd name="connsiteX4" fmla="*/ 5195794 w 5195794"/>
              <a:gd name="connsiteY4" fmla="*/ 375423 h 375423"/>
              <a:gd name="connsiteX0" fmla="*/ 0 w 5195794"/>
              <a:gd name="connsiteY0" fmla="*/ 4143 h 379566"/>
              <a:gd name="connsiteX1" fmla="*/ 828675 w 5195794"/>
              <a:gd name="connsiteY1" fmla="*/ 156543 h 379566"/>
              <a:gd name="connsiteX2" fmla="*/ 2970954 w 5195794"/>
              <a:gd name="connsiteY2" fmla="*/ 72473 h 379566"/>
              <a:gd name="connsiteX3" fmla="*/ 4392556 w 5195794"/>
              <a:gd name="connsiteY3" fmla="*/ 0 h 379566"/>
              <a:gd name="connsiteX4" fmla="*/ 5195794 w 5195794"/>
              <a:gd name="connsiteY4" fmla="*/ 379566 h 379566"/>
              <a:gd name="connsiteX0" fmla="*/ 0 w 5195794"/>
              <a:gd name="connsiteY0" fmla="*/ 18905 h 394328"/>
              <a:gd name="connsiteX1" fmla="*/ 828675 w 5195794"/>
              <a:gd name="connsiteY1" fmla="*/ 171305 h 394328"/>
              <a:gd name="connsiteX2" fmla="*/ 2970954 w 5195794"/>
              <a:gd name="connsiteY2" fmla="*/ 87235 h 394328"/>
              <a:gd name="connsiteX3" fmla="*/ 4392556 w 5195794"/>
              <a:gd name="connsiteY3" fmla="*/ 14762 h 394328"/>
              <a:gd name="connsiteX4" fmla="*/ 5195794 w 5195794"/>
              <a:gd name="connsiteY4" fmla="*/ 394328 h 394328"/>
              <a:gd name="connsiteX0" fmla="*/ 0 w 5195794"/>
              <a:gd name="connsiteY0" fmla="*/ 18905 h 394328"/>
              <a:gd name="connsiteX1" fmla="*/ 828675 w 5195794"/>
              <a:gd name="connsiteY1" fmla="*/ 171305 h 394328"/>
              <a:gd name="connsiteX2" fmla="*/ 2970954 w 5195794"/>
              <a:gd name="connsiteY2" fmla="*/ 87235 h 394328"/>
              <a:gd name="connsiteX3" fmla="*/ 4392556 w 5195794"/>
              <a:gd name="connsiteY3" fmla="*/ 14762 h 394328"/>
              <a:gd name="connsiteX4" fmla="*/ 5195794 w 5195794"/>
              <a:gd name="connsiteY4" fmla="*/ 394328 h 394328"/>
              <a:gd name="connsiteX0" fmla="*/ 0 w 5195794"/>
              <a:gd name="connsiteY0" fmla="*/ 56473 h 431896"/>
              <a:gd name="connsiteX1" fmla="*/ 828675 w 5195794"/>
              <a:gd name="connsiteY1" fmla="*/ 208873 h 431896"/>
              <a:gd name="connsiteX2" fmla="*/ 2970954 w 5195794"/>
              <a:gd name="connsiteY2" fmla="*/ 124803 h 431896"/>
              <a:gd name="connsiteX3" fmla="*/ 4392556 w 5195794"/>
              <a:gd name="connsiteY3" fmla="*/ 52330 h 431896"/>
              <a:gd name="connsiteX4" fmla="*/ 5195794 w 5195794"/>
              <a:gd name="connsiteY4" fmla="*/ 431896 h 431896"/>
              <a:gd name="connsiteX0" fmla="*/ 0 w 5195794"/>
              <a:gd name="connsiteY0" fmla="*/ 58153 h 433576"/>
              <a:gd name="connsiteX1" fmla="*/ 1018315 w 5195794"/>
              <a:gd name="connsiteY1" fmla="*/ 261496 h 433576"/>
              <a:gd name="connsiteX2" fmla="*/ 2970954 w 5195794"/>
              <a:gd name="connsiteY2" fmla="*/ 126483 h 433576"/>
              <a:gd name="connsiteX3" fmla="*/ 4392556 w 5195794"/>
              <a:gd name="connsiteY3" fmla="*/ 54010 h 433576"/>
              <a:gd name="connsiteX4" fmla="*/ 5195794 w 5195794"/>
              <a:gd name="connsiteY4" fmla="*/ 433576 h 433576"/>
              <a:gd name="connsiteX0" fmla="*/ 0 w 5195794"/>
              <a:gd name="connsiteY0" fmla="*/ 58153 h 433576"/>
              <a:gd name="connsiteX1" fmla="*/ 1018315 w 5195794"/>
              <a:gd name="connsiteY1" fmla="*/ 261496 h 433576"/>
              <a:gd name="connsiteX2" fmla="*/ 2970954 w 5195794"/>
              <a:gd name="connsiteY2" fmla="*/ 126483 h 433576"/>
              <a:gd name="connsiteX3" fmla="*/ 4392556 w 5195794"/>
              <a:gd name="connsiteY3" fmla="*/ 54010 h 433576"/>
              <a:gd name="connsiteX4" fmla="*/ 5195794 w 5195794"/>
              <a:gd name="connsiteY4" fmla="*/ 433576 h 433576"/>
              <a:gd name="connsiteX0" fmla="*/ 0 w 5195794"/>
              <a:gd name="connsiteY0" fmla="*/ 55412 h 430835"/>
              <a:gd name="connsiteX1" fmla="*/ 1077285 w 5195794"/>
              <a:gd name="connsiteY1" fmla="*/ 154993 h 430835"/>
              <a:gd name="connsiteX2" fmla="*/ 2970954 w 5195794"/>
              <a:gd name="connsiteY2" fmla="*/ 123742 h 430835"/>
              <a:gd name="connsiteX3" fmla="*/ 4392556 w 5195794"/>
              <a:gd name="connsiteY3" fmla="*/ 51269 h 430835"/>
              <a:gd name="connsiteX4" fmla="*/ 5195794 w 5195794"/>
              <a:gd name="connsiteY4" fmla="*/ 430835 h 430835"/>
              <a:gd name="connsiteX0" fmla="*/ 0 w 5195794"/>
              <a:gd name="connsiteY0" fmla="*/ 55412 h 430835"/>
              <a:gd name="connsiteX1" fmla="*/ 1077285 w 5195794"/>
              <a:gd name="connsiteY1" fmla="*/ 154993 h 430835"/>
              <a:gd name="connsiteX2" fmla="*/ 2970954 w 5195794"/>
              <a:gd name="connsiteY2" fmla="*/ 123742 h 430835"/>
              <a:gd name="connsiteX3" fmla="*/ 4392556 w 5195794"/>
              <a:gd name="connsiteY3" fmla="*/ 51269 h 430835"/>
              <a:gd name="connsiteX4" fmla="*/ 5195794 w 5195794"/>
              <a:gd name="connsiteY4" fmla="*/ 430835 h 430835"/>
              <a:gd name="connsiteX0" fmla="*/ 0 w 5195794"/>
              <a:gd name="connsiteY0" fmla="*/ 47289 h 422712"/>
              <a:gd name="connsiteX1" fmla="*/ 1077285 w 5195794"/>
              <a:gd name="connsiteY1" fmla="*/ 146870 h 422712"/>
              <a:gd name="connsiteX2" fmla="*/ 2941386 w 5195794"/>
              <a:gd name="connsiteY2" fmla="*/ 172262 h 422712"/>
              <a:gd name="connsiteX3" fmla="*/ 4392556 w 5195794"/>
              <a:gd name="connsiteY3" fmla="*/ 43146 h 422712"/>
              <a:gd name="connsiteX4" fmla="*/ 5195794 w 5195794"/>
              <a:gd name="connsiteY4" fmla="*/ 422712 h 422712"/>
              <a:gd name="connsiteX0" fmla="*/ 0 w 5195794"/>
              <a:gd name="connsiteY0" fmla="*/ 37848 h 413271"/>
              <a:gd name="connsiteX1" fmla="*/ 1077285 w 5195794"/>
              <a:gd name="connsiteY1" fmla="*/ 137429 h 413271"/>
              <a:gd name="connsiteX2" fmla="*/ 2941386 w 5195794"/>
              <a:gd name="connsiteY2" fmla="*/ 162821 h 413271"/>
              <a:gd name="connsiteX3" fmla="*/ 4392556 w 5195794"/>
              <a:gd name="connsiteY3" fmla="*/ 33705 h 413271"/>
              <a:gd name="connsiteX4" fmla="*/ 5195794 w 5195794"/>
              <a:gd name="connsiteY4" fmla="*/ 413271 h 413271"/>
              <a:gd name="connsiteX0" fmla="*/ 0 w 5195794"/>
              <a:gd name="connsiteY0" fmla="*/ 45900 h 421323"/>
              <a:gd name="connsiteX1" fmla="*/ 1011950 w 5195794"/>
              <a:gd name="connsiteY1" fmla="*/ 68129 h 421323"/>
              <a:gd name="connsiteX2" fmla="*/ 2941386 w 5195794"/>
              <a:gd name="connsiteY2" fmla="*/ 170873 h 421323"/>
              <a:gd name="connsiteX3" fmla="*/ 4392556 w 5195794"/>
              <a:gd name="connsiteY3" fmla="*/ 41757 h 421323"/>
              <a:gd name="connsiteX4" fmla="*/ 5195794 w 5195794"/>
              <a:gd name="connsiteY4" fmla="*/ 421323 h 421323"/>
              <a:gd name="connsiteX0" fmla="*/ 0 w 5673966"/>
              <a:gd name="connsiteY0" fmla="*/ 151871 h 421323"/>
              <a:gd name="connsiteX1" fmla="*/ 1490122 w 5673966"/>
              <a:gd name="connsiteY1" fmla="*/ 68129 h 421323"/>
              <a:gd name="connsiteX2" fmla="*/ 3419558 w 5673966"/>
              <a:gd name="connsiteY2" fmla="*/ 170873 h 421323"/>
              <a:gd name="connsiteX3" fmla="*/ 4870728 w 5673966"/>
              <a:gd name="connsiteY3" fmla="*/ 41757 h 421323"/>
              <a:gd name="connsiteX4" fmla="*/ 5673966 w 5673966"/>
              <a:gd name="connsiteY4" fmla="*/ 421323 h 421323"/>
              <a:gd name="connsiteX0" fmla="*/ 0 w 4870728"/>
              <a:gd name="connsiteY0" fmla="*/ 151871 h 185439"/>
              <a:gd name="connsiteX1" fmla="*/ 1490122 w 4870728"/>
              <a:gd name="connsiteY1" fmla="*/ 68129 h 185439"/>
              <a:gd name="connsiteX2" fmla="*/ 3419558 w 4870728"/>
              <a:gd name="connsiteY2" fmla="*/ 170873 h 185439"/>
              <a:gd name="connsiteX3" fmla="*/ 4870728 w 4870728"/>
              <a:gd name="connsiteY3" fmla="*/ 41757 h 185439"/>
              <a:gd name="connsiteX0" fmla="*/ 0 w 5279326"/>
              <a:gd name="connsiteY0" fmla="*/ 99016 h 132584"/>
              <a:gd name="connsiteX1" fmla="*/ 1490122 w 5279326"/>
              <a:gd name="connsiteY1" fmla="*/ 15274 h 132584"/>
              <a:gd name="connsiteX2" fmla="*/ 3419558 w 5279326"/>
              <a:gd name="connsiteY2" fmla="*/ 118018 h 132584"/>
              <a:gd name="connsiteX3" fmla="*/ 5279326 w 5279326"/>
              <a:gd name="connsiteY3" fmla="*/ 48429 h 132584"/>
            </a:gdLst>
            <a:ahLst/>
            <a:cxnLst>
              <a:cxn ang="0">
                <a:pos x="connsiteX0" y="connsiteY0"/>
              </a:cxn>
              <a:cxn ang="0">
                <a:pos x="connsiteX1" y="connsiteY1"/>
              </a:cxn>
              <a:cxn ang="0">
                <a:pos x="connsiteX2" y="connsiteY2"/>
              </a:cxn>
              <a:cxn ang="0">
                <a:pos x="connsiteX3" y="connsiteY3"/>
              </a:cxn>
            </a:cxnLst>
            <a:rect l="l" t="t" r="r" b="b"/>
            <a:pathLst>
              <a:path w="5279326" h="132584">
                <a:moveTo>
                  <a:pt x="0" y="99016"/>
                </a:moveTo>
                <a:cubicBezTo>
                  <a:pt x="276225" y="209347"/>
                  <a:pt x="920196" y="12107"/>
                  <a:pt x="1490122" y="15274"/>
                </a:cubicBezTo>
                <a:cubicBezTo>
                  <a:pt x="2060048" y="18441"/>
                  <a:pt x="2788024" y="112492"/>
                  <a:pt x="3419558" y="118018"/>
                </a:cubicBezTo>
                <a:cubicBezTo>
                  <a:pt x="4051092" y="123544"/>
                  <a:pt x="4541625" y="-93969"/>
                  <a:pt x="5279326" y="48429"/>
                </a:cubicBezTo>
              </a:path>
            </a:pathLst>
          </a:custGeom>
          <a:noFill/>
          <a:ln w="12700">
            <a:solidFill>
              <a:schemeClr val="accent6"/>
            </a:solid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rgbClr val="FFC000"/>
              </a:solidFill>
            </a:endParaRPr>
          </a:p>
        </p:txBody>
      </p:sp>
      <p:sp>
        <p:nvSpPr>
          <p:cNvPr id="4" name="Ellipse 3"/>
          <p:cNvSpPr/>
          <p:nvPr/>
        </p:nvSpPr>
        <p:spPr>
          <a:xfrm>
            <a:off x="6537176" y="2684667"/>
            <a:ext cx="96759" cy="96759"/>
          </a:xfrm>
          <a:prstGeom prst="ellipse">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8" name="Ellipse 7"/>
          <p:cNvSpPr/>
          <p:nvPr/>
        </p:nvSpPr>
        <p:spPr>
          <a:xfrm>
            <a:off x="6391774" y="2767901"/>
            <a:ext cx="48380" cy="48380"/>
          </a:xfrm>
          <a:prstGeom prst="ellipse">
            <a:avLst/>
          </a:prstGeom>
          <a:solidFill>
            <a:srgbClr val="078F9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5" name="ZoneTexte 4"/>
          <p:cNvSpPr txBox="1"/>
          <p:nvPr/>
        </p:nvSpPr>
        <p:spPr>
          <a:xfrm>
            <a:off x="3482764" y="4617133"/>
            <a:ext cx="1944216" cy="369332"/>
          </a:xfrm>
          <a:prstGeom prst="rect">
            <a:avLst/>
          </a:prstGeom>
          <a:noFill/>
        </p:spPr>
        <p:txBody>
          <a:bodyPr wrap="square" rtlCol="0">
            <a:spAutoFit/>
          </a:bodyPr>
          <a:lstStyle/>
          <a:p>
            <a:pPr algn="ctr"/>
            <a:r>
              <a:rPr lang="fr-FR" b="1" dirty="0">
                <a:solidFill>
                  <a:schemeClr val="accent6"/>
                </a:solidFill>
              </a:rPr>
              <a:t>UE Oncologie</a:t>
            </a:r>
          </a:p>
        </p:txBody>
      </p:sp>
    </p:spTree>
    <p:extLst>
      <p:ext uri="{BB962C8B-B14F-4D97-AF65-F5344CB8AC3E}">
        <p14:creationId xmlns:p14="http://schemas.microsoft.com/office/powerpoint/2010/main" val="3599242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z="3600" dirty="0">
                <a:solidFill>
                  <a:srgbClr val="EA9A56"/>
                </a:solidFill>
                <a:latin typeface="Calibri"/>
                <a:cs typeface="Arial" pitchFamily="34" charset="0"/>
              </a:rPr>
              <a:t>Sommaire</a:t>
            </a:r>
            <a:endParaRPr kumimoji="0" lang="fr-FR" sz="3600" b="0" i="0" u="none" strike="noStrike" kern="1200" cap="none" spc="0" normalizeH="0" baseline="0" noProof="0" dirty="0">
              <a:ln>
                <a:noFill/>
              </a:ln>
              <a:solidFill>
                <a:srgbClr val="EA9A56"/>
              </a:solidFill>
              <a:effectLst/>
              <a:uLnTx/>
              <a:uFillTx/>
              <a:latin typeface="Calibri"/>
              <a:cs typeface="Arial" pitchFamily="34" charset="0"/>
            </a:endParaRPr>
          </a:p>
        </p:txBody>
      </p:sp>
      <p:cxnSp>
        <p:nvCxnSpPr>
          <p:cNvPr id="6" name="Connecteur droit 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 name="Text Box 2">
            <a:extLst>
              <a:ext uri="{FF2B5EF4-FFF2-40B4-BE49-F238E27FC236}">
                <a16:creationId xmlns:a16="http://schemas.microsoft.com/office/drawing/2014/main" id="{9774E690-2B66-984B-8060-1590D3DF8490}"/>
              </a:ext>
            </a:extLst>
          </p:cNvPr>
          <p:cNvSpPr txBox="1">
            <a:spLocks noChangeArrowheads="1"/>
          </p:cNvSpPr>
          <p:nvPr/>
        </p:nvSpPr>
        <p:spPr bwMode="auto">
          <a:xfrm>
            <a:off x="395536" y="1273903"/>
            <a:ext cx="8263663"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marL="457200" marR="0" lvl="0" indent="-457200" algn="l" defTabSz="914400" rtl="0" eaLnBrk="1" fontAlgn="auto" latinLnBrk="0" hangingPunct="1">
              <a:lnSpc>
                <a:spcPct val="100000"/>
              </a:lnSpc>
              <a:spcBef>
                <a:spcPct val="50000"/>
              </a:spcBef>
              <a:spcAft>
                <a:spcPts val="0"/>
              </a:spcAft>
              <a:buClrTx/>
              <a:buSzTx/>
              <a:buFontTx/>
              <a:buChar char="•"/>
              <a:tabLst/>
              <a:defRPr/>
            </a:pPr>
            <a:r>
              <a:rPr kumimoji="0" lang="fr-FR" sz="2400" b="0" i="0" u="none" strike="noStrike" kern="1200" cap="none" spc="0" normalizeH="0" baseline="0" noProof="0" dirty="0">
                <a:ln>
                  <a:noFill/>
                </a:ln>
                <a:solidFill>
                  <a:prstClr val="black"/>
                </a:solidFill>
                <a:uLnTx/>
                <a:uFillTx/>
                <a:latin typeface="Calibri" pitchFamily="34" charset="0"/>
                <a:ea typeface="+mn-ea"/>
                <a:cs typeface="Arial" charset="0"/>
              </a:rPr>
              <a:t>Objectifs et inconvénients du dépistage</a:t>
            </a:r>
          </a:p>
          <a:p>
            <a:pPr marL="457200" marR="0" lvl="0" indent="-457200" algn="l" defTabSz="914400" rtl="0" eaLnBrk="1" fontAlgn="auto" latinLnBrk="0" hangingPunct="1">
              <a:lnSpc>
                <a:spcPct val="100000"/>
              </a:lnSpc>
              <a:spcBef>
                <a:spcPct val="50000"/>
              </a:spcBef>
              <a:spcAft>
                <a:spcPts val="0"/>
              </a:spcAft>
              <a:buClrTx/>
              <a:buSzTx/>
              <a:buFontTx/>
              <a:buChar char="•"/>
              <a:tabLst/>
              <a:defRPr/>
            </a:pPr>
            <a:r>
              <a:rPr lang="fr-FR" sz="2400" dirty="0">
                <a:solidFill>
                  <a:prstClr val="black"/>
                </a:solidFill>
                <a:latin typeface="Calibri" pitchFamily="34" charset="0"/>
                <a:cs typeface="Arial" charset="0"/>
              </a:rPr>
              <a:t>Rôle du médecin dans le dépistage</a:t>
            </a:r>
            <a:endParaRPr kumimoji="0" lang="fr-FR" sz="2400" b="1" i="0" u="none" strike="noStrike" kern="1200" cap="none" spc="0" normalizeH="0" baseline="0" noProof="0" dirty="0">
              <a:ln>
                <a:noFill/>
              </a:ln>
              <a:solidFill>
                <a:srgbClr val="D6722E"/>
              </a:solidFill>
              <a:uLnTx/>
              <a:uFillTx/>
              <a:latin typeface="Calibri" pitchFamily="34" charset="0"/>
              <a:ea typeface="+mn-ea"/>
              <a:cs typeface="Arial" charset="0"/>
            </a:endParaRPr>
          </a:p>
          <a:p>
            <a:pPr>
              <a:spcBef>
                <a:spcPct val="50000"/>
              </a:spcBef>
              <a:buFontTx/>
              <a:buChar char="•"/>
              <a:defRPr/>
            </a:pPr>
            <a:r>
              <a:rPr lang="fr-FR" sz="2400" dirty="0">
                <a:solidFill>
                  <a:prstClr val="black"/>
                </a:solidFill>
                <a:latin typeface="Calibri" pitchFamily="34" charset="0"/>
                <a:cs typeface="Arial" charset="0"/>
              </a:rPr>
              <a:t>Prévention des cancers du col de l’utérus, vaccin HPV</a:t>
            </a:r>
          </a:p>
          <a:p>
            <a:pPr>
              <a:spcBef>
                <a:spcPct val="50000"/>
              </a:spcBef>
              <a:buFontTx/>
              <a:buChar char="•"/>
              <a:defRPr/>
            </a:pPr>
            <a:r>
              <a:rPr lang="fr-FR" sz="2400" dirty="0">
                <a:solidFill>
                  <a:prstClr val="black"/>
                </a:solidFill>
                <a:latin typeface="Calibri" pitchFamily="34" charset="0"/>
                <a:cs typeface="Arial" charset="0"/>
              </a:rPr>
              <a:t>Dépistage du cancer du col de l’utérus</a:t>
            </a:r>
            <a:endParaRPr kumimoji="0" lang="fr-FR" sz="2400" b="0" i="0" u="none" strike="noStrike" kern="1200" cap="none" spc="0" normalizeH="0" baseline="0" noProof="0" dirty="0">
              <a:ln>
                <a:noFill/>
              </a:ln>
              <a:solidFill>
                <a:prstClr val="black"/>
              </a:solidFill>
              <a:uLnTx/>
              <a:uFillTx/>
              <a:latin typeface="Calibri" pitchFamily="34" charset="0"/>
              <a:ea typeface="+mn-ea"/>
              <a:cs typeface="Arial" charset="0"/>
            </a:endParaRPr>
          </a:p>
          <a:p>
            <a:pPr marL="457200" marR="0" lvl="0" indent="-457200" algn="l" defTabSz="914400" rtl="0" eaLnBrk="1" fontAlgn="auto" latinLnBrk="0" hangingPunct="1">
              <a:lnSpc>
                <a:spcPct val="100000"/>
              </a:lnSpc>
              <a:spcBef>
                <a:spcPct val="50000"/>
              </a:spcBef>
              <a:spcAft>
                <a:spcPts val="0"/>
              </a:spcAft>
              <a:buClrTx/>
              <a:buSzTx/>
              <a:buFontTx/>
              <a:buChar char="•"/>
              <a:tabLst/>
              <a:defRPr/>
            </a:pPr>
            <a:r>
              <a:rPr kumimoji="0" lang="fr-FR" sz="2400" b="0" i="0" u="none" strike="noStrike" kern="1200" cap="none" spc="0" normalizeH="0" baseline="0" noProof="0" dirty="0">
                <a:ln>
                  <a:noFill/>
                </a:ln>
                <a:solidFill>
                  <a:prstClr val="black"/>
                </a:solidFill>
                <a:uLnTx/>
                <a:uFillTx/>
                <a:latin typeface="Calibri" pitchFamily="34" charset="0"/>
                <a:ea typeface="+mn-ea"/>
                <a:cs typeface="Arial" charset="0"/>
              </a:rPr>
              <a:t>Dépistage du cancer du sein</a:t>
            </a:r>
          </a:p>
          <a:p>
            <a:pPr marL="457200" marR="0" lvl="0" indent="-457200" algn="l" defTabSz="914400" rtl="0" eaLnBrk="1" fontAlgn="auto" latinLnBrk="0" hangingPunct="1">
              <a:lnSpc>
                <a:spcPct val="100000"/>
              </a:lnSpc>
              <a:spcBef>
                <a:spcPct val="50000"/>
              </a:spcBef>
              <a:spcAft>
                <a:spcPts val="0"/>
              </a:spcAft>
              <a:buClrTx/>
              <a:buSzTx/>
              <a:buFontTx/>
              <a:buChar char="•"/>
              <a:tabLst/>
              <a:defRPr/>
            </a:pPr>
            <a:r>
              <a:rPr kumimoji="0" lang="fr-FR" sz="2400" i="0" u="none" strike="noStrike" kern="1200" cap="none" spc="0" normalizeH="0" baseline="0" noProof="0" dirty="0">
                <a:ln>
                  <a:noFill/>
                </a:ln>
                <a:solidFill>
                  <a:prstClr val="black"/>
                </a:solidFill>
                <a:uLnTx/>
                <a:uFillTx/>
                <a:latin typeface="Calibri" pitchFamily="34" charset="0"/>
                <a:ea typeface="+mn-ea"/>
                <a:cs typeface="Arial" charset="0"/>
              </a:rPr>
              <a:t>Dépistage du cancer colorectal</a:t>
            </a:r>
            <a:endParaRPr kumimoji="0" lang="fr-FR" sz="2400" i="0" u="none" strike="noStrike" kern="1200" cap="none" spc="0" normalizeH="0" baseline="0" noProof="0" dirty="0">
              <a:ln>
                <a:noFill/>
              </a:ln>
              <a:solidFill>
                <a:srgbClr val="D6722E"/>
              </a:solidFill>
              <a:uLnTx/>
              <a:uFillTx/>
              <a:latin typeface="Calibri" pitchFamily="34" charset="0"/>
              <a:ea typeface="+mn-ea"/>
              <a:cs typeface="Arial" charset="0"/>
            </a:endParaRPr>
          </a:p>
        </p:txBody>
      </p:sp>
    </p:spTree>
    <p:extLst>
      <p:ext uri="{BB962C8B-B14F-4D97-AF65-F5344CB8AC3E}">
        <p14:creationId xmlns:p14="http://schemas.microsoft.com/office/powerpoint/2010/main" val="2129500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0" y="2089150"/>
            <a:ext cx="8539163" cy="273050"/>
          </a:xfrm>
        </p:spPr>
        <p:txBody>
          <a:bodyPr>
            <a:normAutofit fontScale="90000"/>
          </a:bodyPr>
          <a:lstStyle/>
          <a:p>
            <a:pPr algn="ctr"/>
            <a:r>
              <a:rPr lang="fr-FR" b="1" dirty="0">
                <a:solidFill>
                  <a:schemeClr val="accent6"/>
                </a:solidFill>
              </a:rPr>
              <a:t>Prévention des cancers</a:t>
            </a:r>
          </a:p>
        </p:txBody>
      </p:sp>
      <p:sp>
        <p:nvSpPr>
          <p:cNvPr id="17" name="Forme libre 16"/>
          <p:cNvSpPr/>
          <p:nvPr/>
        </p:nvSpPr>
        <p:spPr>
          <a:xfrm>
            <a:off x="2519773" y="2695332"/>
            <a:ext cx="3870200" cy="193608"/>
          </a:xfrm>
          <a:custGeom>
            <a:avLst/>
            <a:gdLst>
              <a:gd name="connsiteX0" fmla="*/ 0 w 5154917"/>
              <a:gd name="connsiteY0" fmla="*/ 67632 h 164367"/>
              <a:gd name="connsiteX1" fmla="*/ 1000125 w 5154917"/>
              <a:gd name="connsiteY1" fmla="*/ 162882 h 164367"/>
              <a:gd name="connsiteX2" fmla="*/ 2800350 w 5154917"/>
              <a:gd name="connsiteY2" fmla="*/ 957 h 164367"/>
              <a:gd name="connsiteX3" fmla="*/ 4800600 w 5154917"/>
              <a:gd name="connsiteY3" fmla="*/ 96207 h 164367"/>
              <a:gd name="connsiteX4" fmla="*/ 5143500 w 5154917"/>
              <a:gd name="connsiteY4" fmla="*/ 105732 h 164367"/>
              <a:gd name="connsiteX0" fmla="*/ 0 w 4983467"/>
              <a:gd name="connsiteY0" fmla="*/ 10482 h 162900"/>
              <a:gd name="connsiteX1" fmla="*/ 828675 w 4983467"/>
              <a:gd name="connsiteY1" fmla="*/ 162882 h 162900"/>
              <a:gd name="connsiteX2" fmla="*/ 2628900 w 4983467"/>
              <a:gd name="connsiteY2" fmla="*/ 957 h 162900"/>
              <a:gd name="connsiteX3" fmla="*/ 4629150 w 4983467"/>
              <a:gd name="connsiteY3" fmla="*/ 96207 h 162900"/>
              <a:gd name="connsiteX4" fmla="*/ 4972050 w 4983467"/>
              <a:gd name="connsiteY4" fmla="*/ 105732 h 162900"/>
              <a:gd name="connsiteX0" fmla="*/ 0 w 4983467"/>
              <a:gd name="connsiteY0" fmla="*/ 10482 h 162923"/>
              <a:gd name="connsiteX1" fmla="*/ 828675 w 4983467"/>
              <a:gd name="connsiteY1" fmla="*/ 162882 h 162923"/>
              <a:gd name="connsiteX2" fmla="*/ 2628900 w 4983467"/>
              <a:gd name="connsiteY2" fmla="*/ 957 h 162923"/>
              <a:gd name="connsiteX3" fmla="*/ 4629150 w 4983467"/>
              <a:gd name="connsiteY3" fmla="*/ 96207 h 162923"/>
              <a:gd name="connsiteX4" fmla="*/ 4972050 w 4983467"/>
              <a:gd name="connsiteY4" fmla="*/ 105732 h 162923"/>
              <a:gd name="connsiteX0" fmla="*/ 0 w 4972050"/>
              <a:gd name="connsiteY0" fmla="*/ 0 h 152459"/>
              <a:gd name="connsiteX1" fmla="*/ 828675 w 4972050"/>
              <a:gd name="connsiteY1" fmla="*/ 152400 h 152459"/>
              <a:gd name="connsiteX2" fmla="*/ 2876550 w 4972050"/>
              <a:gd name="connsiteY2" fmla="*/ 19050 h 152459"/>
              <a:gd name="connsiteX3" fmla="*/ 4629150 w 4972050"/>
              <a:gd name="connsiteY3" fmla="*/ 85725 h 152459"/>
              <a:gd name="connsiteX4" fmla="*/ 4972050 w 4972050"/>
              <a:gd name="connsiteY4" fmla="*/ 95250 h 152459"/>
              <a:gd name="connsiteX0" fmla="*/ 0 w 5314950"/>
              <a:gd name="connsiteY0" fmla="*/ 0 h 617991"/>
              <a:gd name="connsiteX1" fmla="*/ 1171575 w 5314950"/>
              <a:gd name="connsiteY1" fmla="*/ 600075 h 617991"/>
              <a:gd name="connsiteX2" fmla="*/ 3219450 w 5314950"/>
              <a:gd name="connsiteY2" fmla="*/ 466725 h 617991"/>
              <a:gd name="connsiteX3" fmla="*/ 4972050 w 5314950"/>
              <a:gd name="connsiteY3" fmla="*/ 533400 h 617991"/>
              <a:gd name="connsiteX4" fmla="*/ 5314950 w 5314950"/>
              <a:gd name="connsiteY4" fmla="*/ 542925 h 617991"/>
              <a:gd name="connsiteX0" fmla="*/ 0 w 5314950"/>
              <a:gd name="connsiteY0" fmla="*/ 0 h 617991"/>
              <a:gd name="connsiteX1" fmla="*/ 1171575 w 5314950"/>
              <a:gd name="connsiteY1" fmla="*/ 600075 h 617991"/>
              <a:gd name="connsiteX2" fmla="*/ 3219450 w 5314950"/>
              <a:gd name="connsiteY2" fmla="*/ 466725 h 617991"/>
              <a:gd name="connsiteX3" fmla="*/ 4972050 w 5314950"/>
              <a:gd name="connsiteY3" fmla="*/ 533400 h 617991"/>
              <a:gd name="connsiteX4" fmla="*/ 5314950 w 5314950"/>
              <a:gd name="connsiteY4" fmla="*/ 542925 h 617991"/>
              <a:gd name="connsiteX0" fmla="*/ 0 w 5495925"/>
              <a:gd name="connsiteY0" fmla="*/ 0 h 668367"/>
              <a:gd name="connsiteX1" fmla="*/ 1352550 w 5495925"/>
              <a:gd name="connsiteY1" fmla="*/ 647700 h 668367"/>
              <a:gd name="connsiteX2" fmla="*/ 3400425 w 5495925"/>
              <a:gd name="connsiteY2" fmla="*/ 514350 h 668367"/>
              <a:gd name="connsiteX3" fmla="*/ 5153025 w 5495925"/>
              <a:gd name="connsiteY3" fmla="*/ 581025 h 668367"/>
              <a:gd name="connsiteX4" fmla="*/ 5495925 w 5495925"/>
              <a:gd name="connsiteY4" fmla="*/ 590550 h 668367"/>
              <a:gd name="connsiteX0" fmla="*/ 0 w 5495925"/>
              <a:gd name="connsiteY0" fmla="*/ 0 h 668367"/>
              <a:gd name="connsiteX1" fmla="*/ 1352550 w 5495925"/>
              <a:gd name="connsiteY1" fmla="*/ 647700 h 668367"/>
              <a:gd name="connsiteX2" fmla="*/ 3400425 w 5495925"/>
              <a:gd name="connsiteY2" fmla="*/ 514350 h 668367"/>
              <a:gd name="connsiteX3" fmla="*/ 5153025 w 5495925"/>
              <a:gd name="connsiteY3" fmla="*/ 581025 h 668367"/>
              <a:gd name="connsiteX4" fmla="*/ 5495925 w 5495925"/>
              <a:gd name="connsiteY4" fmla="*/ 590550 h 668367"/>
              <a:gd name="connsiteX0" fmla="*/ 0 w 5800725"/>
              <a:gd name="connsiteY0" fmla="*/ 0 h 638131"/>
              <a:gd name="connsiteX1" fmla="*/ 1657350 w 5800725"/>
              <a:gd name="connsiteY1" fmla="*/ 619125 h 638131"/>
              <a:gd name="connsiteX2" fmla="*/ 3705225 w 5800725"/>
              <a:gd name="connsiteY2" fmla="*/ 485775 h 638131"/>
              <a:gd name="connsiteX3" fmla="*/ 5457825 w 5800725"/>
              <a:gd name="connsiteY3" fmla="*/ 552450 h 638131"/>
              <a:gd name="connsiteX4" fmla="*/ 5800725 w 5800725"/>
              <a:gd name="connsiteY4" fmla="*/ 561975 h 638131"/>
              <a:gd name="connsiteX0" fmla="*/ 0 w 5800725"/>
              <a:gd name="connsiteY0" fmla="*/ 0 h 638131"/>
              <a:gd name="connsiteX1" fmla="*/ 1657350 w 5800725"/>
              <a:gd name="connsiteY1" fmla="*/ 619125 h 638131"/>
              <a:gd name="connsiteX2" fmla="*/ 3705225 w 5800725"/>
              <a:gd name="connsiteY2" fmla="*/ 485775 h 638131"/>
              <a:gd name="connsiteX3" fmla="*/ 5457825 w 5800725"/>
              <a:gd name="connsiteY3" fmla="*/ 552450 h 638131"/>
              <a:gd name="connsiteX4" fmla="*/ 5800725 w 5800725"/>
              <a:gd name="connsiteY4" fmla="*/ 561975 h 638131"/>
              <a:gd name="connsiteX0" fmla="*/ 185340 w 5986065"/>
              <a:gd name="connsiteY0" fmla="*/ 0 h 623529"/>
              <a:gd name="connsiteX1" fmla="*/ 103461 w 5986065"/>
              <a:gd name="connsiteY1" fmla="*/ 292655 h 623529"/>
              <a:gd name="connsiteX2" fmla="*/ 1842690 w 5986065"/>
              <a:gd name="connsiteY2" fmla="*/ 619125 h 623529"/>
              <a:gd name="connsiteX3" fmla="*/ 3890565 w 5986065"/>
              <a:gd name="connsiteY3" fmla="*/ 485775 h 623529"/>
              <a:gd name="connsiteX4" fmla="*/ 5643165 w 5986065"/>
              <a:gd name="connsiteY4" fmla="*/ 552450 h 623529"/>
              <a:gd name="connsiteX5" fmla="*/ 5986065 w 5986065"/>
              <a:gd name="connsiteY5" fmla="*/ 561975 h 623529"/>
              <a:gd name="connsiteX0" fmla="*/ 0 w 6372225"/>
              <a:gd name="connsiteY0" fmla="*/ 197013 h 353817"/>
              <a:gd name="connsiteX1" fmla="*/ 489621 w 6372225"/>
              <a:gd name="connsiteY1" fmla="*/ 22943 h 353817"/>
              <a:gd name="connsiteX2" fmla="*/ 2228850 w 6372225"/>
              <a:gd name="connsiteY2" fmla="*/ 349413 h 353817"/>
              <a:gd name="connsiteX3" fmla="*/ 4276725 w 6372225"/>
              <a:gd name="connsiteY3" fmla="*/ 216063 h 353817"/>
              <a:gd name="connsiteX4" fmla="*/ 6029325 w 6372225"/>
              <a:gd name="connsiteY4" fmla="*/ 282738 h 353817"/>
              <a:gd name="connsiteX5" fmla="*/ 6372225 w 6372225"/>
              <a:gd name="connsiteY5" fmla="*/ 292263 h 353817"/>
              <a:gd name="connsiteX0" fmla="*/ 0 w 6372225"/>
              <a:gd name="connsiteY0" fmla="*/ 110358 h 264091"/>
              <a:gd name="connsiteX1" fmla="*/ 1051596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6372225"/>
              <a:gd name="connsiteY0" fmla="*/ 110358 h 264091"/>
              <a:gd name="connsiteX1" fmla="*/ 1051596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6372225"/>
              <a:gd name="connsiteY0" fmla="*/ 110358 h 264091"/>
              <a:gd name="connsiteX1" fmla="*/ 1061121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5743575"/>
              <a:gd name="connsiteY0" fmla="*/ 54828 h 275236"/>
              <a:gd name="connsiteX1" fmla="*/ 432471 w 5743575"/>
              <a:gd name="connsiteY1" fmla="*/ 42683 h 275236"/>
              <a:gd name="connsiteX2" fmla="*/ 1600200 w 5743575"/>
              <a:gd name="connsiteY2" fmla="*/ 273903 h 275236"/>
              <a:gd name="connsiteX3" fmla="*/ 3648075 w 5743575"/>
              <a:gd name="connsiteY3" fmla="*/ 140553 h 275236"/>
              <a:gd name="connsiteX4" fmla="*/ 5400675 w 5743575"/>
              <a:gd name="connsiteY4" fmla="*/ 207228 h 275236"/>
              <a:gd name="connsiteX5" fmla="*/ 5743575 w 5743575"/>
              <a:gd name="connsiteY5" fmla="*/ 216753 h 275236"/>
              <a:gd name="connsiteX0" fmla="*/ 704361 w 5362086"/>
              <a:gd name="connsiteY0" fmla="*/ 0 h 1430083"/>
              <a:gd name="connsiteX1" fmla="*/ 50982 w 5362086"/>
              <a:gd name="connsiteY1" fmla="*/ 1197530 h 1430083"/>
              <a:gd name="connsiteX2" fmla="*/ 1218711 w 5362086"/>
              <a:gd name="connsiteY2" fmla="*/ 1428750 h 1430083"/>
              <a:gd name="connsiteX3" fmla="*/ 3266586 w 5362086"/>
              <a:gd name="connsiteY3" fmla="*/ 1295400 h 1430083"/>
              <a:gd name="connsiteX4" fmla="*/ 5019186 w 5362086"/>
              <a:gd name="connsiteY4" fmla="*/ 1362075 h 1430083"/>
              <a:gd name="connsiteX5" fmla="*/ 5362086 w 5362086"/>
              <a:gd name="connsiteY5" fmla="*/ 1371600 h 1430083"/>
              <a:gd name="connsiteX0" fmla="*/ 877921 w 5535646"/>
              <a:gd name="connsiteY0" fmla="*/ 0 h 1430083"/>
              <a:gd name="connsiteX1" fmla="*/ 224542 w 5535646"/>
              <a:gd name="connsiteY1" fmla="*/ 1197530 h 1430083"/>
              <a:gd name="connsiteX2" fmla="*/ 1392271 w 5535646"/>
              <a:gd name="connsiteY2" fmla="*/ 1428750 h 1430083"/>
              <a:gd name="connsiteX3" fmla="*/ 3440146 w 5535646"/>
              <a:gd name="connsiteY3" fmla="*/ 1295400 h 1430083"/>
              <a:gd name="connsiteX4" fmla="*/ 5192746 w 5535646"/>
              <a:gd name="connsiteY4" fmla="*/ 1362075 h 1430083"/>
              <a:gd name="connsiteX5" fmla="*/ 5535646 w 5535646"/>
              <a:gd name="connsiteY5" fmla="*/ 1371600 h 1430083"/>
              <a:gd name="connsiteX0" fmla="*/ 877921 w 5535646"/>
              <a:gd name="connsiteY0" fmla="*/ 0 h 1477896"/>
              <a:gd name="connsiteX1" fmla="*/ 224542 w 5535646"/>
              <a:gd name="connsiteY1" fmla="*/ 1197530 h 1477896"/>
              <a:gd name="connsiteX2" fmla="*/ 1392271 w 5535646"/>
              <a:gd name="connsiteY2" fmla="*/ 1428750 h 1477896"/>
              <a:gd name="connsiteX3" fmla="*/ 3440146 w 5535646"/>
              <a:gd name="connsiteY3" fmla="*/ 1295400 h 1477896"/>
              <a:gd name="connsiteX4" fmla="*/ 5192746 w 5535646"/>
              <a:gd name="connsiteY4" fmla="*/ 1362075 h 1477896"/>
              <a:gd name="connsiteX5" fmla="*/ 5535646 w 5535646"/>
              <a:gd name="connsiteY5" fmla="*/ 1371600 h 1477896"/>
              <a:gd name="connsiteX0" fmla="*/ 0 w 5311104"/>
              <a:gd name="connsiteY0" fmla="*/ 0 h 280366"/>
              <a:gd name="connsiteX1" fmla="*/ 1167729 w 5311104"/>
              <a:gd name="connsiteY1" fmla="*/ 231220 h 280366"/>
              <a:gd name="connsiteX2" fmla="*/ 3215604 w 5311104"/>
              <a:gd name="connsiteY2" fmla="*/ 97870 h 280366"/>
              <a:gd name="connsiteX3" fmla="*/ 4968204 w 5311104"/>
              <a:gd name="connsiteY3" fmla="*/ 164545 h 280366"/>
              <a:gd name="connsiteX4" fmla="*/ 5311104 w 5311104"/>
              <a:gd name="connsiteY4" fmla="*/ 174070 h 280366"/>
              <a:gd name="connsiteX0" fmla="*/ 0 w 5482554"/>
              <a:gd name="connsiteY0" fmla="*/ 0 h 340771"/>
              <a:gd name="connsiteX1" fmla="*/ 1339179 w 5482554"/>
              <a:gd name="connsiteY1" fmla="*/ 335995 h 340771"/>
              <a:gd name="connsiteX2" fmla="*/ 3387054 w 5482554"/>
              <a:gd name="connsiteY2" fmla="*/ 202645 h 340771"/>
              <a:gd name="connsiteX3" fmla="*/ 5139654 w 5482554"/>
              <a:gd name="connsiteY3" fmla="*/ 269320 h 340771"/>
              <a:gd name="connsiteX4" fmla="*/ 5482554 w 5482554"/>
              <a:gd name="connsiteY4" fmla="*/ 278845 h 340771"/>
              <a:gd name="connsiteX0" fmla="*/ 0 w 5482554"/>
              <a:gd name="connsiteY0" fmla="*/ 0 h 340771"/>
              <a:gd name="connsiteX1" fmla="*/ 1339179 w 5482554"/>
              <a:gd name="connsiteY1" fmla="*/ 335995 h 340771"/>
              <a:gd name="connsiteX2" fmla="*/ 3387054 w 5482554"/>
              <a:gd name="connsiteY2" fmla="*/ 202645 h 340771"/>
              <a:gd name="connsiteX3" fmla="*/ 5139654 w 5482554"/>
              <a:gd name="connsiteY3" fmla="*/ 269320 h 340771"/>
              <a:gd name="connsiteX4" fmla="*/ 5482554 w 5482554"/>
              <a:gd name="connsiteY4" fmla="*/ 278845 h 340771"/>
              <a:gd name="connsiteX0" fmla="*/ 0 w 5501604"/>
              <a:gd name="connsiteY0" fmla="*/ 0 h 157447"/>
              <a:gd name="connsiteX1" fmla="*/ 1358229 w 5501604"/>
              <a:gd name="connsiteY1" fmla="*/ 155020 h 157447"/>
              <a:gd name="connsiteX2" fmla="*/ 3406104 w 5501604"/>
              <a:gd name="connsiteY2" fmla="*/ 21670 h 157447"/>
              <a:gd name="connsiteX3" fmla="*/ 5158704 w 5501604"/>
              <a:gd name="connsiteY3" fmla="*/ 88345 h 157447"/>
              <a:gd name="connsiteX4" fmla="*/ 5501604 w 5501604"/>
              <a:gd name="connsiteY4" fmla="*/ 97870 h 157447"/>
              <a:gd name="connsiteX0" fmla="*/ 0 w 5501604"/>
              <a:gd name="connsiteY0" fmla="*/ 16098 h 171194"/>
              <a:gd name="connsiteX1" fmla="*/ 1358229 w 5501604"/>
              <a:gd name="connsiteY1" fmla="*/ 171118 h 171194"/>
              <a:gd name="connsiteX2" fmla="*/ 3406104 w 5501604"/>
              <a:gd name="connsiteY2" fmla="*/ 37768 h 171194"/>
              <a:gd name="connsiteX3" fmla="*/ 5158704 w 5501604"/>
              <a:gd name="connsiteY3" fmla="*/ 104443 h 171194"/>
              <a:gd name="connsiteX4" fmla="*/ 5501604 w 5501604"/>
              <a:gd name="connsiteY4" fmla="*/ 113968 h 171194"/>
              <a:gd name="connsiteX0" fmla="*/ 0 w 5501604"/>
              <a:gd name="connsiteY0" fmla="*/ 12680 h 243951"/>
              <a:gd name="connsiteX1" fmla="*/ 1853529 w 5501604"/>
              <a:gd name="connsiteY1" fmla="*/ 243900 h 243951"/>
              <a:gd name="connsiteX2" fmla="*/ 3406104 w 5501604"/>
              <a:gd name="connsiteY2" fmla="*/ 34350 h 243951"/>
              <a:gd name="connsiteX3" fmla="*/ 5158704 w 5501604"/>
              <a:gd name="connsiteY3" fmla="*/ 101025 h 243951"/>
              <a:gd name="connsiteX4" fmla="*/ 5501604 w 5501604"/>
              <a:gd name="connsiteY4" fmla="*/ 110550 h 243951"/>
              <a:gd name="connsiteX0" fmla="*/ 0 w 5501604"/>
              <a:gd name="connsiteY0" fmla="*/ 12680 h 243951"/>
              <a:gd name="connsiteX1" fmla="*/ 1853529 w 5501604"/>
              <a:gd name="connsiteY1" fmla="*/ 243900 h 243951"/>
              <a:gd name="connsiteX2" fmla="*/ 3406104 w 5501604"/>
              <a:gd name="connsiteY2" fmla="*/ 34350 h 243951"/>
              <a:gd name="connsiteX3" fmla="*/ 5158704 w 5501604"/>
              <a:gd name="connsiteY3" fmla="*/ 101025 h 243951"/>
              <a:gd name="connsiteX4" fmla="*/ 5501604 w 5501604"/>
              <a:gd name="connsiteY4" fmla="*/ 110550 h 243951"/>
              <a:gd name="connsiteX0" fmla="*/ 0 w 5501604"/>
              <a:gd name="connsiteY0" fmla="*/ 12680 h 243954"/>
              <a:gd name="connsiteX1" fmla="*/ 1853529 w 5501604"/>
              <a:gd name="connsiteY1" fmla="*/ 243900 h 243954"/>
              <a:gd name="connsiteX2" fmla="*/ 3406104 w 5501604"/>
              <a:gd name="connsiteY2" fmla="*/ 34350 h 243954"/>
              <a:gd name="connsiteX3" fmla="*/ 5158704 w 5501604"/>
              <a:gd name="connsiteY3" fmla="*/ 101025 h 243954"/>
              <a:gd name="connsiteX4" fmla="*/ 5501604 w 5501604"/>
              <a:gd name="connsiteY4" fmla="*/ 110550 h 243954"/>
              <a:gd name="connsiteX0" fmla="*/ 0 w 5501604"/>
              <a:gd name="connsiteY0" fmla="*/ 12680 h 243952"/>
              <a:gd name="connsiteX1" fmla="*/ 1853529 w 5501604"/>
              <a:gd name="connsiteY1" fmla="*/ 243900 h 243952"/>
              <a:gd name="connsiteX2" fmla="*/ 3406104 w 5501604"/>
              <a:gd name="connsiteY2" fmla="*/ 34350 h 243952"/>
              <a:gd name="connsiteX3" fmla="*/ 5092029 w 5501604"/>
              <a:gd name="connsiteY3" fmla="*/ 62925 h 243952"/>
              <a:gd name="connsiteX4" fmla="*/ 5501604 w 5501604"/>
              <a:gd name="connsiteY4" fmla="*/ 110550 h 243952"/>
              <a:gd name="connsiteX0" fmla="*/ 0 w 5501604"/>
              <a:gd name="connsiteY0" fmla="*/ 12680 h 243952"/>
              <a:gd name="connsiteX1" fmla="*/ 1853529 w 5501604"/>
              <a:gd name="connsiteY1" fmla="*/ 243900 h 243952"/>
              <a:gd name="connsiteX2" fmla="*/ 3406104 w 5501604"/>
              <a:gd name="connsiteY2" fmla="*/ 34350 h 243952"/>
              <a:gd name="connsiteX3" fmla="*/ 5092029 w 5501604"/>
              <a:gd name="connsiteY3" fmla="*/ 62925 h 243952"/>
              <a:gd name="connsiteX4" fmla="*/ 5501604 w 5501604"/>
              <a:gd name="connsiteY4" fmla="*/ 110550 h 243952"/>
              <a:gd name="connsiteX0" fmla="*/ 0 w 5501604"/>
              <a:gd name="connsiteY0" fmla="*/ 26734 h 258024"/>
              <a:gd name="connsiteX1" fmla="*/ 1853529 w 5501604"/>
              <a:gd name="connsiteY1" fmla="*/ 257954 h 258024"/>
              <a:gd name="connsiteX2" fmla="*/ 3406104 w 5501604"/>
              <a:gd name="connsiteY2" fmla="*/ 48404 h 258024"/>
              <a:gd name="connsiteX3" fmla="*/ 5092029 w 5501604"/>
              <a:gd name="connsiteY3" fmla="*/ 76979 h 258024"/>
              <a:gd name="connsiteX4" fmla="*/ 5501604 w 5501604"/>
              <a:gd name="connsiteY4" fmla="*/ 124604 h 258024"/>
              <a:gd name="connsiteX0" fmla="*/ 0 w 5501604"/>
              <a:gd name="connsiteY0" fmla="*/ 28486 h 259895"/>
              <a:gd name="connsiteX1" fmla="*/ 341337 w 5501604"/>
              <a:gd name="connsiteY1" fmla="*/ 14199 h 259895"/>
              <a:gd name="connsiteX2" fmla="*/ 1853529 w 5501604"/>
              <a:gd name="connsiteY2" fmla="*/ 259706 h 259895"/>
              <a:gd name="connsiteX3" fmla="*/ 3406104 w 5501604"/>
              <a:gd name="connsiteY3" fmla="*/ 50156 h 259895"/>
              <a:gd name="connsiteX4" fmla="*/ 5092029 w 5501604"/>
              <a:gd name="connsiteY4" fmla="*/ 78731 h 259895"/>
              <a:gd name="connsiteX5" fmla="*/ 5501604 w 5501604"/>
              <a:gd name="connsiteY5" fmla="*/ 126356 h 259895"/>
              <a:gd name="connsiteX0" fmla="*/ 0 w 5501604"/>
              <a:gd name="connsiteY0" fmla="*/ 28486 h 259895"/>
              <a:gd name="connsiteX1" fmla="*/ 341337 w 5501604"/>
              <a:gd name="connsiteY1" fmla="*/ 14199 h 259895"/>
              <a:gd name="connsiteX2" fmla="*/ 1853529 w 5501604"/>
              <a:gd name="connsiteY2" fmla="*/ 259706 h 259895"/>
              <a:gd name="connsiteX3" fmla="*/ 3406104 w 5501604"/>
              <a:gd name="connsiteY3" fmla="*/ 50156 h 259895"/>
              <a:gd name="connsiteX4" fmla="*/ 5092029 w 5501604"/>
              <a:gd name="connsiteY4" fmla="*/ 78731 h 259895"/>
              <a:gd name="connsiteX5" fmla="*/ 5501604 w 5501604"/>
              <a:gd name="connsiteY5" fmla="*/ 126356 h 259895"/>
              <a:gd name="connsiteX0" fmla="*/ 0 w 5160267"/>
              <a:gd name="connsiteY0" fmla="*/ 12448 h 258144"/>
              <a:gd name="connsiteX1" fmla="*/ 1512192 w 5160267"/>
              <a:gd name="connsiteY1" fmla="*/ 257955 h 258144"/>
              <a:gd name="connsiteX2" fmla="*/ 3064767 w 5160267"/>
              <a:gd name="connsiteY2" fmla="*/ 48405 h 258144"/>
              <a:gd name="connsiteX3" fmla="*/ 4750692 w 5160267"/>
              <a:gd name="connsiteY3" fmla="*/ 76980 h 258144"/>
              <a:gd name="connsiteX4" fmla="*/ 5160267 w 5160267"/>
              <a:gd name="connsiteY4" fmla="*/ 124605 h 25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0267" h="258144">
                <a:moveTo>
                  <a:pt x="0" y="12448"/>
                </a:moveTo>
                <a:cubicBezTo>
                  <a:pt x="637533" y="46222"/>
                  <a:pt x="1001398" y="251962"/>
                  <a:pt x="1512192" y="257955"/>
                </a:cubicBezTo>
                <a:cubicBezTo>
                  <a:pt x="2022986" y="263948"/>
                  <a:pt x="2448817" y="126193"/>
                  <a:pt x="3064767" y="48405"/>
                </a:cubicBezTo>
                <a:cubicBezTo>
                  <a:pt x="3680717" y="-29383"/>
                  <a:pt x="4074417" y="-8745"/>
                  <a:pt x="4750692" y="76980"/>
                </a:cubicBezTo>
                <a:lnTo>
                  <a:pt x="5160267" y="124605"/>
                </a:lnTo>
              </a:path>
            </a:pathLst>
          </a:custGeom>
          <a:noFill/>
          <a:ln w="2540">
            <a:solidFill>
              <a:srgbClr val="078F9D"/>
            </a:solid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rgbClr val="25A79B"/>
              </a:solidFill>
            </a:endParaRPr>
          </a:p>
        </p:txBody>
      </p:sp>
      <p:sp>
        <p:nvSpPr>
          <p:cNvPr id="7" name="Forme libre 6"/>
          <p:cNvSpPr/>
          <p:nvPr/>
        </p:nvSpPr>
        <p:spPr>
          <a:xfrm rot="-10860000">
            <a:off x="2576422" y="2749372"/>
            <a:ext cx="3959495" cy="99438"/>
          </a:xfrm>
          <a:custGeom>
            <a:avLst/>
            <a:gdLst>
              <a:gd name="connsiteX0" fmla="*/ 0 w 5154917"/>
              <a:gd name="connsiteY0" fmla="*/ 67632 h 164367"/>
              <a:gd name="connsiteX1" fmla="*/ 1000125 w 5154917"/>
              <a:gd name="connsiteY1" fmla="*/ 162882 h 164367"/>
              <a:gd name="connsiteX2" fmla="*/ 2800350 w 5154917"/>
              <a:gd name="connsiteY2" fmla="*/ 957 h 164367"/>
              <a:gd name="connsiteX3" fmla="*/ 4800600 w 5154917"/>
              <a:gd name="connsiteY3" fmla="*/ 96207 h 164367"/>
              <a:gd name="connsiteX4" fmla="*/ 5143500 w 5154917"/>
              <a:gd name="connsiteY4" fmla="*/ 105732 h 164367"/>
              <a:gd name="connsiteX0" fmla="*/ 0 w 4983467"/>
              <a:gd name="connsiteY0" fmla="*/ 10482 h 162900"/>
              <a:gd name="connsiteX1" fmla="*/ 828675 w 4983467"/>
              <a:gd name="connsiteY1" fmla="*/ 162882 h 162900"/>
              <a:gd name="connsiteX2" fmla="*/ 2628900 w 4983467"/>
              <a:gd name="connsiteY2" fmla="*/ 957 h 162900"/>
              <a:gd name="connsiteX3" fmla="*/ 4629150 w 4983467"/>
              <a:gd name="connsiteY3" fmla="*/ 96207 h 162900"/>
              <a:gd name="connsiteX4" fmla="*/ 4972050 w 4983467"/>
              <a:gd name="connsiteY4" fmla="*/ 105732 h 162900"/>
              <a:gd name="connsiteX0" fmla="*/ 0 w 4983467"/>
              <a:gd name="connsiteY0" fmla="*/ 10482 h 162923"/>
              <a:gd name="connsiteX1" fmla="*/ 828675 w 4983467"/>
              <a:gd name="connsiteY1" fmla="*/ 162882 h 162923"/>
              <a:gd name="connsiteX2" fmla="*/ 2628900 w 4983467"/>
              <a:gd name="connsiteY2" fmla="*/ 957 h 162923"/>
              <a:gd name="connsiteX3" fmla="*/ 4629150 w 4983467"/>
              <a:gd name="connsiteY3" fmla="*/ 96207 h 162923"/>
              <a:gd name="connsiteX4" fmla="*/ 4972050 w 4983467"/>
              <a:gd name="connsiteY4" fmla="*/ 105732 h 162923"/>
              <a:gd name="connsiteX0" fmla="*/ 0 w 4972050"/>
              <a:gd name="connsiteY0" fmla="*/ 0 h 152459"/>
              <a:gd name="connsiteX1" fmla="*/ 828675 w 4972050"/>
              <a:gd name="connsiteY1" fmla="*/ 152400 h 152459"/>
              <a:gd name="connsiteX2" fmla="*/ 2876550 w 4972050"/>
              <a:gd name="connsiteY2" fmla="*/ 19050 h 152459"/>
              <a:gd name="connsiteX3" fmla="*/ 4629150 w 4972050"/>
              <a:gd name="connsiteY3" fmla="*/ 85725 h 152459"/>
              <a:gd name="connsiteX4" fmla="*/ 4972050 w 4972050"/>
              <a:gd name="connsiteY4" fmla="*/ 95250 h 152459"/>
              <a:gd name="connsiteX0" fmla="*/ 0 w 5195794"/>
              <a:gd name="connsiteY0" fmla="*/ 0 h 375423"/>
              <a:gd name="connsiteX1" fmla="*/ 828675 w 5195794"/>
              <a:gd name="connsiteY1" fmla="*/ 152400 h 375423"/>
              <a:gd name="connsiteX2" fmla="*/ 2876550 w 5195794"/>
              <a:gd name="connsiteY2" fmla="*/ 19050 h 375423"/>
              <a:gd name="connsiteX3" fmla="*/ 4629150 w 5195794"/>
              <a:gd name="connsiteY3" fmla="*/ 85725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629150 w 5195794"/>
              <a:gd name="connsiteY3" fmla="*/ 85725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970954 w 5195794"/>
              <a:gd name="connsiteY2" fmla="*/ 6833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970954 w 5195794"/>
              <a:gd name="connsiteY2" fmla="*/ 68330 h 375423"/>
              <a:gd name="connsiteX3" fmla="*/ 4382202 w 5195794"/>
              <a:gd name="connsiteY3" fmla="*/ 43309 h 375423"/>
              <a:gd name="connsiteX4" fmla="*/ 5195794 w 5195794"/>
              <a:gd name="connsiteY4" fmla="*/ 375423 h 375423"/>
              <a:gd name="connsiteX0" fmla="*/ 0 w 5195794"/>
              <a:gd name="connsiteY0" fmla="*/ 4143 h 379566"/>
              <a:gd name="connsiteX1" fmla="*/ 828675 w 5195794"/>
              <a:gd name="connsiteY1" fmla="*/ 156543 h 379566"/>
              <a:gd name="connsiteX2" fmla="*/ 2970954 w 5195794"/>
              <a:gd name="connsiteY2" fmla="*/ 72473 h 379566"/>
              <a:gd name="connsiteX3" fmla="*/ 4392556 w 5195794"/>
              <a:gd name="connsiteY3" fmla="*/ 0 h 379566"/>
              <a:gd name="connsiteX4" fmla="*/ 5195794 w 5195794"/>
              <a:gd name="connsiteY4" fmla="*/ 379566 h 379566"/>
              <a:gd name="connsiteX0" fmla="*/ 0 w 5195794"/>
              <a:gd name="connsiteY0" fmla="*/ 18905 h 394328"/>
              <a:gd name="connsiteX1" fmla="*/ 828675 w 5195794"/>
              <a:gd name="connsiteY1" fmla="*/ 171305 h 394328"/>
              <a:gd name="connsiteX2" fmla="*/ 2970954 w 5195794"/>
              <a:gd name="connsiteY2" fmla="*/ 87235 h 394328"/>
              <a:gd name="connsiteX3" fmla="*/ 4392556 w 5195794"/>
              <a:gd name="connsiteY3" fmla="*/ 14762 h 394328"/>
              <a:gd name="connsiteX4" fmla="*/ 5195794 w 5195794"/>
              <a:gd name="connsiteY4" fmla="*/ 394328 h 394328"/>
              <a:gd name="connsiteX0" fmla="*/ 0 w 5195794"/>
              <a:gd name="connsiteY0" fmla="*/ 18905 h 394328"/>
              <a:gd name="connsiteX1" fmla="*/ 828675 w 5195794"/>
              <a:gd name="connsiteY1" fmla="*/ 171305 h 394328"/>
              <a:gd name="connsiteX2" fmla="*/ 2970954 w 5195794"/>
              <a:gd name="connsiteY2" fmla="*/ 87235 h 394328"/>
              <a:gd name="connsiteX3" fmla="*/ 4392556 w 5195794"/>
              <a:gd name="connsiteY3" fmla="*/ 14762 h 394328"/>
              <a:gd name="connsiteX4" fmla="*/ 5195794 w 5195794"/>
              <a:gd name="connsiteY4" fmla="*/ 394328 h 394328"/>
              <a:gd name="connsiteX0" fmla="*/ 0 w 5195794"/>
              <a:gd name="connsiteY0" fmla="*/ 56473 h 431896"/>
              <a:gd name="connsiteX1" fmla="*/ 828675 w 5195794"/>
              <a:gd name="connsiteY1" fmla="*/ 208873 h 431896"/>
              <a:gd name="connsiteX2" fmla="*/ 2970954 w 5195794"/>
              <a:gd name="connsiteY2" fmla="*/ 124803 h 431896"/>
              <a:gd name="connsiteX3" fmla="*/ 4392556 w 5195794"/>
              <a:gd name="connsiteY3" fmla="*/ 52330 h 431896"/>
              <a:gd name="connsiteX4" fmla="*/ 5195794 w 5195794"/>
              <a:gd name="connsiteY4" fmla="*/ 431896 h 431896"/>
              <a:gd name="connsiteX0" fmla="*/ 0 w 5195794"/>
              <a:gd name="connsiteY0" fmla="*/ 58153 h 433576"/>
              <a:gd name="connsiteX1" fmla="*/ 1018315 w 5195794"/>
              <a:gd name="connsiteY1" fmla="*/ 261496 h 433576"/>
              <a:gd name="connsiteX2" fmla="*/ 2970954 w 5195794"/>
              <a:gd name="connsiteY2" fmla="*/ 126483 h 433576"/>
              <a:gd name="connsiteX3" fmla="*/ 4392556 w 5195794"/>
              <a:gd name="connsiteY3" fmla="*/ 54010 h 433576"/>
              <a:gd name="connsiteX4" fmla="*/ 5195794 w 5195794"/>
              <a:gd name="connsiteY4" fmla="*/ 433576 h 433576"/>
              <a:gd name="connsiteX0" fmla="*/ 0 w 5195794"/>
              <a:gd name="connsiteY0" fmla="*/ 58153 h 433576"/>
              <a:gd name="connsiteX1" fmla="*/ 1018315 w 5195794"/>
              <a:gd name="connsiteY1" fmla="*/ 261496 h 433576"/>
              <a:gd name="connsiteX2" fmla="*/ 2970954 w 5195794"/>
              <a:gd name="connsiteY2" fmla="*/ 126483 h 433576"/>
              <a:gd name="connsiteX3" fmla="*/ 4392556 w 5195794"/>
              <a:gd name="connsiteY3" fmla="*/ 54010 h 433576"/>
              <a:gd name="connsiteX4" fmla="*/ 5195794 w 5195794"/>
              <a:gd name="connsiteY4" fmla="*/ 433576 h 433576"/>
              <a:gd name="connsiteX0" fmla="*/ 0 w 5195794"/>
              <a:gd name="connsiteY0" fmla="*/ 55412 h 430835"/>
              <a:gd name="connsiteX1" fmla="*/ 1077285 w 5195794"/>
              <a:gd name="connsiteY1" fmla="*/ 154993 h 430835"/>
              <a:gd name="connsiteX2" fmla="*/ 2970954 w 5195794"/>
              <a:gd name="connsiteY2" fmla="*/ 123742 h 430835"/>
              <a:gd name="connsiteX3" fmla="*/ 4392556 w 5195794"/>
              <a:gd name="connsiteY3" fmla="*/ 51269 h 430835"/>
              <a:gd name="connsiteX4" fmla="*/ 5195794 w 5195794"/>
              <a:gd name="connsiteY4" fmla="*/ 430835 h 430835"/>
              <a:gd name="connsiteX0" fmla="*/ 0 w 5195794"/>
              <a:gd name="connsiteY0" fmla="*/ 55412 h 430835"/>
              <a:gd name="connsiteX1" fmla="*/ 1077285 w 5195794"/>
              <a:gd name="connsiteY1" fmla="*/ 154993 h 430835"/>
              <a:gd name="connsiteX2" fmla="*/ 2970954 w 5195794"/>
              <a:gd name="connsiteY2" fmla="*/ 123742 h 430835"/>
              <a:gd name="connsiteX3" fmla="*/ 4392556 w 5195794"/>
              <a:gd name="connsiteY3" fmla="*/ 51269 h 430835"/>
              <a:gd name="connsiteX4" fmla="*/ 5195794 w 5195794"/>
              <a:gd name="connsiteY4" fmla="*/ 430835 h 430835"/>
              <a:gd name="connsiteX0" fmla="*/ 0 w 5195794"/>
              <a:gd name="connsiteY0" fmla="*/ 47289 h 422712"/>
              <a:gd name="connsiteX1" fmla="*/ 1077285 w 5195794"/>
              <a:gd name="connsiteY1" fmla="*/ 146870 h 422712"/>
              <a:gd name="connsiteX2" fmla="*/ 2941386 w 5195794"/>
              <a:gd name="connsiteY2" fmla="*/ 172262 h 422712"/>
              <a:gd name="connsiteX3" fmla="*/ 4392556 w 5195794"/>
              <a:gd name="connsiteY3" fmla="*/ 43146 h 422712"/>
              <a:gd name="connsiteX4" fmla="*/ 5195794 w 5195794"/>
              <a:gd name="connsiteY4" fmla="*/ 422712 h 422712"/>
              <a:gd name="connsiteX0" fmla="*/ 0 w 5195794"/>
              <a:gd name="connsiteY0" fmla="*/ 37848 h 413271"/>
              <a:gd name="connsiteX1" fmla="*/ 1077285 w 5195794"/>
              <a:gd name="connsiteY1" fmla="*/ 137429 h 413271"/>
              <a:gd name="connsiteX2" fmla="*/ 2941386 w 5195794"/>
              <a:gd name="connsiteY2" fmla="*/ 162821 h 413271"/>
              <a:gd name="connsiteX3" fmla="*/ 4392556 w 5195794"/>
              <a:gd name="connsiteY3" fmla="*/ 33705 h 413271"/>
              <a:gd name="connsiteX4" fmla="*/ 5195794 w 5195794"/>
              <a:gd name="connsiteY4" fmla="*/ 413271 h 413271"/>
              <a:gd name="connsiteX0" fmla="*/ 0 w 5195794"/>
              <a:gd name="connsiteY0" fmla="*/ 45900 h 421323"/>
              <a:gd name="connsiteX1" fmla="*/ 1011950 w 5195794"/>
              <a:gd name="connsiteY1" fmla="*/ 68129 h 421323"/>
              <a:gd name="connsiteX2" fmla="*/ 2941386 w 5195794"/>
              <a:gd name="connsiteY2" fmla="*/ 170873 h 421323"/>
              <a:gd name="connsiteX3" fmla="*/ 4392556 w 5195794"/>
              <a:gd name="connsiteY3" fmla="*/ 41757 h 421323"/>
              <a:gd name="connsiteX4" fmla="*/ 5195794 w 5195794"/>
              <a:gd name="connsiteY4" fmla="*/ 421323 h 421323"/>
              <a:gd name="connsiteX0" fmla="*/ 0 w 5673966"/>
              <a:gd name="connsiteY0" fmla="*/ 151871 h 421323"/>
              <a:gd name="connsiteX1" fmla="*/ 1490122 w 5673966"/>
              <a:gd name="connsiteY1" fmla="*/ 68129 h 421323"/>
              <a:gd name="connsiteX2" fmla="*/ 3419558 w 5673966"/>
              <a:gd name="connsiteY2" fmla="*/ 170873 h 421323"/>
              <a:gd name="connsiteX3" fmla="*/ 4870728 w 5673966"/>
              <a:gd name="connsiteY3" fmla="*/ 41757 h 421323"/>
              <a:gd name="connsiteX4" fmla="*/ 5673966 w 5673966"/>
              <a:gd name="connsiteY4" fmla="*/ 421323 h 421323"/>
              <a:gd name="connsiteX0" fmla="*/ 0 w 4870728"/>
              <a:gd name="connsiteY0" fmla="*/ 151871 h 185439"/>
              <a:gd name="connsiteX1" fmla="*/ 1490122 w 4870728"/>
              <a:gd name="connsiteY1" fmla="*/ 68129 h 185439"/>
              <a:gd name="connsiteX2" fmla="*/ 3419558 w 4870728"/>
              <a:gd name="connsiteY2" fmla="*/ 170873 h 185439"/>
              <a:gd name="connsiteX3" fmla="*/ 4870728 w 4870728"/>
              <a:gd name="connsiteY3" fmla="*/ 41757 h 185439"/>
              <a:gd name="connsiteX0" fmla="*/ 0 w 5279326"/>
              <a:gd name="connsiteY0" fmla="*/ 99016 h 132584"/>
              <a:gd name="connsiteX1" fmla="*/ 1490122 w 5279326"/>
              <a:gd name="connsiteY1" fmla="*/ 15274 h 132584"/>
              <a:gd name="connsiteX2" fmla="*/ 3419558 w 5279326"/>
              <a:gd name="connsiteY2" fmla="*/ 118018 h 132584"/>
              <a:gd name="connsiteX3" fmla="*/ 5279326 w 5279326"/>
              <a:gd name="connsiteY3" fmla="*/ 48429 h 132584"/>
            </a:gdLst>
            <a:ahLst/>
            <a:cxnLst>
              <a:cxn ang="0">
                <a:pos x="connsiteX0" y="connsiteY0"/>
              </a:cxn>
              <a:cxn ang="0">
                <a:pos x="connsiteX1" y="connsiteY1"/>
              </a:cxn>
              <a:cxn ang="0">
                <a:pos x="connsiteX2" y="connsiteY2"/>
              </a:cxn>
              <a:cxn ang="0">
                <a:pos x="connsiteX3" y="connsiteY3"/>
              </a:cxn>
            </a:cxnLst>
            <a:rect l="l" t="t" r="r" b="b"/>
            <a:pathLst>
              <a:path w="5279326" h="132584">
                <a:moveTo>
                  <a:pt x="0" y="99016"/>
                </a:moveTo>
                <a:cubicBezTo>
                  <a:pt x="276225" y="209347"/>
                  <a:pt x="920196" y="12107"/>
                  <a:pt x="1490122" y="15274"/>
                </a:cubicBezTo>
                <a:cubicBezTo>
                  <a:pt x="2060048" y="18441"/>
                  <a:pt x="2788024" y="112492"/>
                  <a:pt x="3419558" y="118018"/>
                </a:cubicBezTo>
                <a:cubicBezTo>
                  <a:pt x="4051092" y="123544"/>
                  <a:pt x="4541625" y="-93969"/>
                  <a:pt x="5279326" y="48429"/>
                </a:cubicBezTo>
              </a:path>
            </a:pathLst>
          </a:custGeom>
          <a:noFill/>
          <a:ln w="12700">
            <a:solidFill>
              <a:schemeClr val="accent6"/>
            </a:solid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rgbClr val="FFC000"/>
              </a:solidFill>
            </a:endParaRPr>
          </a:p>
        </p:txBody>
      </p:sp>
      <p:sp>
        <p:nvSpPr>
          <p:cNvPr id="4" name="Ellipse 3"/>
          <p:cNvSpPr/>
          <p:nvPr/>
        </p:nvSpPr>
        <p:spPr>
          <a:xfrm>
            <a:off x="6537176" y="2684667"/>
            <a:ext cx="96759" cy="96759"/>
          </a:xfrm>
          <a:prstGeom prst="ellipse">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8" name="Ellipse 7"/>
          <p:cNvSpPr/>
          <p:nvPr/>
        </p:nvSpPr>
        <p:spPr>
          <a:xfrm>
            <a:off x="6391774" y="2767901"/>
            <a:ext cx="48380" cy="48380"/>
          </a:xfrm>
          <a:prstGeom prst="ellipse">
            <a:avLst/>
          </a:prstGeom>
          <a:solidFill>
            <a:srgbClr val="078F9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Tree>
    <p:extLst>
      <p:ext uri="{BB962C8B-B14F-4D97-AF65-F5344CB8AC3E}">
        <p14:creationId xmlns:p14="http://schemas.microsoft.com/office/powerpoint/2010/main" val="3933377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a:extLst>
              <a:ext uri="{FF2B5EF4-FFF2-40B4-BE49-F238E27FC236}">
                <a16:creationId xmlns:a16="http://schemas.microsoft.com/office/drawing/2014/main" id="{4DB20B94-9F4F-6B45-9038-5D7DADA04CC7}"/>
              </a:ext>
            </a:extLst>
          </p:cNvPr>
          <p:cNvSpPr>
            <a:spLocks noChangeArrowheads="1"/>
          </p:cNvSpPr>
          <p:nvPr/>
        </p:nvSpPr>
        <p:spPr bwMode="auto">
          <a:xfrm>
            <a:off x="479743" y="908720"/>
            <a:ext cx="8229600" cy="4530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eaLnBrk="0" hangingPunct="0">
              <a:defRPr sz="2400">
                <a:solidFill>
                  <a:srgbClr val="3366FF"/>
                </a:solidFill>
                <a:latin typeface="Arial" panose="020B0604020202020204" pitchFamily="34" charset="0"/>
                <a:ea typeface="ＭＳ Ｐゴシック" panose="020B0600070205080204" pitchFamily="34" charset="-128"/>
              </a:defRPr>
            </a:lvl1pPr>
            <a:lvl2pPr marL="669925" indent="-325438" eaLnBrk="0" hangingPunct="0">
              <a:defRPr sz="2400">
                <a:solidFill>
                  <a:srgbClr val="3366FF"/>
                </a:solidFill>
                <a:latin typeface="Arial" panose="020B0604020202020204" pitchFamily="34" charset="0"/>
                <a:ea typeface="ＭＳ Ｐゴシック" panose="020B0600070205080204" pitchFamily="34" charset="-128"/>
              </a:defRPr>
            </a:lvl2pPr>
            <a:lvl3pPr marL="1022350" indent="-350838" eaLnBrk="0" hangingPunct="0">
              <a:defRPr sz="2400">
                <a:solidFill>
                  <a:srgbClr val="3366FF"/>
                </a:solidFill>
                <a:latin typeface="Arial" panose="020B0604020202020204" pitchFamily="34" charset="0"/>
                <a:ea typeface="ＭＳ Ｐゴシック" panose="020B0600070205080204" pitchFamily="34" charset="-128"/>
              </a:defRPr>
            </a:lvl3pPr>
            <a:lvl4pPr marL="1600200" indent="-228600" eaLnBrk="0" hangingPunct="0">
              <a:defRPr sz="2400">
                <a:solidFill>
                  <a:srgbClr val="3366FF"/>
                </a:solidFill>
                <a:latin typeface="Arial" panose="020B0604020202020204" pitchFamily="34" charset="0"/>
                <a:ea typeface="ＭＳ Ｐゴシック" panose="020B0600070205080204" pitchFamily="34" charset="-128"/>
              </a:defRPr>
            </a:lvl4pPr>
            <a:lvl5pPr marL="2057400" indent="-228600" eaLnBrk="0" hangingPunct="0">
              <a:defRPr sz="2400">
                <a:solidFill>
                  <a:srgbClr val="3366FF"/>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9pPr>
          </a:lstStyle>
          <a:p>
            <a:pPr marL="342900" marR="0" lvl="0" indent="-342900" algn="l" defTabSz="914400" rtl="0" eaLnBrk="1" fontAlgn="base" latinLnBrk="0" hangingPunct="1">
              <a:lnSpc>
                <a:spcPct val="80000"/>
              </a:lnSpc>
              <a:spcBef>
                <a:spcPct val="20000"/>
              </a:spcBef>
              <a:spcAft>
                <a:spcPct val="0"/>
              </a:spcAft>
              <a:buClr>
                <a:srgbClr val="CC9900"/>
              </a:buClr>
              <a:buSzPct val="65000"/>
              <a:buFont typeface="Wingdings" pitchFamily="2" charset="2"/>
              <a:buChar char="n"/>
              <a:tabLst/>
              <a:defRPr/>
            </a:pPr>
            <a:endParaRPr kumimoji="0" lang="fr-FR" altLang="fr-FR" sz="1800" b="0" i="0" u="none" strike="noStrike" kern="1200" cap="none" spc="0" normalizeH="0" baseline="0" noProof="0" dirty="0">
              <a:ln>
                <a:noFill/>
              </a:ln>
              <a:solidFill>
                <a:srgbClr val="000000"/>
              </a:solidFill>
              <a:effectLst/>
              <a:uLnTx/>
              <a:uFillTx/>
              <a:latin typeface="+mj-lt"/>
              <a:ea typeface="ＭＳ Ｐゴシック" panose="020B0600070205080204" pitchFamily="34" charset="-128"/>
              <a:cs typeface="+mn-cs"/>
            </a:endParaRPr>
          </a:p>
          <a:p>
            <a:pPr marL="342900" marR="0" lvl="0" indent="-342900" algn="l" defTabSz="914400" rtl="0" eaLnBrk="1" fontAlgn="base" latinLnBrk="0" hangingPunct="1">
              <a:lnSpc>
                <a:spcPct val="80000"/>
              </a:lnSpc>
              <a:spcBef>
                <a:spcPct val="20000"/>
              </a:spcBef>
              <a:spcAft>
                <a:spcPct val="0"/>
              </a:spcAft>
              <a:buClr>
                <a:srgbClr val="CC9900"/>
              </a:buClr>
              <a:buSzPct val="65000"/>
              <a:buFont typeface="Wingdings" pitchFamily="2" charset="2"/>
              <a:buChar char="n"/>
              <a:tabLst/>
              <a:defRPr/>
            </a:pPr>
            <a:r>
              <a:rPr kumimoji="0" lang="fr-FR" altLang="fr-FR" sz="1800" b="1" i="0" u="none" strike="noStrike" kern="1200" cap="none" spc="0" normalizeH="0" baseline="0" noProof="0" dirty="0">
                <a:ln>
                  <a:noFill/>
                </a:ln>
                <a:solidFill>
                  <a:srgbClr val="000000"/>
                </a:solidFill>
                <a:effectLst/>
                <a:uLnTx/>
                <a:uFillTx/>
                <a:latin typeface="+mj-lt"/>
                <a:ea typeface="ＭＳ Ｐゴシック" panose="020B0600070205080204" pitchFamily="34" charset="-128"/>
                <a:cs typeface="+mn-cs"/>
              </a:rPr>
              <a:t>PREVENTION</a:t>
            </a:r>
            <a:r>
              <a:rPr kumimoji="0" lang="fr-FR" altLang="fr-FR" sz="1800" b="0" i="0" u="none" strike="noStrike" kern="1200" cap="none" spc="0" normalizeH="0" baseline="0" noProof="0" dirty="0">
                <a:ln>
                  <a:noFill/>
                </a:ln>
                <a:solidFill>
                  <a:srgbClr val="000000"/>
                </a:solidFill>
                <a:effectLst/>
                <a:uLnTx/>
                <a:uFillTx/>
                <a:latin typeface="+mj-lt"/>
                <a:ea typeface="ＭＳ Ｐゴシック" panose="020B0600070205080204" pitchFamily="34" charset="-128"/>
                <a:cs typeface="+mn-cs"/>
              </a:rPr>
              <a:t> : Ensemble des mesures (individuelles et collectives) visant à éviter ou à réduire le nombre et la gravité des maladies</a:t>
            </a:r>
          </a:p>
          <a:p>
            <a:pPr marL="342900" marR="0" lvl="0" indent="-342900" algn="l" defTabSz="914400" rtl="0" eaLnBrk="1" fontAlgn="base" latinLnBrk="0" hangingPunct="1">
              <a:lnSpc>
                <a:spcPct val="80000"/>
              </a:lnSpc>
              <a:spcBef>
                <a:spcPct val="20000"/>
              </a:spcBef>
              <a:spcAft>
                <a:spcPct val="0"/>
              </a:spcAft>
              <a:buClr>
                <a:srgbClr val="CC9900"/>
              </a:buClr>
              <a:buSzPct val="65000"/>
              <a:buFont typeface="Wingdings" pitchFamily="2" charset="2"/>
              <a:buNone/>
              <a:tabLst/>
              <a:defRPr/>
            </a:pPr>
            <a:endParaRPr kumimoji="0" lang="fr-FR" altLang="fr-FR" sz="1800" b="0" i="0" u="none" strike="noStrike" kern="1200" cap="none" spc="0" normalizeH="0" baseline="0" noProof="0" dirty="0">
              <a:ln>
                <a:noFill/>
              </a:ln>
              <a:solidFill>
                <a:srgbClr val="000000"/>
              </a:solidFill>
              <a:effectLst/>
              <a:uLnTx/>
              <a:uFillTx/>
              <a:latin typeface="+mj-lt"/>
              <a:ea typeface="ＭＳ Ｐゴシック" panose="020B0600070205080204" pitchFamily="34" charset="-128"/>
              <a:cs typeface="+mn-cs"/>
              <a:sym typeface="Wingdings" pitchFamily="2" charset="2"/>
            </a:endParaRPr>
          </a:p>
          <a:p>
            <a:pPr marL="669925" marR="0" lvl="1" indent="-325438" algn="l" defTabSz="914400" rtl="0" eaLnBrk="1" fontAlgn="base" latinLnBrk="0" hangingPunct="1">
              <a:lnSpc>
                <a:spcPct val="80000"/>
              </a:lnSpc>
              <a:spcBef>
                <a:spcPct val="20000"/>
              </a:spcBef>
              <a:spcAft>
                <a:spcPct val="0"/>
              </a:spcAft>
              <a:buClr>
                <a:srgbClr val="3B812F"/>
              </a:buClr>
              <a:buSzPct val="60000"/>
              <a:buFont typeface="Wingdings" pitchFamily="2" charset="2"/>
              <a:buChar char="q"/>
              <a:tabLst/>
              <a:defRPr/>
            </a:pPr>
            <a:r>
              <a:rPr kumimoji="0" lang="fr-FR" altLang="fr-FR" sz="1800" b="0" i="0" u="sng" strike="noStrike" kern="1200" cap="none" spc="0" normalizeH="0" baseline="0" noProof="0" dirty="0">
                <a:ln>
                  <a:noFill/>
                </a:ln>
                <a:solidFill>
                  <a:srgbClr val="000000"/>
                </a:solidFill>
                <a:effectLst/>
                <a:uLnTx/>
                <a:uFillTx/>
                <a:latin typeface="+mj-lt"/>
                <a:ea typeface="ＭＳ Ｐゴシック" panose="020B0600070205080204" pitchFamily="34" charset="-128"/>
                <a:cs typeface="+mn-cs"/>
              </a:rPr>
              <a:t>Prévention primaire</a:t>
            </a:r>
            <a:r>
              <a:rPr kumimoji="0" lang="fr-FR" altLang="fr-FR" sz="1800" b="0" i="0" u="none" strike="noStrike" kern="1200" cap="none" spc="0" normalizeH="0" baseline="0" noProof="0" dirty="0">
                <a:ln>
                  <a:noFill/>
                </a:ln>
                <a:solidFill>
                  <a:srgbClr val="000000"/>
                </a:solidFill>
                <a:effectLst/>
                <a:uLnTx/>
                <a:uFillTx/>
                <a:latin typeface="+mj-lt"/>
                <a:ea typeface="ＭＳ Ｐゴシック" panose="020B0600070205080204" pitchFamily="34" charset="-128"/>
                <a:cs typeface="+mn-cs"/>
              </a:rPr>
              <a:t> :</a:t>
            </a:r>
          </a:p>
          <a:p>
            <a:pPr marL="1022350" marR="0" lvl="2" indent="-350838" algn="l" defTabSz="914400" rtl="0" eaLnBrk="1" fontAlgn="base" latinLnBrk="0" hangingPunct="1">
              <a:lnSpc>
                <a:spcPct val="80000"/>
              </a:lnSpc>
              <a:spcBef>
                <a:spcPct val="20000"/>
              </a:spcBef>
              <a:spcAft>
                <a:spcPct val="0"/>
              </a:spcAft>
              <a:buClr>
                <a:srgbClr val="CC9900"/>
              </a:buClr>
              <a:buSzPct val="65000"/>
              <a:buFont typeface="Wingdings" pitchFamily="2" charset="2"/>
              <a:buChar char="n"/>
              <a:tabLst/>
              <a:defRPr/>
            </a:pPr>
            <a:r>
              <a:rPr kumimoji="0" lang="fr-FR" altLang="fr-FR" sz="1600" b="0" i="0" u="none" strike="noStrike" kern="1200" cap="none" spc="0" normalizeH="0" baseline="0" noProof="0" dirty="0">
                <a:ln>
                  <a:noFill/>
                </a:ln>
                <a:solidFill>
                  <a:srgbClr val="000000"/>
                </a:solidFill>
                <a:effectLst/>
                <a:uLnTx/>
                <a:uFillTx/>
                <a:latin typeface="+mj-lt"/>
                <a:ea typeface="ＭＳ Ｐゴシック" panose="020B0600070205080204" pitchFamily="34" charset="-128"/>
                <a:cs typeface="+mn-cs"/>
              </a:rPr>
              <a:t>REDUIRE les CAUSES et les facteurs de risque des maladies.</a:t>
            </a:r>
          </a:p>
          <a:p>
            <a:pPr marL="1022350" marR="0" lvl="2" indent="-350838" algn="l" defTabSz="914400" rtl="0" eaLnBrk="1" fontAlgn="base" latinLnBrk="0" hangingPunct="1">
              <a:lnSpc>
                <a:spcPct val="80000"/>
              </a:lnSpc>
              <a:spcBef>
                <a:spcPct val="20000"/>
              </a:spcBef>
              <a:spcAft>
                <a:spcPct val="0"/>
              </a:spcAft>
              <a:buClr>
                <a:srgbClr val="CC9900"/>
              </a:buClr>
              <a:buSzPct val="65000"/>
              <a:buFont typeface="Wingdings" pitchFamily="2" charset="2"/>
              <a:buChar char="n"/>
              <a:tabLst/>
              <a:defRPr/>
            </a:pPr>
            <a:r>
              <a:rPr kumimoji="0" lang="fr-FR" altLang="fr-FR" sz="1600" b="0" i="0" u="none" strike="noStrike" kern="1200" cap="none" spc="0" normalizeH="0" baseline="0" noProof="0" dirty="0">
                <a:ln>
                  <a:noFill/>
                </a:ln>
                <a:solidFill>
                  <a:srgbClr val="000000"/>
                </a:solidFill>
                <a:effectLst/>
                <a:uLnTx/>
                <a:uFillTx/>
                <a:latin typeface="+mj-lt"/>
                <a:ea typeface="ＭＳ Ｐゴシック" panose="020B0600070205080204" pitchFamily="34" charset="-128"/>
                <a:cs typeface="+mn-cs"/>
              </a:rPr>
              <a:t>DIMINUER la FREQUENCE des nouveaux cas.</a:t>
            </a:r>
          </a:p>
          <a:p>
            <a:pPr marL="669925" marR="0" lvl="1" indent="-325438" algn="l" defTabSz="914400" rtl="0" eaLnBrk="1" fontAlgn="base" latinLnBrk="0" hangingPunct="1">
              <a:lnSpc>
                <a:spcPct val="80000"/>
              </a:lnSpc>
              <a:spcBef>
                <a:spcPct val="20000"/>
              </a:spcBef>
              <a:spcAft>
                <a:spcPct val="0"/>
              </a:spcAft>
              <a:buClr>
                <a:srgbClr val="3B812F"/>
              </a:buClr>
              <a:buSzPct val="60000"/>
              <a:buFont typeface="Wingdings" pitchFamily="2" charset="2"/>
              <a:buNone/>
              <a:tabLst/>
              <a:defRPr/>
            </a:pPr>
            <a:endParaRPr kumimoji="0" lang="fr-FR" altLang="fr-FR" sz="1800" b="0" i="0" u="none" strike="noStrike" kern="1200" cap="none" spc="0" normalizeH="0" baseline="0" noProof="0" dirty="0">
              <a:ln>
                <a:noFill/>
              </a:ln>
              <a:solidFill>
                <a:srgbClr val="000000"/>
              </a:solidFill>
              <a:effectLst/>
              <a:uLnTx/>
              <a:uFillTx/>
              <a:latin typeface="+mj-lt"/>
              <a:ea typeface="ＭＳ Ｐゴシック" panose="020B0600070205080204" pitchFamily="34" charset="-128"/>
              <a:cs typeface="+mn-cs"/>
              <a:sym typeface="Wingdings" pitchFamily="2" charset="2"/>
            </a:endParaRPr>
          </a:p>
          <a:p>
            <a:pPr marL="669925" marR="0" lvl="1" indent="-325438" algn="l" defTabSz="914400" rtl="0" eaLnBrk="1" fontAlgn="base" latinLnBrk="0" hangingPunct="1">
              <a:lnSpc>
                <a:spcPct val="80000"/>
              </a:lnSpc>
              <a:spcBef>
                <a:spcPct val="20000"/>
              </a:spcBef>
              <a:spcAft>
                <a:spcPct val="0"/>
              </a:spcAft>
              <a:buClr>
                <a:srgbClr val="3B812F"/>
              </a:buClr>
              <a:buSzPct val="60000"/>
              <a:buFont typeface="Wingdings" pitchFamily="2" charset="2"/>
              <a:buChar char="q"/>
              <a:tabLst/>
              <a:defRPr/>
            </a:pPr>
            <a:r>
              <a:rPr kumimoji="0" lang="fr-FR" altLang="fr-FR" sz="1800" b="0" i="0" u="sng" strike="noStrike" kern="1200" cap="none" spc="0" normalizeH="0" baseline="0" noProof="0" dirty="0">
                <a:ln>
                  <a:noFill/>
                </a:ln>
                <a:solidFill>
                  <a:srgbClr val="000000"/>
                </a:solidFill>
                <a:effectLst/>
                <a:uLnTx/>
                <a:uFillTx/>
                <a:latin typeface="+mj-lt"/>
                <a:ea typeface="ＭＳ Ｐゴシック" panose="020B0600070205080204" pitchFamily="34" charset="-128"/>
                <a:cs typeface="+mn-cs"/>
              </a:rPr>
              <a:t>Prévention secondaire</a:t>
            </a:r>
            <a:r>
              <a:rPr kumimoji="0" lang="fr-FR" altLang="fr-FR" sz="1800" b="0" i="0" u="none" strike="noStrike" kern="1200" cap="none" spc="0" normalizeH="0" baseline="0" noProof="0" dirty="0">
                <a:ln>
                  <a:noFill/>
                </a:ln>
                <a:solidFill>
                  <a:srgbClr val="000000"/>
                </a:solidFill>
                <a:effectLst/>
                <a:uLnTx/>
                <a:uFillTx/>
                <a:latin typeface="+mj-lt"/>
                <a:ea typeface="ＭＳ Ｐゴシック" panose="020B0600070205080204" pitchFamily="34" charset="-128"/>
                <a:cs typeface="+mn-cs"/>
              </a:rPr>
              <a:t> :</a:t>
            </a:r>
          </a:p>
          <a:p>
            <a:pPr marL="1022350" marR="0" lvl="2" indent="-350838" algn="l" defTabSz="914400" rtl="0" eaLnBrk="1" fontAlgn="base" latinLnBrk="0" hangingPunct="1">
              <a:lnSpc>
                <a:spcPct val="80000"/>
              </a:lnSpc>
              <a:spcBef>
                <a:spcPct val="20000"/>
              </a:spcBef>
              <a:spcAft>
                <a:spcPct val="0"/>
              </a:spcAft>
              <a:buClr>
                <a:srgbClr val="CC9900"/>
              </a:buClr>
              <a:buSzPct val="65000"/>
              <a:buFont typeface="Wingdings" pitchFamily="2" charset="2"/>
              <a:buChar char="n"/>
              <a:tabLst/>
              <a:defRPr/>
            </a:pPr>
            <a:r>
              <a:rPr kumimoji="0" lang="fr-FR" altLang="fr-FR" sz="1700" b="0" i="0" u="none" strike="noStrike" kern="1200" cap="none" spc="0" normalizeH="0" baseline="0" noProof="0" dirty="0">
                <a:ln>
                  <a:noFill/>
                </a:ln>
                <a:solidFill>
                  <a:srgbClr val="000000"/>
                </a:solidFill>
                <a:effectLst/>
                <a:uLnTx/>
                <a:uFillTx/>
                <a:latin typeface="+mj-lt"/>
                <a:ea typeface="ＭＳ Ｐゴシック" panose="020B0600070205080204" pitchFamily="34" charset="-128"/>
                <a:cs typeface="+mn-cs"/>
              </a:rPr>
              <a:t>REDUIRE la DUREE et l’EVOLUTION des maladies.</a:t>
            </a:r>
          </a:p>
          <a:p>
            <a:pPr marL="1022350" marR="0" lvl="2" indent="-350838" algn="l" defTabSz="914400" rtl="0" eaLnBrk="1" fontAlgn="base" latinLnBrk="0" hangingPunct="1">
              <a:lnSpc>
                <a:spcPct val="80000"/>
              </a:lnSpc>
              <a:spcBef>
                <a:spcPct val="20000"/>
              </a:spcBef>
              <a:spcAft>
                <a:spcPct val="0"/>
              </a:spcAft>
              <a:buClr>
                <a:srgbClr val="CC9900"/>
              </a:buClr>
              <a:buSzPct val="65000"/>
              <a:buFont typeface="Wingdings" pitchFamily="2" charset="2"/>
              <a:buChar char="n"/>
              <a:tabLst/>
              <a:defRPr/>
            </a:pPr>
            <a:r>
              <a:rPr kumimoji="0" lang="fr-FR" altLang="fr-FR" sz="1700" b="0" i="0" u="none" strike="noStrike" kern="1200" cap="none" spc="0" normalizeH="0" baseline="0" noProof="0" dirty="0">
                <a:ln>
                  <a:noFill/>
                </a:ln>
                <a:solidFill>
                  <a:srgbClr val="000000"/>
                </a:solidFill>
                <a:effectLst/>
                <a:uLnTx/>
                <a:uFillTx/>
                <a:latin typeface="+mj-lt"/>
                <a:ea typeface="ＭＳ Ｐゴシック" panose="020B0600070205080204" pitchFamily="34" charset="-128"/>
                <a:cs typeface="+mn-cs"/>
              </a:rPr>
              <a:t>DIMINUER le nombre de sujets malades.</a:t>
            </a:r>
          </a:p>
          <a:p>
            <a:pPr marL="1022350" marR="0" lvl="2" indent="-350838" algn="l" defTabSz="914400" rtl="0" eaLnBrk="1" fontAlgn="base" latinLnBrk="0" hangingPunct="1">
              <a:lnSpc>
                <a:spcPct val="80000"/>
              </a:lnSpc>
              <a:spcBef>
                <a:spcPct val="20000"/>
              </a:spcBef>
              <a:spcAft>
                <a:spcPct val="0"/>
              </a:spcAft>
              <a:buClr>
                <a:srgbClr val="CC9900"/>
              </a:buClr>
              <a:buSzPct val="65000"/>
              <a:buFont typeface="Wingdings" pitchFamily="2" charset="2"/>
              <a:buChar char="n"/>
              <a:tabLst/>
              <a:defRPr/>
            </a:pPr>
            <a:r>
              <a:rPr kumimoji="0" lang="fr-FR" altLang="fr-FR" sz="1700" b="0" i="0" u="none" strike="noStrike" kern="1200" cap="none" spc="0" normalizeH="0" baseline="0" noProof="0" dirty="0">
                <a:ln>
                  <a:noFill/>
                </a:ln>
                <a:solidFill>
                  <a:srgbClr val="000000"/>
                </a:solidFill>
                <a:effectLst/>
                <a:uLnTx/>
                <a:uFillTx/>
                <a:latin typeface="+mj-lt"/>
                <a:ea typeface="ＭＳ Ｐゴシック" panose="020B0600070205080204" pitchFamily="34" charset="-128"/>
                <a:cs typeface="+mn-cs"/>
              </a:rPr>
              <a:t>Elle comprend le DEPISTAGE et les TRAITEMENTS PRECOCES de la maladie.</a:t>
            </a:r>
          </a:p>
          <a:p>
            <a:pPr marL="669925" marR="0" lvl="1" indent="-325438" algn="l" defTabSz="914400" rtl="0" eaLnBrk="1" fontAlgn="base" latinLnBrk="0" hangingPunct="1">
              <a:lnSpc>
                <a:spcPct val="80000"/>
              </a:lnSpc>
              <a:spcBef>
                <a:spcPct val="20000"/>
              </a:spcBef>
              <a:spcAft>
                <a:spcPct val="0"/>
              </a:spcAft>
              <a:buClr>
                <a:srgbClr val="3B812F"/>
              </a:buClr>
              <a:buSzPct val="60000"/>
              <a:buFont typeface="Wingdings" pitchFamily="2" charset="2"/>
              <a:buChar char="q"/>
              <a:tabLst/>
              <a:defRPr/>
            </a:pPr>
            <a:endParaRPr kumimoji="0" lang="en-US" altLang="fr-FR" sz="1800" b="0" i="0" u="none" strike="noStrike" kern="1200" cap="none" spc="0" normalizeH="0" baseline="0" noProof="0" dirty="0">
              <a:ln>
                <a:noFill/>
              </a:ln>
              <a:solidFill>
                <a:srgbClr val="000000"/>
              </a:solidFill>
              <a:effectLst/>
              <a:uLnTx/>
              <a:uFillTx/>
              <a:latin typeface="+mj-lt"/>
              <a:ea typeface="ＭＳ Ｐゴシック" panose="020B0600070205080204" pitchFamily="34" charset="-128"/>
              <a:cs typeface="+mn-cs"/>
              <a:sym typeface="Wingdings" pitchFamily="2" charset="2"/>
            </a:endParaRPr>
          </a:p>
          <a:p>
            <a:pPr marL="669925" marR="0" lvl="1" indent="-325438" algn="l" defTabSz="914400" rtl="0" eaLnBrk="1" fontAlgn="base" latinLnBrk="0" hangingPunct="1">
              <a:lnSpc>
                <a:spcPct val="80000"/>
              </a:lnSpc>
              <a:spcBef>
                <a:spcPct val="20000"/>
              </a:spcBef>
              <a:spcAft>
                <a:spcPct val="0"/>
              </a:spcAft>
              <a:buClr>
                <a:srgbClr val="3B812F"/>
              </a:buClr>
              <a:buSzPct val="60000"/>
              <a:buFont typeface="Wingdings" pitchFamily="2" charset="2"/>
              <a:buChar char="q"/>
              <a:tabLst/>
              <a:defRPr/>
            </a:pPr>
            <a:r>
              <a:rPr kumimoji="0" lang="en-US" altLang="fr-FR" sz="1800" b="0" i="0" u="sng" strike="noStrike" kern="1200" cap="none" spc="0" normalizeH="0" baseline="0" noProof="0" dirty="0" err="1">
                <a:ln>
                  <a:noFill/>
                </a:ln>
                <a:solidFill>
                  <a:srgbClr val="000000"/>
                </a:solidFill>
                <a:effectLst/>
                <a:uLnTx/>
                <a:uFillTx/>
                <a:latin typeface="+mj-lt"/>
                <a:ea typeface="ＭＳ Ｐゴシック" panose="020B0600070205080204" pitchFamily="34" charset="-128"/>
                <a:cs typeface="+mn-cs"/>
              </a:rPr>
              <a:t>Prévention</a:t>
            </a:r>
            <a:r>
              <a:rPr kumimoji="0" lang="en-US" altLang="fr-FR" sz="1800" b="0" i="0" u="sng" strike="noStrike" kern="1200" cap="none" spc="0" normalizeH="0" baseline="0" noProof="0" dirty="0">
                <a:ln>
                  <a:noFill/>
                </a:ln>
                <a:solidFill>
                  <a:srgbClr val="000000"/>
                </a:solidFill>
                <a:effectLst/>
                <a:uLnTx/>
                <a:uFillTx/>
                <a:latin typeface="+mj-lt"/>
                <a:ea typeface="ＭＳ Ｐゴシック" panose="020B0600070205080204" pitchFamily="34" charset="-128"/>
                <a:cs typeface="+mn-cs"/>
              </a:rPr>
              <a:t> </a:t>
            </a:r>
            <a:r>
              <a:rPr kumimoji="0" lang="en-US" altLang="fr-FR" sz="1800" b="0" i="0" u="sng" strike="noStrike" kern="1200" cap="none" spc="0" normalizeH="0" baseline="0" noProof="0" dirty="0" err="1">
                <a:ln>
                  <a:noFill/>
                </a:ln>
                <a:solidFill>
                  <a:srgbClr val="000000"/>
                </a:solidFill>
                <a:effectLst/>
                <a:uLnTx/>
                <a:uFillTx/>
                <a:latin typeface="+mj-lt"/>
                <a:ea typeface="ＭＳ Ｐゴシック" panose="020B0600070205080204" pitchFamily="34" charset="-128"/>
                <a:cs typeface="+mn-cs"/>
              </a:rPr>
              <a:t>tertiaire</a:t>
            </a:r>
            <a:r>
              <a:rPr kumimoji="0" lang="en-US" altLang="fr-FR" sz="1800" b="0" i="0" u="none" strike="noStrike" kern="1200" cap="none" spc="0" normalizeH="0" baseline="0" noProof="0" dirty="0">
                <a:ln>
                  <a:noFill/>
                </a:ln>
                <a:solidFill>
                  <a:srgbClr val="000000"/>
                </a:solidFill>
                <a:effectLst/>
                <a:uLnTx/>
                <a:uFillTx/>
                <a:latin typeface="+mj-lt"/>
                <a:ea typeface="ＭＳ Ｐゴシック" panose="020B0600070205080204" pitchFamily="34" charset="-128"/>
                <a:cs typeface="+mn-cs"/>
              </a:rPr>
              <a:t> :</a:t>
            </a:r>
          </a:p>
          <a:p>
            <a:pPr marL="1022350" marR="0" lvl="2" indent="-350838" algn="l" defTabSz="914400" rtl="0" eaLnBrk="1" fontAlgn="base" latinLnBrk="0" hangingPunct="1">
              <a:lnSpc>
                <a:spcPct val="80000"/>
              </a:lnSpc>
              <a:spcBef>
                <a:spcPct val="20000"/>
              </a:spcBef>
              <a:spcAft>
                <a:spcPct val="0"/>
              </a:spcAft>
              <a:buClr>
                <a:srgbClr val="CC9900"/>
              </a:buClr>
              <a:buSzPct val="65000"/>
              <a:buFont typeface="Wingdings" pitchFamily="2" charset="2"/>
              <a:buChar char="n"/>
              <a:tabLst/>
              <a:defRPr/>
            </a:pPr>
            <a:r>
              <a:rPr kumimoji="0" lang="en-US" altLang="fr-FR" sz="1700" b="0" i="0" u="none" strike="noStrike" kern="1200" cap="none" spc="0" normalizeH="0" baseline="0" noProof="0" dirty="0">
                <a:ln>
                  <a:noFill/>
                </a:ln>
                <a:solidFill>
                  <a:srgbClr val="000000"/>
                </a:solidFill>
                <a:effectLst/>
                <a:uLnTx/>
                <a:uFillTx/>
                <a:latin typeface="+mj-lt"/>
                <a:ea typeface="ＭＳ Ｐゴシック" panose="020B0600070205080204" pitchFamily="34" charset="-128"/>
                <a:cs typeface="+mn-cs"/>
              </a:rPr>
              <a:t>DIMINUER les COMPLICATIONS, les RECHUTES </a:t>
            </a:r>
            <a:r>
              <a:rPr kumimoji="0" lang="en-US" altLang="fr-FR" sz="1700" b="0" i="0" u="none" strike="noStrike" kern="1200" cap="none" spc="0" normalizeH="0" baseline="0" noProof="0" dirty="0" err="1">
                <a:ln>
                  <a:noFill/>
                </a:ln>
                <a:solidFill>
                  <a:srgbClr val="000000"/>
                </a:solidFill>
                <a:effectLst/>
                <a:uLnTx/>
                <a:uFillTx/>
                <a:latin typeface="+mj-lt"/>
                <a:ea typeface="ＭＳ Ｐゴシック" panose="020B0600070205080204" pitchFamily="34" charset="-128"/>
                <a:cs typeface="+mn-cs"/>
              </a:rPr>
              <a:t>ou</a:t>
            </a:r>
            <a:r>
              <a:rPr kumimoji="0" lang="en-US" altLang="fr-FR" sz="1700" b="0" i="0" u="none" strike="noStrike" kern="1200" cap="none" spc="0" normalizeH="0" baseline="0" noProof="0" dirty="0">
                <a:ln>
                  <a:noFill/>
                </a:ln>
                <a:solidFill>
                  <a:srgbClr val="000000"/>
                </a:solidFill>
                <a:effectLst/>
                <a:uLnTx/>
                <a:uFillTx/>
                <a:latin typeface="+mj-lt"/>
                <a:ea typeface="ＭＳ Ｐゴシック" panose="020B0600070205080204" pitchFamily="34" charset="-128"/>
                <a:cs typeface="+mn-cs"/>
              </a:rPr>
              <a:t> les CONSEQUENCES (</a:t>
            </a:r>
            <a:r>
              <a:rPr kumimoji="0" lang="en-US" altLang="fr-FR" sz="1700" b="0" i="0" u="none" strike="noStrike" kern="1200" cap="none" spc="0" normalizeH="0" baseline="0" noProof="0" dirty="0" err="1">
                <a:ln>
                  <a:noFill/>
                </a:ln>
                <a:solidFill>
                  <a:srgbClr val="000000"/>
                </a:solidFill>
                <a:effectLst/>
                <a:uLnTx/>
                <a:uFillTx/>
                <a:latin typeface="+mj-lt"/>
                <a:ea typeface="ＭＳ Ｐゴシック" panose="020B0600070205080204" pitchFamily="34" charset="-128"/>
                <a:cs typeface="+mn-cs"/>
              </a:rPr>
              <a:t>incapacités</a:t>
            </a:r>
            <a:r>
              <a:rPr kumimoji="0" lang="en-US" altLang="fr-FR" sz="1700" b="0" i="0" u="none" strike="noStrike" kern="1200" cap="none" spc="0" normalizeH="0" baseline="0" noProof="0" dirty="0">
                <a:ln>
                  <a:noFill/>
                </a:ln>
                <a:solidFill>
                  <a:srgbClr val="000000"/>
                </a:solidFill>
                <a:effectLst/>
                <a:uLnTx/>
                <a:uFillTx/>
                <a:latin typeface="+mj-lt"/>
                <a:ea typeface="ＭＳ Ｐゴシック" panose="020B0600070205080204" pitchFamily="34" charset="-128"/>
                <a:cs typeface="+mn-cs"/>
              </a:rPr>
              <a:t>, handicaps) des maladies </a:t>
            </a:r>
            <a:r>
              <a:rPr kumimoji="0" lang="en-US" altLang="fr-FR" sz="1700" b="0" i="0" u="none" strike="noStrike" kern="1200" cap="none" spc="0" normalizeH="0" baseline="0" noProof="0" dirty="0" err="1">
                <a:ln>
                  <a:noFill/>
                </a:ln>
                <a:solidFill>
                  <a:srgbClr val="000000"/>
                </a:solidFill>
                <a:effectLst/>
                <a:uLnTx/>
                <a:uFillTx/>
                <a:latin typeface="+mj-lt"/>
                <a:ea typeface="ＭＳ Ｐゴシック" panose="020B0600070205080204" pitchFamily="34" charset="-128"/>
                <a:cs typeface="+mn-cs"/>
              </a:rPr>
              <a:t>ou</a:t>
            </a:r>
            <a:r>
              <a:rPr kumimoji="0" lang="en-US" altLang="fr-FR" sz="1700" b="0" i="0" u="none" strike="noStrike" kern="1200" cap="none" spc="0" normalizeH="0" baseline="0" noProof="0" dirty="0">
                <a:ln>
                  <a:noFill/>
                </a:ln>
                <a:solidFill>
                  <a:srgbClr val="000000"/>
                </a:solidFill>
                <a:effectLst/>
                <a:uLnTx/>
                <a:uFillTx/>
                <a:latin typeface="+mj-lt"/>
                <a:ea typeface="ＭＳ Ｐゴシック" panose="020B0600070205080204" pitchFamily="34" charset="-128"/>
                <a:cs typeface="+mn-cs"/>
              </a:rPr>
              <a:t> accidents</a:t>
            </a:r>
            <a:r>
              <a:rPr kumimoji="0" lang="fr-FR" altLang="fr-FR" sz="1700" b="0" i="0" u="none" strike="noStrike" kern="1200" cap="none" spc="0" normalizeH="0" baseline="0" noProof="0" dirty="0">
                <a:ln>
                  <a:noFill/>
                </a:ln>
                <a:solidFill>
                  <a:srgbClr val="000000"/>
                </a:solidFill>
                <a:effectLst/>
                <a:uLnTx/>
                <a:uFillTx/>
                <a:latin typeface="+mj-lt"/>
                <a:ea typeface="ＭＳ Ｐゴシック" panose="020B0600070205080204" pitchFamily="34" charset="-128"/>
                <a:cs typeface="+mn-cs"/>
              </a:rPr>
              <a:t> </a:t>
            </a:r>
            <a:endParaRPr kumimoji="0" lang="fr-FR" altLang="fr-FR" sz="1700" b="0" i="1" u="none" strike="noStrike" kern="1200" cap="none" spc="0" normalizeH="0" baseline="0" noProof="0" dirty="0">
              <a:ln>
                <a:noFill/>
              </a:ln>
              <a:solidFill>
                <a:srgbClr val="000000"/>
              </a:solidFill>
              <a:effectLst/>
              <a:uLnTx/>
              <a:uFillTx/>
              <a:latin typeface="+mj-lt"/>
              <a:ea typeface="ＭＳ Ｐゴシック" panose="020B0600070205080204" pitchFamily="34" charset="-128"/>
              <a:cs typeface="+mn-cs"/>
            </a:endParaRPr>
          </a:p>
          <a:p>
            <a:pPr marL="342900" marR="0" lvl="0" indent="-342900" algn="l" defTabSz="914400" rtl="0" eaLnBrk="1" fontAlgn="base" latinLnBrk="0" hangingPunct="1">
              <a:lnSpc>
                <a:spcPct val="80000"/>
              </a:lnSpc>
              <a:spcBef>
                <a:spcPct val="20000"/>
              </a:spcBef>
              <a:spcAft>
                <a:spcPct val="0"/>
              </a:spcAft>
              <a:buClr>
                <a:srgbClr val="CC9900"/>
              </a:buClr>
              <a:buSzPct val="65000"/>
              <a:buFont typeface="Wingdings" pitchFamily="2" charset="2"/>
              <a:buChar char="n"/>
              <a:tabLst/>
              <a:defRPr/>
            </a:pPr>
            <a:endParaRPr kumimoji="0" lang="fr-FR" altLang="fr-FR" sz="1800" b="0" i="0" u="none" strike="noStrike" kern="1200" cap="none" spc="0" normalizeH="0" baseline="0" noProof="0" dirty="0">
              <a:ln>
                <a:noFill/>
              </a:ln>
              <a:solidFill>
                <a:srgbClr val="000000"/>
              </a:solidFill>
              <a:effectLst/>
              <a:uLnTx/>
              <a:uFillTx/>
              <a:latin typeface="+mj-lt"/>
              <a:ea typeface="ＭＳ Ｐゴシック" panose="020B0600070205080204" pitchFamily="34" charset="-128"/>
              <a:cs typeface="+mn-cs"/>
            </a:endParaRPr>
          </a:p>
        </p:txBody>
      </p:sp>
      <p:sp>
        <p:nvSpPr>
          <p:cNvPr id="7172" name="Rectangle 7">
            <a:extLst>
              <a:ext uri="{FF2B5EF4-FFF2-40B4-BE49-F238E27FC236}">
                <a16:creationId xmlns:a16="http://schemas.microsoft.com/office/drawing/2014/main" id="{094D4814-A85E-4E44-808F-B0E464F5D060}"/>
              </a:ext>
            </a:extLst>
          </p:cNvPr>
          <p:cNvSpPr>
            <a:spLocks noChangeArrowheads="1"/>
          </p:cNvSpPr>
          <p:nvPr/>
        </p:nvSpPr>
        <p:spPr bwMode="auto">
          <a:xfrm>
            <a:off x="2130108" y="5439445"/>
            <a:ext cx="5337743" cy="5078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rgbClr val="3366FF"/>
                </a:solidFill>
                <a:latin typeface="Arial" panose="020B0604020202020204" pitchFamily="34" charset="0"/>
                <a:ea typeface="ＭＳ Ｐゴシック" panose="020B0600070205080204" pitchFamily="34" charset="-128"/>
              </a:defRPr>
            </a:lvl1pPr>
            <a:lvl2pPr marL="742950" indent="-285750" eaLnBrk="0" hangingPunct="0">
              <a:defRPr sz="2400">
                <a:solidFill>
                  <a:srgbClr val="3366FF"/>
                </a:solidFill>
                <a:latin typeface="Arial" panose="020B0604020202020204" pitchFamily="34" charset="0"/>
                <a:ea typeface="ＭＳ Ｐゴシック" panose="020B0600070205080204" pitchFamily="34" charset="-128"/>
              </a:defRPr>
            </a:lvl2pPr>
            <a:lvl3pPr marL="1143000" indent="-228600" eaLnBrk="0" hangingPunct="0">
              <a:defRPr sz="2400">
                <a:solidFill>
                  <a:srgbClr val="3366FF"/>
                </a:solidFill>
                <a:latin typeface="Arial" panose="020B0604020202020204" pitchFamily="34" charset="0"/>
                <a:ea typeface="ＭＳ Ｐゴシック" panose="020B0600070205080204" pitchFamily="34" charset="-128"/>
              </a:defRPr>
            </a:lvl3pPr>
            <a:lvl4pPr marL="1600200" indent="-228600" eaLnBrk="0" hangingPunct="0">
              <a:defRPr sz="2400">
                <a:solidFill>
                  <a:srgbClr val="3366FF"/>
                </a:solidFill>
                <a:latin typeface="Arial" panose="020B0604020202020204" pitchFamily="34" charset="0"/>
                <a:ea typeface="ＭＳ Ｐゴシック" panose="020B0600070205080204" pitchFamily="34" charset="-128"/>
              </a:defRPr>
            </a:lvl4pPr>
            <a:lvl5pPr marL="2057400" indent="-228600" eaLnBrk="0" hangingPunct="0">
              <a:defRPr sz="2400">
                <a:solidFill>
                  <a:srgbClr val="3366FF"/>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2700" b="0" i="0" u="none" strike="noStrike" kern="1200" cap="none" spc="0" normalizeH="0" baseline="0" noProof="0" dirty="0">
                <a:ln>
                  <a:noFill/>
                </a:ln>
                <a:solidFill>
                  <a:srgbClr val="000000"/>
                </a:solidFill>
                <a:effectLst/>
                <a:uLnTx/>
                <a:uFillTx/>
                <a:latin typeface="+mj-lt"/>
                <a:ea typeface="ＭＳ Ｐゴシック" panose="020B0600070205080204" pitchFamily="34" charset="-128"/>
                <a:cs typeface="+mn-cs"/>
                <a:sym typeface="Wingdings" pitchFamily="2" charset="2"/>
              </a:rPr>
              <a:t> </a:t>
            </a:r>
            <a:r>
              <a:rPr kumimoji="0" lang="fr-FR" altLang="fr-FR" sz="2700" b="1" i="0" u="none" strike="noStrike" kern="1200" cap="none" spc="0" normalizeH="0" baseline="0" noProof="0" dirty="0">
                <a:ln>
                  <a:noFill/>
                </a:ln>
                <a:solidFill>
                  <a:srgbClr val="000000"/>
                </a:solidFill>
                <a:effectLst/>
                <a:uLnTx/>
                <a:uFillTx/>
                <a:latin typeface="+mj-lt"/>
                <a:ea typeface="ＭＳ Ｐゴシック" panose="020B0600070205080204" pitchFamily="34" charset="-128"/>
                <a:cs typeface="+mn-cs"/>
              </a:rPr>
              <a:t>Dépistage = </a:t>
            </a:r>
            <a:r>
              <a:rPr kumimoji="0" lang="fr-FR" altLang="fr-FR" sz="2700" b="1" i="0" u="none" strike="noStrike" kern="1200" cap="none" spc="0" normalizeH="0" baseline="0" noProof="0" dirty="0">
                <a:ln>
                  <a:noFill/>
                </a:ln>
                <a:solidFill>
                  <a:srgbClr val="D6722E"/>
                </a:solidFill>
                <a:effectLst/>
                <a:uLnTx/>
                <a:uFillTx/>
                <a:latin typeface="+mj-lt"/>
                <a:ea typeface="ＭＳ Ｐゴシック" panose="020B0600070205080204" pitchFamily="34" charset="-128"/>
                <a:cs typeface="+mn-cs"/>
              </a:rPr>
              <a:t>action de prévention</a:t>
            </a:r>
          </a:p>
        </p:txBody>
      </p:sp>
      <p:pic>
        <p:nvPicPr>
          <p:cNvPr id="5" name="Image 4">
            <a:extLst>
              <a:ext uri="{FF2B5EF4-FFF2-40B4-BE49-F238E27FC236}">
                <a16:creationId xmlns:a16="http://schemas.microsoft.com/office/drawing/2014/main" id="{4217D984-3BD5-6D44-9510-0CBF6997EB89}"/>
              </a:ext>
            </a:extLst>
          </p:cNvPr>
          <p:cNvPicPr>
            <a:picLocks noChangeAspect="1"/>
          </p:cNvPicPr>
          <p:nvPr/>
        </p:nvPicPr>
        <p:blipFill>
          <a:blip r:embed="rId2"/>
          <a:stretch>
            <a:fillRect/>
          </a:stretch>
        </p:blipFill>
        <p:spPr>
          <a:xfrm>
            <a:off x="8578106" y="0"/>
            <a:ext cx="565894" cy="570533"/>
          </a:xfrm>
          <a:prstGeom prst="rect">
            <a:avLst/>
          </a:prstGeom>
        </p:spPr>
      </p:pic>
      <p:sp>
        <p:nvSpPr>
          <p:cNvPr id="6" name="Titre 1">
            <a:extLst>
              <a:ext uri="{FF2B5EF4-FFF2-40B4-BE49-F238E27FC236}">
                <a16:creationId xmlns:a16="http://schemas.microsoft.com/office/drawing/2014/main" id="{9E62ECFE-AB73-B44D-9389-3CE8F3CE9C87}"/>
              </a:ext>
            </a:extLst>
          </p:cNvPr>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fr-FR" sz="3600" dirty="0">
                <a:solidFill>
                  <a:prstClr val="black">
                    <a:lumMod val="65000"/>
                    <a:lumOff val="35000"/>
                  </a:prstClr>
                </a:solidFill>
                <a:latin typeface="Calibri"/>
                <a:cs typeface="Arial" pitchFamily="34" charset="0"/>
              </a:rPr>
              <a:t>Prévention : définition et objectifs</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spTree>
    <p:extLst>
      <p:ext uri="{BB962C8B-B14F-4D97-AF65-F5344CB8AC3E}">
        <p14:creationId xmlns:p14="http://schemas.microsoft.com/office/powerpoint/2010/main" val="131084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4">
            <a:extLst>
              <a:ext uri="{FF2B5EF4-FFF2-40B4-BE49-F238E27FC236}">
                <a16:creationId xmlns:a16="http://schemas.microsoft.com/office/drawing/2014/main" id="{561BF5C5-C5D4-6B4B-91E5-667C2BECD620}"/>
              </a:ext>
            </a:extLst>
          </p:cNvPr>
          <p:cNvSpPr>
            <a:spLocks noChangeShapeType="1"/>
          </p:cNvSpPr>
          <p:nvPr/>
        </p:nvSpPr>
        <p:spPr bwMode="auto">
          <a:xfrm flipV="1">
            <a:off x="1152525" y="5405438"/>
            <a:ext cx="287338" cy="43180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chemeClr val="tx1"/>
                </a:solidFill>
                <a:round/>
                <a:headEnd/>
                <a:tailEnd type="triangl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3366FF"/>
              </a:solidFill>
              <a:effectLst/>
              <a:uLnTx/>
              <a:uFillTx/>
              <a:latin typeface="Arial" charset="0"/>
              <a:ea typeface="ＭＳ Ｐゴシック" charset="0"/>
              <a:cs typeface="+mn-cs"/>
            </a:endParaRPr>
          </a:p>
        </p:txBody>
      </p:sp>
      <p:sp>
        <p:nvSpPr>
          <p:cNvPr id="8195" name="Line 5">
            <a:extLst>
              <a:ext uri="{FF2B5EF4-FFF2-40B4-BE49-F238E27FC236}">
                <a16:creationId xmlns:a16="http://schemas.microsoft.com/office/drawing/2014/main" id="{0CF3049C-1460-DC43-8C25-ACF2AB45D278}"/>
              </a:ext>
            </a:extLst>
          </p:cNvPr>
          <p:cNvSpPr>
            <a:spLocks noChangeShapeType="1"/>
          </p:cNvSpPr>
          <p:nvPr/>
        </p:nvSpPr>
        <p:spPr bwMode="auto">
          <a:xfrm>
            <a:off x="1152525" y="4254500"/>
            <a:ext cx="7561263" cy="0"/>
          </a:xfrm>
          <a:prstGeom prst="line">
            <a:avLst/>
          </a:prstGeom>
          <a:noFill/>
          <a:ln w="28575">
            <a:solidFill>
              <a:srgbClr val="000080"/>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3366FF"/>
              </a:solidFill>
              <a:effectLst/>
              <a:uLnTx/>
              <a:uFillTx/>
              <a:latin typeface="Arial" charset="0"/>
              <a:ea typeface="ＭＳ Ｐゴシック" charset="0"/>
              <a:cs typeface="+mn-cs"/>
            </a:endParaRPr>
          </a:p>
        </p:txBody>
      </p:sp>
      <p:sp>
        <p:nvSpPr>
          <p:cNvPr id="8196" name="Text Box 6">
            <a:extLst>
              <a:ext uri="{FF2B5EF4-FFF2-40B4-BE49-F238E27FC236}">
                <a16:creationId xmlns:a16="http://schemas.microsoft.com/office/drawing/2014/main" id="{C8490644-EE0F-154C-8C3A-C3EC045B5B9B}"/>
              </a:ext>
            </a:extLst>
          </p:cNvPr>
          <p:cNvSpPr txBox="1">
            <a:spLocks noChangeArrowheads="1"/>
          </p:cNvSpPr>
          <p:nvPr/>
        </p:nvSpPr>
        <p:spPr bwMode="auto">
          <a:xfrm>
            <a:off x="8281988" y="4541838"/>
            <a:ext cx="858837"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rgbClr val="3366FF"/>
                </a:solidFill>
                <a:latin typeface="Arial" charset="0"/>
                <a:ea typeface="ＭＳ Ｐゴシック" charset="0"/>
              </a:defRPr>
            </a:lvl1pPr>
            <a:lvl2pPr marL="742950" indent="-285750" eaLnBrk="0" hangingPunct="0">
              <a:defRPr>
                <a:solidFill>
                  <a:srgbClr val="3366FF"/>
                </a:solidFill>
                <a:latin typeface="Arial" charset="0"/>
                <a:ea typeface="ＭＳ Ｐゴシック" charset="0"/>
              </a:defRPr>
            </a:lvl2pPr>
            <a:lvl3pPr marL="1143000" indent="-228600" eaLnBrk="0" hangingPunct="0">
              <a:defRPr>
                <a:solidFill>
                  <a:srgbClr val="3366FF"/>
                </a:solidFill>
                <a:latin typeface="Arial" charset="0"/>
                <a:ea typeface="ＭＳ Ｐゴシック" charset="0"/>
              </a:defRPr>
            </a:lvl3pPr>
            <a:lvl4pPr marL="1600200" indent="-228600" eaLnBrk="0" hangingPunct="0">
              <a:defRPr>
                <a:solidFill>
                  <a:srgbClr val="3366FF"/>
                </a:solidFill>
                <a:latin typeface="Arial" charset="0"/>
                <a:ea typeface="ＭＳ Ｐゴシック" charset="0"/>
              </a:defRPr>
            </a:lvl4pPr>
            <a:lvl5pPr marL="2057400" indent="-228600" eaLnBrk="0" hangingPunct="0">
              <a:defRPr>
                <a:solidFill>
                  <a:srgbClr val="3366FF"/>
                </a:solidFill>
                <a:latin typeface="Arial" charset="0"/>
                <a:ea typeface="ＭＳ Ｐゴシック" charset="0"/>
              </a:defRPr>
            </a:lvl5pPr>
            <a:lvl6pPr marL="2514600" indent="-228600" eaLnBrk="0" fontAlgn="base" hangingPunct="0">
              <a:spcBef>
                <a:spcPct val="0"/>
              </a:spcBef>
              <a:spcAft>
                <a:spcPct val="0"/>
              </a:spcAft>
              <a:defRPr>
                <a:solidFill>
                  <a:srgbClr val="3366FF"/>
                </a:solidFill>
                <a:latin typeface="Arial" charset="0"/>
                <a:ea typeface="ＭＳ Ｐゴシック" charset="0"/>
              </a:defRPr>
            </a:lvl6pPr>
            <a:lvl7pPr marL="2971800" indent="-228600" eaLnBrk="0" fontAlgn="base" hangingPunct="0">
              <a:spcBef>
                <a:spcPct val="0"/>
              </a:spcBef>
              <a:spcAft>
                <a:spcPct val="0"/>
              </a:spcAft>
              <a:defRPr>
                <a:solidFill>
                  <a:srgbClr val="3366FF"/>
                </a:solidFill>
                <a:latin typeface="Arial" charset="0"/>
                <a:ea typeface="ＭＳ Ｐゴシック" charset="0"/>
              </a:defRPr>
            </a:lvl7pPr>
            <a:lvl8pPr marL="3429000" indent="-228600" eaLnBrk="0" fontAlgn="base" hangingPunct="0">
              <a:spcBef>
                <a:spcPct val="0"/>
              </a:spcBef>
              <a:spcAft>
                <a:spcPct val="0"/>
              </a:spcAft>
              <a:defRPr>
                <a:solidFill>
                  <a:srgbClr val="3366FF"/>
                </a:solidFill>
                <a:latin typeface="Arial" charset="0"/>
                <a:ea typeface="ＭＳ Ｐゴシック" charset="0"/>
              </a:defRPr>
            </a:lvl8pPr>
            <a:lvl9pPr marL="3886200" indent="-228600" eaLnBrk="0" fontAlgn="base" hangingPunct="0">
              <a:spcBef>
                <a:spcPct val="0"/>
              </a:spcBef>
              <a:spcAft>
                <a:spcPct val="0"/>
              </a:spcAft>
              <a:defRPr>
                <a:solidFill>
                  <a:srgbClr val="3366FF"/>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800" b="0" i="0" u="none" strike="noStrike" kern="1200" cap="none" spc="0" normalizeH="0" baseline="0" noProof="0">
                <a:ln>
                  <a:noFill/>
                </a:ln>
                <a:solidFill>
                  <a:srgbClr val="000000"/>
                </a:solidFill>
                <a:effectLst/>
                <a:uLnTx/>
                <a:uFillTx/>
                <a:latin typeface="Tahoma" charset="0"/>
                <a:ea typeface="ＭＳ Ｐゴシック" charset="0"/>
                <a:cs typeface="+mn-cs"/>
              </a:rPr>
              <a:t>Temps</a:t>
            </a:r>
          </a:p>
        </p:txBody>
      </p:sp>
      <p:sp>
        <p:nvSpPr>
          <p:cNvPr id="8197" name="Oval 7">
            <a:extLst>
              <a:ext uri="{FF2B5EF4-FFF2-40B4-BE49-F238E27FC236}">
                <a16:creationId xmlns:a16="http://schemas.microsoft.com/office/drawing/2014/main" id="{C8ADE2E9-15A2-8A42-9048-82ED395266B8}"/>
              </a:ext>
            </a:extLst>
          </p:cNvPr>
          <p:cNvSpPr>
            <a:spLocks noChangeArrowheads="1"/>
          </p:cNvSpPr>
          <p:nvPr/>
        </p:nvSpPr>
        <p:spPr bwMode="auto">
          <a:xfrm>
            <a:off x="2592388" y="4038600"/>
            <a:ext cx="360362" cy="360363"/>
          </a:xfrm>
          <a:prstGeom prst="ellipse">
            <a:avLst/>
          </a:prstGeom>
          <a:solidFill>
            <a:srgbClr val="00008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3366FF"/>
              </a:solidFill>
              <a:effectLst/>
              <a:uLnTx/>
              <a:uFillTx/>
              <a:latin typeface="Arial" charset="0"/>
              <a:ea typeface="ＭＳ Ｐゴシック" charset="0"/>
              <a:cs typeface="+mn-cs"/>
            </a:endParaRPr>
          </a:p>
        </p:txBody>
      </p:sp>
      <p:sp>
        <p:nvSpPr>
          <p:cNvPr id="8198" name="Oval 8">
            <a:extLst>
              <a:ext uri="{FF2B5EF4-FFF2-40B4-BE49-F238E27FC236}">
                <a16:creationId xmlns:a16="http://schemas.microsoft.com/office/drawing/2014/main" id="{077FA60A-E5A6-8A44-993D-708E1D1D2131}"/>
              </a:ext>
            </a:extLst>
          </p:cNvPr>
          <p:cNvSpPr>
            <a:spLocks noChangeArrowheads="1"/>
          </p:cNvSpPr>
          <p:nvPr/>
        </p:nvSpPr>
        <p:spPr bwMode="auto">
          <a:xfrm>
            <a:off x="5400675" y="4038600"/>
            <a:ext cx="360363" cy="360363"/>
          </a:xfrm>
          <a:prstGeom prst="ellipse">
            <a:avLst/>
          </a:prstGeom>
          <a:solidFill>
            <a:srgbClr val="00008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3366FF"/>
              </a:solidFill>
              <a:effectLst/>
              <a:uLnTx/>
              <a:uFillTx/>
              <a:latin typeface="Arial" charset="0"/>
              <a:ea typeface="ＭＳ Ｐゴシック" charset="0"/>
              <a:cs typeface="+mn-cs"/>
            </a:endParaRPr>
          </a:p>
        </p:txBody>
      </p:sp>
      <p:sp>
        <p:nvSpPr>
          <p:cNvPr id="8199" name="Oval 9">
            <a:extLst>
              <a:ext uri="{FF2B5EF4-FFF2-40B4-BE49-F238E27FC236}">
                <a16:creationId xmlns:a16="http://schemas.microsoft.com/office/drawing/2014/main" id="{172422EE-8CDA-3B43-85E6-4ECE8A5CC346}"/>
              </a:ext>
            </a:extLst>
          </p:cNvPr>
          <p:cNvSpPr>
            <a:spLocks noChangeArrowheads="1"/>
          </p:cNvSpPr>
          <p:nvPr/>
        </p:nvSpPr>
        <p:spPr bwMode="auto">
          <a:xfrm>
            <a:off x="8137525" y="4038600"/>
            <a:ext cx="360363" cy="360363"/>
          </a:xfrm>
          <a:prstGeom prst="ellipse">
            <a:avLst/>
          </a:prstGeom>
          <a:solidFill>
            <a:srgbClr val="00008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3366FF"/>
              </a:solidFill>
              <a:effectLst/>
              <a:uLnTx/>
              <a:uFillTx/>
              <a:latin typeface="Arial" charset="0"/>
              <a:ea typeface="ＭＳ Ｐゴシック" charset="0"/>
              <a:cs typeface="+mn-cs"/>
            </a:endParaRPr>
          </a:p>
        </p:txBody>
      </p:sp>
      <p:sp>
        <p:nvSpPr>
          <p:cNvPr id="8200" name="Text Box 10">
            <a:extLst>
              <a:ext uri="{FF2B5EF4-FFF2-40B4-BE49-F238E27FC236}">
                <a16:creationId xmlns:a16="http://schemas.microsoft.com/office/drawing/2014/main" id="{6FCE105B-1ED0-0946-9909-D8AB7CDA6D56}"/>
              </a:ext>
            </a:extLst>
          </p:cNvPr>
          <p:cNvSpPr txBox="1">
            <a:spLocks noChangeArrowheads="1"/>
          </p:cNvSpPr>
          <p:nvPr/>
        </p:nvSpPr>
        <p:spPr bwMode="auto">
          <a:xfrm>
            <a:off x="431800" y="4470400"/>
            <a:ext cx="2198688" cy="366713"/>
          </a:xfrm>
          <a:prstGeom prst="rect">
            <a:avLst/>
          </a:prstGeom>
          <a:solidFill>
            <a:srgbClr val="FFCC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rgbClr val="3366FF"/>
                </a:solidFill>
                <a:latin typeface="Arial" charset="0"/>
                <a:ea typeface="ＭＳ Ｐゴシック" charset="0"/>
              </a:defRPr>
            </a:lvl1pPr>
            <a:lvl2pPr marL="742950" indent="-285750" eaLnBrk="0" hangingPunct="0">
              <a:defRPr>
                <a:solidFill>
                  <a:srgbClr val="3366FF"/>
                </a:solidFill>
                <a:latin typeface="Arial" charset="0"/>
                <a:ea typeface="ＭＳ Ｐゴシック" charset="0"/>
              </a:defRPr>
            </a:lvl2pPr>
            <a:lvl3pPr marL="1143000" indent="-228600" eaLnBrk="0" hangingPunct="0">
              <a:defRPr>
                <a:solidFill>
                  <a:srgbClr val="3366FF"/>
                </a:solidFill>
                <a:latin typeface="Arial" charset="0"/>
                <a:ea typeface="ＭＳ Ｐゴシック" charset="0"/>
              </a:defRPr>
            </a:lvl3pPr>
            <a:lvl4pPr marL="1600200" indent="-228600" eaLnBrk="0" hangingPunct="0">
              <a:defRPr>
                <a:solidFill>
                  <a:srgbClr val="3366FF"/>
                </a:solidFill>
                <a:latin typeface="Arial" charset="0"/>
                <a:ea typeface="ＭＳ Ｐゴシック" charset="0"/>
              </a:defRPr>
            </a:lvl4pPr>
            <a:lvl5pPr marL="2057400" indent="-228600" eaLnBrk="0" hangingPunct="0">
              <a:defRPr>
                <a:solidFill>
                  <a:srgbClr val="3366FF"/>
                </a:solidFill>
                <a:latin typeface="Arial" charset="0"/>
                <a:ea typeface="ＭＳ Ｐゴシック" charset="0"/>
              </a:defRPr>
            </a:lvl5pPr>
            <a:lvl6pPr marL="2514600" indent="-228600" eaLnBrk="0" fontAlgn="base" hangingPunct="0">
              <a:spcBef>
                <a:spcPct val="0"/>
              </a:spcBef>
              <a:spcAft>
                <a:spcPct val="0"/>
              </a:spcAft>
              <a:defRPr>
                <a:solidFill>
                  <a:srgbClr val="3366FF"/>
                </a:solidFill>
                <a:latin typeface="Arial" charset="0"/>
                <a:ea typeface="ＭＳ Ｐゴシック" charset="0"/>
              </a:defRPr>
            </a:lvl6pPr>
            <a:lvl7pPr marL="2971800" indent="-228600" eaLnBrk="0" fontAlgn="base" hangingPunct="0">
              <a:spcBef>
                <a:spcPct val="0"/>
              </a:spcBef>
              <a:spcAft>
                <a:spcPct val="0"/>
              </a:spcAft>
              <a:defRPr>
                <a:solidFill>
                  <a:srgbClr val="3366FF"/>
                </a:solidFill>
                <a:latin typeface="Arial" charset="0"/>
                <a:ea typeface="ＭＳ Ｐゴシック" charset="0"/>
              </a:defRPr>
            </a:lvl7pPr>
            <a:lvl8pPr marL="3429000" indent="-228600" eaLnBrk="0" fontAlgn="base" hangingPunct="0">
              <a:spcBef>
                <a:spcPct val="0"/>
              </a:spcBef>
              <a:spcAft>
                <a:spcPct val="0"/>
              </a:spcAft>
              <a:defRPr>
                <a:solidFill>
                  <a:srgbClr val="3366FF"/>
                </a:solidFill>
                <a:latin typeface="Arial" charset="0"/>
                <a:ea typeface="ＭＳ Ｐゴシック" charset="0"/>
              </a:defRPr>
            </a:lvl8pPr>
            <a:lvl9pPr marL="3886200" indent="-228600" eaLnBrk="0" fontAlgn="base" hangingPunct="0">
              <a:spcBef>
                <a:spcPct val="0"/>
              </a:spcBef>
              <a:spcAft>
                <a:spcPct val="0"/>
              </a:spcAft>
              <a:defRPr>
                <a:solidFill>
                  <a:srgbClr val="3366FF"/>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800" b="0" i="0" u="none" strike="noStrike" kern="1200" cap="none" spc="0" normalizeH="0" baseline="0" noProof="0">
                <a:ln>
                  <a:noFill/>
                </a:ln>
                <a:solidFill>
                  <a:srgbClr val="000000"/>
                </a:solidFill>
                <a:effectLst/>
                <a:uLnTx/>
                <a:uFillTx/>
                <a:latin typeface="Tahoma" charset="0"/>
                <a:ea typeface="ＭＳ Ｐゴシック" charset="0"/>
                <a:cs typeface="+mn-cs"/>
              </a:rPr>
              <a:t>Absence de maladie</a:t>
            </a:r>
          </a:p>
        </p:txBody>
      </p:sp>
      <p:sp>
        <p:nvSpPr>
          <p:cNvPr id="8201" name="Text Box 11">
            <a:extLst>
              <a:ext uri="{FF2B5EF4-FFF2-40B4-BE49-F238E27FC236}">
                <a16:creationId xmlns:a16="http://schemas.microsoft.com/office/drawing/2014/main" id="{2B08D07C-CCE4-DA45-89AB-F3166254954D}"/>
              </a:ext>
            </a:extLst>
          </p:cNvPr>
          <p:cNvSpPr txBox="1">
            <a:spLocks noChangeArrowheads="1"/>
          </p:cNvSpPr>
          <p:nvPr/>
        </p:nvSpPr>
        <p:spPr bwMode="auto">
          <a:xfrm>
            <a:off x="2881313" y="4470400"/>
            <a:ext cx="2560637" cy="366713"/>
          </a:xfrm>
          <a:prstGeom prst="rect">
            <a:avLst/>
          </a:prstGeom>
          <a:solidFill>
            <a:srgbClr val="FFCC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rgbClr val="3366FF"/>
                </a:solidFill>
                <a:latin typeface="Arial" panose="020B0604020202020204" pitchFamily="34" charset="0"/>
                <a:ea typeface="ＭＳ Ｐゴシック" panose="020B0600070205080204" pitchFamily="34" charset="-128"/>
              </a:defRPr>
            </a:lvl1pPr>
            <a:lvl2pPr marL="742950" indent="-285750" eaLnBrk="0" hangingPunct="0">
              <a:defRPr sz="2400">
                <a:solidFill>
                  <a:srgbClr val="3366FF"/>
                </a:solidFill>
                <a:latin typeface="Arial" panose="020B0604020202020204" pitchFamily="34" charset="0"/>
                <a:ea typeface="ＭＳ Ｐゴシック" panose="020B0600070205080204" pitchFamily="34" charset="-128"/>
              </a:defRPr>
            </a:lvl2pPr>
            <a:lvl3pPr marL="1143000" indent="-228600" eaLnBrk="0" hangingPunct="0">
              <a:defRPr sz="2400">
                <a:solidFill>
                  <a:srgbClr val="3366FF"/>
                </a:solidFill>
                <a:latin typeface="Arial" panose="020B0604020202020204" pitchFamily="34" charset="0"/>
                <a:ea typeface="ＭＳ Ｐゴシック" panose="020B0600070205080204" pitchFamily="34" charset="-128"/>
              </a:defRPr>
            </a:lvl3pPr>
            <a:lvl4pPr marL="1600200" indent="-228600" eaLnBrk="0" hangingPunct="0">
              <a:defRPr sz="2400">
                <a:solidFill>
                  <a:srgbClr val="3366FF"/>
                </a:solidFill>
                <a:latin typeface="Arial" panose="020B0604020202020204" pitchFamily="34" charset="0"/>
                <a:ea typeface="ＭＳ Ｐゴシック" panose="020B0600070205080204" pitchFamily="34" charset="-128"/>
              </a:defRPr>
            </a:lvl4pPr>
            <a:lvl5pPr marL="2057400" indent="-228600" eaLnBrk="0" hangingPunct="0">
              <a:defRPr sz="2400">
                <a:solidFill>
                  <a:srgbClr val="3366FF"/>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8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Phase Pré-Clinique</a:t>
            </a:r>
          </a:p>
        </p:txBody>
      </p:sp>
      <p:sp>
        <p:nvSpPr>
          <p:cNvPr id="8202" name="Text Box 12">
            <a:extLst>
              <a:ext uri="{FF2B5EF4-FFF2-40B4-BE49-F238E27FC236}">
                <a16:creationId xmlns:a16="http://schemas.microsoft.com/office/drawing/2014/main" id="{45AC7BDB-94C6-9B43-913C-010B5A201F10}"/>
              </a:ext>
            </a:extLst>
          </p:cNvPr>
          <p:cNvSpPr txBox="1">
            <a:spLocks noChangeArrowheads="1"/>
          </p:cNvSpPr>
          <p:nvPr/>
        </p:nvSpPr>
        <p:spPr bwMode="auto">
          <a:xfrm>
            <a:off x="5761038" y="4470400"/>
            <a:ext cx="2376487" cy="366713"/>
          </a:xfrm>
          <a:prstGeom prst="rect">
            <a:avLst/>
          </a:prstGeom>
          <a:solidFill>
            <a:srgbClr val="FFCC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rgbClr val="3366FF"/>
                </a:solidFill>
                <a:latin typeface="Arial" charset="0"/>
                <a:ea typeface="ＭＳ Ｐゴシック" charset="0"/>
              </a:defRPr>
            </a:lvl1pPr>
            <a:lvl2pPr marL="742950" indent="-285750" eaLnBrk="0" hangingPunct="0">
              <a:defRPr>
                <a:solidFill>
                  <a:srgbClr val="3366FF"/>
                </a:solidFill>
                <a:latin typeface="Arial" charset="0"/>
                <a:ea typeface="ＭＳ Ｐゴシック" charset="0"/>
              </a:defRPr>
            </a:lvl2pPr>
            <a:lvl3pPr marL="1143000" indent="-228600" eaLnBrk="0" hangingPunct="0">
              <a:defRPr>
                <a:solidFill>
                  <a:srgbClr val="3366FF"/>
                </a:solidFill>
                <a:latin typeface="Arial" charset="0"/>
                <a:ea typeface="ＭＳ Ｐゴシック" charset="0"/>
              </a:defRPr>
            </a:lvl3pPr>
            <a:lvl4pPr marL="1600200" indent="-228600" eaLnBrk="0" hangingPunct="0">
              <a:defRPr>
                <a:solidFill>
                  <a:srgbClr val="3366FF"/>
                </a:solidFill>
                <a:latin typeface="Arial" charset="0"/>
                <a:ea typeface="ＭＳ Ｐゴシック" charset="0"/>
              </a:defRPr>
            </a:lvl4pPr>
            <a:lvl5pPr marL="2057400" indent="-228600" eaLnBrk="0" hangingPunct="0">
              <a:defRPr>
                <a:solidFill>
                  <a:srgbClr val="3366FF"/>
                </a:solidFill>
                <a:latin typeface="Arial" charset="0"/>
                <a:ea typeface="ＭＳ Ｐゴシック" charset="0"/>
              </a:defRPr>
            </a:lvl5pPr>
            <a:lvl6pPr marL="2514600" indent="-228600" eaLnBrk="0" fontAlgn="base" hangingPunct="0">
              <a:spcBef>
                <a:spcPct val="0"/>
              </a:spcBef>
              <a:spcAft>
                <a:spcPct val="0"/>
              </a:spcAft>
              <a:defRPr>
                <a:solidFill>
                  <a:srgbClr val="3366FF"/>
                </a:solidFill>
                <a:latin typeface="Arial" charset="0"/>
                <a:ea typeface="ＭＳ Ｐゴシック" charset="0"/>
              </a:defRPr>
            </a:lvl6pPr>
            <a:lvl7pPr marL="2971800" indent="-228600" eaLnBrk="0" fontAlgn="base" hangingPunct="0">
              <a:spcBef>
                <a:spcPct val="0"/>
              </a:spcBef>
              <a:spcAft>
                <a:spcPct val="0"/>
              </a:spcAft>
              <a:defRPr>
                <a:solidFill>
                  <a:srgbClr val="3366FF"/>
                </a:solidFill>
                <a:latin typeface="Arial" charset="0"/>
                <a:ea typeface="ＭＳ Ｐゴシック" charset="0"/>
              </a:defRPr>
            </a:lvl7pPr>
            <a:lvl8pPr marL="3429000" indent="-228600" eaLnBrk="0" fontAlgn="base" hangingPunct="0">
              <a:spcBef>
                <a:spcPct val="0"/>
              </a:spcBef>
              <a:spcAft>
                <a:spcPct val="0"/>
              </a:spcAft>
              <a:defRPr>
                <a:solidFill>
                  <a:srgbClr val="3366FF"/>
                </a:solidFill>
                <a:latin typeface="Arial" charset="0"/>
                <a:ea typeface="ＭＳ Ｐゴシック" charset="0"/>
              </a:defRPr>
            </a:lvl8pPr>
            <a:lvl9pPr marL="3886200" indent="-228600" eaLnBrk="0" fontAlgn="base" hangingPunct="0">
              <a:spcBef>
                <a:spcPct val="0"/>
              </a:spcBef>
              <a:spcAft>
                <a:spcPct val="0"/>
              </a:spcAft>
              <a:defRPr>
                <a:solidFill>
                  <a:srgbClr val="3366FF"/>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800" b="0" i="0" u="none" strike="noStrike" kern="1200" cap="none" spc="0" normalizeH="0" baseline="0" noProof="0">
                <a:ln>
                  <a:noFill/>
                </a:ln>
                <a:solidFill>
                  <a:srgbClr val="000000"/>
                </a:solidFill>
                <a:effectLst/>
                <a:uLnTx/>
                <a:uFillTx/>
                <a:latin typeface="Tahoma" charset="0"/>
                <a:ea typeface="ＭＳ Ｐゴシック" charset="0"/>
                <a:cs typeface="+mn-cs"/>
              </a:rPr>
              <a:t>Maladie</a:t>
            </a:r>
          </a:p>
        </p:txBody>
      </p:sp>
      <p:sp>
        <p:nvSpPr>
          <p:cNvPr id="8203" name="Text Box 13">
            <a:extLst>
              <a:ext uri="{FF2B5EF4-FFF2-40B4-BE49-F238E27FC236}">
                <a16:creationId xmlns:a16="http://schemas.microsoft.com/office/drawing/2014/main" id="{FCCC6794-0303-4F48-9B4B-D8C3C0B242BE}"/>
              </a:ext>
            </a:extLst>
          </p:cNvPr>
          <p:cNvSpPr txBox="1">
            <a:spLocks noChangeArrowheads="1"/>
          </p:cNvSpPr>
          <p:nvPr/>
        </p:nvSpPr>
        <p:spPr bwMode="auto">
          <a:xfrm>
            <a:off x="179388" y="1084263"/>
            <a:ext cx="2447925" cy="641350"/>
          </a:xfrm>
          <a:prstGeom prst="rect">
            <a:avLst/>
          </a:prstGeom>
          <a:solidFill>
            <a:srgbClr val="FFCC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rgbClr val="3366FF"/>
                </a:solidFill>
                <a:latin typeface="Arial" charset="0"/>
                <a:ea typeface="ＭＳ Ｐゴシック" charset="0"/>
              </a:defRPr>
            </a:lvl1pPr>
            <a:lvl2pPr marL="742950" indent="-285750" eaLnBrk="0" hangingPunct="0">
              <a:defRPr>
                <a:solidFill>
                  <a:srgbClr val="3366FF"/>
                </a:solidFill>
                <a:latin typeface="Arial" charset="0"/>
                <a:ea typeface="ＭＳ Ｐゴシック" charset="0"/>
              </a:defRPr>
            </a:lvl2pPr>
            <a:lvl3pPr marL="1143000" indent="-228600" eaLnBrk="0" hangingPunct="0">
              <a:defRPr>
                <a:solidFill>
                  <a:srgbClr val="3366FF"/>
                </a:solidFill>
                <a:latin typeface="Arial" charset="0"/>
                <a:ea typeface="ＭＳ Ｐゴシック" charset="0"/>
              </a:defRPr>
            </a:lvl3pPr>
            <a:lvl4pPr marL="1600200" indent="-228600" eaLnBrk="0" hangingPunct="0">
              <a:defRPr>
                <a:solidFill>
                  <a:srgbClr val="3366FF"/>
                </a:solidFill>
                <a:latin typeface="Arial" charset="0"/>
                <a:ea typeface="ＭＳ Ｐゴシック" charset="0"/>
              </a:defRPr>
            </a:lvl4pPr>
            <a:lvl5pPr marL="2057400" indent="-228600" eaLnBrk="0" hangingPunct="0">
              <a:defRPr>
                <a:solidFill>
                  <a:srgbClr val="3366FF"/>
                </a:solidFill>
                <a:latin typeface="Arial" charset="0"/>
                <a:ea typeface="ＭＳ Ｐゴシック" charset="0"/>
              </a:defRPr>
            </a:lvl5pPr>
            <a:lvl6pPr marL="2514600" indent="-228600" eaLnBrk="0" fontAlgn="base" hangingPunct="0">
              <a:spcBef>
                <a:spcPct val="0"/>
              </a:spcBef>
              <a:spcAft>
                <a:spcPct val="0"/>
              </a:spcAft>
              <a:defRPr>
                <a:solidFill>
                  <a:srgbClr val="3366FF"/>
                </a:solidFill>
                <a:latin typeface="Arial" charset="0"/>
                <a:ea typeface="ＭＳ Ｐゴシック" charset="0"/>
              </a:defRPr>
            </a:lvl6pPr>
            <a:lvl7pPr marL="2971800" indent="-228600" eaLnBrk="0" fontAlgn="base" hangingPunct="0">
              <a:spcBef>
                <a:spcPct val="0"/>
              </a:spcBef>
              <a:spcAft>
                <a:spcPct val="0"/>
              </a:spcAft>
              <a:defRPr>
                <a:solidFill>
                  <a:srgbClr val="3366FF"/>
                </a:solidFill>
                <a:latin typeface="Arial" charset="0"/>
                <a:ea typeface="ＭＳ Ｐゴシック" charset="0"/>
              </a:defRPr>
            </a:lvl7pPr>
            <a:lvl8pPr marL="3429000" indent="-228600" eaLnBrk="0" fontAlgn="base" hangingPunct="0">
              <a:spcBef>
                <a:spcPct val="0"/>
              </a:spcBef>
              <a:spcAft>
                <a:spcPct val="0"/>
              </a:spcAft>
              <a:defRPr>
                <a:solidFill>
                  <a:srgbClr val="3366FF"/>
                </a:solidFill>
                <a:latin typeface="Arial" charset="0"/>
                <a:ea typeface="ＭＳ Ｐゴシック" charset="0"/>
              </a:defRPr>
            </a:lvl8pPr>
            <a:lvl9pPr marL="3886200" indent="-228600" eaLnBrk="0" fontAlgn="base" hangingPunct="0">
              <a:spcBef>
                <a:spcPct val="0"/>
              </a:spcBef>
              <a:spcAft>
                <a:spcPct val="0"/>
              </a:spcAft>
              <a:defRPr>
                <a:solidFill>
                  <a:srgbClr val="3366FF"/>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800" b="0" i="0" u="none" strike="noStrike" kern="1200" cap="none" spc="0" normalizeH="0" baseline="0" noProof="0">
                <a:ln>
                  <a:noFill/>
                </a:ln>
                <a:solidFill>
                  <a:srgbClr val="000000"/>
                </a:solidFill>
                <a:effectLst/>
                <a:uLnTx/>
                <a:uFillTx/>
                <a:latin typeface="Tahoma" charset="0"/>
                <a:ea typeface="ＭＳ Ｐゴシック" charset="0"/>
                <a:cs typeface="+mn-cs"/>
              </a:rPr>
              <a:t>FACTEURS EXOGENES ET ENDOGENES</a:t>
            </a:r>
          </a:p>
        </p:txBody>
      </p:sp>
      <p:sp>
        <p:nvSpPr>
          <p:cNvPr id="8204" name="AutoShape 14">
            <a:extLst>
              <a:ext uri="{FF2B5EF4-FFF2-40B4-BE49-F238E27FC236}">
                <a16:creationId xmlns:a16="http://schemas.microsoft.com/office/drawing/2014/main" id="{BBD32133-1D27-464D-8C94-A1B8CFB33A9A}"/>
              </a:ext>
            </a:extLst>
          </p:cNvPr>
          <p:cNvSpPr>
            <a:spLocks noChangeArrowheads="1"/>
          </p:cNvSpPr>
          <p:nvPr/>
        </p:nvSpPr>
        <p:spPr bwMode="auto">
          <a:xfrm>
            <a:off x="1223963" y="2093913"/>
            <a:ext cx="288925" cy="1873250"/>
          </a:xfrm>
          <a:prstGeom prst="downArrow">
            <a:avLst>
              <a:gd name="adj1" fmla="val 50000"/>
              <a:gd name="adj2" fmla="val 162088"/>
            </a:avLst>
          </a:prstGeom>
          <a:solidFill>
            <a:srgbClr val="80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3366FF"/>
              </a:solidFill>
              <a:effectLst/>
              <a:uLnTx/>
              <a:uFillTx/>
              <a:latin typeface="Arial" charset="0"/>
              <a:ea typeface="ＭＳ Ｐゴシック" charset="0"/>
              <a:cs typeface="+mn-cs"/>
            </a:endParaRPr>
          </a:p>
        </p:txBody>
      </p:sp>
      <p:sp>
        <p:nvSpPr>
          <p:cNvPr id="8205" name="Oval 15">
            <a:extLst>
              <a:ext uri="{FF2B5EF4-FFF2-40B4-BE49-F238E27FC236}">
                <a16:creationId xmlns:a16="http://schemas.microsoft.com/office/drawing/2014/main" id="{3D3A3F84-A8FD-484E-81AE-76346E360872}"/>
              </a:ext>
            </a:extLst>
          </p:cNvPr>
          <p:cNvSpPr>
            <a:spLocks noChangeArrowheads="1"/>
          </p:cNvSpPr>
          <p:nvPr/>
        </p:nvSpPr>
        <p:spPr bwMode="auto">
          <a:xfrm>
            <a:off x="2520950" y="1951038"/>
            <a:ext cx="1295400" cy="1368425"/>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3366FF"/>
              </a:solidFill>
              <a:effectLst/>
              <a:uLnTx/>
              <a:uFillTx/>
              <a:latin typeface="Arial" charset="0"/>
              <a:ea typeface="ＭＳ Ｐゴシック" charset="0"/>
              <a:cs typeface="+mn-cs"/>
            </a:endParaRPr>
          </a:p>
        </p:txBody>
      </p:sp>
      <p:sp>
        <p:nvSpPr>
          <p:cNvPr id="8206" name="Oval 16">
            <a:extLst>
              <a:ext uri="{FF2B5EF4-FFF2-40B4-BE49-F238E27FC236}">
                <a16:creationId xmlns:a16="http://schemas.microsoft.com/office/drawing/2014/main" id="{9DCC5DA9-B1DF-394A-ACA5-F1D4DB79976F}"/>
              </a:ext>
            </a:extLst>
          </p:cNvPr>
          <p:cNvSpPr>
            <a:spLocks noChangeArrowheads="1"/>
          </p:cNvSpPr>
          <p:nvPr/>
        </p:nvSpPr>
        <p:spPr bwMode="auto">
          <a:xfrm>
            <a:off x="2160588" y="1806575"/>
            <a:ext cx="1295400" cy="1223963"/>
          </a:xfrm>
          <a:prstGeom prst="ellipse">
            <a:avLst/>
          </a:prstGeom>
          <a:solidFill>
            <a:srgbClr val="CCFFCC"/>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800" b="0" i="0" u="none" strike="noStrike" kern="1200" cap="none" spc="0" normalizeH="0" baseline="0" noProof="0">
                <a:ln>
                  <a:noFill/>
                </a:ln>
                <a:solidFill>
                  <a:srgbClr val="000000"/>
                </a:solidFill>
                <a:effectLst/>
                <a:uLnTx/>
                <a:uFillTx/>
                <a:latin typeface="Tahoma" charset="0"/>
                <a:ea typeface="ＭＳ Ｐゴシック" charset="0"/>
                <a:cs typeface="+mn-cs"/>
              </a:rPr>
              <a:t>DEBUT</a:t>
            </a:r>
            <a:br>
              <a:rPr kumimoji="0" lang="fr-FR" sz="1800" b="0" i="0" u="none" strike="noStrike" kern="1200" cap="none" spc="0" normalizeH="0" baseline="0" noProof="0">
                <a:ln>
                  <a:noFill/>
                </a:ln>
                <a:solidFill>
                  <a:srgbClr val="000000"/>
                </a:solidFill>
                <a:effectLst/>
                <a:uLnTx/>
                <a:uFillTx/>
                <a:latin typeface="Tahoma" charset="0"/>
                <a:ea typeface="ＭＳ Ｐゴシック" charset="0"/>
                <a:cs typeface="+mn-cs"/>
              </a:rPr>
            </a:br>
            <a:r>
              <a:rPr kumimoji="0" lang="fr-FR" sz="1800" b="0" i="0" u="none" strike="noStrike" kern="1200" cap="none" spc="0" normalizeH="0" baseline="0" noProof="0">
                <a:ln>
                  <a:noFill/>
                </a:ln>
                <a:solidFill>
                  <a:srgbClr val="000000"/>
                </a:solidFill>
                <a:effectLst/>
                <a:uLnTx/>
                <a:uFillTx/>
                <a:latin typeface="Tahoma" charset="0"/>
                <a:ea typeface="ＭＳ Ｐゴシック" charset="0"/>
                <a:cs typeface="+mn-cs"/>
              </a:rPr>
              <a:t>MALADIE</a:t>
            </a:r>
          </a:p>
        </p:txBody>
      </p:sp>
      <p:sp>
        <p:nvSpPr>
          <p:cNvPr id="8207" name="Oval 17">
            <a:extLst>
              <a:ext uri="{FF2B5EF4-FFF2-40B4-BE49-F238E27FC236}">
                <a16:creationId xmlns:a16="http://schemas.microsoft.com/office/drawing/2014/main" id="{6748E484-4AC1-2242-BDD2-B406860369D0}"/>
              </a:ext>
            </a:extLst>
          </p:cNvPr>
          <p:cNvSpPr>
            <a:spLocks noChangeArrowheads="1"/>
          </p:cNvSpPr>
          <p:nvPr/>
        </p:nvSpPr>
        <p:spPr bwMode="auto">
          <a:xfrm>
            <a:off x="4897438" y="1878013"/>
            <a:ext cx="1295400" cy="1223962"/>
          </a:xfrm>
          <a:prstGeom prst="ellipse">
            <a:avLst/>
          </a:prstGeom>
          <a:solidFill>
            <a:srgbClr val="CCFFCC"/>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800" b="0" i="0" u="none" strike="noStrike" kern="1200" cap="none" spc="0" normalizeH="0" baseline="0" noProof="0">
                <a:ln>
                  <a:noFill/>
                </a:ln>
                <a:solidFill>
                  <a:srgbClr val="000000"/>
                </a:solidFill>
                <a:effectLst/>
                <a:uLnTx/>
                <a:uFillTx/>
                <a:latin typeface="Tahoma" charset="0"/>
                <a:ea typeface="ＭＳ Ｐゴシック" charset="0"/>
                <a:cs typeface="+mn-cs"/>
              </a:rPr>
              <a:t>DGC</a:t>
            </a:r>
          </a:p>
        </p:txBody>
      </p:sp>
      <p:sp>
        <p:nvSpPr>
          <p:cNvPr id="8208" name="AutoShape 18">
            <a:extLst>
              <a:ext uri="{FF2B5EF4-FFF2-40B4-BE49-F238E27FC236}">
                <a16:creationId xmlns:a16="http://schemas.microsoft.com/office/drawing/2014/main" id="{A4A2020D-7468-DA47-8E3D-E8C1F7C66388}"/>
              </a:ext>
            </a:extLst>
          </p:cNvPr>
          <p:cNvSpPr>
            <a:spLocks noChangeArrowheads="1"/>
          </p:cNvSpPr>
          <p:nvPr/>
        </p:nvSpPr>
        <p:spPr bwMode="auto">
          <a:xfrm>
            <a:off x="2592388" y="3030538"/>
            <a:ext cx="288925" cy="1152525"/>
          </a:xfrm>
          <a:prstGeom prst="downArrow">
            <a:avLst>
              <a:gd name="adj1" fmla="val 50000"/>
              <a:gd name="adj2" fmla="val 99725"/>
            </a:avLst>
          </a:prstGeom>
          <a:solidFill>
            <a:srgbClr val="008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3366FF"/>
              </a:solidFill>
              <a:effectLst/>
              <a:uLnTx/>
              <a:uFillTx/>
              <a:latin typeface="Arial" charset="0"/>
              <a:ea typeface="ＭＳ Ｐゴシック" charset="0"/>
              <a:cs typeface="+mn-cs"/>
            </a:endParaRPr>
          </a:p>
        </p:txBody>
      </p:sp>
      <p:sp>
        <p:nvSpPr>
          <p:cNvPr id="8209" name="AutoShape 19">
            <a:extLst>
              <a:ext uri="{FF2B5EF4-FFF2-40B4-BE49-F238E27FC236}">
                <a16:creationId xmlns:a16="http://schemas.microsoft.com/office/drawing/2014/main" id="{38BE32A7-9475-1749-84D3-BBBE0F7658A7}"/>
              </a:ext>
            </a:extLst>
          </p:cNvPr>
          <p:cNvSpPr>
            <a:spLocks noChangeArrowheads="1"/>
          </p:cNvSpPr>
          <p:nvPr/>
        </p:nvSpPr>
        <p:spPr bwMode="auto">
          <a:xfrm>
            <a:off x="5400675" y="2959100"/>
            <a:ext cx="288925" cy="1152525"/>
          </a:xfrm>
          <a:prstGeom prst="downArrow">
            <a:avLst>
              <a:gd name="adj1" fmla="val 50000"/>
              <a:gd name="adj2" fmla="val 99725"/>
            </a:avLst>
          </a:prstGeom>
          <a:solidFill>
            <a:srgbClr val="008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3366FF"/>
              </a:solidFill>
              <a:effectLst/>
              <a:uLnTx/>
              <a:uFillTx/>
              <a:latin typeface="Arial" charset="0"/>
              <a:ea typeface="ＭＳ Ｐゴシック" charset="0"/>
              <a:cs typeface="+mn-cs"/>
            </a:endParaRPr>
          </a:p>
        </p:txBody>
      </p:sp>
      <p:sp>
        <p:nvSpPr>
          <p:cNvPr id="8210" name="Oval 20">
            <a:extLst>
              <a:ext uri="{FF2B5EF4-FFF2-40B4-BE49-F238E27FC236}">
                <a16:creationId xmlns:a16="http://schemas.microsoft.com/office/drawing/2014/main" id="{736A4584-F5DC-2A4D-8180-A7B70E03AFFF}"/>
              </a:ext>
            </a:extLst>
          </p:cNvPr>
          <p:cNvSpPr>
            <a:spLocks noChangeArrowheads="1"/>
          </p:cNvSpPr>
          <p:nvPr/>
        </p:nvSpPr>
        <p:spPr bwMode="auto">
          <a:xfrm>
            <a:off x="7777163" y="1014413"/>
            <a:ext cx="1295400" cy="1223962"/>
          </a:xfrm>
          <a:prstGeom prst="ellipse">
            <a:avLst/>
          </a:prstGeom>
          <a:solidFill>
            <a:srgbClr val="CCFFCC"/>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800" b="0" i="0" u="none" strike="noStrike" kern="1200" cap="none" spc="0" normalizeH="0" baseline="0" noProof="0">
                <a:ln>
                  <a:noFill/>
                </a:ln>
                <a:solidFill>
                  <a:srgbClr val="000000"/>
                </a:solidFill>
                <a:effectLst/>
                <a:uLnTx/>
                <a:uFillTx/>
                <a:latin typeface="Tahoma" charset="0"/>
                <a:ea typeface="ＭＳ Ｐゴシック" charset="0"/>
                <a:cs typeface="+mn-cs"/>
              </a:rPr>
              <a:t>DECES</a:t>
            </a:r>
          </a:p>
        </p:txBody>
      </p:sp>
      <p:sp>
        <p:nvSpPr>
          <p:cNvPr id="8211" name="Oval 21">
            <a:extLst>
              <a:ext uri="{FF2B5EF4-FFF2-40B4-BE49-F238E27FC236}">
                <a16:creationId xmlns:a16="http://schemas.microsoft.com/office/drawing/2014/main" id="{81E06402-D2CE-7541-ABD2-017DA4CF2093}"/>
              </a:ext>
            </a:extLst>
          </p:cNvPr>
          <p:cNvSpPr>
            <a:spLocks noChangeArrowheads="1"/>
          </p:cNvSpPr>
          <p:nvPr/>
        </p:nvSpPr>
        <p:spPr bwMode="auto">
          <a:xfrm>
            <a:off x="7848600" y="2743200"/>
            <a:ext cx="1295400" cy="1223963"/>
          </a:xfrm>
          <a:prstGeom prst="ellipse">
            <a:avLst/>
          </a:prstGeom>
          <a:solidFill>
            <a:srgbClr val="CCFFCC"/>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800" b="0" i="0" u="none" strike="noStrike" kern="1200" cap="none" spc="0" normalizeH="0" baseline="0" noProof="0">
                <a:ln>
                  <a:noFill/>
                </a:ln>
                <a:solidFill>
                  <a:srgbClr val="000000"/>
                </a:solidFill>
                <a:effectLst/>
                <a:uLnTx/>
                <a:uFillTx/>
                <a:latin typeface="Tahoma" charset="0"/>
                <a:ea typeface="ＭＳ Ｐゴシック" charset="0"/>
                <a:cs typeface="+mn-cs"/>
              </a:rPr>
              <a:t>GUERISON</a:t>
            </a:r>
          </a:p>
        </p:txBody>
      </p:sp>
      <p:sp>
        <p:nvSpPr>
          <p:cNvPr id="17427" name="Freeform 22">
            <a:extLst>
              <a:ext uri="{FF2B5EF4-FFF2-40B4-BE49-F238E27FC236}">
                <a16:creationId xmlns:a16="http://schemas.microsoft.com/office/drawing/2014/main" id="{89BB8F55-D002-E84F-AFBC-CBC451F557A8}"/>
              </a:ext>
            </a:extLst>
          </p:cNvPr>
          <p:cNvSpPr>
            <a:spLocks/>
          </p:cNvSpPr>
          <p:nvPr/>
        </p:nvSpPr>
        <p:spPr bwMode="auto">
          <a:xfrm>
            <a:off x="2881313" y="2093913"/>
            <a:ext cx="5184775" cy="2089150"/>
          </a:xfrm>
          <a:custGeom>
            <a:avLst/>
            <a:gdLst>
              <a:gd name="T0" fmla="*/ 0 w 3266"/>
              <a:gd name="T1" fmla="*/ 2147483647 h 1316"/>
              <a:gd name="T2" fmla="*/ 2147483647 w 3266"/>
              <a:gd name="T3" fmla="*/ 2147483647 h 1316"/>
              <a:gd name="T4" fmla="*/ 2147483647 w 3266"/>
              <a:gd name="T5" fmla="*/ 2147483647 h 1316"/>
              <a:gd name="T6" fmla="*/ 2147483647 w 3266"/>
              <a:gd name="T7" fmla="*/ 0 h 13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66" h="1316">
                <a:moveTo>
                  <a:pt x="0" y="1316"/>
                </a:moveTo>
                <a:cubicBezTo>
                  <a:pt x="132" y="1315"/>
                  <a:pt x="264" y="1315"/>
                  <a:pt x="544" y="1270"/>
                </a:cubicBezTo>
                <a:cubicBezTo>
                  <a:pt x="824" y="1225"/>
                  <a:pt x="1224" y="1256"/>
                  <a:pt x="1678" y="1044"/>
                </a:cubicBezTo>
                <a:cubicBezTo>
                  <a:pt x="2132" y="832"/>
                  <a:pt x="3001" y="174"/>
                  <a:pt x="3266" y="0"/>
                </a:cubicBezTo>
              </a:path>
            </a:pathLst>
          </a:custGeom>
          <a:noFill/>
          <a:ln w="63500" cap="flat" cmpd="sng">
            <a:solidFill>
              <a:srgbClr val="8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3366FF"/>
              </a:solidFill>
              <a:effectLst/>
              <a:uLnTx/>
              <a:uFillTx/>
              <a:latin typeface="Arial" panose="020B0604020202020204" pitchFamily="34" charset="0"/>
              <a:ea typeface="ＭＳ Ｐゴシック" panose="020B0600070205080204" pitchFamily="34" charset="-128"/>
              <a:cs typeface="+mn-cs"/>
            </a:endParaRPr>
          </a:p>
        </p:txBody>
      </p:sp>
      <p:sp>
        <p:nvSpPr>
          <p:cNvPr id="17428" name="Freeform 23">
            <a:extLst>
              <a:ext uri="{FF2B5EF4-FFF2-40B4-BE49-F238E27FC236}">
                <a16:creationId xmlns:a16="http://schemas.microsoft.com/office/drawing/2014/main" id="{DDDF4F36-FB63-674E-A3EA-DE8F874B8C4E}"/>
              </a:ext>
            </a:extLst>
          </p:cNvPr>
          <p:cNvSpPr>
            <a:spLocks/>
          </p:cNvSpPr>
          <p:nvPr/>
        </p:nvSpPr>
        <p:spPr bwMode="auto">
          <a:xfrm>
            <a:off x="5545138" y="3594100"/>
            <a:ext cx="3192462" cy="757238"/>
          </a:xfrm>
          <a:custGeom>
            <a:avLst/>
            <a:gdLst>
              <a:gd name="T0" fmla="*/ 0 w 2011"/>
              <a:gd name="T1" fmla="*/ 2147483647 h 477"/>
              <a:gd name="T2" fmla="*/ 2147483647 w 2011"/>
              <a:gd name="T3" fmla="*/ 2147483647 h 477"/>
              <a:gd name="T4" fmla="*/ 2147483647 w 2011"/>
              <a:gd name="T5" fmla="*/ 2147483647 h 477"/>
              <a:gd name="T6" fmla="*/ 2147483647 w 2011"/>
              <a:gd name="T7" fmla="*/ 2147483647 h 47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11" h="477">
                <a:moveTo>
                  <a:pt x="0" y="99"/>
                </a:moveTo>
                <a:cubicBezTo>
                  <a:pt x="189" y="49"/>
                  <a:pt x="378" y="0"/>
                  <a:pt x="680" y="53"/>
                </a:cubicBezTo>
                <a:cubicBezTo>
                  <a:pt x="982" y="106"/>
                  <a:pt x="1617" y="355"/>
                  <a:pt x="1814" y="416"/>
                </a:cubicBezTo>
                <a:cubicBezTo>
                  <a:pt x="2011" y="477"/>
                  <a:pt x="1935" y="446"/>
                  <a:pt x="1860" y="416"/>
                </a:cubicBezTo>
              </a:path>
            </a:pathLst>
          </a:custGeom>
          <a:noFill/>
          <a:ln w="63500" cap="flat" cmpd="sng">
            <a:solidFill>
              <a:srgbClr val="8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3366FF"/>
              </a:solidFill>
              <a:effectLst/>
              <a:uLnTx/>
              <a:uFillTx/>
              <a:latin typeface="Arial" panose="020B0604020202020204" pitchFamily="34" charset="0"/>
              <a:ea typeface="ＭＳ Ｐゴシック" panose="020B0600070205080204" pitchFamily="34" charset="-128"/>
              <a:cs typeface="+mn-cs"/>
            </a:endParaRPr>
          </a:p>
        </p:txBody>
      </p:sp>
      <p:sp>
        <p:nvSpPr>
          <p:cNvPr id="8214" name="Oval 24">
            <a:extLst>
              <a:ext uri="{FF2B5EF4-FFF2-40B4-BE49-F238E27FC236}">
                <a16:creationId xmlns:a16="http://schemas.microsoft.com/office/drawing/2014/main" id="{8213AA36-1384-8349-9E7E-C851DA3D662B}"/>
              </a:ext>
            </a:extLst>
          </p:cNvPr>
          <p:cNvSpPr>
            <a:spLocks noChangeArrowheads="1"/>
          </p:cNvSpPr>
          <p:nvPr/>
        </p:nvSpPr>
        <p:spPr bwMode="auto">
          <a:xfrm>
            <a:off x="720725" y="4902200"/>
            <a:ext cx="71438" cy="142875"/>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3366FF"/>
              </a:solidFill>
              <a:effectLst/>
              <a:uLnTx/>
              <a:uFillTx/>
              <a:latin typeface="Arial" charset="0"/>
              <a:ea typeface="ＭＳ Ｐゴシック" charset="0"/>
              <a:cs typeface="+mn-cs"/>
            </a:endParaRPr>
          </a:p>
        </p:txBody>
      </p:sp>
      <p:sp>
        <p:nvSpPr>
          <p:cNvPr id="8215" name="Text Box 25">
            <a:extLst>
              <a:ext uri="{FF2B5EF4-FFF2-40B4-BE49-F238E27FC236}">
                <a16:creationId xmlns:a16="http://schemas.microsoft.com/office/drawing/2014/main" id="{331592D7-DFEC-0341-8C0D-CFBE8079050E}"/>
              </a:ext>
            </a:extLst>
          </p:cNvPr>
          <p:cNvSpPr txBox="1">
            <a:spLocks noChangeArrowheads="1"/>
          </p:cNvSpPr>
          <p:nvPr/>
        </p:nvSpPr>
        <p:spPr bwMode="auto">
          <a:xfrm>
            <a:off x="360363" y="5118100"/>
            <a:ext cx="2160587" cy="641350"/>
          </a:xfrm>
          <a:prstGeom prst="rect">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rgbClr val="3366FF"/>
                </a:solidFill>
                <a:latin typeface="Arial" charset="0"/>
                <a:ea typeface="ＭＳ Ｐゴシック" charset="0"/>
              </a:defRPr>
            </a:lvl1pPr>
            <a:lvl2pPr marL="742950" indent="-285750" eaLnBrk="0" hangingPunct="0">
              <a:defRPr>
                <a:solidFill>
                  <a:srgbClr val="3366FF"/>
                </a:solidFill>
                <a:latin typeface="Arial" charset="0"/>
                <a:ea typeface="ＭＳ Ｐゴシック" charset="0"/>
              </a:defRPr>
            </a:lvl2pPr>
            <a:lvl3pPr marL="1143000" indent="-228600" eaLnBrk="0" hangingPunct="0">
              <a:defRPr>
                <a:solidFill>
                  <a:srgbClr val="3366FF"/>
                </a:solidFill>
                <a:latin typeface="Arial" charset="0"/>
                <a:ea typeface="ＭＳ Ｐゴシック" charset="0"/>
              </a:defRPr>
            </a:lvl3pPr>
            <a:lvl4pPr marL="1600200" indent="-228600" eaLnBrk="0" hangingPunct="0">
              <a:defRPr>
                <a:solidFill>
                  <a:srgbClr val="3366FF"/>
                </a:solidFill>
                <a:latin typeface="Arial" charset="0"/>
                <a:ea typeface="ＭＳ Ｐゴシック" charset="0"/>
              </a:defRPr>
            </a:lvl4pPr>
            <a:lvl5pPr marL="2057400" indent="-228600" eaLnBrk="0" hangingPunct="0">
              <a:defRPr>
                <a:solidFill>
                  <a:srgbClr val="3366FF"/>
                </a:solidFill>
                <a:latin typeface="Arial" charset="0"/>
                <a:ea typeface="ＭＳ Ｐゴシック" charset="0"/>
              </a:defRPr>
            </a:lvl5pPr>
            <a:lvl6pPr marL="2514600" indent="-228600" eaLnBrk="0" fontAlgn="base" hangingPunct="0">
              <a:spcBef>
                <a:spcPct val="0"/>
              </a:spcBef>
              <a:spcAft>
                <a:spcPct val="0"/>
              </a:spcAft>
              <a:defRPr>
                <a:solidFill>
                  <a:srgbClr val="3366FF"/>
                </a:solidFill>
                <a:latin typeface="Arial" charset="0"/>
                <a:ea typeface="ＭＳ Ｐゴシック" charset="0"/>
              </a:defRPr>
            </a:lvl6pPr>
            <a:lvl7pPr marL="2971800" indent="-228600" eaLnBrk="0" fontAlgn="base" hangingPunct="0">
              <a:spcBef>
                <a:spcPct val="0"/>
              </a:spcBef>
              <a:spcAft>
                <a:spcPct val="0"/>
              </a:spcAft>
              <a:defRPr>
                <a:solidFill>
                  <a:srgbClr val="3366FF"/>
                </a:solidFill>
                <a:latin typeface="Arial" charset="0"/>
                <a:ea typeface="ＭＳ Ｐゴシック" charset="0"/>
              </a:defRPr>
            </a:lvl7pPr>
            <a:lvl8pPr marL="3429000" indent="-228600" eaLnBrk="0" fontAlgn="base" hangingPunct="0">
              <a:spcBef>
                <a:spcPct val="0"/>
              </a:spcBef>
              <a:spcAft>
                <a:spcPct val="0"/>
              </a:spcAft>
              <a:defRPr>
                <a:solidFill>
                  <a:srgbClr val="3366FF"/>
                </a:solidFill>
                <a:latin typeface="Arial" charset="0"/>
                <a:ea typeface="ＭＳ Ｐゴシック" charset="0"/>
              </a:defRPr>
            </a:lvl8pPr>
            <a:lvl9pPr marL="3886200" indent="-228600" eaLnBrk="0" fontAlgn="base" hangingPunct="0">
              <a:spcBef>
                <a:spcPct val="0"/>
              </a:spcBef>
              <a:spcAft>
                <a:spcPct val="0"/>
              </a:spcAft>
              <a:defRPr>
                <a:solidFill>
                  <a:srgbClr val="3366FF"/>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800" b="1" i="0" u="none" strike="noStrike" kern="1200" cap="none" spc="0" normalizeH="0" baseline="0" noProof="0">
                <a:ln>
                  <a:noFill/>
                </a:ln>
                <a:solidFill>
                  <a:srgbClr val="000000"/>
                </a:solidFill>
                <a:effectLst/>
                <a:uLnTx/>
                <a:uFillTx/>
                <a:latin typeface="Tahoma" charset="0"/>
                <a:ea typeface="ＭＳ Ｐゴシック" charset="0"/>
                <a:cs typeface="+mn-cs"/>
              </a:rPr>
              <a:t>PREVENTION PRIMAIRE</a:t>
            </a:r>
          </a:p>
        </p:txBody>
      </p:sp>
      <p:sp>
        <p:nvSpPr>
          <p:cNvPr id="8216" name="Text Box 26">
            <a:extLst>
              <a:ext uri="{FF2B5EF4-FFF2-40B4-BE49-F238E27FC236}">
                <a16:creationId xmlns:a16="http://schemas.microsoft.com/office/drawing/2014/main" id="{D1AB04B2-A78F-4A40-8502-D465929FFC02}"/>
              </a:ext>
            </a:extLst>
          </p:cNvPr>
          <p:cNvSpPr txBox="1">
            <a:spLocks noChangeArrowheads="1"/>
          </p:cNvSpPr>
          <p:nvPr/>
        </p:nvSpPr>
        <p:spPr bwMode="auto">
          <a:xfrm>
            <a:off x="2881313" y="5118100"/>
            <a:ext cx="2519362" cy="641350"/>
          </a:xfrm>
          <a:prstGeom prst="rect">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rgbClr val="3366FF"/>
                </a:solidFill>
                <a:latin typeface="Arial" charset="0"/>
                <a:ea typeface="ＭＳ Ｐゴシック" charset="0"/>
              </a:defRPr>
            </a:lvl1pPr>
            <a:lvl2pPr marL="742950" indent="-285750" eaLnBrk="0" hangingPunct="0">
              <a:defRPr>
                <a:solidFill>
                  <a:srgbClr val="3366FF"/>
                </a:solidFill>
                <a:latin typeface="Arial" charset="0"/>
                <a:ea typeface="ＭＳ Ｐゴシック" charset="0"/>
              </a:defRPr>
            </a:lvl2pPr>
            <a:lvl3pPr marL="1143000" indent="-228600" eaLnBrk="0" hangingPunct="0">
              <a:defRPr>
                <a:solidFill>
                  <a:srgbClr val="3366FF"/>
                </a:solidFill>
                <a:latin typeface="Arial" charset="0"/>
                <a:ea typeface="ＭＳ Ｐゴシック" charset="0"/>
              </a:defRPr>
            </a:lvl3pPr>
            <a:lvl4pPr marL="1600200" indent="-228600" eaLnBrk="0" hangingPunct="0">
              <a:defRPr>
                <a:solidFill>
                  <a:srgbClr val="3366FF"/>
                </a:solidFill>
                <a:latin typeface="Arial" charset="0"/>
                <a:ea typeface="ＭＳ Ｐゴシック" charset="0"/>
              </a:defRPr>
            </a:lvl4pPr>
            <a:lvl5pPr marL="2057400" indent="-228600" eaLnBrk="0" hangingPunct="0">
              <a:defRPr>
                <a:solidFill>
                  <a:srgbClr val="3366FF"/>
                </a:solidFill>
                <a:latin typeface="Arial" charset="0"/>
                <a:ea typeface="ＭＳ Ｐゴシック" charset="0"/>
              </a:defRPr>
            </a:lvl5pPr>
            <a:lvl6pPr marL="2514600" indent="-228600" eaLnBrk="0" fontAlgn="base" hangingPunct="0">
              <a:spcBef>
                <a:spcPct val="0"/>
              </a:spcBef>
              <a:spcAft>
                <a:spcPct val="0"/>
              </a:spcAft>
              <a:defRPr>
                <a:solidFill>
                  <a:srgbClr val="3366FF"/>
                </a:solidFill>
                <a:latin typeface="Arial" charset="0"/>
                <a:ea typeface="ＭＳ Ｐゴシック" charset="0"/>
              </a:defRPr>
            </a:lvl6pPr>
            <a:lvl7pPr marL="2971800" indent="-228600" eaLnBrk="0" fontAlgn="base" hangingPunct="0">
              <a:spcBef>
                <a:spcPct val="0"/>
              </a:spcBef>
              <a:spcAft>
                <a:spcPct val="0"/>
              </a:spcAft>
              <a:defRPr>
                <a:solidFill>
                  <a:srgbClr val="3366FF"/>
                </a:solidFill>
                <a:latin typeface="Arial" charset="0"/>
                <a:ea typeface="ＭＳ Ｐゴシック" charset="0"/>
              </a:defRPr>
            </a:lvl7pPr>
            <a:lvl8pPr marL="3429000" indent="-228600" eaLnBrk="0" fontAlgn="base" hangingPunct="0">
              <a:spcBef>
                <a:spcPct val="0"/>
              </a:spcBef>
              <a:spcAft>
                <a:spcPct val="0"/>
              </a:spcAft>
              <a:defRPr>
                <a:solidFill>
                  <a:srgbClr val="3366FF"/>
                </a:solidFill>
                <a:latin typeface="Arial" charset="0"/>
                <a:ea typeface="ＭＳ Ｐゴシック" charset="0"/>
              </a:defRPr>
            </a:lvl8pPr>
            <a:lvl9pPr marL="3886200" indent="-228600" eaLnBrk="0" fontAlgn="base" hangingPunct="0">
              <a:spcBef>
                <a:spcPct val="0"/>
              </a:spcBef>
              <a:spcAft>
                <a:spcPct val="0"/>
              </a:spcAft>
              <a:defRPr>
                <a:solidFill>
                  <a:srgbClr val="3366FF"/>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800" b="1" i="0" u="none" strike="noStrike" kern="1200" cap="none" spc="0" normalizeH="0" baseline="0" noProof="0">
                <a:ln>
                  <a:noFill/>
                </a:ln>
                <a:solidFill>
                  <a:srgbClr val="000000"/>
                </a:solidFill>
                <a:effectLst/>
                <a:uLnTx/>
                <a:uFillTx/>
                <a:latin typeface="Tahoma" charset="0"/>
                <a:ea typeface="ＭＳ Ｐゴシック" charset="0"/>
                <a:cs typeface="+mn-cs"/>
              </a:rPr>
              <a:t>PREVENTION SECONDAIRE</a:t>
            </a:r>
          </a:p>
        </p:txBody>
      </p:sp>
      <p:sp>
        <p:nvSpPr>
          <p:cNvPr id="8217" name="Text Box 27">
            <a:extLst>
              <a:ext uri="{FF2B5EF4-FFF2-40B4-BE49-F238E27FC236}">
                <a16:creationId xmlns:a16="http://schemas.microsoft.com/office/drawing/2014/main" id="{B5099D74-095D-7C4E-AF34-294447F58BED}"/>
              </a:ext>
            </a:extLst>
          </p:cNvPr>
          <p:cNvSpPr txBox="1">
            <a:spLocks noChangeArrowheads="1"/>
          </p:cNvSpPr>
          <p:nvPr/>
        </p:nvSpPr>
        <p:spPr bwMode="auto">
          <a:xfrm>
            <a:off x="5761038" y="5118100"/>
            <a:ext cx="2305050" cy="641350"/>
          </a:xfrm>
          <a:prstGeom prst="rect">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rgbClr val="3366FF"/>
                </a:solidFill>
                <a:latin typeface="Arial" charset="0"/>
                <a:ea typeface="ＭＳ Ｐゴシック" charset="0"/>
              </a:defRPr>
            </a:lvl1pPr>
            <a:lvl2pPr marL="742950" indent="-285750" eaLnBrk="0" hangingPunct="0">
              <a:defRPr>
                <a:solidFill>
                  <a:srgbClr val="3366FF"/>
                </a:solidFill>
                <a:latin typeface="Arial" charset="0"/>
                <a:ea typeface="ＭＳ Ｐゴシック" charset="0"/>
              </a:defRPr>
            </a:lvl2pPr>
            <a:lvl3pPr marL="1143000" indent="-228600" eaLnBrk="0" hangingPunct="0">
              <a:defRPr>
                <a:solidFill>
                  <a:srgbClr val="3366FF"/>
                </a:solidFill>
                <a:latin typeface="Arial" charset="0"/>
                <a:ea typeface="ＭＳ Ｐゴシック" charset="0"/>
              </a:defRPr>
            </a:lvl3pPr>
            <a:lvl4pPr marL="1600200" indent="-228600" eaLnBrk="0" hangingPunct="0">
              <a:defRPr>
                <a:solidFill>
                  <a:srgbClr val="3366FF"/>
                </a:solidFill>
                <a:latin typeface="Arial" charset="0"/>
                <a:ea typeface="ＭＳ Ｐゴシック" charset="0"/>
              </a:defRPr>
            </a:lvl4pPr>
            <a:lvl5pPr marL="2057400" indent="-228600" eaLnBrk="0" hangingPunct="0">
              <a:defRPr>
                <a:solidFill>
                  <a:srgbClr val="3366FF"/>
                </a:solidFill>
                <a:latin typeface="Arial" charset="0"/>
                <a:ea typeface="ＭＳ Ｐゴシック" charset="0"/>
              </a:defRPr>
            </a:lvl5pPr>
            <a:lvl6pPr marL="2514600" indent="-228600" eaLnBrk="0" fontAlgn="base" hangingPunct="0">
              <a:spcBef>
                <a:spcPct val="0"/>
              </a:spcBef>
              <a:spcAft>
                <a:spcPct val="0"/>
              </a:spcAft>
              <a:defRPr>
                <a:solidFill>
                  <a:srgbClr val="3366FF"/>
                </a:solidFill>
                <a:latin typeface="Arial" charset="0"/>
                <a:ea typeface="ＭＳ Ｐゴシック" charset="0"/>
              </a:defRPr>
            </a:lvl6pPr>
            <a:lvl7pPr marL="2971800" indent="-228600" eaLnBrk="0" fontAlgn="base" hangingPunct="0">
              <a:spcBef>
                <a:spcPct val="0"/>
              </a:spcBef>
              <a:spcAft>
                <a:spcPct val="0"/>
              </a:spcAft>
              <a:defRPr>
                <a:solidFill>
                  <a:srgbClr val="3366FF"/>
                </a:solidFill>
                <a:latin typeface="Arial" charset="0"/>
                <a:ea typeface="ＭＳ Ｐゴシック" charset="0"/>
              </a:defRPr>
            </a:lvl7pPr>
            <a:lvl8pPr marL="3429000" indent="-228600" eaLnBrk="0" fontAlgn="base" hangingPunct="0">
              <a:spcBef>
                <a:spcPct val="0"/>
              </a:spcBef>
              <a:spcAft>
                <a:spcPct val="0"/>
              </a:spcAft>
              <a:defRPr>
                <a:solidFill>
                  <a:srgbClr val="3366FF"/>
                </a:solidFill>
                <a:latin typeface="Arial" charset="0"/>
                <a:ea typeface="ＭＳ Ｐゴシック" charset="0"/>
              </a:defRPr>
            </a:lvl8pPr>
            <a:lvl9pPr marL="3886200" indent="-228600" eaLnBrk="0" fontAlgn="base" hangingPunct="0">
              <a:spcBef>
                <a:spcPct val="0"/>
              </a:spcBef>
              <a:spcAft>
                <a:spcPct val="0"/>
              </a:spcAft>
              <a:defRPr>
                <a:solidFill>
                  <a:srgbClr val="3366FF"/>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800" b="1" i="0" u="none" strike="noStrike" kern="1200" cap="none" spc="0" normalizeH="0" baseline="0" noProof="0">
                <a:ln>
                  <a:noFill/>
                </a:ln>
                <a:solidFill>
                  <a:srgbClr val="000000"/>
                </a:solidFill>
                <a:effectLst/>
                <a:uLnTx/>
                <a:uFillTx/>
                <a:latin typeface="Tahoma" charset="0"/>
                <a:ea typeface="ＭＳ Ｐゴシック" charset="0"/>
                <a:cs typeface="+mn-cs"/>
              </a:rPr>
              <a:t>PREVENTION TERTIAIRE</a:t>
            </a:r>
          </a:p>
        </p:txBody>
      </p:sp>
      <p:pic>
        <p:nvPicPr>
          <p:cNvPr id="28" name="Image 27">
            <a:extLst>
              <a:ext uri="{FF2B5EF4-FFF2-40B4-BE49-F238E27FC236}">
                <a16:creationId xmlns:a16="http://schemas.microsoft.com/office/drawing/2014/main" id="{78702EDE-6A67-4D45-8DFB-B2C43DB1CCBC}"/>
              </a:ext>
            </a:extLst>
          </p:cNvPr>
          <p:cNvPicPr>
            <a:picLocks noChangeAspect="1"/>
          </p:cNvPicPr>
          <p:nvPr/>
        </p:nvPicPr>
        <p:blipFill>
          <a:blip r:embed="rId2"/>
          <a:stretch>
            <a:fillRect/>
          </a:stretch>
        </p:blipFill>
        <p:spPr>
          <a:xfrm>
            <a:off x="8578106" y="0"/>
            <a:ext cx="565894" cy="570533"/>
          </a:xfrm>
          <a:prstGeom prst="rect">
            <a:avLst/>
          </a:prstGeom>
        </p:spPr>
      </p:pic>
      <p:sp>
        <p:nvSpPr>
          <p:cNvPr id="30" name="Titre 1">
            <a:extLst>
              <a:ext uri="{FF2B5EF4-FFF2-40B4-BE49-F238E27FC236}">
                <a16:creationId xmlns:a16="http://schemas.microsoft.com/office/drawing/2014/main" id="{A7595419-30D3-D647-8C00-BE066C780687}"/>
              </a:ext>
            </a:extLst>
          </p:cNvPr>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fr-FR" sz="3600" dirty="0">
                <a:solidFill>
                  <a:prstClr val="black">
                    <a:lumMod val="65000"/>
                    <a:lumOff val="35000"/>
                  </a:prstClr>
                </a:solidFill>
                <a:latin typeface="Calibri"/>
                <a:cs typeface="Arial" pitchFamily="34" charset="0"/>
              </a:rPr>
              <a:t>Prévention : définition et objectifs</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spTree>
    <p:extLst>
      <p:ext uri="{BB962C8B-B14F-4D97-AF65-F5344CB8AC3E}">
        <p14:creationId xmlns:p14="http://schemas.microsoft.com/office/powerpoint/2010/main" val="2190021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6052" name="Group 4">
            <a:extLst>
              <a:ext uri="{FF2B5EF4-FFF2-40B4-BE49-F238E27FC236}">
                <a16:creationId xmlns:a16="http://schemas.microsoft.com/office/drawing/2014/main" id="{5E2DB1B9-1108-0549-A4EB-295674D4938F}"/>
              </a:ext>
            </a:extLst>
          </p:cNvPr>
          <p:cNvGraphicFramePr>
            <a:graphicFrameLocks noGrp="1"/>
          </p:cNvGraphicFramePr>
          <p:nvPr>
            <p:extLst>
              <p:ext uri="{D42A27DB-BD31-4B8C-83A1-F6EECF244321}">
                <p14:modId xmlns:p14="http://schemas.microsoft.com/office/powerpoint/2010/main" val="3530288544"/>
              </p:ext>
            </p:extLst>
          </p:nvPr>
        </p:nvGraphicFramePr>
        <p:xfrm>
          <a:off x="873968" y="1458278"/>
          <a:ext cx="7704138" cy="4122738"/>
        </p:xfrm>
        <a:graphic>
          <a:graphicData uri="http://schemas.openxmlformats.org/drawingml/2006/table">
            <a:tbl>
              <a:tblPr/>
              <a:tblGrid>
                <a:gridCol w="2663825">
                  <a:extLst>
                    <a:ext uri="{9D8B030D-6E8A-4147-A177-3AD203B41FA5}">
                      <a16:colId xmlns:a16="http://schemas.microsoft.com/office/drawing/2014/main" val="960392503"/>
                    </a:ext>
                  </a:extLst>
                </a:gridCol>
                <a:gridCol w="2087563">
                  <a:extLst>
                    <a:ext uri="{9D8B030D-6E8A-4147-A177-3AD203B41FA5}">
                      <a16:colId xmlns:a16="http://schemas.microsoft.com/office/drawing/2014/main" val="3129814731"/>
                    </a:ext>
                  </a:extLst>
                </a:gridCol>
                <a:gridCol w="2952750">
                  <a:extLst>
                    <a:ext uri="{9D8B030D-6E8A-4147-A177-3AD203B41FA5}">
                      <a16:colId xmlns:a16="http://schemas.microsoft.com/office/drawing/2014/main" val="3089243372"/>
                    </a:ext>
                  </a:extLst>
                </a:gridCol>
              </a:tblGrid>
              <a:tr h="579438">
                <a:tc>
                  <a:txBody>
                    <a:bodyPr/>
                    <a:lstStyle>
                      <a:lvl1pPr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a:ln>
                            <a:noFill/>
                          </a:ln>
                          <a:solidFill>
                            <a:schemeClr val="accent1"/>
                          </a:solidFill>
                          <a:effectLst/>
                          <a:latin typeface="Arial" panose="020B0604020202020204" pitchFamily="34" charset="0"/>
                          <a:ea typeface="Times New Roman" panose="02020603050405020304" pitchFamily="18" charset="0"/>
                        </a:rPr>
                        <a:t>Types de prévention</a:t>
                      </a:r>
                      <a:endParaRPr kumimoji="0" lang="fr-FR" altLang="fr-FR" sz="1600" b="0" i="0" u="none" strike="noStrike" cap="none" normalizeH="0" baseline="0">
                        <a:ln>
                          <a:noFill/>
                        </a:ln>
                        <a:solidFill>
                          <a:schemeClr val="accent1"/>
                        </a:solidFill>
                        <a:effectLst/>
                        <a:latin typeface="Arial" panose="020B0604020202020204" pitchFamily="34" charset="0"/>
                        <a:ea typeface="Times New Roman" panose="02020603050405020304" pitchFamily="18"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a:ln>
                            <a:noFill/>
                          </a:ln>
                          <a:solidFill>
                            <a:schemeClr val="accent1"/>
                          </a:solidFill>
                          <a:effectLst/>
                          <a:latin typeface="Arial" panose="020B0604020202020204" pitchFamily="34" charset="0"/>
                          <a:ea typeface="Times New Roman" panose="02020603050405020304" pitchFamily="18" charset="0"/>
                        </a:rPr>
                        <a:t>Phase de la maladie</a:t>
                      </a:r>
                      <a:endParaRPr kumimoji="0" lang="fr-FR" altLang="fr-FR" sz="1600" b="0" i="0" u="none" strike="noStrike" cap="none" normalizeH="0" baseline="0">
                        <a:ln>
                          <a:noFill/>
                        </a:ln>
                        <a:solidFill>
                          <a:schemeClr val="accent1"/>
                        </a:solidFill>
                        <a:effectLst/>
                        <a:latin typeface="Arial" panose="020B0604020202020204" pitchFamily="34" charset="0"/>
                        <a:ea typeface="Times New Roman" panose="02020603050405020304" pitchFamily="18"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a:ln>
                            <a:noFill/>
                          </a:ln>
                          <a:solidFill>
                            <a:schemeClr val="accent1"/>
                          </a:solidFill>
                          <a:effectLst/>
                          <a:latin typeface="Arial" panose="020B0604020202020204" pitchFamily="34" charset="0"/>
                          <a:ea typeface="Times New Roman" panose="02020603050405020304" pitchFamily="18" charset="0"/>
                        </a:rPr>
                        <a:t>Exemple</a:t>
                      </a:r>
                      <a:endParaRPr kumimoji="0" lang="fr-FR" altLang="fr-FR" sz="1600" b="0" i="0" u="none" strike="noStrike" cap="none" normalizeH="0" baseline="0">
                        <a:ln>
                          <a:noFill/>
                        </a:ln>
                        <a:solidFill>
                          <a:schemeClr val="accent1"/>
                        </a:solidFill>
                        <a:effectLst/>
                        <a:latin typeface="Arial" panose="020B0604020202020204" pitchFamily="34" charset="0"/>
                        <a:ea typeface="Times New Roman" panose="02020603050405020304" pitchFamily="18"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17289031"/>
                  </a:ext>
                </a:extLst>
              </a:tr>
              <a:tr h="1066800">
                <a:tc>
                  <a:txBody>
                    <a:bodyPr/>
                    <a:lstStyle>
                      <a:lvl1pPr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a:ln>
                            <a:noFill/>
                          </a:ln>
                          <a:solidFill>
                            <a:schemeClr val="accent1"/>
                          </a:solidFill>
                          <a:effectLst/>
                          <a:latin typeface="Arial" panose="020B0604020202020204" pitchFamily="34" charset="0"/>
                          <a:ea typeface="Times New Roman" panose="02020603050405020304" pitchFamily="18" charset="0"/>
                        </a:rPr>
                        <a:t>Primaire</a:t>
                      </a:r>
                      <a:br>
                        <a:rPr kumimoji="0" lang="fr-FR" altLang="fr-FR" sz="1600" b="0" i="0" u="none" strike="noStrike" cap="none" normalizeH="0" baseline="0">
                          <a:ln>
                            <a:noFill/>
                          </a:ln>
                          <a:solidFill>
                            <a:schemeClr val="accent1"/>
                          </a:solidFill>
                          <a:effectLst/>
                          <a:latin typeface="Arial" panose="020B0604020202020204" pitchFamily="34" charset="0"/>
                          <a:ea typeface="Times New Roman" panose="02020603050405020304" pitchFamily="18" charset="0"/>
                        </a:rPr>
                      </a:br>
                      <a:r>
                        <a:rPr kumimoji="0" lang="fr-FR" altLang="fr-FR"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prévention de la propagation, diminution de l'incidence</a:t>
                      </a: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accent1"/>
                          </a:solidFill>
                          <a:effectLst/>
                          <a:latin typeface="Arial" panose="020B0604020202020204" pitchFamily="34" charset="0"/>
                          <a:ea typeface="Times New Roman" panose="02020603050405020304" pitchFamily="18" charset="0"/>
                        </a:rPr>
                        <a:t>Maladie absente</a:t>
                      </a: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Campagne anti-tabac pour diminuer l'incidence du cancer du poumon</a:t>
                      </a: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9979376"/>
                  </a:ext>
                </a:extLst>
              </a:tr>
              <a:tr h="1165225">
                <a:tc>
                  <a:txBody>
                    <a:bodyPr/>
                    <a:lstStyle>
                      <a:lvl1pPr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a:ln>
                            <a:noFill/>
                          </a:ln>
                          <a:solidFill>
                            <a:schemeClr val="accent1"/>
                          </a:solidFill>
                          <a:effectLst/>
                          <a:latin typeface="Arial" panose="020B0604020202020204" pitchFamily="34" charset="0"/>
                          <a:ea typeface="Times New Roman" panose="02020603050405020304" pitchFamily="18" charset="0"/>
                        </a:rPr>
                        <a:t>Secondaire</a:t>
                      </a:r>
                      <a:br>
                        <a:rPr kumimoji="0" lang="fr-FR" altLang="fr-FR" sz="1600" b="0" i="0" u="none" strike="noStrike" cap="none" normalizeH="0" baseline="0">
                          <a:ln>
                            <a:noFill/>
                          </a:ln>
                          <a:solidFill>
                            <a:schemeClr val="accent1"/>
                          </a:solidFill>
                          <a:effectLst/>
                          <a:latin typeface="Arial" panose="020B0604020202020204" pitchFamily="34" charset="0"/>
                          <a:ea typeface="Times New Roman" panose="02020603050405020304" pitchFamily="18" charset="0"/>
                        </a:rPr>
                      </a:br>
                      <a:r>
                        <a:rPr kumimoji="0" lang="fr-FR" altLang="fr-FR"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prévention de la persistance de la maladie, diminution de la prévalence</a:t>
                      </a: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Maladie présente</a:t>
                      </a:r>
                      <a:br>
                        <a:rPr kumimoji="0" lang="fr-FR" altLang="fr-FR"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br>
                      <a:r>
                        <a:rPr kumimoji="0" lang="fr-FR" altLang="fr-FR"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non clinique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accent1"/>
                          </a:solidFill>
                          <a:effectLst/>
                          <a:latin typeface="Arial" panose="020B0604020202020204" pitchFamily="34" charset="0"/>
                          <a:ea typeface="Times New Roman" panose="02020603050405020304" pitchFamily="18" charset="0"/>
                        </a:rPr>
                        <a:t>phase initiale</a:t>
                      </a: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Dépistage du cancer du sein par mammographies</a:t>
                      </a: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751614"/>
                  </a:ext>
                </a:extLst>
              </a:tr>
              <a:tr h="1311275">
                <a:tc>
                  <a:txBody>
                    <a:bodyPr/>
                    <a:lstStyle>
                      <a:lvl1pPr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accent1"/>
                          </a:solidFill>
                          <a:effectLst/>
                          <a:latin typeface="Arial" panose="020B0604020202020204" pitchFamily="34" charset="0"/>
                          <a:ea typeface="Times New Roman" panose="02020603050405020304" pitchFamily="18" charset="0"/>
                        </a:rPr>
                        <a:t>Tertiaire</a:t>
                      </a:r>
                      <a:br>
                        <a:rPr kumimoji="0" lang="fr-FR" altLang="fr-FR" sz="1600" b="0" i="0" u="none" strike="noStrike" cap="none" normalizeH="0" baseline="0" dirty="0">
                          <a:ln>
                            <a:noFill/>
                          </a:ln>
                          <a:solidFill>
                            <a:schemeClr val="accent1"/>
                          </a:solidFill>
                          <a:effectLst/>
                          <a:latin typeface="Arial" panose="020B0604020202020204" pitchFamily="34" charset="0"/>
                          <a:ea typeface="Times New Roman" panose="02020603050405020304" pitchFamily="18" charset="0"/>
                        </a:rPr>
                      </a:br>
                      <a:r>
                        <a:rPr kumimoji="0" lang="fr-FR" altLang="fr-FR"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prévention des complications, des rechutes, des handicaps</a:t>
                      </a: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Maladie présente</a:t>
                      </a:r>
                      <a:br>
                        <a:rPr kumimoji="0" lang="fr-FR" altLang="fr-FR"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br>
                      <a:r>
                        <a:rPr kumimoji="0" lang="fr-FR" altLang="fr-FR"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clinique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accent1"/>
                          </a:solidFill>
                          <a:effectLst/>
                          <a:latin typeface="Arial" panose="020B0604020202020204" pitchFamily="34" charset="0"/>
                          <a:ea typeface="Times New Roman" panose="02020603050405020304" pitchFamily="18" charset="0"/>
                        </a:rPr>
                        <a:t>phase évolutive</a:t>
                      </a: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Traitement précoce d'une plaie du pied chez un diabétique pour éviter</a:t>
                      </a:r>
                      <a:br>
                        <a:rPr kumimoji="0" lang="fr-FR" altLang="fr-FR"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r>
                        <a:rPr kumimoji="0" lang="fr-FR" altLang="fr-FR"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la surinfection, la gangrène,</a:t>
                      </a:r>
                      <a:br>
                        <a:rPr kumimoji="0" lang="fr-FR" altLang="fr-FR"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r>
                        <a:rPr kumimoji="0" lang="fr-FR" altLang="fr-FR"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l'amputation, le handicap</a:t>
                      </a: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63229625"/>
                  </a:ext>
                </a:extLst>
              </a:tr>
            </a:tbl>
          </a:graphicData>
        </a:graphic>
      </p:graphicFrame>
      <p:pic>
        <p:nvPicPr>
          <p:cNvPr id="5" name="Image 4">
            <a:extLst>
              <a:ext uri="{FF2B5EF4-FFF2-40B4-BE49-F238E27FC236}">
                <a16:creationId xmlns:a16="http://schemas.microsoft.com/office/drawing/2014/main" id="{7E87F40F-9018-C34C-89EF-D66BBBCADADF}"/>
              </a:ext>
            </a:extLst>
          </p:cNvPr>
          <p:cNvPicPr>
            <a:picLocks noChangeAspect="1"/>
          </p:cNvPicPr>
          <p:nvPr/>
        </p:nvPicPr>
        <p:blipFill>
          <a:blip r:embed="rId2"/>
          <a:stretch>
            <a:fillRect/>
          </a:stretch>
        </p:blipFill>
        <p:spPr>
          <a:xfrm>
            <a:off x="8578106" y="0"/>
            <a:ext cx="565894" cy="570533"/>
          </a:xfrm>
          <a:prstGeom prst="rect">
            <a:avLst/>
          </a:prstGeom>
        </p:spPr>
      </p:pic>
      <p:sp>
        <p:nvSpPr>
          <p:cNvPr id="6" name="Titre 1">
            <a:extLst>
              <a:ext uri="{FF2B5EF4-FFF2-40B4-BE49-F238E27FC236}">
                <a16:creationId xmlns:a16="http://schemas.microsoft.com/office/drawing/2014/main" id="{252BE89D-D331-AF44-BC9D-E363E22974C2}"/>
              </a:ext>
            </a:extLst>
          </p:cNvPr>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fr-FR" sz="3600" dirty="0">
                <a:solidFill>
                  <a:prstClr val="black">
                    <a:lumMod val="65000"/>
                    <a:lumOff val="35000"/>
                  </a:prstClr>
                </a:solidFill>
                <a:latin typeface="Calibri"/>
                <a:cs typeface="Arial" pitchFamily="34" charset="0"/>
              </a:rPr>
              <a:t>Exemples de prévention</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spTree>
    <p:extLst>
      <p:ext uri="{BB962C8B-B14F-4D97-AF65-F5344CB8AC3E}">
        <p14:creationId xmlns:p14="http://schemas.microsoft.com/office/powerpoint/2010/main" val="4078081291"/>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Office Theme</Template>
  <TotalTime>27465</TotalTime>
  <Words>2691</Words>
  <Application>Microsoft Macintosh PowerPoint</Application>
  <PresentationFormat>Affichage à l'écran (4:3)</PresentationFormat>
  <Paragraphs>387</Paragraphs>
  <Slides>48</Slides>
  <Notes>5</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48</vt:i4>
      </vt:variant>
    </vt:vector>
  </HeadingPairs>
  <TitlesOfParts>
    <vt:vector size="56" baseType="lpstr">
      <vt:lpstr>Arial</vt:lpstr>
      <vt:lpstr>Calibri</vt:lpstr>
      <vt:lpstr>Calibri Light</vt:lpstr>
      <vt:lpstr>Tahoma</vt:lpstr>
      <vt:lpstr>Verdana</vt:lpstr>
      <vt:lpstr>Wingdings</vt:lpstr>
      <vt:lpstr>Thème Office</vt:lpstr>
      <vt:lpstr>1_Thème Office</vt:lpstr>
      <vt:lpstr>Prévention et dépistage  des cancers</vt:lpstr>
      <vt:lpstr>Présentation PowerPoint</vt:lpstr>
      <vt:lpstr>Présentation PowerPoint</vt:lpstr>
      <vt:lpstr>Présentation PowerPoint</vt:lpstr>
      <vt:lpstr>Présentation PowerPoint</vt:lpstr>
      <vt:lpstr>Prévention des cancers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En résumé</vt:lpstr>
      <vt:lpstr>Dépistage des cancers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Des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Parcours</dc:title>
  <dc:creator>Utilisateur Microsoft Office</dc:creator>
  <cp:lastModifiedBy>Microsoft Office User</cp:lastModifiedBy>
  <cp:revision>210</cp:revision>
  <dcterms:created xsi:type="dcterms:W3CDTF">2022-01-19T10:24:17Z</dcterms:created>
  <dcterms:modified xsi:type="dcterms:W3CDTF">2024-08-29T08:40:23Z</dcterms:modified>
</cp:coreProperties>
</file>