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57"/>
  </p:notesMasterIdLst>
  <p:sldIdLst>
    <p:sldId id="326" r:id="rId2"/>
    <p:sldId id="325" r:id="rId3"/>
    <p:sldId id="258" r:id="rId4"/>
    <p:sldId id="311" r:id="rId5"/>
    <p:sldId id="386" r:id="rId6"/>
    <p:sldId id="261" r:id="rId7"/>
    <p:sldId id="396" r:id="rId8"/>
    <p:sldId id="370" r:id="rId9"/>
    <p:sldId id="379" r:id="rId10"/>
    <p:sldId id="260" r:id="rId11"/>
    <p:sldId id="375" r:id="rId12"/>
    <p:sldId id="377" r:id="rId13"/>
    <p:sldId id="378" r:id="rId14"/>
    <p:sldId id="343" r:id="rId15"/>
    <p:sldId id="381" r:id="rId16"/>
    <p:sldId id="344" r:id="rId17"/>
    <p:sldId id="345" r:id="rId18"/>
    <p:sldId id="392" r:id="rId19"/>
    <p:sldId id="397" r:id="rId20"/>
    <p:sldId id="334" r:id="rId21"/>
    <p:sldId id="347" r:id="rId22"/>
    <p:sldId id="405" r:id="rId23"/>
    <p:sldId id="348" r:id="rId24"/>
    <p:sldId id="335" r:id="rId25"/>
    <p:sldId id="393" r:id="rId26"/>
    <p:sldId id="398" r:id="rId27"/>
    <p:sldId id="351" r:id="rId28"/>
    <p:sldId id="391" r:id="rId29"/>
    <p:sldId id="352" r:id="rId30"/>
    <p:sldId id="353" r:id="rId31"/>
    <p:sldId id="354" r:id="rId32"/>
    <p:sldId id="356" r:id="rId33"/>
    <p:sldId id="355" r:id="rId34"/>
    <p:sldId id="337" r:id="rId35"/>
    <p:sldId id="357" r:id="rId36"/>
    <p:sldId id="359" r:id="rId37"/>
    <p:sldId id="360" r:id="rId38"/>
    <p:sldId id="361" r:id="rId39"/>
    <p:sldId id="394" r:id="rId40"/>
    <p:sldId id="399" r:id="rId41"/>
    <p:sldId id="338" r:id="rId42"/>
    <p:sldId id="363" r:id="rId43"/>
    <p:sldId id="390" r:id="rId44"/>
    <p:sldId id="364" r:id="rId45"/>
    <p:sldId id="365" r:id="rId46"/>
    <p:sldId id="366" r:id="rId47"/>
    <p:sldId id="367" r:id="rId48"/>
    <p:sldId id="369" r:id="rId49"/>
    <p:sldId id="395" r:id="rId50"/>
    <p:sldId id="339" r:id="rId51"/>
    <p:sldId id="309" r:id="rId52"/>
    <p:sldId id="327" r:id="rId53"/>
    <p:sldId id="328" r:id="rId54"/>
    <p:sldId id="267" r:id="rId55"/>
    <p:sldId id="268"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posé pédagogique" id="{1D876F95-E50B-214C-B89B-4E20D12188BD}">
          <p14:sldIdLst>
            <p14:sldId id="326"/>
            <p14:sldId id="325"/>
            <p14:sldId id="258"/>
            <p14:sldId id="311"/>
            <p14:sldId id="386"/>
            <p14:sldId id="261"/>
            <p14:sldId id="396"/>
            <p14:sldId id="370"/>
            <p14:sldId id="379"/>
            <p14:sldId id="260"/>
            <p14:sldId id="375"/>
            <p14:sldId id="377"/>
            <p14:sldId id="378"/>
            <p14:sldId id="343"/>
            <p14:sldId id="381"/>
            <p14:sldId id="344"/>
            <p14:sldId id="345"/>
            <p14:sldId id="392"/>
            <p14:sldId id="397"/>
            <p14:sldId id="334"/>
            <p14:sldId id="347"/>
            <p14:sldId id="405"/>
            <p14:sldId id="348"/>
            <p14:sldId id="335"/>
            <p14:sldId id="393"/>
            <p14:sldId id="398"/>
            <p14:sldId id="351"/>
            <p14:sldId id="391"/>
            <p14:sldId id="352"/>
            <p14:sldId id="353"/>
            <p14:sldId id="354"/>
            <p14:sldId id="356"/>
            <p14:sldId id="355"/>
            <p14:sldId id="337"/>
            <p14:sldId id="357"/>
            <p14:sldId id="359"/>
            <p14:sldId id="360"/>
            <p14:sldId id="361"/>
            <p14:sldId id="394"/>
            <p14:sldId id="399"/>
            <p14:sldId id="338"/>
            <p14:sldId id="363"/>
            <p14:sldId id="390"/>
            <p14:sldId id="364"/>
            <p14:sldId id="365"/>
            <p14:sldId id="366"/>
            <p14:sldId id="367"/>
            <p14:sldId id="369"/>
            <p14:sldId id="395"/>
            <p14:sldId id="339"/>
            <p14:sldId id="309"/>
            <p14:sldId id="327"/>
            <p14:sldId id="328"/>
            <p14:sldId id="26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224"/>
    <a:srgbClr val="4F81BD"/>
    <a:srgbClr val="C6C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43"/>
    <p:restoredTop sz="90893" autoAdjust="0"/>
  </p:normalViewPr>
  <p:slideViewPr>
    <p:cSldViewPr snapToGrid="0" snapToObjects="1">
      <p:cViewPr varScale="1">
        <p:scale>
          <a:sx n="99" d="100"/>
          <a:sy n="99" d="100"/>
        </p:scale>
        <p:origin x="8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B2315-9A0F-A04A-AB0B-900B27BAAEA6}" type="datetimeFigureOut">
              <a:rPr lang="fr-FR" smtClean="0"/>
              <a:t>25/09/2020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1A803-A241-4748-A141-44C41E3E3DBD}" type="slidenum">
              <a:rPr lang="fr-FR" smtClean="0"/>
              <a:t>‹N°›</a:t>
            </a:fld>
            <a:endParaRPr lang="fr-FR"/>
          </a:p>
        </p:txBody>
      </p:sp>
    </p:spTree>
    <p:extLst>
      <p:ext uri="{BB962C8B-B14F-4D97-AF65-F5344CB8AC3E}">
        <p14:creationId xmlns:p14="http://schemas.microsoft.com/office/powerpoint/2010/main" val="347027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a:t>
            </a:fld>
            <a:endParaRPr lang="fr-FR"/>
          </a:p>
        </p:txBody>
      </p:sp>
    </p:spTree>
    <p:extLst>
      <p:ext uri="{BB962C8B-B14F-4D97-AF65-F5344CB8AC3E}">
        <p14:creationId xmlns:p14="http://schemas.microsoft.com/office/powerpoint/2010/main" val="1672160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13</a:t>
            </a:fld>
            <a:endParaRPr lang="fr-FR"/>
          </a:p>
        </p:txBody>
      </p:sp>
    </p:spTree>
    <p:extLst>
      <p:ext uri="{BB962C8B-B14F-4D97-AF65-F5344CB8AC3E}">
        <p14:creationId xmlns:p14="http://schemas.microsoft.com/office/powerpoint/2010/main" val="132480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14</a:t>
            </a:fld>
            <a:endParaRPr lang="fr-FR"/>
          </a:p>
        </p:txBody>
      </p:sp>
    </p:spTree>
    <p:extLst>
      <p:ext uri="{BB962C8B-B14F-4D97-AF65-F5344CB8AC3E}">
        <p14:creationId xmlns:p14="http://schemas.microsoft.com/office/powerpoint/2010/main" val="52114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15</a:t>
            </a:fld>
            <a:endParaRPr lang="fr-FR"/>
          </a:p>
        </p:txBody>
      </p:sp>
    </p:spTree>
    <p:extLst>
      <p:ext uri="{BB962C8B-B14F-4D97-AF65-F5344CB8AC3E}">
        <p14:creationId xmlns:p14="http://schemas.microsoft.com/office/powerpoint/2010/main" val="562151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16</a:t>
            </a:fld>
            <a:endParaRPr lang="fr-FR"/>
          </a:p>
        </p:txBody>
      </p:sp>
    </p:spTree>
    <p:extLst>
      <p:ext uri="{BB962C8B-B14F-4D97-AF65-F5344CB8AC3E}">
        <p14:creationId xmlns:p14="http://schemas.microsoft.com/office/powerpoint/2010/main" val="4103823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17</a:t>
            </a:fld>
            <a:endParaRPr lang="fr-FR"/>
          </a:p>
        </p:txBody>
      </p:sp>
    </p:spTree>
    <p:extLst>
      <p:ext uri="{BB962C8B-B14F-4D97-AF65-F5344CB8AC3E}">
        <p14:creationId xmlns:p14="http://schemas.microsoft.com/office/powerpoint/2010/main" val="1858679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19</a:t>
            </a:fld>
            <a:endParaRPr lang="fr-FR"/>
          </a:p>
        </p:txBody>
      </p:sp>
    </p:spTree>
    <p:extLst>
      <p:ext uri="{BB962C8B-B14F-4D97-AF65-F5344CB8AC3E}">
        <p14:creationId xmlns:p14="http://schemas.microsoft.com/office/powerpoint/2010/main" val="3706485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20</a:t>
            </a:fld>
            <a:endParaRPr lang="fr-FR"/>
          </a:p>
        </p:txBody>
      </p:sp>
    </p:spTree>
    <p:extLst>
      <p:ext uri="{BB962C8B-B14F-4D97-AF65-F5344CB8AC3E}">
        <p14:creationId xmlns:p14="http://schemas.microsoft.com/office/powerpoint/2010/main" val="2772310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21</a:t>
            </a:fld>
            <a:endParaRPr lang="fr-FR"/>
          </a:p>
        </p:txBody>
      </p:sp>
    </p:spTree>
    <p:extLst>
      <p:ext uri="{BB962C8B-B14F-4D97-AF65-F5344CB8AC3E}">
        <p14:creationId xmlns:p14="http://schemas.microsoft.com/office/powerpoint/2010/main" val="1902425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22</a:t>
            </a:fld>
            <a:endParaRPr lang="fr-FR"/>
          </a:p>
        </p:txBody>
      </p:sp>
    </p:spTree>
    <p:extLst>
      <p:ext uri="{BB962C8B-B14F-4D97-AF65-F5344CB8AC3E}">
        <p14:creationId xmlns:p14="http://schemas.microsoft.com/office/powerpoint/2010/main" val="753070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23</a:t>
            </a:fld>
            <a:endParaRPr lang="fr-FR"/>
          </a:p>
        </p:txBody>
      </p:sp>
    </p:spTree>
    <p:extLst>
      <p:ext uri="{BB962C8B-B14F-4D97-AF65-F5344CB8AC3E}">
        <p14:creationId xmlns:p14="http://schemas.microsoft.com/office/powerpoint/2010/main" val="165924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a:t>
            </a:fld>
            <a:endParaRPr lang="fr-FR"/>
          </a:p>
        </p:txBody>
      </p:sp>
    </p:spTree>
    <p:extLst>
      <p:ext uri="{BB962C8B-B14F-4D97-AF65-F5344CB8AC3E}">
        <p14:creationId xmlns:p14="http://schemas.microsoft.com/office/powerpoint/2010/main" val="154641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24</a:t>
            </a:fld>
            <a:endParaRPr lang="fr-FR"/>
          </a:p>
        </p:txBody>
      </p:sp>
    </p:spTree>
    <p:extLst>
      <p:ext uri="{BB962C8B-B14F-4D97-AF65-F5344CB8AC3E}">
        <p14:creationId xmlns:p14="http://schemas.microsoft.com/office/powerpoint/2010/main" val="499596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26</a:t>
            </a:fld>
            <a:endParaRPr lang="fr-FR"/>
          </a:p>
        </p:txBody>
      </p:sp>
    </p:spTree>
    <p:extLst>
      <p:ext uri="{BB962C8B-B14F-4D97-AF65-F5344CB8AC3E}">
        <p14:creationId xmlns:p14="http://schemas.microsoft.com/office/powerpoint/2010/main" val="3993519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27</a:t>
            </a:fld>
            <a:endParaRPr lang="fr-FR"/>
          </a:p>
        </p:txBody>
      </p:sp>
    </p:spTree>
    <p:extLst>
      <p:ext uri="{BB962C8B-B14F-4D97-AF65-F5344CB8AC3E}">
        <p14:creationId xmlns:p14="http://schemas.microsoft.com/office/powerpoint/2010/main" val="1855775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28</a:t>
            </a:fld>
            <a:endParaRPr lang="fr-FR"/>
          </a:p>
        </p:txBody>
      </p:sp>
    </p:spTree>
    <p:extLst>
      <p:ext uri="{BB962C8B-B14F-4D97-AF65-F5344CB8AC3E}">
        <p14:creationId xmlns:p14="http://schemas.microsoft.com/office/powerpoint/2010/main" val="1312703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29</a:t>
            </a:fld>
            <a:endParaRPr lang="fr-FR"/>
          </a:p>
        </p:txBody>
      </p:sp>
    </p:spTree>
    <p:extLst>
      <p:ext uri="{BB962C8B-B14F-4D97-AF65-F5344CB8AC3E}">
        <p14:creationId xmlns:p14="http://schemas.microsoft.com/office/powerpoint/2010/main" val="3853109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30</a:t>
            </a:fld>
            <a:endParaRPr lang="fr-FR"/>
          </a:p>
        </p:txBody>
      </p:sp>
    </p:spTree>
    <p:extLst>
      <p:ext uri="{BB962C8B-B14F-4D97-AF65-F5344CB8AC3E}">
        <p14:creationId xmlns:p14="http://schemas.microsoft.com/office/powerpoint/2010/main" val="394836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31</a:t>
            </a:fld>
            <a:endParaRPr lang="fr-FR"/>
          </a:p>
        </p:txBody>
      </p:sp>
    </p:spTree>
    <p:extLst>
      <p:ext uri="{BB962C8B-B14F-4D97-AF65-F5344CB8AC3E}">
        <p14:creationId xmlns:p14="http://schemas.microsoft.com/office/powerpoint/2010/main" val="3006966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32</a:t>
            </a:fld>
            <a:endParaRPr lang="fr-FR"/>
          </a:p>
        </p:txBody>
      </p:sp>
    </p:spTree>
    <p:extLst>
      <p:ext uri="{BB962C8B-B14F-4D97-AF65-F5344CB8AC3E}">
        <p14:creationId xmlns:p14="http://schemas.microsoft.com/office/powerpoint/2010/main" val="1534355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33</a:t>
            </a:fld>
            <a:endParaRPr lang="fr-FR"/>
          </a:p>
        </p:txBody>
      </p:sp>
    </p:spTree>
    <p:extLst>
      <p:ext uri="{BB962C8B-B14F-4D97-AF65-F5344CB8AC3E}">
        <p14:creationId xmlns:p14="http://schemas.microsoft.com/office/powerpoint/2010/main" val="3868752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34</a:t>
            </a:fld>
            <a:endParaRPr lang="fr-FR"/>
          </a:p>
        </p:txBody>
      </p:sp>
    </p:spTree>
    <p:extLst>
      <p:ext uri="{BB962C8B-B14F-4D97-AF65-F5344CB8AC3E}">
        <p14:creationId xmlns:p14="http://schemas.microsoft.com/office/powerpoint/2010/main" val="83404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6</a:t>
            </a:fld>
            <a:endParaRPr lang="fr-FR"/>
          </a:p>
        </p:txBody>
      </p:sp>
    </p:spTree>
    <p:extLst>
      <p:ext uri="{BB962C8B-B14F-4D97-AF65-F5344CB8AC3E}">
        <p14:creationId xmlns:p14="http://schemas.microsoft.com/office/powerpoint/2010/main" val="48661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35</a:t>
            </a:fld>
            <a:endParaRPr lang="fr-FR"/>
          </a:p>
        </p:txBody>
      </p:sp>
    </p:spTree>
    <p:extLst>
      <p:ext uri="{BB962C8B-B14F-4D97-AF65-F5344CB8AC3E}">
        <p14:creationId xmlns:p14="http://schemas.microsoft.com/office/powerpoint/2010/main" val="3950361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36</a:t>
            </a:fld>
            <a:endParaRPr lang="fr-FR"/>
          </a:p>
        </p:txBody>
      </p:sp>
    </p:spTree>
    <p:extLst>
      <p:ext uri="{BB962C8B-B14F-4D97-AF65-F5344CB8AC3E}">
        <p14:creationId xmlns:p14="http://schemas.microsoft.com/office/powerpoint/2010/main" val="2088807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37</a:t>
            </a:fld>
            <a:endParaRPr lang="fr-FR"/>
          </a:p>
        </p:txBody>
      </p:sp>
    </p:spTree>
    <p:extLst>
      <p:ext uri="{BB962C8B-B14F-4D97-AF65-F5344CB8AC3E}">
        <p14:creationId xmlns:p14="http://schemas.microsoft.com/office/powerpoint/2010/main" val="144148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38</a:t>
            </a:fld>
            <a:endParaRPr lang="fr-FR"/>
          </a:p>
        </p:txBody>
      </p:sp>
    </p:spTree>
    <p:extLst>
      <p:ext uri="{BB962C8B-B14F-4D97-AF65-F5344CB8AC3E}">
        <p14:creationId xmlns:p14="http://schemas.microsoft.com/office/powerpoint/2010/main" val="1955719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40</a:t>
            </a:fld>
            <a:endParaRPr lang="fr-FR"/>
          </a:p>
        </p:txBody>
      </p:sp>
    </p:spTree>
    <p:extLst>
      <p:ext uri="{BB962C8B-B14F-4D97-AF65-F5344CB8AC3E}">
        <p14:creationId xmlns:p14="http://schemas.microsoft.com/office/powerpoint/2010/main" val="835402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41</a:t>
            </a:fld>
            <a:endParaRPr lang="fr-FR"/>
          </a:p>
        </p:txBody>
      </p:sp>
    </p:spTree>
    <p:extLst>
      <p:ext uri="{BB962C8B-B14F-4D97-AF65-F5344CB8AC3E}">
        <p14:creationId xmlns:p14="http://schemas.microsoft.com/office/powerpoint/2010/main" val="2663140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42</a:t>
            </a:fld>
            <a:endParaRPr lang="fr-FR"/>
          </a:p>
        </p:txBody>
      </p:sp>
    </p:spTree>
    <p:extLst>
      <p:ext uri="{BB962C8B-B14F-4D97-AF65-F5344CB8AC3E}">
        <p14:creationId xmlns:p14="http://schemas.microsoft.com/office/powerpoint/2010/main" val="658197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43</a:t>
            </a:fld>
            <a:endParaRPr lang="fr-FR"/>
          </a:p>
        </p:txBody>
      </p:sp>
    </p:spTree>
    <p:extLst>
      <p:ext uri="{BB962C8B-B14F-4D97-AF65-F5344CB8AC3E}">
        <p14:creationId xmlns:p14="http://schemas.microsoft.com/office/powerpoint/2010/main" val="98100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44</a:t>
            </a:fld>
            <a:endParaRPr lang="fr-FR"/>
          </a:p>
        </p:txBody>
      </p:sp>
    </p:spTree>
    <p:extLst>
      <p:ext uri="{BB962C8B-B14F-4D97-AF65-F5344CB8AC3E}">
        <p14:creationId xmlns:p14="http://schemas.microsoft.com/office/powerpoint/2010/main" val="60203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45</a:t>
            </a:fld>
            <a:endParaRPr lang="fr-FR"/>
          </a:p>
        </p:txBody>
      </p:sp>
    </p:spTree>
    <p:extLst>
      <p:ext uri="{BB962C8B-B14F-4D97-AF65-F5344CB8AC3E}">
        <p14:creationId xmlns:p14="http://schemas.microsoft.com/office/powerpoint/2010/main" val="324933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7</a:t>
            </a:fld>
            <a:endParaRPr lang="fr-FR"/>
          </a:p>
        </p:txBody>
      </p:sp>
    </p:spTree>
    <p:extLst>
      <p:ext uri="{BB962C8B-B14F-4D97-AF65-F5344CB8AC3E}">
        <p14:creationId xmlns:p14="http://schemas.microsoft.com/office/powerpoint/2010/main" val="228845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46</a:t>
            </a:fld>
            <a:endParaRPr lang="fr-FR"/>
          </a:p>
        </p:txBody>
      </p:sp>
    </p:spTree>
    <p:extLst>
      <p:ext uri="{BB962C8B-B14F-4D97-AF65-F5344CB8AC3E}">
        <p14:creationId xmlns:p14="http://schemas.microsoft.com/office/powerpoint/2010/main" val="164528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47</a:t>
            </a:fld>
            <a:endParaRPr lang="fr-FR"/>
          </a:p>
        </p:txBody>
      </p:sp>
    </p:spTree>
    <p:extLst>
      <p:ext uri="{BB962C8B-B14F-4D97-AF65-F5344CB8AC3E}">
        <p14:creationId xmlns:p14="http://schemas.microsoft.com/office/powerpoint/2010/main" val="3422302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48</a:t>
            </a:fld>
            <a:endParaRPr lang="fr-FR"/>
          </a:p>
        </p:txBody>
      </p:sp>
    </p:spTree>
    <p:extLst>
      <p:ext uri="{BB962C8B-B14F-4D97-AF65-F5344CB8AC3E}">
        <p14:creationId xmlns:p14="http://schemas.microsoft.com/office/powerpoint/2010/main" val="626447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49</a:t>
            </a:fld>
            <a:endParaRPr lang="fr-FR"/>
          </a:p>
        </p:txBody>
      </p:sp>
    </p:spTree>
    <p:extLst>
      <p:ext uri="{BB962C8B-B14F-4D97-AF65-F5344CB8AC3E}">
        <p14:creationId xmlns:p14="http://schemas.microsoft.com/office/powerpoint/2010/main" val="2419118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50</a:t>
            </a:fld>
            <a:endParaRPr lang="fr-FR"/>
          </a:p>
        </p:txBody>
      </p:sp>
    </p:spTree>
    <p:extLst>
      <p:ext uri="{BB962C8B-B14F-4D97-AF65-F5344CB8AC3E}">
        <p14:creationId xmlns:p14="http://schemas.microsoft.com/office/powerpoint/2010/main" val="330761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8</a:t>
            </a:fld>
            <a:endParaRPr lang="fr-FR"/>
          </a:p>
        </p:txBody>
      </p:sp>
    </p:spTree>
    <p:extLst>
      <p:ext uri="{BB962C8B-B14F-4D97-AF65-F5344CB8AC3E}">
        <p14:creationId xmlns:p14="http://schemas.microsoft.com/office/powerpoint/2010/main" val="73133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9</a:t>
            </a:fld>
            <a:endParaRPr lang="fr-FR"/>
          </a:p>
        </p:txBody>
      </p:sp>
    </p:spTree>
    <p:extLst>
      <p:ext uri="{BB962C8B-B14F-4D97-AF65-F5344CB8AC3E}">
        <p14:creationId xmlns:p14="http://schemas.microsoft.com/office/powerpoint/2010/main" val="206299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10</a:t>
            </a:fld>
            <a:endParaRPr lang="fr-FR"/>
          </a:p>
        </p:txBody>
      </p:sp>
    </p:spTree>
    <p:extLst>
      <p:ext uri="{BB962C8B-B14F-4D97-AF65-F5344CB8AC3E}">
        <p14:creationId xmlns:p14="http://schemas.microsoft.com/office/powerpoint/2010/main" val="4206591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11</a:t>
            </a:fld>
            <a:endParaRPr lang="fr-FR"/>
          </a:p>
        </p:txBody>
      </p:sp>
    </p:spTree>
    <p:extLst>
      <p:ext uri="{BB962C8B-B14F-4D97-AF65-F5344CB8AC3E}">
        <p14:creationId xmlns:p14="http://schemas.microsoft.com/office/powerpoint/2010/main" val="260119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21A803-A241-4748-A141-44C41E3E3DBD}" type="slidenum">
              <a:rPr lang="fr-FR" smtClean="0"/>
              <a:t>12</a:t>
            </a:fld>
            <a:endParaRPr lang="fr-FR"/>
          </a:p>
        </p:txBody>
      </p:sp>
    </p:spTree>
    <p:extLst>
      <p:ext uri="{BB962C8B-B14F-4D97-AF65-F5344CB8AC3E}">
        <p14:creationId xmlns:p14="http://schemas.microsoft.com/office/powerpoint/2010/main" val="3922766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EB33741-CD8A-40E1-ABE6-6935F74FCE25}" type="datetime1">
              <a:rPr lang="fr-FR" smtClean="0"/>
              <a:t>25/09/2020</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3D21F68E-E089-4FC0-8D81-C02C7F93F29C}" type="slidenum">
              <a:rPr lang="fr-FR" smtClean="0"/>
              <a:t>‹N°›</a:t>
            </a:fld>
            <a:endParaRPr lang="fr-FR" dirty="0"/>
          </a:p>
        </p:txBody>
      </p:sp>
      <p:sp>
        <p:nvSpPr>
          <p:cNvPr id="5" name="Titre 4"/>
          <p:cNvSpPr>
            <a:spLocks noGrp="1"/>
          </p:cNvSpPr>
          <p:nvPr>
            <p:ph type="title"/>
          </p:nvPr>
        </p:nvSpPr>
        <p:spPr/>
        <p:txBody>
          <a:bodyPr/>
          <a:lstStyle/>
          <a:p>
            <a:r>
              <a:rPr lang="fr-FR"/>
              <a:t>Modifiez le style du titre</a:t>
            </a:r>
            <a:endParaRPr lang="fr-FR" dirty="0"/>
          </a:p>
        </p:txBody>
      </p:sp>
    </p:spTree>
    <p:extLst>
      <p:ext uri="{BB962C8B-B14F-4D97-AF65-F5344CB8AC3E}">
        <p14:creationId xmlns:p14="http://schemas.microsoft.com/office/powerpoint/2010/main" val="23182293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F1D54022-3374-4671-92CC-7A12BDAA8B94}" type="datetime1">
              <a:rPr lang="fr-FR" smtClean="0"/>
              <a:t>25/09/2020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D21F68E-E089-4FC0-8D81-C02C7F93F29C}" type="slidenum">
              <a:rPr lang="fr-FR" smtClean="0"/>
              <a:t>‹N°›</a:t>
            </a:fld>
            <a:endParaRPr lang="fr-FR"/>
          </a:p>
        </p:txBody>
      </p:sp>
    </p:spTree>
    <p:extLst>
      <p:ext uri="{BB962C8B-B14F-4D97-AF65-F5344CB8AC3E}">
        <p14:creationId xmlns:p14="http://schemas.microsoft.com/office/powerpoint/2010/main" val="414978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7"/>
            <a:ext cx="10515600" cy="1325563"/>
          </a:xfrm>
          <a:prstGeom prst="rect">
            <a:avLst/>
          </a:prstGeom>
        </p:spPr>
        <p:txBody>
          <a:bodyPr/>
          <a:lstStyle/>
          <a:p>
            <a:r>
              <a:rPr lang="fr-FR"/>
              <a:t>Modifiez le style du titre</a:t>
            </a:r>
            <a:endParaRPr lang="en-US" dirty="0"/>
          </a:p>
        </p:txBody>
      </p:sp>
      <p:sp>
        <p:nvSpPr>
          <p:cNvPr id="3" name="Content Placeholder 2"/>
          <p:cNvSpPr>
            <a:spLocks noGrp="1"/>
          </p:cNvSpPr>
          <p:nvPr>
            <p:ph idx="1"/>
          </p:nvPr>
        </p:nvSpPr>
        <p:spPr>
          <a:xfrm>
            <a:off x="1120000" y="1825625"/>
            <a:ext cx="102338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D7BBF0F9-784B-284A-947D-451CFE25F417}"/>
              </a:ext>
            </a:extLst>
          </p:cNvPr>
          <p:cNvSpPr>
            <a:spLocks noGrp="1"/>
          </p:cNvSpPr>
          <p:nvPr>
            <p:ph type="dt" sz="half" idx="10"/>
          </p:nvPr>
        </p:nvSpPr>
        <p:spPr>
          <a:xfrm>
            <a:off x="838200" y="6356351"/>
            <a:ext cx="2743200" cy="365125"/>
          </a:xfrm>
          <a:prstGeom prst="rect">
            <a:avLst/>
          </a:prstGeom>
        </p:spPr>
        <p:txBody>
          <a:bodyPr/>
          <a:lstStyle>
            <a:lvl1pPr eaLnBrk="1" hangingPunct="1">
              <a:defRPr dirty="0"/>
            </a:lvl1pPr>
          </a:lstStyle>
          <a:p>
            <a:fld id="{0A9DC27B-BE5F-4F86-A9B7-EE9AB686FF47}" type="datetime1">
              <a:rPr lang="fr-FR" smtClean="0"/>
              <a:t>25/09/2020</a:t>
            </a:fld>
            <a:endParaRPr lang="fr-FR"/>
          </a:p>
        </p:txBody>
      </p:sp>
      <p:sp>
        <p:nvSpPr>
          <p:cNvPr id="5" name="Footer Placeholder 4">
            <a:extLst>
              <a:ext uri="{FF2B5EF4-FFF2-40B4-BE49-F238E27FC236}">
                <a16:creationId xmlns:a16="http://schemas.microsoft.com/office/drawing/2014/main" id="{F51FCDFF-AD45-264A-8CED-7A892B04D46D}"/>
              </a:ext>
            </a:extLst>
          </p:cNvPr>
          <p:cNvSpPr>
            <a:spLocks noGrp="1"/>
          </p:cNvSpPr>
          <p:nvPr>
            <p:ph type="ftr" sz="quarter" idx="11"/>
          </p:nvPr>
        </p:nvSpPr>
        <p:spPr>
          <a:xfrm>
            <a:off x="4038600" y="6356351"/>
            <a:ext cx="4114800" cy="365125"/>
          </a:xfrm>
          <a:prstGeom prst="rect">
            <a:avLst/>
          </a:prstGeom>
        </p:spPr>
        <p:txBody>
          <a:bodyPr/>
          <a:lstStyle>
            <a:lvl1pPr eaLnBrk="1" hangingPunct="1">
              <a:defRPr dirty="0"/>
            </a:lvl1pPr>
          </a:lstStyle>
          <a:p>
            <a:endParaRPr lang="fr-FR"/>
          </a:p>
        </p:txBody>
      </p:sp>
      <p:sp>
        <p:nvSpPr>
          <p:cNvPr id="6" name="Slide Number Placeholder 5">
            <a:extLst>
              <a:ext uri="{FF2B5EF4-FFF2-40B4-BE49-F238E27FC236}">
                <a16:creationId xmlns:a16="http://schemas.microsoft.com/office/drawing/2014/main" id="{62307158-0BD5-524D-A3AA-3C4813613759}"/>
              </a:ext>
            </a:extLst>
          </p:cNvPr>
          <p:cNvSpPr>
            <a:spLocks noGrp="1"/>
          </p:cNvSpPr>
          <p:nvPr>
            <p:ph type="sldNum" sz="quarter" idx="12"/>
          </p:nvPr>
        </p:nvSpPr>
        <p:spPr>
          <a:xfrm>
            <a:off x="8610600" y="6356351"/>
            <a:ext cx="2743200" cy="365125"/>
          </a:xfrm>
          <a:prstGeom prst="rect">
            <a:avLst/>
          </a:prstGeom>
        </p:spPr>
        <p:txBody>
          <a:bodyPr/>
          <a:lstStyle>
            <a:lvl1pPr eaLnBrk="1" hangingPunct="1">
              <a:defRPr dirty="0"/>
            </a:lvl1pPr>
          </a:lstStyle>
          <a:p>
            <a:fld id="{257D99C9-F8D3-074C-9B26-DA1C9C9CD3E0}" type="slidenum">
              <a:rPr lang="fr-FR" smtClean="0"/>
              <a:t>‹N°›</a:t>
            </a:fld>
            <a:endParaRPr lang="fr-FR"/>
          </a:p>
        </p:txBody>
      </p:sp>
    </p:spTree>
    <p:extLst>
      <p:ext uri="{BB962C8B-B14F-4D97-AF65-F5344CB8AC3E}">
        <p14:creationId xmlns:p14="http://schemas.microsoft.com/office/powerpoint/2010/main" val="48159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E9834A5-A028-4CBF-B82E-94A424D0E9D9}" type="datetime1">
              <a:rPr lang="fr-FR" smtClean="0"/>
              <a:t>25/09/2020</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3D21F68E-E089-4FC0-8D81-C02C7F93F29C}" type="slidenum">
              <a:rPr lang="fr-FR" smtClean="0"/>
              <a:t>‹N°›</a:t>
            </a:fld>
            <a:endParaRPr lang="fr-FR" dirty="0"/>
          </a:p>
        </p:txBody>
      </p:sp>
      <p:sp>
        <p:nvSpPr>
          <p:cNvPr id="5" name="Titre 4"/>
          <p:cNvSpPr>
            <a:spLocks noGrp="1"/>
          </p:cNvSpPr>
          <p:nvPr>
            <p:ph type="title"/>
          </p:nvPr>
        </p:nvSpPr>
        <p:spPr/>
        <p:txBody>
          <a:bodyPr/>
          <a:lstStyle/>
          <a:p>
            <a:r>
              <a:rPr lang="fr-FR" dirty="0"/>
              <a:t>Modifiez le style du titre</a:t>
            </a:r>
          </a:p>
        </p:txBody>
      </p:sp>
    </p:spTree>
    <p:extLst>
      <p:ext uri="{BB962C8B-B14F-4D97-AF65-F5344CB8AC3E}">
        <p14:creationId xmlns:p14="http://schemas.microsoft.com/office/powerpoint/2010/main" val="149450600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71BE12-9C50-C94C-8BF1-F798BD6B97A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6366D87-8F4C-9B47-A7D0-73592B588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439D0C7B-37D3-9C4B-9D94-C4A724F12705}"/>
              </a:ext>
            </a:extLst>
          </p:cNvPr>
          <p:cNvSpPr>
            <a:spLocks noGrp="1"/>
          </p:cNvSpPr>
          <p:nvPr>
            <p:ph type="dt" sz="half" idx="10"/>
          </p:nvPr>
        </p:nvSpPr>
        <p:spPr/>
        <p:txBody>
          <a:bodyPr/>
          <a:lstStyle/>
          <a:p>
            <a:fld id="{0E7FBB05-E426-BC42-BB6A-E69E81344AE8}" type="datetimeFigureOut">
              <a:rPr lang="fr-FR" smtClean="0"/>
              <a:t>25/09/2020</a:t>
            </a:fld>
            <a:endParaRPr lang="fr-FR"/>
          </a:p>
        </p:txBody>
      </p:sp>
      <p:sp>
        <p:nvSpPr>
          <p:cNvPr id="5" name="Espace réservé du pied de page 4">
            <a:extLst>
              <a:ext uri="{FF2B5EF4-FFF2-40B4-BE49-F238E27FC236}">
                <a16:creationId xmlns:a16="http://schemas.microsoft.com/office/drawing/2014/main" id="{ED549264-0D43-2444-9829-C7F8263A23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27D4BB-F2BD-ED45-83AF-683565244344}"/>
              </a:ext>
            </a:extLst>
          </p:cNvPr>
          <p:cNvSpPr>
            <a:spLocks noGrp="1"/>
          </p:cNvSpPr>
          <p:nvPr>
            <p:ph type="sldNum" sz="quarter" idx="12"/>
          </p:nvPr>
        </p:nvSpPr>
        <p:spPr/>
        <p:txBody>
          <a:bodyPr/>
          <a:lstStyle/>
          <a:p>
            <a:fld id="{A04A8A13-D753-A44F-830E-5B6442C51EF3}" type="slidenum">
              <a:rPr lang="fr-FR" smtClean="0"/>
              <a:t>‹N°›</a:t>
            </a:fld>
            <a:endParaRPr lang="fr-FR"/>
          </a:p>
        </p:txBody>
      </p:sp>
    </p:spTree>
    <p:extLst>
      <p:ext uri="{BB962C8B-B14F-4D97-AF65-F5344CB8AC3E}">
        <p14:creationId xmlns:p14="http://schemas.microsoft.com/office/powerpoint/2010/main" val="30703698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100">
              <a:srgbClr val="FFFFFF"/>
            </a:gs>
            <a:gs pos="0">
              <a:schemeClr val="bg1"/>
            </a:gs>
            <a:gs pos="100000">
              <a:schemeClr val="bg1"/>
            </a:gs>
          </a:gsLst>
          <a:path path="circle">
            <a:fillToRect t="100000" r="100000"/>
          </a:path>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3392" y="1916832"/>
            <a:ext cx="10972800" cy="1143000"/>
          </a:xfrm>
          <a:prstGeom prst="rect">
            <a:avLst/>
          </a:prstGeom>
        </p:spPr>
        <p:txBody>
          <a:bodyPr vert="horz" lIns="91440" tIns="45720" rIns="91440" bIns="45720" rtlCol="0" anchor="ctr">
            <a:normAutofit/>
          </a:bodyPr>
          <a:lstStyle/>
          <a:p>
            <a:r>
              <a:rPr lang="fr-FR" dirty="0"/>
              <a:t>Cliquez pour modifier le style du titre</a:t>
            </a:r>
            <a:endParaRPr lang="fr-BE" dirty="0"/>
          </a:p>
        </p:txBody>
      </p:sp>
      <p:pic>
        <p:nvPicPr>
          <p:cNvPr id="1027" name="Picture 3"/>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r="27310"/>
          <a:stretch/>
        </p:blipFill>
        <p:spPr bwMode="auto">
          <a:xfrm>
            <a:off x="239350" y="6020942"/>
            <a:ext cx="1860869" cy="83705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e la date 2"/>
          <p:cNvSpPr>
            <a:spLocks noGrp="1"/>
          </p:cNvSpPr>
          <p:nvPr>
            <p:ph type="dt" sz="half" idx="2"/>
          </p:nvPr>
        </p:nvSpPr>
        <p:spPr>
          <a:xfrm>
            <a:off x="8592277" y="6356351"/>
            <a:ext cx="132582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A60C8-A77F-4820-8C72-1E19D488412E}" type="datetime1">
              <a:rPr lang="fr-FR" smtClean="0"/>
              <a:t>25/09/2020</a:t>
            </a:fld>
            <a:endParaRPr lang="fr-FR" dirty="0"/>
          </a:p>
        </p:txBody>
      </p:sp>
      <p:sp>
        <p:nvSpPr>
          <p:cNvPr id="4" name="Espace réservé du pied de page 3"/>
          <p:cNvSpPr>
            <a:spLocks noGrp="1"/>
          </p:cNvSpPr>
          <p:nvPr>
            <p:ph type="ftr" sz="quarter" idx="3"/>
          </p:nvPr>
        </p:nvSpPr>
        <p:spPr>
          <a:xfrm>
            <a:off x="6288021" y="6356351"/>
            <a:ext cx="1865379" cy="365125"/>
          </a:xfrm>
          <a:prstGeom prst="rect">
            <a:avLst/>
          </a:prstGeom>
        </p:spPr>
        <p:txBody>
          <a:bodyPr vert="horz" lIns="91440" tIns="45720" rIns="91440" bIns="45720" rtlCol="0" anchor="ctr"/>
          <a:lstStyle>
            <a:lvl1pPr algn="ctr">
              <a:defRPr sz="1200">
                <a:solidFill>
                  <a:srgbClr val="EB1900"/>
                </a:solidFill>
              </a:defRPr>
            </a:lvl1pPr>
          </a:lstStyle>
          <a:p>
            <a:endParaRPr lang="fr-FR" dirty="0"/>
          </a:p>
        </p:txBody>
      </p:sp>
      <p:sp>
        <p:nvSpPr>
          <p:cNvPr id="5" name="Espace réservé du numéro de diapositive 4"/>
          <p:cNvSpPr>
            <a:spLocks noGrp="1"/>
          </p:cNvSpPr>
          <p:nvPr>
            <p:ph type="sldNum" sz="quarter" idx="4"/>
          </p:nvPr>
        </p:nvSpPr>
        <p:spPr>
          <a:xfrm>
            <a:off x="10320469" y="6356351"/>
            <a:ext cx="103333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1F68E-E089-4FC0-8D81-C02C7F93F29C}" type="slidenum">
              <a:rPr lang="fr-FR" smtClean="0"/>
              <a:t>‹N°›</a:t>
            </a:fld>
            <a:endParaRPr lang="fr-FR"/>
          </a:p>
        </p:txBody>
      </p:sp>
    </p:spTree>
    <p:extLst>
      <p:ext uri="{BB962C8B-B14F-4D97-AF65-F5344CB8AC3E}">
        <p14:creationId xmlns:p14="http://schemas.microsoft.com/office/powerpoint/2010/main" val="16360798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65" r:id="rId4"/>
    <p:sldLayoutId id="2147483671"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coproweb.free.fr/pagmed/pagproc/3fig1b.jpg" TargetMode="External"/><Relationship Id="rId5" Type="http://schemas.openxmlformats.org/officeDocument/2006/relationships/image" Target="../media/image8.jp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6.jpeg"/><Relationship Id="rId5" Type="http://schemas.openxmlformats.org/officeDocument/2006/relationships/image" Target="../media/image29.jpe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image" Target="../media/image30.gi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image" Target="../media/image31.gi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55547"/>
            <a:ext cx="12192000" cy="1143000"/>
          </a:xfrm>
        </p:spPr>
        <p:txBody>
          <a:bodyPr>
            <a:noAutofit/>
          </a:bodyPr>
          <a:lstStyle/>
          <a:p>
            <a:r>
              <a:rPr lang="fr-FR" sz="5400" b="1" dirty="0">
                <a:solidFill>
                  <a:schemeClr val="accent6"/>
                </a:solidFill>
              </a:rPr>
              <a:t>Pathologie hémorroïdaire</a:t>
            </a:r>
          </a:p>
        </p:txBody>
      </p:sp>
      <p:sp>
        <p:nvSpPr>
          <p:cNvPr id="6" name="ZoneTexte 5"/>
          <p:cNvSpPr txBox="1"/>
          <p:nvPr/>
        </p:nvSpPr>
        <p:spPr>
          <a:xfrm>
            <a:off x="4113548" y="3291065"/>
            <a:ext cx="3960440" cy="584775"/>
          </a:xfrm>
          <a:prstGeom prst="rect">
            <a:avLst/>
          </a:prstGeom>
          <a:noFill/>
        </p:spPr>
        <p:txBody>
          <a:bodyPr wrap="square" rtlCol="0">
            <a:spAutoFit/>
          </a:bodyPr>
          <a:lstStyle/>
          <a:p>
            <a:pPr algn="ctr"/>
            <a:r>
              <a:rPr lang="fr-FR" sz="3200" dirty="0"/>
              <a:t>Dr Arnaud PASQUER</a:t>
            </a:r>
          </a:p>
        </p:txBody>
      </p:sp>
      <p:sp>
        <p:nvSpPr>
          <p:cNvPr id="17" name="Forme libre 16"/>
          <p:cNvSpPr/>
          <p:nvPr/>
        </p:nvSpPr>
        <p:spPr>
          <a:xfrm>
            <a:off x="3359697" y="2780928"/>
            <a:ext cx="5160267"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5A79B"/>
              </a:solidFill>
            </a:endParaRPr>
          </a:p>
        </p:txBody>
      </p:sp>
      <p:sp>
        <p:nvSpPr>
          <p:cNvPr id="7" name="Forme libre 6"/>
          <p:cNvSpPr/>
          <p:nvPr/>
        </p:nvSpPr>
        <p:spPr>
          <a:xfrm rot="-10860000">
            <a:off x="3435230" y="2852981"/>
            <a:ext cx="5279326" cy="13258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4143 h 379566"/>
              <a:gd name="connsiteX1" fmla="*/ 828675 w 5195794"/>
              <a:gd name="connsiteY1" fmla="*/ 156543 h 379566"/>
              <a:gd name="connsiteX2" fmla="*/ 2970954 w 5195794"/>
              <a:gd name="connsiteY2" fmla="*/ 72473 h 379566"/>
              <a:gd name="connsiteX3" fmla="*/ 4392556 w 5195794"/>
              <a:gd name="connsiteY3" fmla="*/ 0 h 379566"/>
              <a:gd name="connsiteX4" fmla="*/ 5195794 w 5195794"/>
              <a:gd name="connsiteY4" fmla="*/ 379566 h 379566"/>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56473 h 431896"/>
              <a:gd name="connsiteX1" fmla="*/ 828675 w 5195794"/>
              <a:gd name="connsiteY1" fmla="*/ 208873 h 431896"/>
              <a:gd name="connsiteX2" fmla="*/ 2970954 w 5195794"/>
              <a:gd name="connsiteY2" fmla="*/ 124803 h 431896"/>
              <a:gd name="connsiteX3" fmla="*/ 4392556 w 5195794"/>
              <a:gd name="connsiteY3" fmla="*/ 52330 h 431896"/>
              <a:gd name="connsiteX4" fmla="*/ 5195794 w 5195794"/>
              <a:gd name="connsiteY4" fmla="*/ 431896 h 43189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47289 h 422712"/>
              <a:gd name="connsiteX1" fmla="*/ 1077285 w 5195794"/>
              <a:gd name="connsiteY1" fmla="*/ 146870 h 422712"/>
              <a:gd name="connsiteX2" fmla="*/ 2941386 w 5195794"/>
              <a:gd name="connsiteY2" fmla="*/ 172262 h 422712"/>
              <a:gd name="connsiteX3" fmla="*/ 4392556 w 5195794"/>
              <a:gd name="connsiteY3" fmla="*/ 43146 h 422712"/>
              <a:gd name="connsiteX4" fmla="*/ 5195794 w 5195794"/>
              <a:gd name="connsiteY4" fmla="*/ 422712 h 422712"/>
              <a:gd name="connsiteX0" fmla="*/ 0 w 5195794"/>
              <a:gd name="connsiteY0" fmla="*/ 37848 h 413271"/>
              <a:gd name="connsiteX1" fmla="*/ 1077285 w 5195794"/>
              <a:gd name="connsiteY1" fmla="*/ 137429 h 413271"/>
              <a:gd name="connsiteX2" fmla="*/ 2941386 w 5195794"/>
              <a:gd name="connsiteY2" fmla="*/ 162821 h 413271"/>
              <a:gd name="connsiteX3" fmla="*/ 4392556 w 5195794"/>
              <a:gd name="connsiteY3" fmla="*/ 33705 h 413271"/>
              <a:gd name="connsiteX4" fmla="*/ 5195794 w 5195794"/>
              <a:gd name="connsiteY4" fmla="*/ 413271 h 413271"/>
              <a:gd name="connsiteX0" fmla="*/ 0 w 5195794"/>
              <a:gd name="connsiteY0" fmla="*/ 45900 h 421323"/>
              <a:gd name="connsiteX1" fmla="*/ 1011950 w 5195794"/>
              <a:gd name="connsiteY1" fmla="*/ 68129 h 421323"/>
              <a:gd name="connsiteX2" fmla="*/ 2941386 w 5195794"/>
              <a:gd name="connsiteY2" fmla="*/ 170873 h 421323"/>
              <a:gd name="connsiteX3" fmla="*/ 4392556 w 5195794"/>
              <a:gd name="connsiteY3" fmla="*/ 41757 h 421323"/>
              <a:gd name="connsiteX4" fmla="*/ 5195794 w 5195794"/>
              <a:gd name="connsiteY4" fmla="*/ 421323 h 421323"/>
              <a:gd name="connsiteX0" fmla="*/ 0 w 5673966"/>
              <a:gd name="connsiteY0" fmla="*/ 151871 h 421323"/>
              <a:gd name="connsiteX1" fmla="*/ 1490122 w 5673966"/>
              <a:gd name="connsiteY1" fmla="*/ 68129 h 421323"/>
              <a:gd name="connsiteX2" fmla="*/ 3419558 w 5673966"/>
              <a:gd name="connsiteY2" fmla="*/ 170873 h 421323"/>
              <a:gd name="connsiteX3" fmla="*/ 4870728 w 5673966"/>
              <a:gd name="connsiteY3" fmla="*/ 41757 h 421323"/>
              <a:gd name="connsiteX4" fmla="*/ 5673966 w 5673966"/>
              <a:gd name="connsiteY4" fmla="*/ 421323 h 421323"/>
              <a:gd name="connsiteX0" fmla="*/ 0 w 4870728"/>
              <a:gd name="connsiteY0" fmla="*/ 151871 h 185439"/>
              <a:gd name="connsiteX1" fmla="*/ 1490122 w 4870728"/>
              <a:gd name="connsiteY1" fmla="*/ 68129 h 185439"/>
              <a:gd name="connsiteX2" fmla="*/ 3419558 w 4870728"/>
              <a:gd name="connsiteY2" fmla="*/ 170873 h 185439"/>
              <a:gd name="connsiteX3" fmla="*/ 4870728 w 4870728"/>
              <a:gd name="connsiteY3" fmla="*/ 41757 h 185439"/>
              <a:gd name="connsiteX0" fmla="*/ 0 w 5279326"/>
              <a:gd name="connsiteY0" fmla="*/ 99016 h 132584"/>
              <a:gd name="connsiteX1" fmla="*/ 1490122 w 5279326"/>
              <a:gd name="connsiteY1" fmla="*/ 15274 h 132584"/>
              <a:gd name="connsiteX2" fmla="*/ 3419558 w 5279326"/>
              <a:gd name="connsiteY2" fmla="*/ 118018 h 132584"/>
              <a:gd name="connsiteX3" fmla="*/ 5279326 w 5279326"/>
              <a:gd name="connsiteY3" fmla="*/ 48429 h 132584"/>
            </a:gdLst>
            <a:ahLst/>
            <a:cxnLst>
              <a:cxn ang="0">
                <a:pos x="connsiteX0" y="connsiteY0"/>
              </a:cxn>
              <a:cxn ang="0">
                <a:pos x="connsiteX1" y="connsiteY1"/>
              </a:cxn>
              <a:cxn ang="0">
                <a:pos x="connsiteX2" y="connsiteY2"/>
              </a:cxn>
              <a:cxn ang="0">
                <a:pos x="connsiteX3" y="connsiteY3"/>
              </a:cxn>
            </a:cxnLst>
            <a:rect l="l" t="t" r="r" b="b"/>
            <a:pathLst>
              <a:path w="5279326" h="132584">
                <a:moveTo>
                  <a:pt x="0" y="99016"/>
                </a:moveTo>
                <a:cubicBezTo>
                  <a:pt x="276225" y="209347"/>
                  <a:pt x="920196" y="12107"/>
                  <a:pt x="1490122" y="15274"/>
                </a:cubicBezTo>
                <a:cubicBezTo>
                  <a:pt x="2060048" y="18441"/>
                  <a:pt x="2788024" y="112492"/>
                  <a:pt x="3419558" y="118018"/>
                </a:cubicBezTo>
                <a:cubicBezTo>
                  <a:pt x="4051092" y="123544"/>
                  <a:pt x="4541625" y="-93969"/>
                  <a:pt x="5279326" y="48429"/>
                </a:cubicBezTo>
              </a:path>
            </a:pathLst>
          </a:custGeom>
          <a:noFill/>
          <a:ln w="12700">
            <a:solidFill>
              <a:schemeClr val="accent6"/>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4" name="Ellipse 3"/>
          <p:cNvSpPr/>
          <p:nvPr/>
        </p:nvSpPr>
        <p:spPr>
          <a:xfrm>
            <a:off x="8716234" y="2436556"/>
            <a:ext cx="129012" cy="12901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8522366" y="2547535"/>
            <a:ext cx="64506" cy="64506"/>
          </a:xfrm>
          <a:prstGeom prst="ellipse">
            <a:avLst/>
          </a:prstGeom>
          <a:solidFill>
            <a:srgbClr val="078F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309580" y="4840983"/>
            <a:ext cx="3530624" cy="1200329"/>
          </a:xfrm>
          <a:prstGeom prst="rect">
            <a:avLst/>
          </a:prstGeom>
          <a:noFill/>
        </p:spPr>
        <p:txBody>
          <a:bodyPr wrap="square" rtlCol="0">
            <a:spAutoFit/>
          </a:bodyPr>
          <a:lstStyle/>
          <a:p>
            <a:pPr algn="ctr"/>
            <a:r>
              <a:rPr lang="fr-FR" sz="2400" b="1" dirty="0" err="1">
                <a:solidFill>
                  <a:schemeClr val="accent6"/>
                </a:solidFill>
              </a:rPr>
              <a:t>Hépatogastroentérologie</a:t>
            </a:r>
            <a:r>
              <a:rPr lang="fr-FR" sz="2400" b="1" dirty="0">
                <a:solidFill>
                  <a:schemeClr val="accent6"/>
                </a:solidFill>
              </a:rPr>
              <a:t> médico chirurgicale</a:t>
            </a:r>
          </a:p>
          <a:p>
            <a:pPr algn="ctr"/>
            <a:r>
              <a:rPr lang="fr-FR" sz="2400" b="1" dirty="0">
                <a:solidFill>
                  <a:schemeClr val="accent6"/>
                </a:solidFill>
              </a:rPr>
              <a:t>Item 285</a:t>
            </a:r>
            <a:endParaRPr lang="fr-FR" sz="2400" dirty="0"/>
          </a:p>
        </p:txBody>
      </p:sp>
      <p:sp>
        <p:nvSpPr>
          <p:cNvPr id="3" name="Rectangle 2"/>
          <p:cNvSpPr/>
          <p:nvPr/>
        </p:nvSpPr>
        <p:spPr>
          <a:xfrm>
            <a:off x="2011915" y="3837405"/>
            <a:ext cx="8125955" cy="369332"/>
          </a:xfrm>
          <a:prstGeom prst="rect">
            <a:avLst/>
          </a:prstGeom>
        </p:spPr>
        <p:txBody>
          <a:bodyPr wrap="square">
            <a:spAutoFit/>
          </a:bodyPr>
          <a:lstStyle/>
          <a:p>
            <a:pPr algn="ctr"/>
            <a:r>
              <a:rPr lang="fr-FR" altLang="fr-FR" dirty="0">
                <a:latin typeface="Calibri" panose="020F0502020204030204" pitchFamily="34" charset="0"/>
              </a:rPr>
              <a:t>Hôpital Edouard Herriot - Chirurgie digestive</a:t>
            </a:r>
          </a:p>
        </p:txBody>
      </p:sp>
      <p:sp>
        <p:nvSpPr>
          <p:cNvPr id="9" name="Espace réservé du numéro de diapositive 8"/>
          <p:cNvSpPr>
            <a:spLocks noGrp="1"/>
          </p:cNvSpPr>
          <p:nvPr>
            <p:ph type="sldNum" sz="quarter" idx="12"/>
          </p:nvPr>
        </p:nvSpPr>
        <p:spPr/>
        <p:txBody>
          <a:bodyPr/>
          <a:lstStyle/>
          <a:p>
            <a:r>
              <a:rPr lang="fr-FR" dirty="0"/>
              <a:t>1</a:t>
            </a:r>
          </a:p>
        </p:txBody>
      </p:sp>
      <p:sp>
        <p:nvSpPr>
          <p:cNvPr id="13" name="Espace réservé de la date 6"/>
          <p:cNvSpPr>
            <a:spLocks noGrp="1"/>
          </p:cNvSpPr>
          <p:nvPr>
            <p:ph type="dt" sz="half" idx="10"/>
          </p:nvPr>
        </p:nvSpPr>
        <p:spPr>
          <a:xfrm>
            <a:off x="9349333" y="6356351"/>
            <a:ext cx="994370" cy="365125"/>
          </a:xfrm>
        </p:spPr>
        <p:txBody>
          <a:bodyPr/>
          <a:lstStyle/>
          <a:p>
            <a:r>
              <a:rPr lang="fr-FR" dirty="0"/>
              <a:t>27/08/2020</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5669498"/>
      </p:ext>
    </p:extLst>
  </p:cSld>
  <p:clrMapOvr>
    <a:masterClrMapping/>
  </p:clrMapOvr>
  <mc:AlternateContent xmlns:mc="http://schemas.openxmlformats.org/markup-compatibility/2006">
    <mc:Choice xmlns:p14="http://schemas.microsoft.com/office/powerpoint/2010/main" Requires="p14">
      <p:transition spd="slow" p14:dur="2000" advTm="10825"/>
    </mc:Choice>
    <mc:Fallback>
      <p:transition spd="slow" advTm="1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Anatomie topographique</a:t>
            </a:r>
          </a:p>
        </p:txBody>
      </p:sp>
      <p:sp>
        <p:nvSpPr>
          <p:cNvPr id="2" name="Espace réservé du numéro de diapositive 1"/>
          <p:cNvSpPr>
            <a:spLocks noGrp="1"/>
          </p:cNvSpPr>
          <p:nvPr>
            <p:ph type="sldNum" sz="quarter" idx="12"/>
          </p:nvPr>
        </p:nvSpPr>
        <p:spPr/>
        <p:txBody>
          <a:bodyPr/>
          <a:lstStyle/>
          <a:p>
            <a:r>
              <a:rPr lang="fr-FR" dirty="0"/>
              <a:t>10</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67636" y="1210526"/>
            <a:ext cx="4838330" cy="4690949"/>
          </a:xfrm>
          <a:prstGeom prst="rect">
            <a:avLst/>
          </a:prstGeom>
        </p:spPr>
      </p:pic>
      <p:sp>
        <p:nvSpPr>
          <p:cNvPr id="11" name="ZoneTexte 10"/>
          <p:cNvSpPr txBox="1"/>
          <p:nvPr/>
        </p:nvSpPr>
        <p:spPr>
          <a:xfrm>
            <a:off x="914402" y="954544"/>
            <a:ext cx="4447712" cy="5355312"/>
          </a:xfrm>
          <a:prstGeom prst="rect">
            <a:avLst/>
          </a:prstGeom>
          <a:noFill/>
        </p:spPr>
        <p:txBody>
          <a:bodyPr wrap="square" rtlCol="0">
            <a:spAutoFit/>
          </a:bodyPr>
          <a:lstStyle/>
          <a:p>
            <a:pPr marL="342900" indent="-342900">
              <a:buAutoNum type="arabicPlain" startAt="2"/>
            </a:pPr>
            <a:r>
              <a:rPr lang="fr-FR" dirty="0"/>
              <a:t>Couche circulaire du rectum</a:t>
            </a:r>
          </a:p>
          <a:p>
            <a:endParaRPr lang="fr-FR" dirty="0"/>
          </a:p>
          <a:p>
            <a:pPr marL="342900" indent="-342900">
              <a:buAutoNum type="arabicPlain" startAt="3"/>
            </a:pPr>
            <a:r>
              <a:rPr lang="fr-FR" dirty="0"/>
              <a:t>Couche longitudinale du rectum</a:t>
            </a:r>
          </a:p>
          <a:p>
            <a:pPr marL="342900" indent="-342900">
              <a:buAutoNum type="arabicPlain" startAt="3"/>
            </a:pPr>
            <a:endParaRPr lang="fr-FR" dirty="0"/>
          </a:p>
          <a:p>
            <a:r>
              <a:rPr lang="fr-FR" dirty="0"/>
              <a:t>4-5 Releveur de l’anus</a:t>
            </a:r>
          </a:p>
          <a:p>
            <a:endParaRPr lang="fr-FR" dirty="0"/>
          </a:p>
          <a:p>
            <a:pPr marL="342900" indent="-342900">
              <a:buAutoNum type="arabicPlain" startAt="6"/>
            </a:pPr>
            <a:r>
              <a:rPr lang="fr-FR" dirty="0"/>
              <a:t>Couche longitudinale complexe</a:t>
            </a:r>
          </a:p>
          <a:p>
            <a:pPr marL="342900" indent="-342900">
              <a:buAutoNum type="arabicPlain" startAt="6"/>
            </a:pPr>
            <a:endParaRPr lang="fr-FR" dirty="0"/>
          </a:p>
          <a:p>
            <a:pPr marL="342900" indent="-342900">
              <a:buAutoNum type="arabicPlain" startAt="7"/>
            </a:pPr>
            <a:r>
              <a:rPr lang="fr-FR" dirty="0"/>
              <a:t>Ligament de Parks</a:t>
            </a:r>
          </a:p>
          <a:p>
            <a:pPr marL="342900" indent="-342900">
              <a:buAutoNum type="arabicPlain" startAt="7"/>
            </a:pPr>
            <a:endParaRPr lang="fr-FR" dirty="0"/>
          </a:p>
          <a:p>
            <a:r>
              <a:rPr lang="fr-FR" dirty="0"/>
              <a:t>8-9 Sphincter externe</a:t>
            </a:r>
          </a:p>
          <a:p>
            <a:endParaRPr lang="fr-FR" dirty="0"/>
          </a:p>
          <a:p>
            <a:pPr marL="342900" indent="-342900">
              <a:buAutoNum type="arabicPlain" startAt="10"/>
            </a:pPr>
            <a:r>
              <a:rPr lang="fr-FR" dirty="0"/>
              <a:t>Sphincter interne</a:t>
            </a:r>
          </a:p>
          <a:p>
            <a:pPr marL="342900" indent="-342900">
              <a:buAutoNum type="arabicPlain" startAt="10"/>
            </a:pPr>
            <a:endParaRPr lang="fr-FR" dirty="0"/>
          </a:p>
          <a:p>
            <a:pPr marL="342900" indent="-342900">
              <a:buAutoNum type="arabicPlain" startAt="11"/>
            </a:pPr>
            <a:r>
              <a:rPr lang="fr-FR" dirty="0">
                <a:solidFill>
                  <a:srgbClr val="FF0000"/>
                </a:solidFill>
              </a:rPr>
              <a:t>Plexus hémorroïdaire interne</a:t>
            </a:r>
          </a:p>
          <a:p>
            <a:pPr marL="342900" indent="-342900">
              <a:buAutoNum type="arabicPlain" startAt="11"/>
            </a:pPr>
            <a:endParaRPr lang="fr-FR" dirty="0">
              <a:solidFill>
                <a:srgbClr val="FF0000"/>
              </a:solidFill>
            </a:endParaRPr>
          </a:p>
          <a:p>
            <a:pPr marL="342900" indent="-342900">
              <a:buAutoNum type="arabicPlain" startAt="12"/>
            </a:pPr>
            <a:r>
              <a:rPr lang="fr-FR" dirty="0">
                <a:solidFill>
                  <a:srgbClr val="FF0000"/>
                </a:solidFill>
              </a:rPr>
              <a:t>Plexus hémorroïdaire externe</a:t>
            </a:r>
          </a:p>
          <a:p>
            <a:pPr marL="342900" indent="-342900">
              <a:buAutoNum type="arabicPlain" startAt="12"/>
            </a:pPr>
            <a:endParaRPr lang="fr-FR" dirty="0"/>
          </a:p>
          <a:p>
            <a:r>
              <a:rPr lang="fr-FR" dirty="0"/>
              <a:t>13 Ligne pectinée</a:t>
            </a:r>
          </a:p>
        </p:txBody>
      </p:sp>
      <p:sp>
        <p:nvSpPr>
          <p:cNvPr id="12" name="Ellipse 11"/>
          <p:cNvSpPr/>
          <p:nvPr/>
        </p:nvSpPr>
        <p:spPr>
          <a:xfrm>
            <a:off x="7483876" y="2663301"/>
            <a:ext cx="674703" cy="1313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7483876" y="4815018"/>
            <a:ext cx="674703" cy="1313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97754D9A-2093-1040-9362-D4C51FE92635}"/>
              </a:ext>
            </a:extLst>
          </p:cNvPr>
          <p:cNvCxnSpPr/>
          <p:nvPr/>
        </p:nvCxnSpPr>
        <p:spPr>
          <a:xfrm flipV="1">
            <a:off x="4182256" y="3507698"/>
            <a:ext cx="3301620" cy="14690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521EA71-1D24-FD45-B553-EE95BEB48E1D}"/>
              </a:ext>
            </a:extLst>
          </p:cNvPr>
          <p:cNvCxnSpPr>
            <a:cxnSpLocks/>
          </p:cNvCxnSpPr>
          <p:nvPr/>
        </p:nvCxnSpPr>
        <p:spPr>
          <a:xfrm>
            <a:off x="4182256" y="5486400"/>
            <a:ext cx="3301620" cy="1199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1582151"/>
      </p:ext>
    </p:extLst>
  </p:cSld>
  <p:clrMapOvr>
    <a:masterClrMapping/>
  </p:clrMapOvr>
  <mc:AlternateContent xmlns:mc="http://schemas.openxmlformats.org/markup-compatibility/2006">
    <mc:Choice xmlns:p14="http://schemas.microsoft.com/office/powerpoint/2010/main" Requires="p14">
      <p:transition spd="slow" p14:dur="2000" advTm="4792"/>
    </mc:Choice>
    <mc:Fallback>
      <p:transition spd="slow" advTm="4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Anatomie topographique</a:t>
            </a:r>
          </a:p>
        </p:txBody>
      </p:sp>
      <p:sp>
        <p:nvSpPr>
          <p:cNvPr id="2" name="Espace réservé du numéro de diapositive 1"/>
          <p:cNvSpPr>
            <a:spLocks noGrp="1"/>
          </p:cNvSpPr>
          <p:nvPr>
            <p:ph type="sldNum" sz="quarter" idx="12"/>
          </p:nvPr>
        </p:nvSpPr>
        <p:spPr/>
        <p:txBody>
          <a:bodyPr/>
          <a:lstStyle/>
          <a:p>
            <a:r>
              <a:rPr lang="fr-FR" dirty="0"/>
              <a:t>11</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67636" y="1210526"/>
            <a:ext cx="4838330" cy="4690949"/>
          </a:xfrm>
          <a:prstGeom prst="rect">
            <a:avLst/>
          </a:prstGeom>
        </p:spPr>
      </p:pic>
      <p:sp>
        <p:nvSpPr>
          <p:cNvPr id="11" name="ZoneTexte 10"/>
          <p:cNvSpPr txBox="1"/>
          <p:nvPr/>
        </p:nvSpPr>
        <p:spPr>
          <a:xfrm>
            <a:off x="914402" y="954544"/>
            <a:ext cx="4447712" cy="5355312"/>
          </a:xfrm>
          <a:prstGeom prst="rect">
            <a:avLst/>
          </a:prstGeom>
          <a:noFill/>
        </p:spPr>
        <p:txBody>
          <a:bodyPr wrap="square" rtlCol="0">
            <a:spAutoFit/>
          </a:bodyPr>
          <a:lstStyle/>
          <a:p>
            <a:pPr marL="342900" indent="-342900">
              <a:buAutoNum type="arabicPlain" startAt="2"/>
            </a:pPr>
            <a:r>
              <a:rPr lang="fr-FR" dirty="0"/>
              <a:t>Couche circulaire du rectum</a:t>
            </a:r>
          </a:p>
          <a:p>
            <a:endParaRPr lang="fr-FR" dirty="0"/>
          </a:p>
          <a:p>
            <a:pPr marL="342900" indent="-342900">
              <a:buAutoNum type="arabicPlain" startAt="3"/>
            </a:pPr>
            <a:r>
              <a:rPr lang="fr-FR" dirty="0"/>
              <a:t>Couche longitudinale du rectum</a:t>
            </a:r>
          </a:p>
          <a:p>
            <a:pPr marL="342900" indent="-342900">
              <a:buAutoNum type="arabicPlain" startAt="3"/>
            </a:pPr>
            <a:endParaRPr lang="fr-FR" dirty="0"/>
          </a:p>
          <a:p>
            <a:r>
              <a:rPr lang="fr-FR" dirty="0"/>
              <a:t>4-5 Releveur de l’anus</a:t>
            </a:r>
          </a:p>
          <a:p>
            <a:endParaRPr lang="fr-FR" dirty="0"/>
          </a:p>
          <a:p>
            <a:pPr marL="342900" indent="-342900">
              <a:buAutoNum type="arabicPlain" startAt="6"/>
            </a:pPr>
            <a:r>
              <a:rPr lang="fr-FR" dirty="0">
                <a:solidFill>
                  <a:srgbClr val="00B0F0"/>
                </a:solidFill>
              </a:rPr>
              <a:t>Couche longitudinale complexe</a:t>
            </a:r>
          </a:p>
          <a:p>
            <a:pPr marL="342900" indent="-342900">
              <a:buAutoNum type="arabicPlain" startAt="6"/>
            </a:pPr>
            <a:endParaRPr lang="fr-FR" dirty="0">
              <a:solidFill>
                <a:srgbClr val="00B0F0"/>
              </a:solidFill>
            </a:endParaRPr>
          </a:p>
          <a:p>
            <a:pPr marL="342900" indent="-342900">
              <a:buAutoNum type="arabicPlain" startAt="7"/>
            </a:pPr>
            <a:r>
              <a:rPr lang="fr-FR" dirty="0">
                <a:solidFill>
                  <a:srgbClr val="00B0F0"/>
                </a:solidFill>
              </a:rPr>
              <a:t>Ligament de Parks</a:t>
            </a:r>
          </a:p>
          <a:p>
            <a:pPr marL="342900" indent="-342900">
              <a:buAutoNum type="arabicPlain" startAt="7"/>
            </a:pPr>
            <a:endParaRPr lang="fr-FR" dirty="0"/>
          </a:p>
          <a:p>
            <a:r>
              <a:rPr lang="fr-FR" dirty="0"/>
              <a:t>8-9 Sphincter externe</a:t>
            </a:r>
          </a:p>
          <a:p>
            <a:endParaRPr lang="fr-FR" dirty="0"/>
          </a:p>
          <a:p>
            <a:pPr marL="342900" indent="-342900">
              <a:buAutoNum type="arabicPlain" startAt="10"/>
            </a:pPr>
            <a:r>
              <a:rPr lang="fr-FR" dirty="0"/>
              <a:t>Sphincter interne</a:t>
            </a:r>
          </a:p>
          <a:p>
            <a:pPr marL="342900" indent="-342900">
              <a:buAutoNum type="arabicPlain" startAt="10"/>
            </a:pPr>
            <a:endParaRPr lang="fr-FR" dirty="0"/>
          </a:p>
          <a:p>
            <a:pPr marL="342900" indent="-342900">
              <a:buAutoNum type="arabicPlain" startAt="11"/>
            </a:pPr>
            <a:r>
              <a:rPr lang="fr-FR" dirty="0">
                <a:solidFill>
                  <a:srgbClr val="FF0000"/>
                </a:solidFill>
              </a:rPr>
              <a:t>Plexus hémorroïdaire interne</a:t>
            </a:r>
          </a:p>
          <a:p>
            <a:pPr marL="342900" indent="-342900">
              <a:buAutoNum type="arabicPlain" startAt="11"/>
            </a:pPr>
            <a:endParaRPr lang="fr-FR" dirty="0">
              <a:solidFill>
                <a:srgbClr val="FF0000"/>
              </a:solidFill>
            </a:endParaRPr>
          </a:p>
          <a:p>
            <a:pPr marL="342900" indent="-342900">
              <a:buAutoNum type="arabicPlain" startAt="12"/>
            </a:pPr>
            <a:r>
              <a:rPr lang="fr-FR" dirty="0">
                <a:solidFill>
                  <a:srgbClr val="FF0000"/>
                </a:solidFill>
              </a:rPr>
              <a:t>Plexus hémorroïdaire externe</a:t>
            </a:r>
          </a:p>
          <a:p>
            <a:pPr marL="342900" indent="-342900">
              <a:buAutoNum type="arabicPlain" startAt="12"/>
            </a:pPr>
            <a:endParaRPr lang="fr-FR" dirty="0"/>
          </a:p>
          <a:p>
            <a:r>
              <a:rPr lang="fr-FR" dirty="0"/>
              <a:t>13 Ligne pectinée</a:t>
            </a:r>
          </a:p>
        </p:txBody>
      </p:sp>
      <p:sp>
        <p:nvSpPr>
          <p:cNvPr id="12" name="Ellipse 11"/>
          <p:cNvSpPr/>
          <p:nvPr/>
        </p:nvSpPr>
        <p:spPr>
          <a:xfrm>
            <a:off x="7483876" y="2663301"/>
            <a:ext cx="674703" cy="1313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7483876" y="4815018"/>
            <a:ext cx="674703" cy="1313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7048870" y="4412202"/>
            <a:ext cx="204186" cy="24857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7719134" y="4554245"/>
            <a:ext cx="204186" cy="26077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990CF289-85BC-4847-B620-D97E6FFE363C}"/>
              </a:ext>
            </a:extLst>
          </p:cNvPr>
          <p:cNvCxnSpPr>
            <a:cxnSpLocks/>
            <a:endCxn id="3" idx="1"/>
          </p:cNvCxnSpPr>
          <p:nvPr/>
        </p:nvCxnSpPr>
        <p:spPr>
          <a:xfrm>
            <a:off x="4332157" y="2775159"/>
            <a:ext cx="2746615" cy="167344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CB56C28A-4DF7-A740-95B9-253EA7D1CBCD}"/>
              </a:ext>
            </a:extLst>
          </p:cNvPr>
          <p:cNvCxnSpPr>
            <a:cxnSpLocks/>
          </p:cNvCxnSpPr>
          <p:nvPr/>
        </p:nvCxnSpPr>
        <p:spPr>
          <a:xfrm>
            <a:off x="3057993" y="3329795"/>
            <a:ext cx="3209643" cy="1485222"/>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F03837B0-2D9B-744A-B413-96F42C09E56A}"/>
              </a:ext>
            </a:extLst>
          </p:cNvPr>
          <p:cNvCxnSpPr>
            <a:cxnSpLocks/>
            <a:endCxn id="14" idx="3"/>
          </p:cNvCxnSpPr>
          <p:nvPr/>
        </p:nvCxnSpPr>
        <p:spPr>
          <a:xfrm flipV="1">
            <a:off x="6252685" y="4776829"/>
            <a:ext cx="1496351" cy="38188"/>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4389870"/>
      </p:ext>
    </p:extLst>
  </p:cSld>
  <p:clrMapOvr>
    <a:masterClrMapping/>
  </p:clrMapOvr>
  <mc:AlternateContent xmlns:mc="http://schemas.openxmlformats.org/markup-compatibility/2006">
    <mc:Choice xmlns:p14="http://schemas.microsoft.com/office/powerpoint/2010/main" Requires="p14">
      <p:transition spd="slow" p14:dur="2000" advTm="11984"/>
    </mc:Choice>
    <mc:Fallback>
      <p:transition spd="slow" advTm="1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Anatomie topographique</a:t>
            </a:r>
          </a:p>
        </p:txBody>
      </p:sp>
      <p:sp>
        <p:nvSpPr>
          <p:cNvPr id="2" name="Espace réservé du numéro de diapositive 1"/>
          <p:cNvSpPr>
            <a:spLocks noGrp="1"/>
          </p:cNvSpPr>
          <p:nvPr>
            <p:ph type="sldNum" sz="quarter" idx="12"/>
          </p:nvPr>
        </p:nvSpPr>
        <p:spPr/>
        <p:txBody>
          <a:bodyPr/>
          <a:lstStyle/>
          <a:p>
            <a:r>
              <a:rPr lang="fr-FR" dirty="0"/>
              <a:t>12</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67636" y="1210526"/>
            <a:ext cx="4838330" cy="4690949"/>
          </a:xfrm>
          <a:prstGeom prst="rect">
            <a:avLst/>
          </a:prstGeom>
        </p:spPr>
      </p:pic>
      <p:sp>
        <p:nvSpPr>
          <p:cNvPr id="11" name="ZoneTexte 10"/>
          <p:cNvSpPr txBox="1"/>
          <p:nvPr/>
        </p:nvSpPr>
        <p:spPr>
          <a:xfrm>
            <a:off x="914402" y="954544"/>
            <a:ext cx="4447712" cy="5355312"/>
          </a:xfrm>
          <a:prstGeom prst="rect">
            <a:avLst/>
          </a:prstGeom>
          <a:noFill/>
        </p:spPr>
        <p:txBody>
          <a:bodyPr wrap="square" rtlCol="0">
            <a:spAutoFit/>
          </a:bodyPr>
          <a:lstStyle/>
          <a:p>
            <a:pPr marL="342900" indent="-342900">
              <a:buAutoNum type="arabicPlain" startAt="2"/>
            </a:pPr>
            <a:r>
              <a:rPr lang="fr-FR" dirty="0"/>
              <a:t>Couche circulaire du rectum</a:t>
            </a:r>
          </a:p>
          <a:p>
            <a:endParaRPr lang="fr-FR" dirty="0"/>
          </a:p>
          <a:p>
            <a:pPr marL="342900" indent="-342900">
              <a:buAutoNum type="arabicPlain" startAt="3"/>
            </a:pPr>
            <a:r>
              <a:rPr lang="fr-FR" dirty="0"/>
              <a:t>Couche longitudinale du rectum</a:t>
            </a:r>
          </a:p>
          <a:p>
            <a:pPr marL="342900" indent="-342900">
              <a:buAutoNum type="arabicPlain" startAt="3"/>
            </a:pPr>
            <a:endParaRPr lang="fr-FR" dirty="0"/>
          </a:p>
          <a:p>
            <a:r>
              <a:rPr lang="fr-FR" dirty="0"/>
              <a:t>4-5 Releveur de l’anus</a:t>
            </a:r>
          </a:p>
          <a:p>
            <a:endParaRPr lang="fr-FR" dirty="0"/>
          </a:p>
          <a:p>
            <a:pPr marL="342900" indent="-342900">
              <a:buAutoNum type="arabicPlain" startAt="6"/>
            </a:pPr>
            <a:r>
              <a:rPr lang="fr-FR" dirty="0"/>
              <a:t>Couche longitudinale complexe</a:t>
            </a:r>
          </a:p>
          <a:p>
            <a:pPr marL="342900" indent="-342900">
              <a:buAutoNum type="arabicPlain" startAt="6"/>
            </a:pPr>
            <a:endParaRPr lang="fr-FR" dirty="0"/>
          </a:p>
          <a:p>
            <a:pPr marL="342900" indent="-342900">
              <a:buAutoNum type="arabicPlain" startAt="7"/>
            </a:pPr>
            <a:r>
              <a:rPr lang="fr-FR" dirty="0"/>
              <a:t>Ligament de Parks</a:t>
            </a:r>
          </a:p>
          <a:p>
            <a:pPr marL="342900" indent="-342900">
              <a:buAutoNum type="arabicPlain" startAt="7"/>
            </a:pPr>
            <a:endParaRPr lang="fr-FR" dirty="0"/>
          </a:p>
          <a:p>
            <a:r>
              <a:rPr lang="fr-FR" dirty="0">
                <a:solidFill>
                  <a:srgbClr val="FF0000"/>
                </a:solidFill>
              </a:rPr>
              <a:t>8-9 Sphincter externe</a:t>
            </a:r>
          </a:p>
          <a:p>
            <a:endParaRPr lang="fr-FR" dirty="0">
              <a:solidFill>
                <a:srgbClr val="FF0000"/>
              </a:solidFill>
            </a:endParaRPr>
          </a:p>
          <a:p>
            <a:pPr marL="342900" indent="-342900">
              <a:buAutoNum type="arabicPlain" startAt="10"/>
            </a:pPr>
            <a:r>
              <a:rPr lang="fr-FR" dirty="0">
                <a:solidFill>
                  <a:srgbClr val="7030A0"/>
                </a:solidFill>
              </a:rPr>
              <a:t>Sphincter interne</a:t>
            </a:r>
          </a:p>
          <a:p>
            <a:pPr marL="342900" indent="-342900">
              <a:buAutoNum type="arabicPlain" startAt="10"/>
            </a:pPr>
            <a:endParaRPr lang="fr-FR" dirty="0"/>
          </a:p>
          <a:p>
            <a:pPr marL="342900" indent="-342900">
              <a:buAutoNum type="arabicPlain" startAt="11"/>
            </a:pPr>
            <a:r>
              <a:rPr lang="fr-FR" dirty="0"/>
              <a:t>Plexus hémorroïdaire interne</a:t>
            </a:r>
          </a:p>
          <a:p>
            <a:pPr marL="342900" indent="-342900">
              <a:buAutoNum type="arabicPlain" startAt="11"/>
            </a:pPr>
            <a:endParaRPr lang="fr-FR" dirty="0"/>
          </a:p>
          <a:p>
            <a:pPr marL="342900" indent="-342900">
              <a:buAutoNum type="arabicPlain" startAt="12"/>
            </a:pPr>
            <a:r>
              <a:rPr lang="fr-FR" dirty="0"/>
              <a:t>Plexus hémorroïdaire externe</a:t>
            </a:r>
          </a:p>
          <a:p>
            <a:pPr marL="342900" indent="-342900">
              <a:buAutoNum type="arabicPlain" startAt="12"/>
            </a:pPr>
            <a:endParaRPr lang="fr-FR" dirty="0"/>
          </a:p>
          <a:p>
            <a:r>
              <a:rPr lang="fr-FR" dirty="0"/>
              <a:t>13 Ligne pectinée</a:t>
            </a:r>
          </a:p>
        </p:txBody>
      </p:sp>
      <p:sp>
        <p:nvSpPr>
          <p:cNvPr id="9" name="Ellipse 8"/>
          <p:cNvSpPr/>
          <p:nvPr/>
        </p:nvSpPr>
        <p:spPr>
          <a:xfrm>
            <a:off x="7185411" y="2610326"/>
            <a:ext cx="674703" cy="236022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7051622" y="4970554"/>
            <a:ext cx="674703" cy="8092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6316152" y="2922524"/>
            <a:ext cx="674703" cy="2360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8040207"/>
      </p:ext>
    </p:extLst>
  </p:cSld>
  <p:clrMapOvr>
    <a:masterClrMapping/>
  </p:clrMapOvr>
  <mc:AlternateContent xmlns:mc="http://schemas.openxmlformats.org/markup-compatibility/2006">
    <mc:Choice xmlns:p14="http://schemas.microsoft.com/office/powerpoint/2010/main" Requires="p14">
      <p:transition spd="slow" p14:dur="2000" advTm="2664"/>
    </mc:Choice>
    <mc:Fallback>
      <p:transition spd="slow" advTm="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Anatomie topographique</a:t>
            </a:r>
          </a:p>
        </p:txBody>
      </p:sp>
      <p:sp>
        <p:nvSpPr>
          <p:cNvPr id="2" name="Espace réservé du numéro de diapositive 1"/>
          <p:cNvSpPr>
            <a:spLocks noGrp="1"/>
          </p:cNvSpPr>
          <p:nvPr>
            <p:ph type="sldNum" sz="quarter" idx="12"/>
          </p:nvPr>
        </p:nvSpPr>
        <p:spPr/>
        <p:txBody>
          <a:bodyPr/>
          <a:lstStyle/>
          <a:p>
            <a:r>
              <a:rPr lang="fr-FR" dirty="0"/>
              <a:t>13</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67636" y="1210526"/>
            <a:ext cx="4838330" cy="4690949"/>
          </a:xfrm>
          <a:prstGeom prst="rect">
            <a:avLst/>
          </a:prstGeom>
        </p:spPr>
      </p:pic>
      <p:sp>
        <p:nvSpPr>
          <p:cNvPr id="11" name="ZoneTexte 10"/>
          <p:cNvSpPr txBox="1"/>
          <p:nvPr/>
        </p:nvSpPr>
        <p:spPr>
          <a:xfrm>
            <a:off x="914402" y="954544"/>
            <a:ext cx="4447712" cy="5355312"/>
          </a:xfrm>
          <a:prstGeom prst="rect">
            <a:avLst/>
          </a:prstGeom>
          <a:noFill/>
        </p:spPr>
        <p:txBody>
          <a:bodyPr wrap="square" rtlCol="0">
            <a:spAutoFit/>
          </a:bodyPr>
          <a:lstStyle/>
          <a:p>
            <a:pPr marL="342900" indent="-342900">
              <a:buAutoNum type="arabicPlain" startAt="2"/>
            </a:pPr>
            <a:r>
              <a:rPr lang="fr-FR" dirty="0"/>
              <a:t>Couche circulaire du rectum</a:t>
            </a:r>
          </a:p>
          <a:p>
            <a:endParaRPr lang="fr-FR" dirty="0"/>
          </a:p>
          <a:p>
            <a:pPr marL="342900" indent="-342900">
              <a:buAutoNum type="arabicPlain" startAt="3"/>
            </a:pPr>
            <a:r>
              <a:rPr lang="fr-FR" dirty="0"/>
              <a:t>Couche longitudinale du rectum</a:t>
            </a:r>
          </a:p>
          <a:p>
            <a:pPr marL="342900" indent="-342900">
              <a:buAutoNum type="arabicPlain" startAt="3"/>
            </a:pPr>
            <a:endParaRPr lang="fr-FR" dirty="0"/>
          </a:p>
          <a:p>
            <a:r>
              <a:rPr lang="fr-FR" dirty="0">
                <a:solidFill>
                  <a:srgbClr val="00B0F0"/>
                </a:solidFill>
              </a:rPr>
              <a:t>4-5 Releveur de l’anus</a:t>
            </a:r>
          </a:p>
          <a:p>
            <a:endParaRPr lang="fr-FR" dirty="0"/>
          </a:p>
          <a:p>
            <a:pPr marL="342900" indent="-342900">
              <a:buAutoNum type="arabicPlain" startAt="6"/>
            </a:pPr>
            <a:r>
              <a:rPr lang="fr-FR" dirty="0">
                <a:solidFill>
                  <a:srgbClr val="00B0F0"/>
                </a:solidFill>
              </a:rPr>
              <a:t>Couche longitudinale complexe</a:t>
            </a:r>
          </a:p>
          <a:p>
            <a:pPr marL="342900" indent="-342900">
              <a:buAutoNum type="arabicPlain" startAt="6"/>
            </a:pPr>
            <a:endParaRPr lang="fr-FR" dirty="0">
              <a:solidFill>
                <a:srgbClr val="00B0F0"/>
              </a:solidFill>
            </a:endParaRPr>
          </a:p>
          <a:p>
            <a:pPr marL="342900" indent="-342900">
              <a:buAutoNum type="arabicPlain" startAt="7"/>
            </a:pPr>
            <a:r>
              <a:rPr lang="fr-FR" dirty="0">
                <a:solidFill>
                  <a:srgbClr val="00B0F0"/>
                </a:solidFill>
              </a:rPr>
              <a:t>Ligament de Parks</a:t>
            </a:r>
          </a:p>
          <a:p>
            <a:pPr marL="342900" indent="-342900">
              <a:buAutoNum type="arabicPlain" startAt="7"/>
            </a:pPr>
            <a:endParaRPr lang="fr-FR" dirty="0"/>
          </a:p>
          <a:p>
            <a:r>
              <a:rPr lang="fr-FR" dirty="0">
                <a:solidFill>
                  <a:srgbClr val="FF0000"/>
                </a:solidFill>
              </a:rPr>
              <a:t>8-9 Sphincter externe</a:t>
            </a:r>
          </a:p>
          <a:p>
            <a:endParaRPr lang="fr-FR" dirty="0">
              <a:solidFill>
                <a:srgbClr val="FF0000"/>
              </a:solidFill>
            </a:endParaRPr>
          </a:p>
          <a:p>
            <a:pPr marL="342900" indent="-342900">
              <a:buAutoNum type="arabicPlain" startAt="10"/>
            </a:pPr>
            <a:r>
              <a:rPr lang="fr-FR" dirty="0">
                <a:solidFill>
                  <a:srgbClr val="7030A0"/>
                </a:solidFill>
              </a:rPr>
              <a:t>Sphincter interne</a:t>
            </a:r>
          </a:p>
          <a:p>
            <a:pPr marL="342900" indent="-342900">
              <a:buAutoNum type="arabicPlain" startAt="10"/>
            </a:pPr>
            <a:endParaRPr lang="fr-FR" dirty="0"/>
          </a:p>
          <a:p>
            <a:pPr marL="342900" indent="-342900">
              <a:buAutoNum type="arabicPlain" startAt="11"/>
            </a:pPr>
            <a:r>
              <a:rPr lang="fr-FR" dirty="0"/>
              <a:t>Plexus hémorroïdaire interne</a:t>
            </a:r>
          </a:p>
          <a:p>
            <a:pPr marL="342900" indent="-342900">
              <a:buAutoNum type="arabicPlain" startAt="11"/>
            </a:pPr>
            <a:endParaRPr lang="fr-FR" dirty="0"/>
          </a:p>
          <a:p>
            <a:pPr marL="342900" indent="-342900">
              <a:buAutoNum type="arabicPlain" startAt="12"/>
            </a:pPr>
            <a:r>
              <a:rPr lang="fr-FR" dirty="0"/>
              <a:t>Plexus hémorroïdaire externe</a:t>
            </a:r>
          </a:p>
          <a:p>
            <a:pPr marL="342900" indent="-342900">
              <a:buAutoNum type="arabicPlain" startAt="12"/>
            </a:pPr>
            <a:endParaRPr lang="fr-FR" dirty="0"/>
          </a:p>
          <a:p>
            <a:r>
              <a:rPr lang="fr-FR" dirty="0"/>
              <a:t>13 Ligne pectinée</a:t>
            </a:r>
          </a:p>
        </p:txBody>
      </p:sp>
      <p:sp>
        <p:nvSpPr>
          <p:cNvPr id="3" name="Ellipse 2"/>
          <p:cNvSpPr/>
          <p:nvPr/>
        </p:nvSpPr>
        <p:spPr>
          <a:xfrm>
            <a:off x="7048870" y="4412202"/>
            <a:ext cx="204186" cy="24857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7719134" y="4554245"/>
            <a:ext cx="204186" cy="26077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7051622" y="4970554"/>
            <a:ext cx="674703" cy="8092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6377543" y="2499238"/>
            <a:ext cx="204186" cy="24857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7185411" y="2610326"/>
            <a:ext cx="674703" cy="236022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09D26D3E-3748-2A4B-AD9F-3AEC2526D8C7}"/>
              </a:ext>
            </a:extLst>
          </p:cNvPr>
          <p:cNvSpPr/>
          <p:nvPr/>
        </p:nvSpPr>
        <p:spPr>
          <a:xfrm>
            <a:off x="6316152" y="2922524"/>
            <a:ext cx="674703" cy="2360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077020"/>
      </p:ext>
    </p:extLst>
  </p:cSld>
  <p:clrMapOvr>
    <a:masterClrMapping/>
  </p:clrMapOvr>
  <mc:AlternateContent xmlns:mc="http://schemas.openxmlformats.org/markup-compatibility/2006">
    <mc:Choice xmlns:p14="http://schemas.microsoft.com/office/powerpoint/2010/main" Requires="p14">
      <p:transition spd="slow" p14:dur="2000" advTm="16200"/>
    </mc:Choice>
    <mc:Fallback>
      <p:transition spd="slow" advTm="1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Anatomie vasculaire</a:t>
            </a:r>
          </a:p>
        </p:txBody>
      </p:sp>
      <p:sp>
        <p:nvSpPr>
          <p:cNvPr id="2" name="Espace réservé du numéro de diapositive 1"/>
          <p:cNvSpPr>
            <a:spLocks noGrp="1"/>
          </p:cNvSpPr>
          <p:nvPr>
            <p:ph type="sldNum" sz="quarter" idx="12"/>
          </p:nvPr>
        </p:nvSpPr>
        <p:spPr/>
        <p:txBody>
          <a:bodyPr/>
          <a:lstStyle/>
          <a:p>
            <a:r>
              <a:rPr lang="fr-FR" dirty="0"/>
              <a:t>14</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sp>
        <p:nvSpPr>
          <p:cNvPr id="11" name="ZoneTexte 10"/>
          <p:cNvSpPr txBox="1"/>
          <p:nvPr/>
        </p:nvSpPr>
        <p:spPr>
          <a:xfrm>
            <a:off x="914402" y="1142274"/>
            <a:ext cx="4447712" cy="2585323"/>
          </a:xfrm>
          <a:prstGeom prst="rect">
            <a:avLst/>
          </a:prstGeom>
          <a:noFill/>
        </p:spPr>
        <p:txBody>
          <a:bodyPr wrap="square" rtlCol="0">
            <a:spAutoFit/>
          </a:bodyPr>
          <a:lstStyle/>
          <a:p>
            <a:pPr marL="285750" indent="-285750">
              <a:buFont typeface="Arial" panose="020B0604020202020204" pitchFamily="34" charset="0"/>
              <a:buChar char="•"/>
            </a:pPr>
            <a:r>
              <a:rPr lang="fr-FR" b="1" dirty="0"/>
              <a:t>Artérielle</a:t>
            </a:r>
          </a:p>
          <a:p>
            <a:pPr marL="285750" indent="-285750">
              <a:buFont typeface="Arial" panose="020B0604020202020204" pitchFamily="34" charset="0"/>
              <a:buChar char="•"/>
            </a:pPr>
            <a:endParaRPr lang="fr-FR" dirty="0"/>
          </a:p>
          <a:p>
            <a:pPr marL="742950" lvl="1" indent="-285750">
              <a:buFont typeface="Arial" panose="020B0604020202020204" pitchFamily="34" charset="0"/>
              <a:buChar char="•"/>
            </a:pPr>
            <a:r>
              <a:rPr lang="fr-FR" dirty="0"/>
              <a:t>Artère mésentérique inférieure</a:t>
            </a:r>
          </a:p>
          <a:p>
            <a:pPr marL="1200150" lvl="2" indent="-285750">
              <a:buFont typeface="Arial" panose="020B0604020202020204" pitchFamily="34" charset="0"/>
              <a:buChar char="•"/>
            </a:pPr>
            <a:r>
              <a:rPr lang="fr-FR" dirty="0"/>
              <a:t>Branche rectale supérieur et moyennes</a:t>
            </a:r>
          </a:p>
          <a:p>
            <a:pPr marL="1200150" lvl="2" indent="-285750">
              <a:buFont typeface="Arial" panose="020B0604020202020204" pitchFamily="34" charset="0"/>
              <a:buChar char="•"/>
            </a:pPr>
            <a:endParaRPr lang="fr-FR" dirty="0"/>
          </a:p>
          <a:p>
            <a:pPr marL="742950" lvl="1" indent="-285750">
              <a:buFont typeface="Arial" panose="020B0604020202020204" pitchFamily="34" charset="0"/>
              <a:buChar char="•"/>
            </a:pPr>
            <a:r>
              <a:rPr lang="fr-FR" dirty="0"/>
              <a:t>Artère hypogastrique</a:t>
            </a:r>
          </a:p>
          <a:p>
            <a:pPr marL="1200150" lvl="2" indent="-285750">
              <a:buFont typeface="Arial" panose="020B0604020202020204" pitchFamily="34" charset="0"/>
              <a:buChar char="•"/>
            </a:pPr>
            <a:r>
              <a:rPr lang="fr-FR" dirty="0"/>
              <a:t>Branche rectale inférieure</a:t>
            </a:r>
          </a:p>
          <a:p>
            <a:pPr marL="1200150" lvl="2" indent="-285750">
              <a:buFont typeface="Arial" panose="020B0604020202020204" pitchFamily="34" charset="0"/>
              <a:buChar char="•"/>
            </a:pPr>
            <a:endParaRPr lang="fr-FR" dirty="0"/>
          </a:p>
        </p:txBody>
      </p:sp>
      <p:pic>
        <p:nvPicPr>
          <p:cNvPr id="3" name="Image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860321" y="996233"/>
            <a:ext cx="4239292" cy="5232875"/>
          </a:xfrm>
          <a:prstGeom prst="rect">
            <a:avLst/>
          </a:prstGeom>
        </p:spPr>
      </p:pic>
      <p:cxnSp>
        <p:nvCxnSpPr>
          <p:cNvPr id="9" name="Connecteur droit avec flèche 8"/>
          <p:cNvCxnSpPr/>
          <p:nvPr/>
        </p:nvCxnSpPr>
        <p:spPr>
          <a:xfrm>
            <a:off x="5069150" y="2157274"/>
            <a:ext cx="3133817" cy="1136342"/>
          </a:xfrm>
          <a:prstGeom prst="straightConnector1">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necteur droit avec flèche 12"/>
          <p:cNvCxnSpPr/>
          <p:nvPr/>
        </p:nvCxnSpPr>
        <p:spPr>
          <a:xfrm>
            <a:off x="4822055" y="3318315"/>
            <a:ext cx="3710758" cy="1254410"/>
          </a:xfrm>
          <a:prstGeom prst="straightConnector1">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0271519"/>
      </p:ext>
    </p:extLst>
  </p:cSld>
  <p:clrMapOvr>
    <a:masterClrMapping/>
  </p:clrMapOvr>
  <mc:AlternateContent xmlns:mc="http://schemas.openxmlformats.org/markup-compatibility/2006">
    <mc:Choice xmlns:p14="http://schemas.microsoft.com/office/powerpoint/2010/main" Requires="p14">
      <p:transition spd="slow" p14:dur="2000" advTm="19040"/>
    </mc:Choice>
    <mc:Fallback>
      <p:transition spd="slow" advTm="1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Anatomie vasculaire</a:t>
            </a:r>
          </a:p>
        </p:txBody>
      </p:sp>
      <p:sp>
        <p:nvSpPr>
          <p:cNvPr id="2" name="Espace réservé du numéro de diapositive 1"/>
          <p:cNvSpPr>
            <a:spLocks noGrp="1"/>
          </p:cNvSpPr>
          <p:nvPr>
            <p:ph type="sldNum" sz="quarter" idx="12"/>
          </p:nvPr>
        </p:nvSpPr>
        <p:spPr/>
        <p:txBody>
          <a:bodyPr/>
          <a:lstStyle/>
          <a:p>
            <a:r>
              <a:rPr lang="fr-FR" dirty="0"/>
              <a:t>15</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sp>
        <p:nvSpPr>
          <p:cNvPr id="11" name="ZoneTexte 10"/>
          <p:cNvSpPr txBox="1"/>
          <p:nvPr/>
        </p:nvSpPr>
        <p:spPr>
          <a:xfrm>
            <a:off x="914402" y="1142274"/>
            <a:ext cx="4447712" cy="2585323"/>
          </a:xfrm>
          <a:prstGeom prst="rect">
            <a:avLst/>
          </a:prstGeom>
          <a:noFill/>
        </p:spPr>
        <p:txBody>
          <a:bodyPr wrap="square" rtlCol="0">
            <a:spAutoFit/>
          </a:bodyPr>
          <a:lstStyle/>
          <a:p>
            <a:pPr marL="285750" indent="-285750">
              <a:buFont typeface="Arial" panose="020B0604020202020204" pitchFamily="34" charset="0"/>
              <a:buChar char="•"/>
            </a:pPr>
            <a:r>
              <a:rPr lang="fr-FR" b="1" dirty="0"/>
              <a:t>Artérielle</a:t>
            </a:r>
          </a:p>
          <a:p>
            <a:pPr marL="285750" indent="-285750">
              <a:buFont typeface="Arial" panose="020B0604020202020204" pitchFamily="34" charset="0"/>
              <a:buChar char="•"/>
            </a:pPr>
            <a:endParaRPr lang="fr-FR" dirty="0"/>
          </a:p>
          <a:p>
            <a:pPr marL="742950" lvl="1" indent="-285750">
              <a:buFont typeface="Arial" panose="020B0604020202020204" pitchFamily="34" charset="0"/>
              <a:buChar char="•"/>
            </a:pPr>
            <a:r>
              <a:rPr lang="fr-FR" dirty="0"/>
              <a:t>Artère mésentérique inférieure</a:t>
            </a:r>
          </a:p>
          <a:p>
            <a:pPr marL="1200150" lvl="2" indent="-285750">
              <a:buFont typeface="Arial" panose="020B0604020202020204" pitchFamily="34" charset="0"/>
              <a:buChar char="•"/>
            </a:pPr>
            <a:r>
              <a:rPr lang="fr-FR" dirty="0"/>
              <a:t>Branche rectale supérieur et moyenne</a:t>
            </a:r>
          </a:p>
          <a:p>
            <a:pPr marL="1200150" lvl="2" indent="-285750">
              <a:buFont typeface="Arial" panose="020B0604020202020204" pitchFamily="34" charset="0"/>
              <a:buChar char="•"/>
            </a:pPr>
            <a:endParaRPr lang="fr-FR" dirty="0"/>
          </a:p>
          <a:p>
            <a:pPr marL="742950" lvl="1" indent="-285750">
              <a:buFont typeface="Arial" panose="020B0604020202020204" pitchFamily="34" charset="0"/>
              <a:buChar char="•"/>
            </a:pPr>
            <a:r>
              <a:rPr lang="fr-FR" dirty="0"/>
              <a:t>Artère hypogastrique</a:t>
            </a:r>
          </a:p>
          <a:p>
            <a:pPr marL="1200150" lvl="2" indent="-285750">
              <a:buFont typeface="Arial" panose="020B0604020202020204" pitchFamily="34" charset="0"/>
              <a:buChar char="•"/>
            </a:pPr>
            <a:r>
              <a:rPr lang="fr-FR" dirty="0"/>
              <a:t>Branche rectale inférieure</a:t>
            </a:r>
          </a:p>
          <a:p>
            <a:pPr marL="1200150" lvl="2" indent="-285750">
              <a:buFont typeface="Arial" panose="020B0604020202020204" pitchFamily="34" charset="0"/>
              <a:buChar char="•"/>
            </a:pPr>
            <a:endParaRPr lang="fr-FR" dirty="0"/>
          </a:p>
        </p:txBody>
      </p:sp>
      <p:pic>
        <p:nvPicPr>
          <p:cNvPr id="3" name="Image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860321" y="996233"/>
            <a:ext cx="4239292" cy="5232875"/>
          </a:xfrm>
          <a:prstGeom prst="rect">
            <a:avLst/>
          </a:prstGeom>
        </p:spPr>
      </p:pic>
      <p:sp>
        <p:nvSpPr>
          <p:cNvPr id="12" name="ZoneTexte 11"/>
          <p:cNvSpPr txBox="1"/>
          <p:nvPr/>
        </p:nvSpPr>
        <p:spPr>
          <a:xfrm>
            <a:off x="914402" y="3656135"/>
            <a:ext cx="4447712" cy="2585323"/>
          </a:xfrm>
          <a:prstGeom prst="rect">
            <a:avLst/>
          </a:prstGeom>
          <a:noFill/>
        </p:spPr>
        <p:txBody>
          <a:bodyPr wrap="square" rtlCol="0">
            <a:spAutoFit/>
          </a:bodyPr>
          <a:lstStyle/>
          <a:p>
            <a:pPr marL="285750" indent="-285750">
              <a:buFont typeface="Arial" panose="020B0604020202020204" pitchFamily="34" charset="0"/>
              <a:buChar char="•"/>
            </a:pPr>
            <a:r>
              <a:rPr lang="fr-FR" b="1" dirty="0"/>
              <a:t>Veineuse</a:t>
            </a:r>
          </a:p>
          <a:p>
            <a:pPr marL="285750" indent="-285750">
              <a:buFont typeface="Arial" panose="020B0604020202020204" pitchFamily="34" charset="0"/>
              <a:buChar char="•"/>
            </a:pPr>
            <a:endParaRPr lang="fr-FR" dirty="0"/>
          </a:p>
          <a:p>
            <a:pPr marL="742950" lvl="1" indent="-285750">
              <a:buFont typeface="Arial" panose="020B0604020202020204" pitchFamily="34" charset="0"/>
              <a:buChar char="•"/>
            </a:pPr>
            <a:r>
              <a:rPr lang="fr-FR" dirty="0"/>
              <a:t>Veine mésentérique inférieure</a:t>
            </a:r>
          </a:p>
          <a:p>
            <a:pPr marL="1200150" lvl="2" indent="-285750">
              <a:buFont typeface="Arial" panose="020B0604020202020204" pitchFamily="34" charset="0"/>
              <a:buChar char="•"/>
            </a:pPr>
            <a:r>
              <a:rPr lang="fr-FR" dirty="0"/>
              <a:t>Tronc porte</a:t>
            </a:r>
          </a:p>
          <a:p>
            <a:pPr marL="1200150" lvl="2" indent="-285750">
              <a:buFont typeface="Arial" panose="020B0604020202020204" pitchFamily="34" charset="0"/>
              <a:buChar char="•"/>
            </a:pPr>
            <a:endParaRPr lang="fr-FR" dirty="0"/>
          </a:p>
          <a:p>
            <a:pPr marL="742950" lvl="1" indent="-285750">
              <a:buFont typeface="Arial" panose="020B0604020202020204" pitchFamily="34" charset="0"/>
              <a:buChar char="•"/>
            </a:pPr>
            <a:r>
              <a:rPr lang="fr-FR" dirty="0"/>
              <a:t>Veine hypogastrique</a:t>
            </a:r>
          </a:p>
          <a:p>
            <a:pPr marL="1200150" lvl="2" indent="-285750">
              <a:buFont typeface="Arial" panose="020B0604020202020204" pitchFamily="34" charset="0"/>
              <a:buChar char="•"/>
            </a:pPr>
            <a:r>
              <a:rPr lang="fr-FR" dirty="0"/>
              <a:t>Veine cave inférieure</a:t>
            </a:r>
          </a:p>
          <a:p>
            <a:pPr marL="1200150" lvl="2" indent="-285750">
              <a:buFont typeface="Arial" panose="020B0604020202020204" pitchFamily="34" charset="0"/>
              <a:buChar char="•"/>
            </a:pPr>
            <a:endParaRPr lang="fr-FR" dirty="0"/>
          </a:p>
          <a:p>
            <a:pPr marL="1200150" lvl="2" indent="-285750">
              <a:buFont typeface="Arial" panose="020B0604020202020204" pitchFamily="34" charset="0"/>
              <a:buChar char="•"/>
            </a:pPr>
            <a:endParaRPr lang="fr-FR" dirty="0"/>
          </a:p>
        </p:txBody>
      </p:sp>
      <p:cxnSp>
        <p:nvCxnSpPr>
          <p:cNvPr id="13" name="Connecteur droit avec flèche 12"/>
          <p:cNvCxnSpPr/>
          <p:nvPr/>
        </p:nvCxnSpPr>
        <p:spPr>
          <a:xfrm flipV="1">
            <a:off x="4822055" y="3266983"/>
            <a:ext cx="4157912" cy="1162974"/>
          </a:xfrm>
          <a:prstGeom prst="straightConnector1">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Connecteur droit avec flèche 14"/>
          <p:cNvCxnSpPr/>
          <p:nvPr/>
        </p:nvCxnSpPr>
        <p:spPr>
          <a:xfrm flipV="1">
            <a:off x="4032262" y="4429957"/>
            <a:ext cx="5644398" cy="822069"/>
          </a:xfrm>
          <a:prstGeom prst="straightConnector1">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6619168"/>
      </p:ext>
    </p:extLst>
  </p:cSld>
  <p:clrMapOvr>
    <a:masterClrMapping/>
  </p:clrMapOvr>
  <mc:AlternateContent xmlns:mc="http://schemas.openxmlformats.org/markup-compatibility/2006">
    <mc:Choice xmlns:p14="http://schemas.microsoft.com/office/powerpoint/2010/main" Requires="p14">
      <p:transition spd="slow" p14:dur="2000" advTm="14292"/>
    </mc:Choice>
    <mc:Fallback>
      <p:transition spd="slow" advTm="1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Physiopathologie</a:t>
            </a:r>
          </a:p>
        </p:txBody>
      </p:sp>
      <p:sp>
        <p:nvSpPr>
          <p:cNvPr id="2" name="Espace réservé du numéro de diapositive 1"/>
          <p:cNvSpPr>
            <a:spLocks noGrp="1"/>
          </p:cNvSpPr>
          <p:nvPr>
            <p:ph type="sldNum" sz="quarter" idx="12"/>
          </p:nvPr>
        </p:nvSpPr>
        <p:spPr/>
        <p:txBody>
          <a:bodyPr/>
          <a:lstStyle/>
          <a:p>
            <a:r>
              <a:rPr lang="fr-FR" dirty="0"/>
              <a:t>16</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sp>
        <p:nvSpPr>
          <p:cNvPr id="11" name="ZoneTexte 10"/>
          <p:cNvSpPr txBox="1"/>
          <p:nvPr/>
        </p:nvSpPr>
        <p:spPr>
          <a:xfrm>
            <a:off x="674705" y="773322"/>
            <a:ext cx="10439398" cy="5262979"/>
          </a:xfrm>
          <a:prstGeom prst="rect">
            <a:avLst/>
          </a:prstGeom>
          <a:noFill/>
        </p:spPr>
        <p:txBody>
          <a:bodyPr wrap="square" rtlCol="0">
            <a:spAutoFit/>
          </a:bodyPr>
          <a:lstStyle/>
          <a:p>
            <a:pPr marL="742950" lvl="1"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b="1" dirty="0"/>
              <a:t>Deux théories :</a:t>
            </a:r>
          </a:p>
          <a:p>
            <a:pPr marL="285750" indent="-285750">
              <a:buFont typeface="Arial" panose="020B0604020202020204" pitchFamily="34" charset="0"/>
              <a:buChar char="•"/>
            </a:pPr>
            <a:endParaRPr lang="fr-FR" sz="2800" dirty="0"/>
          </a:p>
          <a:p>
            <a:pPr marL="742950" lvl="1" indent="-285750">
              <a:buFont typeface="Arial" panose="020B0604020202020204" pitchFamily="34" charset="0"/>
              <a:buChar char="•"/>
            </a:pPr>
            <a:r>
              <a:rPr lang="fr-FR" sz="2800" b="1" dirty="0"/>
              <a:t>Vasculaire</a:t>
            </a:r>
            <a:r>
              <a:rPr lang="fr-FR" sz="2800" dirty="0"/>
              <a:t> </a:t>
            </a:r>
          </a:p>
          <a:p>
            <a:pPr marL="742950" lvl="1" indent="-285750">
              <a:buFont typeface="Arial" panose="020B0604020202020204" pitchFamily="34" charset="0"/>
              <a:buChar char="•"/>
            </a:pPr>
            <a:endParaRPr lang="fr-FR" sz="2800" dirty="0"/>
          </a:p>
          <a:p>
            <a:pPr marL="1200150" lvl="2" indent="-285750">
              <a:buFont typeface="Arial" panose="020B0604020202020204" pitchFamily="34" charset="0"/>
              <a:buChar char="•"/>
            </a:pPr>
            <a:r>
              <a:rPr lang="fr-FR" sz="2800" dirty="0"/>
              <a:t>Hyper-vascularisation artérielle</a:t>
            </a:r>
          </a:p>
          <a:p>
            <a:pPr marL="1200150" lvl="2" indent="-285750">
              <a:buFont typeface="Arial" panose="020B0604020202020204" pitchFamily="34" charset="0"/>
              <a:buChar char="•"/>
            </a:pPr>
            <a:endParaRPr lang="fr-FR" sz="2800" dirty="0"/>
          </a:p>
          <a:p>
            <a:pPr marL="1200150" lvl="2" indent="-285750">
              <a:buFont typeface="Arial" panose="020B0604020202020204" pitchFamily="34" charset="0"/>
              <a:buChar char="•"/>
            </a:pPr>
            <a:r>
              <a:rPr lang="fr-FR" sz="2800" dirty="0"/>
              <a:t>Blocage du retour veineux / hyperpression veineuse</a:t>
            </a:r>
          </a:p>
          <a:p>
            <a:pPr marL="1200150" lvl="2" indent="-285750">
              <a:buFont typeface="Arial" panose="020B0604020202020204" pitchFamily="34" charset="0"/>
              <a:buChar char="•"/>
            </a:pPr>
            <a:endParaRPr lang="fr-FR" sz="2800" dirty="0"/>
          </a:p>
          <a:p>
            <a:pPr marL="742950" lvl="1" indent="-285750">
              <a:buFont typeface="Arial" panose="020B0604020202020204" pitchFamily="34" charset="0"/>
              <a:buChar char="•"/>
            </a:pPr>
            <a:r>
              <a:rPr lang="fr-FR" sz="2800" b="1" dirty="0"/>
              <a:t>Mécanique</a:t>
            </a:r>
            <a:r>
              <a:rPr lang="fr-FR" sz="2800" dirty="0"/>
              <a:t> </a:t>
            </a:r>
          </a:p>
          <a:p>
            <a:pPr marL="742950" lvl="1" indent="-285750">
              <a:buFont typeface="Arial" panose="020B0604020202020204" pitchFamily="34" charset="0"/>
              <a:buChar char="•"/>
            </a:pPr>
            <a:endParaRPr lang="fr-FR" sz="2800" dirty="0"/>
          </a:p>
          <a:p>
            <a:pPr marL="1200150" lvl="2" indent="-285750">
              <a:buFont typeface="Arial" panose="020B0604020202020204" pitchFamily="34" charset="0"/>
              <a:buChar char="•"/>
            </a:pPr>
            <a:r>
              <a:rPr lang="fr-FR" sz="2800" dirty="0"/>
              <a:t>Altération du tissu conjonctif de soutien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5743973"/>
      </p:ext>
    </p:extLst>
  </p:cSld>
  <p:clrMapOvr>
    <a:masterClrMapping/>
  </p:clrMapOvr>
  <mc:AlternateContent xmlns:mc="http://schemas.openxmlformats.org/markup-compatibility/2006">
    <mc:Choice xmlns:p14="http://schemas.microsoft.com/office/powerpoint/2010/main" Requires="p14">
      <p:transition spd="slow" p14:dur="2000" advTm="20363"/>
    </mc:Choice>
    <mc:Fallback>
      <p:transition spd="slow" advTm="2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Physiopathologie</a:t>
            </a:r>
          </a:p>
        </p:txBody>
      </p:sp>
      <p:sp>
        <p:nvSpPr>
          <p:cNvPr id="2" name="Espace réservé du numéro de diapositive 1"/>
          <p:cNvSpPr>
            <a:spLocks noGrp="1"/>
          </p:cNvSpPr>
          <p:nvPr>
            <p:ph type="sldNum" sz="quarter" idx="12"/>
          </p:nvPr>
        </p:nvSpPr>
        <p:spPr/>
        <p:txBody>
          <a:bodyPr/>
          <a:lstStyle/>
          <a:p>
            <a:r>
              <a:rPr lang="fr-FR" dirty="0"/>
              <a:t>17</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1" name="ZoneTexte 10"/>
          <p:cNvSpPr txBox="1"/>
          <p:nvPr/>
        </p:nvSpPr>
        <p:spPr>
          <a:xfrm>
            <a:off x="577116" y="908050"/>
            <a:ext cx="11381483" cy="6001643"/>
          </a:xfrm>
          <a:prstGeom prst="rect">
            <a:avLst/>
          </a:prstGeom>
          <a:noFill/>
        </p:spPr>
        <p:txBody>
          <a:bodyPr wrap="square" rtlCol="0">
            <a:spAutoFit/>
          </a:bodyPr>
          <a:lstStyle/>
          <a:p>
            <a:pPr marL="285750" indent="-285750">
              <a:buFont typeface="Arial" panose="020B0604020202020204" pitchFamily="34" charset="0"/>
              <a:buChar char="•"/>
            </a:pPr>
            <a:r>
              <a:rPr lang="fr-FR" sz="3200" b="1" dirty="0"/>
              <a:t>Facteurs favorisants</a:t>
            </a:r>
          </a:p>
          <a:p>
            <a:pPr marL="285750" indent="-285750">
              <a:buFont typeface="Arial" panose="020B0604020202020204" pitchFamily="34" charset="0"/>
              <a:buChar char="•"/>
            </a:pPr>
            <a:endParaRPr lang="fr-FR" sz="3200" dirty="0"/>
          </a:p>
          <a:p>
            <a:pPr marL="742950" lvl="1" indent="-285750">
              <a:buFont typeface="Arial" panose="020B0604020202020204" pitchFamily="34" charset="0"/>
              <a:buChar char="•"/>
            </a:pPr>
            <a:r>
              <a:rPr lang="fr-FR" sz="3200" dirty="0"/>
              <a:t>Hyper pression abdominale</a:t>
            </a:r>
          </a:p>
          <a:p>
            <a:pPr marL="285750" indent="-285750">
              <a:buFont typeface="Arial" panose="020B0604020202020204" pitchFamily="34" charset="0"/>
              <a:buChar char="•"/>
            </a:pPr>
            <a:endParaRPr lang="fr-FR" sz="3200" dirty="0"/>
          </a:p>
          <a:p>
            <a:pPr marL="1200150" lvl="2" indent="-285750">
              <a:buFont typeface="Arial" panose="020B0604020202020204" pitchFamily="34" charset="0"/>
              <a:buChar char="•"/>
            </a:pPr>
            <a:r>
              <a:rPr lang="fr-FR" sz="3200" dirty="0"/>
              <a:t>Constipation</a:t>
            </a:r>
          </a:p>
          <a:p>
            <a:pPr marL="742950" lvl="1" indent="-285750">
              <a:buFont typeface="Arial" panose="020B0604020202020204" pitchFamily="34" charset="0"/>
              <a:buChar char="•"/>
            </a:pPr>
            <a:endParaRPr lang="fr-FR" sz="3200" dirty="0"/>
          </a:p>
          <a:p>
            <a:pPr marL="1200150" lvl="2" indent="-285750">
              <a:buFont typeface="Arial" panose="020B0604020202020204" pitchFamily="34" charset="0"/>
              <a:buChar char="•"/>
            </a:pPr>
            <a:r>
              <a:rPr lang="fr-FR" sz="3200" dirty="0"/>
              <a:t>Grossesse</a:t>
            </a:r>
          </a:p>
          <a:p>
            <a:pPr marL="742950" lvl="1" indent="-285750">
              <a:buFont typeface="Arial" panose="020B0604020202020204" pitchFamily="34" charset="0"/>
              <a:buChar char="•"/>
            </a:pPr>
            <a:endParaRPr lang="fr-FR" sz="3200" dirty="0"/>
          </a:p>
          <a:p>
            <a:pPr marL="742950" lvl="1" indent="-285750">
              <a:buFont typeface="Arial" panose="020B0604020202020204" pitchFamily="34" charset="0"/>
              <a:buChar char="•"/>
            </a:pPr>
            <a:r>
              <a:rPr lang="fr-FR" sz="3200" dirty="0"/>
              <a:t>Facteurs alimentaires</a:t>
            </a:r>
          </a:p>
          <a:p>
            <a:pPr marL="742950" lvl="1" indent="-285750">
              <a:buFont typeface="Arial" panose="020B0604020202020204" pitchFamily="34" charset="0"/>
              <a:buChar char="•"/>
            </a:pPr>
            <a:endParaRPr lang="fr-FR" sz="2000" dirty="0"/>
          </a:p>
          <a:p>
            <a:pPr marL="1200150" lvl="2" indent="-285750">
              <a:buFont typeface="Arial" panose="020B0604020202020204" pitchFamily="34" charset="0"/>
              <a:buChar char="•"/>
            </a:pPr>
            <a:r>
              <a:rPr lang="fr-FR" sz="3200" dirty="0"/>
              <a:t>Café, alcool, piments, … </a:t>
            </a:r>
            <a:r>
              <a:rPr lang="fr-FR" sz="3200" b="1" dirty="0"/>
              <a:t>aucune preuve scientifique</a:t>
            </a:r>
          </a:p>
          <a:p>
            <a:pPr marL="742950" lvl="1" indent="-285750">
              <a:buFont typeface="Arial" panose="020B0604020202020204" pitchFamily="34" charset="0"/>
              <a:buChar char="•"/>
            </a:pPr>
            <a:endParaRPr lang="fr-FR" sz="3200" dirty="0"/>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4960349"/>
      </p:ext>
    </p:extLst>
  </p:cSld>
  <p:clrMapOvr>
    <a:masterClrMapping/>
  </p:clrMapOvr>
  <mc:AlternateContent xmlns:mc="http://schemas.openxmlformats.org/markup-compatibility/2006">
    <mc:Choice xmlns:p14="http://schemas.microsoft.com/office/powerpoint/2010/main" Requires="p14">
      <p:transition spd="slow" p14:dur="2000" advTm="19600"/>
    </mc:Choice>
    <mc:Fallback>
      <p:transition spd="slow" advTm="1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540982" y="908050"/>
            <a:ext cx="5384069" cy="4074458"/>
          </a:xfrm>
        </p:spPr>
        <p:txBody>
          <a:bodyPr/>
          <a:lstStyle/>
          <a:p>
            <a:r>
              <a:rPr lang="fr-FR" sz="3600" b="1" dirty="0"/>
              <a:t>Anatomie</a:t>
            </a:r>
          </a:p>
          <a:p>
            <a:endParaRPr lang="fr-FR" dirty="0"/>
          </a:p>
          <a:p>
            <a:pPr lvl="1"/>
            <a:r>
              <a:rPr lang="fr-FR" dirty="0"/>
              <a:t>Hémorroïde interne/externe</a:t>
            </a:r>
          </a:p>
          <a:p>
            <a:pPr lvl="1"/>
            <a:endParaRPr lang="fr-FR" dirty="0"/>
          </a:p>
          <a:p>
            <a:pPr lvl="1"/>
            <a:r>
              <a:rPr lang="fr-FR" dirty="0"/>
              <a:t>Ligament de Parks</a:t>
            </a:r>
          </a:p>
          <a:p>
            <a:pPr lvl="1"/>
            <a:endParaRPr lang="fr-FR" dirty="0"/>
          </a:p>
          <a:p>
            <a:pPr lvl="1"/>
            <a:r>
              <a:rPr lang="fr-FR" dirty="0"/>
              <a:t>Appareil sphinctérien</a:t>
            </a:r>
          </a:p>
          <a:p>
            <a:pPr lvl="1"/>
            <a:endParaRPr lang="fr-FR" dirty="0"/>
          </a:p>
          <a:p>
            <a:pPr lvl="1"/>
            <a:r>
              <a:rPr lang="fr-FR" dirty="0"/>
              <a:t>Vascularisation mésentérique et hypogastrique</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 retenir</a:t>
            </a:r>
          </a:p>
        </p:txBody>
      </p:sp>
      <p:sp>
        <p:nvSpPr>
          <p:cNvPr id="11" name="Espace réservé du contenu 2">
            <a:extLst>
              <a:ext uri="{FF2B5EF4-FFF2-40B4-BE49-F238E27FC236}">
                <a16:creationId xmlns:a16="http://schemas.microsoft.com/office/drawing/2014/main" id="{6C2CD381-D6BA-3A42-872B-4A2B0CF01558}"/>
              </a:ext>
            </a:extLst>
          </p:cNvPr>
          <p:cNvSpPr txBox="1">
            <a:spLocks/>
          </p:cNvSpPr>
          <p:nvPr/>
        </p:nvSpPr>
        <p:spPr>
          <a:xfrm>
            <a:off x="6385422" y="908050"/>
            <a:ext cx="5189087" cy="4074458"/>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3600" b="1" dirty="0"/>
              <a:t>Physiopathologie</a:t>
            </a:r>
          </a:p>
          <a:p>
            <a:endParaRPr lang="fr-FR" b="1" dirty="0"/>
          </a:p>
          <a:p>
            <a:pPr lvl="1"/>
            <a:r>
              <a:rPr lang="fr-FR" dirty="0"/>
              <a:t>Laxité des tissus conjonctifs</a:t>
            </a:r>
          </a:p>
          <a:p>
            <a:pPr lvl="1"/>
            <a:endParaRPr lang="fr-FR" dirty="0"/>
          </a:p>
          <a:p>
            <a:pPr lvl="1"/>
            <a:r>
              <a:rPr lang="fr-FR" dirty="0"/>
              <a:t>Hyper pression abdominale</a:t>
            </a:r>
          </a:p>
          <a:p>
            <a:pPr lvl="1"/>
            <a:endParaRPr lang="fr-FR" dirty="0"/>
          </a:p>
          <a:p>
            <a:pPr lvl="1"/>
            <a:r>
              <a:rPr lang="fr-FR" dirty="0"/>
              <a:t>Hyper vascularisation</a:t>
            </a:r>
          </a:p>
          <a:p>
            <a:endParaRPr lang="fr-FR" b="1" dirty="0"/>
          </a:p>
        </p:txBody>
      </p:sp>
      <p:sp>
        <p:nvSpPr>
          <p:cNvPr id="2" name="Espace réservé du numéro de diapositive 1"/>
          <p:cNvSpPr>
            <a:spLocks noGrp="1"/>
          </p:cNvSpPr>
          <p:nvPr>
            <p:ph type="sldNum" sz="quarter" idx="12"/>
          </p:nvPr>
        </p:nvSpPr>
        <p:spPr/>
        <p:txBody>
          <a:bodyPr/>
          <a:lstStyle/>
          <a:p>
            <a:r>
              <a:rPr lang="fr-FR" dirty="0"/>
              <a:t>18</a:t>
            </a:r>
          </a:p>
        </p:txBody>
      </p:sp>
      <p:sp>
        <p:nvSpPr>
          <p:cNvPr id="9"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2" name="Espace réservé du pied de page 1">
            <a:extLst>
              <a:ext uri="{FF2B5EF4-FFF2-40B4-BE49-F238E27FC236}">
                <a16:creationId xmlns:a16="http://schemas.microsoft.com/office/drawing/2014/main" id="{7C04A27E-1601-7849-B2EF-97299B6B27DD}"/>
              </a:ext>
            </a:extLst>
          </p:cNvPr>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8721950"/>
      </p:ext>
    </p:extLst>
  </p:cSld>
  <p:clrMapOvr>
    <a:masterClrMapping/>
  </p:clrMapOvr>
  <mc:AlternateContent xmlns:mc="http://schemas.openxmlformats.org/markup-compatibility/2006">
    <mc:Choice xmlns:p14="http://schemas.microsoft.com/office/powerpoint/2010/main" Requires="p14">
      <p:transition spd="slow" p14:dur="2000" advTm="20824"/>
    </mc:Choice>
    <mc:Fallback>
      <p:transition spd="slow" advTm="2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F0FC90A8-F33F-BA43-8CD8-0A6885BB33FE}"/>
              </a:ext>
            </a:extLst>
          </p:cNvPr>
          <p:cNvSpPr txBox="1">
            <a:spLocks/>
          </p:cNvSpPr>
          <p:nvPr/>
        </p:nvSpPr>
        <p:spPr bwMode="auto">
          <a:xfrm>
            <a:off x="250825" y="8925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FR" sz="3600" b="1" dirty="0">
                <a:solidFill>
                  <a:schemeClr val="tx1">
                    <a:lumMod val="65000"/>
                    <a:lumOff val="35000"/>
                  </a:schemeClr>
                </a:solidFill>
                <a:ea typeface="+mj-ea"/>
              </a:rPr>
              <a:t>PLAN</a:t>
            </a:r>
          </a:p>
        </p:txBody>
      </p:sp>
      <p:sp>
        <p:nvSpPr>
          <p:cNvPr id="6" name="Espace réservé du contenu 2">
            <a:extLst>
              <a:ext uri="{FF2B5EF4-FFF2-40B4-BE49-F238E27FC236}">
                <a16:creationId xmlns:a16="http://schemas.microsoft.com/office/drawing/2014/main" id="{AFE9053E-7CE7-9E49-996B-122590A7E036}"/>
              </a:ext>
            </a:extLst>
          </p:cNvPr>
          <p:cNvSpPr txBox="1">
            <a:spLocks/>
          </p:cNvSpPr>
          <p:nvPr/>
        </p:nvSpPr>
        <p:spPr bwMode="auto">
          <a:xfrm>
            <a:off x="429645" y="920502"/>
            <a:ext cx="11299409" cy="5183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endParaRPr lang="fr-FR" altLang="fr-FR" sz="16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Définition - Epidémiologie </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Anatomie - Physiopathologie</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Diagnostic – histoire naturelle</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Formes cliniques – diagnostics différentiels</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Prise en charge thérapeutique</a:t>
            </a:r>
          </a:p>
        </p:txBody>
      </p:sp>
      <p:sp>
        <p:nvSpPr>
          <p:cNvPr id="7" name="Rectangle 6">
            <a:extLst>
              <a:ext uri="{FF2B5EF4-FFF2-40B4-BE49-F238E27FC236}">
                <a16:creationId xmlns:a16="http://schemas.microsoft.com/office/drawing/2014/main" id="{579B6BF8-0552-244E-B69E-C41A1FEAFF4B}"/>
              </a:ext>
            </a:extLst>
          </p:cNvPr>
          <p:cNvSpPr/>
          <p:nvPr/>
        </p:nvSpPr>
        <p:spPr>
          <a:xfrm>
            <a:off x="395536" y="3299808"/>
            <a:ext cx="11253371" cy="509559"/>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sp>
        <p:nvSpPr>
          <p:cNvPr id="2" name="Espace réservé du numéro de diapositive 1"/>
          <p:cNvSpPr>
            <a:spLocks noGrp="1"/>
          </p:cNvSpPr>
          <p:nvPr>
            <p:ph type="sldNum" sz="quarter" idx="12"/>
          </p:nvPr>
        </p:nvSpPr>
        <p:spPr/>
        <p:txBody>
          <a:bodyPr/>
          <a:lstStyle/>
          <a:p>
            <a:r>
              <a:rPr lang="fr-FR" dirty="0"/>
              <a:t>19</a:t>
            </a:r>
          </a:p>
        </p:txBody>
      </p:sp>
      <p:sp>
        <p:nvSpPr>
          <p:cNvPr id="9" name="Espace réservé de la date 6"/>
          <p:cNvSpPr>
            <a:spLocks noGrp="1"/>
          </p:cNvSpPr>
          <p:nvPr>
            <p:ph type="dt" sz="half" idx="10"/>
          </p:nvPr>
        </p:nvSpPr>
        <p:spPr>
          <a:xfrm>
            <a:off x="9349333" y="6365876"/>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0699910"/>
      </p:ext>
    </p:extLst>
  </p:cSld>
  <p:clrMapOvr>
    <a:masterClrMapping/>
  </p:clrMapOvr>
  <mc:AlternateContent xmlns:mc="http://schemas.openxmlformats.org/markup-compatibility/2006">
    <mc:Choice xmlns:p14="http://schemas.microsoft.com/office/powerpoint/2010/main" Requires="p14">
      <p:transition spd="slow" p14:dur="2000" advTm="1608"/>
    </mc:Choice>
    <mc:Fallback>
      <p:transition spd="slow" advTm="1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1524000" y="908051"/>
            <a:ext cx="91440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rPr>
              <a:t>Déclaration de liens d’intérêt</a:t>
            </a:r>
          </a:p>
        </p:txBody>
      </p:sp>
      <p:pic>
        <p:nvPicPr>
          <p:cNvPr id="8196" name="Imag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91401" y="188913"/>
            <a:ext cx="29892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1524000" y="6333332"/>
            <a:ext cx="9432925" cy="400050"/>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fr-FR" altLang="fr-FR" sz="20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bwMode="auto">
          <a:xfrm>
            <a:off x="9409114" y="6254751"/>
            <a:ext cx="560387" cy="460375"/>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Rectangle 8"/>
          <p:cNvSpPr/>
          <p:nvPr/>
        </p:nvSpPr>
        <p:spPr bwMode="auto">
          <a:xfrm>
            <a:off x="9969501" y="6254750"/>
            <a:ext cx="207963" cy="558800"/>
          </a:xfrm>
          <a:custGeom>
            <a:avLst/>
            <a:gdLst>
              <a:gd name="connsiteX0" fmla="*/ 0 w 481856"/>
              <a:gd name="connsiteY0" fmla="*/ 0 h 1278260"/>
              <a:gd name="connsiteX1" fmla="*/ 481856 w 481856"/>
              <a:gd name="connsiteY1" fmla="*/ 0 h 1278260"/>
              <a:gd name="connsiteX2" fmla="*/ 481856 w 481856"/>
              <a:gd name="connsiteY2" fmla="*/ 1278260 h 1278260"/>
              <a:gd name="connsiteX3" fmla="*/ 0 w 481856"/>
              <a:gd name="connsiteY3" fmla="*/ 1278260 h 1278260"/>
              <a:gd name="connsiteX4" fmla="*/ 0 w 481856"/>
              <a:gd name="connsiteY4" fmla="*/ 0 h 1278260"/>
              <a:gd name="connsiteX0" fmla="*/ 0 w 481856"/>
              <a:gd name="connsiteY0" fmla="*/ 0 h 1549723"/>
              <a:gd name="connsiteX1" fmla="*/ 481856 w 481856"/>
              <a:gd name="connsiteY1" fmla="*/ 0 h 1549723"/>
              <a:gd name="connsiteX2" fmla="*/ 477093 w 481856"/>
              <a:gd name="connsiteY2" fmla="*/ 1549723 h 1549723"/>
              <a:gd name="connsiteX3" fmla="*/ 0 w 481856"/>
              <a:gd name="connsiteY3" fmla="*/ 1278260 h 1549723"/>
              <a:gd name="connsiteX4" fmla="*/ 0 w 481856"/>
              <a:gd name="connsiteY4" fmla="*/ 0 h 154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56" h="1549723">
                <a:moveTo>
                  <a:pt x="0" y="0"/>
                </a:moveTo>
                <a:lnTo>
                  <a:pt x="481856" y="0"/>
                </a:lnTo>
                <a:cubicBezTo>
                  <a:pt x="480268" y="516574"/>
                  <a:pt x="478681" y="1033149"/>
                  <a:pt x="477093" y="1549723"/>
                </a:cubicBezTo>
                <a:lnTo>
                  <a:pt x="0" y="1278260"/>
                </a:lnTo>
                <a:lnTo>
                  <a:pt x="0" y="0"/>
                </a:lnTo>
                <a:close/>
              </a:path>
            </a:pathLst>
          </a:custGeom>
          <a:solidFill>
            <a:srgbClr val="6768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200" name="ZoneTexte 6"/>
          <p:cNvSpPr txBox="1">
            <a:spLocks noChangeArrowheads="1"/>
          </p:cNvSpPr>
          <p:nvPr/>
        </p:nvSpPr>
        <p:spPr bwMode="auto">
          <a:xfrm>
            <a:off x="9409114" y="6230940"/>
            <a:ext cx="91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700" dirty="0">
                <a:solidFill>
                  <a:schemeClr val="bg1"/>
                </a:solidFill>
                <a:latin typeface="Verdana" panose="020B0604030504040204" pitchFamily="34" charset="0"/>
                <a:ea typeface="Verdana" panose="020B0604030504040204" pitchFamily="34" charset="0"/>
                <a:cs typeface="Verdana" panose="020B0604030504040204" pitchFamily="34" charset="0"/>
              </a:rPr>
              <a:t>ACCOMPANY</a:t>
            </a:r>
          </a:p>
          <a:p>
            <a:pPr>
              <a:spcBef>
                <a:spcPct val="0"/>
              </a:spcBef>
              <a:buFontTx/>
              <a:buNone/>
            </a:pPr>
            <a:r>
              <a:rPr lang="fr-FR" altLang="fr-FR" sz="700" dirty="0">
                <a:solidFill>
                  <a:schemeClr val="bg1"/>
                </a:solidFill>
                <a:latin typeface="Verdana" panose="020B0604030504040204" pitchFamily="34" charset="0"/>
                <a:ea typeface="Verdana" panose="020B0604030504040204" pitchFamily="34" charset="0"/>
                <a:cs typeface="Verdana" panose="020B0604030504040204" pitchFamily="34" charset="0"/>
              </a:rPr>
              <a:t>CREATE</a:t>
            </a:r>
            <a:br>
              <a:rPr lang="fr-FR" altLang="fr-FR" sz="7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fr-FR" altLang="fr-FR" sz="700" dirty="0">
                <a:solidFill>
                  <a:schemeClr val="bg1"/>
                </a:solidFill>
                <a:latin typeface="Verdana" panose="020B0604030504040204" pitchFamily="34" charset="0"/>
                <a:ea typeface="Verdana" panose="020B0604030504040204" pitchFamily="34" charset="0"/>
                <a:cs typeface="Verdana" panose="020B0604030504040204" pitchFamily="34" charset="0"/>
              </a:rPr>
              <a:t>SHARE</a:t>
            </a:r>
          </a:p>
        </p:txBody>
      </p:sp>
      <p:graphicFrame>
        <p:nvGraphicFramePr>
          <p:cNvPr id="13" name="Espace réservé du contenu 5"/>
          <p:cNvGraphicFramePr>
            <a:graphicFrameLocks/>
          </p:cNvGraphicFramePr>
          <p:nvPr>
            <p:extLst>
              <p:ext uri="{D42A27DB-BD31-4B8C-83A1-F6EECF244321}">
                <p14:modId xmlns:p14="http://schemas.microsoft.com/office/powerpoint/2010/main" val="529619021"/>
              </p:ext>
            </p:extLst>
          </p:nvPr>
        </p:nvGraphicFramePr>
        <p:xfrm>
          <a:off x="1981200" y="2564904"/>
          <a:ext cx="8229600" cy="318008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4251920">
                  <a:extLst>
                    <a:ext uri="{9D8B030D-6E8A-4147-A177-3AD203B41FA5}">
                      <a16:colId xmlns:a16="http://schemas.microsoft.com/office/drawing/2014/main" val="20001"/>
                    </a:ext>
                  </a:extLst>
                </a:gridCol>
                <a:gridCol w="1234480">
                  <a:extLst>
                    <a:ext uri="{9D8B030D-6E8A-4147-A177-3AD203B41FA5}">
                      <a16:colId xmlns:a16="http://schemas.microsoft.com/office/drawing/2014/main" val="20002"/>
                    </a:ext>
                  </a:extLst>
                </a:gridCol>
              </a:tblGrid>
              <a:tr h="370840">
                <a:tc>
                  <a:txBody>
                    <a:bodyPr/>
                    <a:lstStyle/>
                    <a:p>
                      <a:pPr algn="ctr"/>
                      <a:r>
                        <a:rPr lang="fr-FR" sz="1600" b="1" dirty="0">
                          <a:solidFill>
                            <a:schemeClr val="bg1"/>
                          </a:solidFill>
                        </a:rPr>
                        <a:t>Nom de l’organisme</a:t>
                      </a:r>
                    </a:p>
                    <a:p>
                      <a:pPr algn="ctr"/>
                      <a:r>
                        <a:rPr lang="fr-FR" sz="1050" b="0" baseline="0" dirty="0">
                          <a:solidFill>
                            <a:schemeClr val="bg1"/>
                          </a:solidFill>
                        </a:rPr>
                        <a:t>(organisme </a:t>
                      </a:r>
                      <a:r>
                        <a:rPr lang="fr-FR" sz="1050" b="0" dirty="0">
                          <a:solidFill>
                            <a:schemeClr val="bg1"/>
                          </a:solidFill>
                        </a:rPr>
                        <a:t>produisant ou exploitant des produits de santé </a:t>
                      </a:r>
                      <a:r>
                        <a:rPr lang="fr-FR" sz="1050" b="0" u="none" dirty="0">
                          <a:solidFill>
                            <a:schemeClr val="bg1"/>
                          </a:solidFill>
                        </a:rPr>
                        <a:t>ou</a:t>
                      </a:r>
                      <a:r>
                        <a:rPr lang="fr-FR" sz="1050" b="0" u="none" baseline="0" dirty="0">
                          <a:solidFill>
                            <a:schemeClr val="bg1"/>
                          </a:solidFill>
                        </a:rPr>
                        <a:t> </a:t>
                      </a:r>
                      <a:r>
                        <a:rPr lang="fr-FR" sz="1050" b="0" dirty="0">
                          <a:solidFill>
                            <a:schemeClr val="bg1"/>
                          </a:solidFill>
                        </a:rPr>
                        <a:t>organisme de conseil intervenant sur ces produits)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FR" b="1" dirty="0">
                          <a:solidFill>
                            <a:schemeClr val="bg1"/>
                          </a:solidFill>
                        </a:rPr>
                        <a:t>Nature</a:t>
                      </a:r>
                      <a:r>
                        <a:rPr lang="fr-FR" b="1" baseline="0" dirty="0">
                          <a:solidFill>
                            <a:schemeClr val="bg1"/>
                          </a:solidFill>
                        </a:rPr>
                        <a:t> du lien</a:t>
                      </a:r>
                    </a:p>
                    <a:p>
                      <a:pPr algn="l"/>
                      <a:r>
                        <a:rPr lang="fr-FR" sz="1050" b="1" baseline="0" dirty="0">
                          <a:solidFill>
                            <a:schemeClr val="bg1"/>
                          </a:solidFill>
                        </a:rPr>
                        <a:t>Conventions </a:t>
                      </a:r>
                      <a:r>
                        <a:rPr lang="fr-FR" sz="1050" b="0" baseline="0" dirty="0">
                          <a:solidFill>
                            <a:schemeClr val="bg1"/>
                          </a:solidFill>
                        </a:rPr>
                        <a:t>- préciser </a:t>
                      </a:r>
                      <a:r>
                        <a:rPr lang="fr-FR" sz="1050" b="1" baseline="0" dirty="0">
                          <a:solidFill>
                            <a:schemeClr val="bg1"/>
                          </a:solidFill>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50" b="1" kern="1200" dirty="0">
                          <a:solidFill>
                            <a:schemeClr val="bg1"/>
                          </a:solidFill>
                          <a:latin typeface="+mn-lt"/>
                          <a:ea typeface="+mn-ea"/>
                          <a:cs typeface="+mn-cs"/>
                        </a:rPr>
                        <a:t>avantages</a:t>
                      </a:r>
                      <a:r>
                        <a:rPr lang="fr-FR" sz="1050" b="0" kern="1200" dirty="0">
                          <a:solidFill>
                            <a:schemeClr val="bg1"/>
                          </a:solidFill>
                          <a:latin typeface="+mn-lt"/>
                          <a:ea typeface="+mn-ea"/>
                          <a:cs typeface="+mn-cs"/>
                        </a:rPr>
                        <a:t> (don de matériel, hospitalité...)</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50" b="1" kern="1200" dirty="0">
                          <a:solidFill>
                            <a:schemeClr val="bg1"/>
                          </a:solidFill>
                          <a:latin typeface="+mn-lt"/>
                          <a:ea typeface="+mn-ea"/>
                          <a:cs typeface="+mn-cs"/>
                        </a:rPr>
                        <a:t>rémunérations</a:t>
                      </a:r>
                      <a:r>
                        <a:rPr lang="fr-FR" sz="1050" b="0" kern="1200" dirty="0">
                          <a:solidFill>
                            <a:schemeClr val="bg1"/>
                          </a:solidFill>
                          <a:latin typeface="+mn-lt"/>
                          <a:ea typeface="+mn-ea"/>
                          <a:cs typeface="+mn-cs"/>
                        </a:rPr>
                        <a:t> (sommes versées  en contrepartie de la réalisation d’un travail ou d’une prestation / </a:t>
                      </a:r>
                      <a:r>
                        <a:rPr lang="fr-FR" sz="1050" b="0" kern="1200" baseline="0" dirty="0">
                          <a:solidFill>
                            <a:schemeClr val="bg1"/>
                          </a:solidFill>
                          <a:latin typeface="+mn-lt"/>
                          <a:ea typeface="+mn-ea"/>
                          <a:cs typeface="+mn-cs"/>
                        </a:rPr>
                        <a:t>ex : activités de recherche, essais cliniques, participation à un congrès, action de formation…</a:t>
                      </a:r>
                      <a:r>
                        <a:rPr lang="fr-FR" sz="1050" b="0" kern="1200" dirty="0">
                          <a:solidFill>
                            <a:schemeClr val="bg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50" b="1" kern="1200" dirty="0">
                          <a:solidFill>
                            <a:schemeClr val="bg1"/>
                          </a:solidFill>
                          <a:latin typeface="+mn-lt"/>
                          <a:ea typeface="+mn-ea"/>
                          <a:cs typeface="+mn-cs"/>
                        </a:rPr>
                        <a:t>Autres</a:t>
                      </a:r>
                      <a:r>
                        <a:rPr lang="fr-FR" sz="1050" b="0" kern="1200" dirty="0">
                          <a:solidFill>
                            <a:schemeClr val="bg1"/>
                          </a:solidFill>
                          <a:latin typeface="+mn-lt"/>
                          <a:ea typeface="+mn-ea"/>
                          <a:cs typeface="+mn-cs"/>
                        </a:rPr>
                        <a:t> : membre d’un conseil scientifique…</a:t>
                      </a:r>
                      <a:endParaRPr lang="fr-FR" sz="105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FR" b="1" dirty="0">
                          <a:solidFill>
                            <a:schemeClr val="bg1"/>
                          </a:solidFill>
                        </a:rPr>
                        <a:t>Année</a:t>
                      </a:r>
                    </a:p>
                    <a:p>
                      <a:pPr algn="ctr"/>
                      <a:r>
                        <a:rPr lang="fr-FR" sz="1050" b="0" dirty="0">
                          <a:solidFill>
                            <a:schemeClr val="bg1"/>
                          </a:solidFill>
                        </a:rPr>
                        <a:t>(remonter sur 5 ans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70840">
                <a:tc>
                  <a:txBody>
                    <a:bodyPr/>
                    <a:lstStyle/>
                    <a:p>
                      <a:pPr algn="ctr"/>
                      <a:r>
                        <a:rPr lang="fr-FR" dirty="0"/>
                        <a:t>AUCUN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dirty="0"/>
                        <a:t>AUCUN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a:t>AUCUN</a:t>
                      </a:r>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370840">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370840">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370840">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bl>
          </a:graphicData>
        </a:graphic>
      </p:graphicFrame>
      <p:sp>
        <p:nvSpPr>
          <p:cNvPr id="14" name="Espace réservé du contenu 2"/>
          <p:cNvSpPr>
            <a:spLocks noGrp="1"/>
          </p:cNvSpPr>
          <p:nvPr>
            <p:ph idx="1"/>
          </p:nvPr>
        </p:nvSpPr>
        <p:spPr>
          <a:xfrm>
            <a:off x="1981200" y="1412776"/>
            <a:ext cx="8229600" cy="1152128"/>
          </a:xfrm>
        </p:spPr>
        <p:txBody>
          <a:bodyPr>
            <a:normAutofit lnSpcReduction="10000"/>
          </a:bodyPr>
          <a:lstStyle/>
          <a:p>
            <a:pPr marL="0" indent="0" algn="just">
              <a:buNone/>
            </a:pPr>
            <a:r>
              <a:rPr lang="fr-FR" sz="1400" dirty="0"/>
              <a:t>Conformément à l’article L.4113-13 du code de la santé publique, les membres des professions médicales qui ont des liens avec des entreprises ou établissements produisant ou exploitant des produits de santé ou avec des organismes de conseil intervenant sur ces produits sont tenus de faire connaître ces liens au public lorsqu'ils s'expriment sur lesdits produits lors d'une manifestation publique, d'un enseignement universitaire ou d'une action de formation continue ou d'éducation thérapeutique.</a:t>
            </a:r>
          </a:p>
        </p:txBody>
      </p:sp>
      <p:sp>
        <p:nvSpPr>
          <p:cNvPr id="2" name="Espace réservé du numéro de diapositive 1"/>
          <p:cNvSpPr>
            <a:spLocks noGrp="1"/>
          </p:cNvSpPr>
          <p:nvPr>
            <p:ph type="sldNum" sz="quarter" idx="12"/>
          </p:nvPr>
        </p:nvSpPr>
        <p:spPr/>
        <p:txBody>
          <a:bodyPr/>
          <a:lstStyle/>
          <a:p>
            <a:r>
              <a:rPr lang="fr-FR" dirty="0"/>
              <a:t>2</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7363143"/>
      </p:ext>
    </p:extLst>
  </p:cSld>
  <p:clrMapOvr>
    <a:masterClrMapping/>
  </p:clrMapOvr>
  <mc:AlternateContent xmlns:mc="http://schemas.openxmlformats.org/markup-compatibility/2006">
    <mc:Choice xmlns:p14="http://schemas.microsoft.com/office/powerpoint/2010/main" Requires="p14">
      <p:transition spd="slow" p14:dur="2000" advTm="4296"/>
    </mc:Choice>
    <mc:Fallback>
      <p:transition spd="slow" advTm="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8148" y="925279"/>
            <a:ext cx="10013430" cy="5796197"/>
          </a:xfrm>
        </p:spPr>
        <p:txBody>
          <a:bodyPr/>
          <a:lstStyle/>
          <a:p>
            <a:r>
              <a:rPr lang="fr-FR" b="1" dirty="0"/>
              <a:t>Symptômes</a:t>
            </a:r>
          </a:p>
          <a:p>
            <a:pPr lvl="1"/>
            <a:r>
              <a:rPr lang="fr-FR" dirty="0"/>
              <a:t>Douleurs</a:t>
            </a:r>
          </a:p>
          <a:p>
            <a:pPr lvl="1"/>
            <a:r>
              <a:rPr lang="fr-FR" dirty="0"/>
              <a:t>Tuméfaction anale</a:t>
            </a:r>
          </a:p>
          <a:p>
            <a:pPr lvl="1"/>
            <a:r>
              <a:rPr lang="fr-FR" dirty="0"/>
              <a:t>Rectorragies typiques « proctologiques » </a:t>
            </a:r>
          </a:p>
          <a:p>
            <a:pPr marL="914400" lvl="2" indent="0">
              <a:buNone/>
            </a:pPr>
            <a:endParaRPr lang="fr-FR" sz="100" dirty="0"/>
          </a:p>
          <a:p>
            <a:pPr lvl="1"/>
            <a:r>
              <a:rPr lang="fr-FR" dirty="0"/>
              <a:t>Plus rarement : pertes muqueuses et prurit anal</a:t>
            </a:r>
          </a:p>
          <a:p>
            <a:endParaRPr lang="fr-FR" sz="1600" b="1" dirty="0"/>
          </a:p>
          <a:p>
            <a:r>
              <a:rPr lang="fr-FR" b="1" dirty="0"/>
              <a:t>Anamnèse</a:t>
            </a:r>
          </a:p>
          <a:p>
            <a:pPr lvl="1"/>
            <a:r>
              <a:rPr lang="fr-FR" dirty="0"/>
              <a:t>Antécédents </a:t>
            </a:r>
          </a:p>
          <a:p>
            <a:pPr lvl="1"/>
            <a:r>
              <a:rPr lang="fr-FR" dirty="0"/>
              <a:t>Troubles du transit</a:t>
            </a:r>
          </a:p>
          <a:p>
            <a:pPr lvl="1"/>
            <a:r>
              <a:rPr lang="fr-FR" dirty="0"/>
              <a:t>Signes d’alarme : AEG, alternance diarrhée constipation, méléna associé</a:t>
            </a:r>
          </a:p>
          <a:p>
            <a:pPr lvl="1"/>
            <a:endParaRPr lang="fr-FR" sz="1400" dirty="0"/>
          </a:p>
          <a:p>
            <a:pPr lvl="1"/>
            <a:endParaRPr lang="fr-FR" sz="300"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Diagnostic clinique</a:t>
            </a:r>
          </a:p>
        </p:txBody>
      </p:sp>
      <p:sp>
        <p:nvSpPr>
          <p:cNvPr id="2" name="Espace réservé du numéro de diapositive 1"/>
          <p:cNvSpPr>
            <a:spLocks noGrp="1"/>
          </p:cNvSpPr>
          <p:nvPr>
            <p:ph type="sldNum" sz="quarter" idx="12"/>
          </p:nvPr>
        </p:nvSpPr>
        <p:spPr/>
        <p:txBody>
          <a:bodyPr/>
          <a:lstStyle/>
          <a:p>
            <a:r>
              <a:rPr lang="fr-FR" dirty="0"/>
              <a:t>20</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4879315"/>
      </p:ext>
    </p:extLst>
  </p:cSld>
  <p:clrMapOvr>
    <a:masterClrMapping/>
  </p:clrMapOvr>
  <mc:AlternateContent xmlns:mc="http://schemas.openxmlformats.org/markup-compatibility/2006">
    <mc:Choice xmlns:p14="http://schemas.microsoft.com/office/powerpoint/2010/main" Requires="p14">
      <p:transition spd="slow" p14:dur="2000" advTm="34368"/>
    </mc:Choice>
    <mc:Fallback>
      <p:transition spd="slow" advTm="3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8148" y="1301500"/>
            <a:ext cx="10013430" cy="5796197"/>
          </a:xfrm>
        </p:spPr>
        <p:txBody>
          <a:bodyPr/>
          <a:lstStyle/>
          <a:p>
            <a:r>
              <a:rPr lang="fr-FR" b="1" dirty="0"/>
              <a:t>Examen clinique en position fœtale</a:t>
            </a:r>
          </a:p>
          <a:p>
            <a:endParaRPr lang="fr-FR" b="1" dirty="0"/>
          </a:p>
          <a:p>
            <a:pPr lvl="1"/>
            <a:r>
              <a:rPr lang="fr-FR" dirty="0"/>
              <a:t>Inspection</a:t>
            </a:r>
          </a:p>
          <a:p>
            <a:pPr lvl="1"/>
            <a:endParaRPr lang="fr-FR" dirty="0"/>
          </a:p>
          <a:p>
            <a:pPr lvl="1"/>
            <a:r>
              <a:rPr lang="fr-FR" dirty="0"/>
              <a:t>Palpation </a:t>
            </a:r>
          </a:p>
          <a:p>
            <a:pPr lvl="1"/>
            <a:endParaRPr lang="fr-FR" dirty="0"/>
          </a:p>
          <a:p>
            <a:pPr lvl="1"/>
            <a:r>
              <a:rPr lang="fr-FR" dirty="0"/>
              <a:t>Toucher rectal</a:t>
            </a:r>
          </a:p>
          <a:p>
            <a:pPr lvl="1"/>
            <a:endParaRPr lang="fr-FR" dirty="0"/>
          </a:p>
          <a:p>
            <a:pPr lvl="1"/>
            <a:r>
              <a:rPr lang="fr-FR" dirty="0"/>
              <a:t>Anuscopie +++</a:t>
            </a:r>
          </a:p>
          <a:p>
            <a:pPr marL="457200" lvl="1" indent="0">
              <a:buNone/>
            </a:pPr>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Diagnostic clinique</a:t>
            </a:r>
          </a:p>
        </p:txBody>
      </p:sp>
      <p:sp>
        <p:nvSpPr>
          <p:cNvPr id="2" name="Espace réservé du numéro de diapositive 1"/>
          <p:cNvSpPr>
            <a:spLocks noGrp="1"/>
          </p:cNvSpPr>
          <p:nvPr>
            <p:ph type="sldNum" sz="quarter" idx="12"/>
          </p:nvPr>
        </p:nvSpPr>
        <p:spPr/>
        <p:txBody>
          <a:bodyPr/>
          <a:lstStyle/>
          <a:p>
            <a:r>
              <a:rPr lang="fr-FR" dirty="0"/>
              <a:t>21</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5486791"/>
      </p:ext>
    </p:extLst>
  </p:cSld>
  <p:clrMapOvr>
    <a:masterClrMapping/>
  </p:clrMapOvr>
  <mc:AlternateContent xmlns:mc="http://schemas.openxmlformats.org/markup-compatibility/2006">
    <mc:Choice xmlns:p14="http://schemas.microsoft.com/office/powerpoint/2010/main" Requires="p14">
      <p:transition spd="slow" p14:dur="2000" advTm="14094"/>
    </mc:Choice>
    <mc:Fallback>
      <p:transition spd="slow" advTm="14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8148" y="1301500"/>
            <a:ext cx="10013430" cy="5796197"/>
          </a:xfrm>
        </p:spPr>
        <p:txBody>
          <a:bodyPr/>
          <a:lstStyle/>
          <a:p>
            <a:r>
              <a:rPr lang="fr-FR" b="1" dirty="0"/>
              <a:t>Examen clinique en position fœtale</a:t>
            </a:r>
          </a:p>
          <a:p>
            <a:endParaRPr lang="fr-FR" b="1" dirty="0"/>
          </a:p>
          <a:p>
            <a:pPr lvl="1"/>
            <a:r>
              <a:rPr lang="fr-FR" dirty="0"/>
              <a:t>Inspection</a:t>
            </a:r>
          </a:p>
          <a:p>
            <a:pPr lvl="1"/>
            <a:endParaRPr lang="fr-FR" dirty="0"/>
          </a:p>
          <a:p>
            <a:pPr lvl="1"/>
            <a:r>
              <a:rPr lang="fr-FR" dirty="0"/>
              <a:t>Palpation </a:t>
            </a:r>
          </a:p>
          <a:p>
            <a:pPr lvl="1"/>
            <a:endParaRPr lang="fr-FR" dirty="0"/>
          </a:p>
          <a:p>
            <a:pPr lvl="1"/>
            <a:r>
              <a:rPr lang="fr-FR" dirty="0"/>
              <a:t>Toucher rectal</a:t>
            </a:r>
          </a:p>
          <a:p>
            <a:pPr lvl="1"/>
            <a:endParaRPr lang="fr-FR" dirty="0"/>
          </a:p>
          <a:p>
            <a:pPr lvl="1"/>
            <a:r>
              <a:rPr lang="fr-FR" dirty="0"/>
              <a:t>Anuscopie +++</a:t>
            </a:r>
          </a:p>
          <a:p>
            <a:pPr marL="457200" lvl="1" indent="0">
              <a:buNone/>
            </a:pPr>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Diagnostic clinique</a:t>
            </a:r>
          </a:p>
        </p:txBody>
      </p:sp>
      <p:sp>
        <p:nvSpPr>
          <p:cNvPr id="2" name="Espace réservé du numéro de diapositive 1"/>
          <p:cNvSpPr>
            <a:spLocks noGrp="1"/>
          </p:cNvSpPr>
          <p:nvPr>
            <p:ph type="sldNum" sz="quarter" idx="12"/>
          </p:nvPr>
        </p:nvSpPr>
        <p:spPr/>
        <p:txBody>
          <a:bodyPr/>
          <a:lstStyle/>
          <a:p>
            <a:r>
              <a:rPr lang="fr-FR" dirty="0"/>
              <a:t>21</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a:extLst>
              <a:ext uri="{FF2B5EF4-FFF2-40B4-BE49-F238E27FC236}">
                <a16:creationId xmlns:a16="http://schemas.microsoft.com/office/drawing/2014/main" id="{1194AF29-02A7-B148-8618-DEBC2854CEDE}"/>
              </a:ext>
            </a:extLst>
          </p:cNvPr>
          <p:cNvPicPr>
            <a:picLocks noChangeAspect="1"/>
          </p:cNvPicPr>
          <p:nvPr/>
        </p:nvPicPr>
        <p:blipFill>
          <a:blip r:embed="rId5"/>
          <a:stretch>
            <a:fillRect/>
          </a:stretch>
        </p:blipFill>
        <p:spPr>
          <a:xfrm flipH="1">
            <a:off x="7255694" y="2266656"/>
            <a:ext cx="3865884" cy="386588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2286913"/>
      </p:ext>
    </p:extLst>
  </p:cSld>
  <p:clrMapOvr>
    <a:masterClrMapping/>
  </p:clrMapOvr>
  <mc:AlternateContent xmlns:mc="http://schemas.openxmlformats.org/markup-compatibility/2006">
    <mc:Choice xmlns:p14="http://schemas.microsoft.com/office/powerpoint/2010/main" Requires="p14">
      <p:transition spd="slow" p14:dur="2000" advTm="8879"/>
    </mc:Choice>
    <mc:Fallback>
      <p:transition spd="slow" advTm="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Anuscopie</a:t>
            </a:r>
          </a:p>
        </p:txBody>
      </p:sp>
      <p:sp>
        <p:nvSpPr>
          <p:cNvPr id="2" name="Espace réservé du numéro de diapositive 1"/>
          <p:cNvSpPr>
            <a:spLocks noGrp="1"/>
          </p:cNvSpPr>
          <p:nvPr>
            <p:ph type="sldNum" sz="quarter" idx="12"/>
          </p:nvPr>
        </p:nvSpPr>
        <p:spPr/>
        <p:txBody>
          <a:bodyPr/>
          <a:lstStyle/>
          <a:p>
            <a:r>
              <a:rPr lang="fr-FR" dirty="0"/>
              <a:t>22</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Imag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6378" y="1447893"/>
            <a:ext cx="2684760" cy="3413288"/>
          </a:xfrm>
          <a:prstGeom prst="rect">
            <a:avLst/>
          </a:prstGeom>
        </p:spPr>
      </p:pic>
      <p:sp>
        <p:nvSpPr>
          <p:cNvPr id="7" name="Espace réservé du contenu 6"/>
          <p:cNvSpPr>
            <a:spLocks noGrp="1"/>
          </p:cNvSpPr>
          <p:nvPr>
            <p:ph idx="1"/>
          </p:nvPr>
        </p:nvSpPr>
        <p:spPr>
          <a:xfrm>
            <a:off x="489685" y="1257428"/>
            <a:ext cx="10233800" cy="4351338"/>
          </a:xfrm>
        </p:spPr>
        <p:txBody>
          <a:bodyPr/>
          <a:lstStyle/>
          <a:p>
            <a:r>
              <a:rPr lang="fr-FR" dirty="0"/>
              <a:t>Patient détendu</a:t>
            </a:r>
          </a:p>
          <a:p>
            <a:endParaRPr lang="fr-FR" dirty="0"/>
          </a:p>
          <a:p>
            <a:r>
              <a:rPr lang="fr-FR" dirty="0"/>
              <a:t>Lubrification +++</a:t>
            </a:r>
          </a:p>
          <a:p>
            <a:pPr lvl="1"/>
            <a:r>
              <a:rPr lang="fr-FR" dirty="0"/>
              <a:t>Vaseline / xylocaïne gel</a:t>
            </a:r>
          </a:p>
          <a:p>
            <a:endParaRPr lang="fr-FR" dirty="0"/>
          </a:p>
          <a:p>
            <a:r>
              <a:rPr lang="fr-FR" dirty="0"/>
              <a:t>Opérateur dépendant</a:t>
            </a:r>
          </a:p>
          <a:p>
            <a:pPr lvl="1"/>
            <a:r>
              <a:rPr lang="fr-FR" dirty="0"/>
              <a:t>Courbe d’apprentissage</a:t>
            </a:r>
          </a:p>
        </p:txBody>
      </p:sp>
      <p:pic>
        <p:nvPicPr>
          <p:cNvPr id="12" name="Picture 11" descr="3fig1b">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349333" y="2373313"/>
            <a:ext cx="2376488" cy="189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9309723"/>
      </p:ext>
    </p:extLst>
  </p:cSld>
  <p:clrMapOvr>
    <a:masterClrMapping/>
  </p:clrMapOvr>
  <mc:AlternateContent xmlns:mc="http://schemas.openxmlformats.org/markup-compatibility/2006">
    <mc:Choice xmlns:p14="http://schemas.microsoft.com/office/powerpoint/2010/main" Requires="p14">
      <p:transition spd="slow" p14:dur="2000" advTm="19448"/>
    </mc:Choice>
    <mc:Fallback>
      <p:transition spd="slow" advTm="19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Histoire naturelle</a:t>
            </a:r>
          </a:p>
        </p:txBody>
      </p:sp>
      <p:sp>
        <p:nvSpPr>
          <p:cNvPr id="2" name="Espace réservé du numéro de diapositive 1"/>
          <p:cNvSpPr>
            <a:spLocks noGrp="1"/>
          </p:cNvSpPr>
          <p:nvPr>
            <p:ph type="sldNum" sz="quarter" idx="12"/>
          </p:nvPr>
        </p:nvSpPr>
        <p:spPr/>
        <p:txBody>
          <a:bodyPr/>
          <a:lstStyle/>
          <a:p>
            <a:r>
              <a:rPr lang="fr-FR" dirty="0"/>
              <a:t>23</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sp>
        <p:nvSpPr>
          <p:cNvPr id="9" name="Espace réservé du contenu 7">
            <a:extLst>
              <a:ext uri="{FF2B5EF4-FFF2-40B4-BE49-F238E27FC236}">
                <a16:creationId xmlns:a16="http://schemas.microsoft.com/office/drawing/2014/main" id="{8782138C-7EC7-FF49-9FBB-1D583CF1ED5D}"/>
              </a:ext>
            </a:extLst>
          </p:cNvPr>
          <p:cNvSpPr txBox="1">
            <a:spLocks/>
          </p:cNvSpPr>
          <p:nvPr/>
        </p:nvSpPr>
        <p:spPr>
          <a:xfrm>
            <a:off x="609600" y="1466850"/>
            <a:ext cx="10972800" cy="435213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Guérison spontanée / évolution en marisque</a:t>
            </a:r>
          </a:p>
          <a:p>
            <a:endParaRPr lang="fr-FR" dirty="0"/>
          </a:p>
          <a:p>
            <a:r>
              <a:rPr lang="fr-FR" dirty="0"/>
              <a:t>Rectorragies chroniques (anémie)</a:t>
            </a:r>
          </a:p>
          <a:p>
            <a:pPr marL="0" indent="0">
              <a:buNone/>
            </a:pPr>
            <a:endParaRPr lang="fr-FR" dirty="0"/>
          </a:p>
          <a:p>
            <a:r>
              <a:rPr lang="fr-FR" dirty="0"/>
              <a:t>Douleur chronique</a:t>
            </a:r>
          </a:p>
          <a:p>
            <a:endParaRPr lang="fr-FR" sz="1400" dirty="0"/>
          </a:p>
          <a:p>
            <a:pPr lvl="1"/>
            <a:r>
              <a:rPr lang="fr-FR" dirty="0"/>
              <a:t>Traitement difficile, multidisciplinaire</a:t>
            </a:r>
          </a:p>
          <a:p>
            <a:pPr lvl="1"/>
            <a:endParaRPr lang="fr-FR" dirty="0"/>
          </a:p>
          <a:p>
            <a:pPr lvl="1"/>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857597"/>
      </p:ext>
    </p:extLst>
  </p:cSld>
  <p:clrMapOvr>
    <a:masterClrMapping/>
  </p:clrMapOvr>
  <mc:AlternateContent xmlns:mc="http://schemas.openxmlformats.org/markup-compatibility/2006">
    <mc:Choice xmlns:p14="http://schemas.microsoft.com/office/powerpoint/2010/main" Requires="p14">
      <p:transition spd="slow" p14:dur="2000" advTm="16712"/>
    </mc:Choice>
    <mc:Fallback>
      <p:transition spd="slow" advTm="1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007206" y="1084521"/>
            <a:ext cx="9613169" cy="4820979"/>
          </a:xfrm>
        </p:spPr>
        <p:txBody>
          <a:bodyPr/>
          <a:lstStyle/>
          <a:p>
            <a:endParaRPr lang="fr-FR" sz="2000" dirty="0"/>
          </a:p>
          <a:p>
            <a:r>
              <a:rPr lang="fr-FR" dirty="0"/>
              <a:t>Ne pas méconnaitre un cancer</a:t>
            </a:r>
          </a:p>
          <a:p>
            <a:pPr lvl="1"/>
            <a:endParaRPr lang="fr-FR" dirty="0"/>
          </a:p>
          <a:p>
            <a:r>
              <a:rPr lang="fr-FR" dirty="0"/>
              <a:t>Examen clinique complet</a:t>
            </a:r>
          </a:p>
          <a:p>
            <a:pPr lvl="1"/>
            <a:r>
              <a:rPr lang="fr-FR" dirty="0"/>
              <a:t>Toucher rectal</a:t>
            </a:r>
          </a:p>
          <a:p>
            <a:pPr lvl="1"/>
            <a:r>
              <a:rPr lang="fr-FR" dirty="0"/>
              <a:t>Anuscopie</a:t>
            </a:r>
          </a:p>
          <a:p>
            <a:endParaRPr lang="fr-FR" dirty="0"/>
          </a:p>
          <a:p>
            <a:r>
              <a:rPr lang="fr-FR" dirty="0"/>
              <a:t>Evolution souvent bénigne</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 retenir</a:t>
            </a:r>
          </a:p>
        </p:txBody>
      </p:sp>
      <p:sp>
        <p:nvSpPr>
          <p:cNvPr id="2" name="Espace réservé du numéro de diapositive 1"/>
          <p:cNvSpPr>
            <a:spLocks noGrp="1"/>
          </p:cNvSpPr>
          <p:nvPr>
            <p:ph type="sldNum" sz="quarter" idx="12"/>
          </p:nvPr>
        </p:nvSpPr>
        <p:spPr/>
        <p:txBody>
          <a:bodyPr/>
          <a:lstStyle/>
          <a:p>
            <a:r>
              <a:rPr lang="fr-FR" dirty="0"/>
              <a:t>24</a:t>
            </a:r>
          </a:p>
        </p:txBody>
      </p:sp>
      <p:sp>
        <p:nvSpPr>
          <p:cNvPr id="9"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8" name="Espace réservé du pied de page 1">
            <a:extLst>
              <a:ext uri="{FF2B5EF4-FFF2-40B4-BE49-F238E27FC236}">
                <a16:creationId xmlns:a16="http://schemas.microsoft.com/office/drawing/2014/main" id="{B514C76D-AAE1-7A48-AE13-61D168D6D5A0}"/>
              </a:ext>
            </a:extLst>
          </p:cNvPr>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6553230"/>
      </p:ext>
    </p:extLst>
  </p:cSld>
  <p:clrMapOvr>
    <a:masterClrMapping/>
  </p:clrMapOvr>
  <mc:AlternateContent xmlns:mc="http://schemas.openxmlformats.org/markup-compatibility/2006">
    <mc:Choice xmlns:p14="http://schemas.microsoft.com/office/powerpoint/2010/main" Requires="p14">
      <p:transition spd="slow" p14:dur="2000" advTm="9184"/>
    </mc:Choice>
    <mc:Fallback>
      <p:transition spd="slow" advTm="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F0FC90A8-F33F-BA43-8CD8-0A6885BB33FE}"/>
              </a:ext>
            </a:extLst>
          </p:cNvPr>
          <p:cNvSpPr txBox="1">
            <a:spLocks/>
          </p:cNvSpPr>
          <p:nvPr/>
        </p:nvSpPr>
        <p:spPr bwMode="auto">
          <a:xfrm>
            <a:off x="250825" y="8925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FR" sz="3600" b="1" dirty="0">
                <a:solidFill>
                  <a:schemeClr val="tx1">
                    <a:lumMod val="65000"/>
                    <a:lumOff val="35000"/>
                  </a:schemeClr>
                </a:solidFill>
                <a:ea typeface="+mj-ea"/>
              </a:rPr>
              <a:t>PLAN</a:t>
            </a:r>
          </a:p>
        </p:txBody>
      </p:sp>
      <p:sp>
        <p:nvSpPr>
          <p:cNvPr id="6" name="Espace réservé du contenu 2">
            <a:extLst>
              <a:ext uri="{FF2B5EF4-FFF2-40B4-BE49-F238E27FC236}">
                <a16:creationId xmlns:a16="http://schemas.microsoft.com/office/drawing/2014/main" id="{AFE9053E-7CE7-9E49-996B-122590A7E036}"/>
              </a:ext>
            </a:extLst>
          </p:cNvPr>
          <p:cNvSpPr txBox="1">
            <a:spLocks/>
          </p:cNvSpPr>
          <p:nvPr/>
        </p:nvSpPr>
        <p:spPr bwMode="auto">
          <a:xfrm>
            <a:off x="429645" y="920502"/>
            <a:ext cx="11299409" cy="5183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endParaRPr lang="fr-FR" altLang="fr-FR" sz="16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Définition - Epidémiologie </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Anatomie - Physiopathologie</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Diagnostic – histoire naturelle</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Formes cliniques – diagnostics différentiels</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Prise en charge thérapeutique</a:t>
            </a:r>
          </a:p>
        </p:txBody>
      </p:sp>
      <p:sp>
        <p:nvSpPr>
          <p:cNvPr id="7" name="Rectangle 6">
            <a:extLst>
              <a:ext uri="{FF2B5EF4-FFF2-40B4-BE49-F238E27FC236}">
                <a16:creationId xmlns:a16="http://schemas.microsoft.com/office/drawing/2014/main" id="{579B6BF8-0552-244E-B69E-C41A1FEAFF4B}"/>
              </a:ext>
            </a:extLst>
          </p:cNvPr>
          <p:cNvSpPr/>
          <p:nvPr/>
        </p:nvSpPr>
        <p:spPr>
          <a:xfrm>
            <a:off x="395536" y="4325849"/>
            <a:ext cx="11253371" cy="509559"/>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sp>
        <p:nvSpPr>
          <p:cNvPr id="2" name="Espace réservé du numéro de diapositive 1"/>
          <p:cNvSpPr>
            <a:spLocks noGrp="1"/>
          </p:cNvSpPr>
          <p:nvPr>
            <p:ph type="sldNum" sz="quarter" idx="12"/>
          </p:nvPr>
        </p:nvSpPr>
        <p:spPr/>
        <p:txBody>
          <a:bodyPr/>
          <a:lstStyle/>
          <a:p>
            <a:r>
              <a:rPr lang="fr-FR" dirty="0"/>
              <a:t>25</a:t>
            </a:r>
          </a:p>
        </p:txBody>
      </p:sp>
      <p:sp>
        <p:nvSpPr>
          <p:cNvPr id="9" name="Espace réservé de la date 6"/>
          <p:cNvSpPr>
            <a:spLocks noGrp="1"/>
          </p:cNvSpPr>
          <p:nvPr>
            <p:ph type="dt" sz="half" idx="10"/>
          </p:nvPr>
        </p:nvSpPr>
        <p:spPr>
          <a:xfrm>
            <a:off x="9349333" y="6365876"/>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0021461"/>
      </p:ext>
    </p:extLst>
  </p:cSld>
  <p:clrMapOvr>
    <a:masterClrMapping/>
  </p:clrMapOvr>
  <mc:AlternateContent xmlns:mc="http://schemas.openxmlformats.org/markup-compatibility/2006">
    <mc:Choice xmlns:p14="http://schemas.microsoft.com/office/powerpoint/2010/main" Requires="p14">
      <p:transition spd="slow" p14:dur="2000" advTm="1696"/>
    </mc:Choice>
    <mc:Fallback>
      <p:transition spd="slow" advTm="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90147" y="1061803"/>
            <a:ext cx="8889820" cy="5796197"/>
          </a:xfrm>
        </p:spPr>
        <p:txBody>
          <a:bodyPr/>
          <a:lstStyle/>
          <a:p>
            <a:r>
              <a:rPr lang="fr-FR" sz="2400" b="1" dirty="0"/>
              <a:t>4 stades (classification de </a:t>
            </a:r>
            <a:r>
              <a:rPr lang="fr-FR" sz="2400" b="1" dirty="0" err="1"/>
              <a:t>Goligher</a:t>
            </a:r>
            <a:r>
              <a:rPr lang="fr-FR" sz="2400" b="1" dirty="0"/>
              <a:t>)</a:t>
            </a:r>
          </a:p>
          <a:p>
            <a:endParaRPr lang="fr-FR" sz="2400" b="1" dirty="0"/>
          </a:p>
          <a:p>
            <a:endParaRPr lang="fr-FR" sz="2400" b="1"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2" y="115888"/>
            <a:ext cx="1081948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Formes cliniques – Prolapsus hémorroïdaire interne</a:t>
            </a:r>
          </a:p>
        </p:txBody>
      </p:sp>
      <p:sp>
        <p:nvSpPr>
          <p:cNvPr id="2" name="Espace réservé du numéro de diapositive 1"/>
          <p:cNvSpPr>
            <a:spLocks noGrp="1"/>
          </p:cNvSpPr>
          <p:nvPr>
            <p:ph type="sldNum" sz="quarter" idx="12"/>
          </p:nvPr>
        </p:nvSpPr>
        <p:spPr/>
        <p:txBody>
          <a:bodyPr/>
          <a:lstStyle/>
          <a:p>
            <a:r>
              <a:rPr lang="fr-FR" dirty="0"/>
              <a:t>26</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sp>
        <p:nvSpPr>
          <p:cNvPr id="12" name="Espace réservé de la date 6"/>
          <p:cNvSpPr>
            <a:spLocks noGrp="1"/>
          </p:cNvSpPr>
          <p:nvPr>
            <p:ph type="dt" sz="half" idx="10"/>
          </p:nvPr>
        </p:nvSpPr>
        <p:spPr>
          <a:xfrm>
            <a:off x="9349333" y="6365876"/>
            <a:ext cx="994370" cy="365125"/>
          </a:xfrm>
        </p:spPr>
        <p:txBody>
          <a:bodyPr/>
          <a:lstStyle/>
          <a:p>
            <a:r>
              <a:rPr lang="fr-FR" dirty="0"/>
              <a:t>27/08/2020</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3704032"/>
      </p:ext>
    </p:extLst>
  </p:cSld>
  <p:clrMapOvr>
    <a:masterClrMapping/>
  </p:clrMapOvr>
  <mc:AlternateContent xmlns:mc="http://schemas.openxmlformats.org/markup-compatibility/2006">
    <mc:Choice xmlns:p14="http://schemas.microsoft.com/office/powerpoint/2010/main" Requires="p14">
      <p:transition spd="slow" p14:dur="2000" advTm="3728"/>
    </mc:Choice>
    <mc:Fallback>
      <p:transition spd="slow" advTm="3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90147" y="1061803"/>
            <a:ext cx="8889820" cy="5796197"/>
          </a:xfrm>
        </p:spPr>
        <p:txBody>
          <a:bodyPr/>
          <a:lstStyle/>
          <a:p>
            <a:r>
              <a:rPr lang="fr-FR" sz="2400" b="1" dirty="0"/>
              <a:t>4 stades (classification de </a:t>
            </a:r>
            <a:r>
              <a:rPr lang="fr-FR" sz="2400" b="1" dirty="0" err="1"/>
              <a:t>Goligher</a:t>
            </a:r>
            <a:r>
              <a:rPr lang="fr-FR" sz="2400" b="1" dirty="0"/>
              <a:t>)</a:t>
            </a:r>
          </a:p>
          <a:p>
            <a:pPr lvl="1">
              <a:buFont typeface="Arial" panose="020B0604020202020204" pitchFamily="34" charset="0"/>
              <a:buChar char="•"/>
            </a:pPr>
            <a:r>
              <a:rPr lang="fr-FR" sz="2400" dirty="0"/>
              <a:t>Stade I : Hémorroïdes congestives</a:t>
            </a:r>
          </a:p>
          <a:p>
            <a:pPr lvl="1">
              <a:buFont typeface="Arial" panose="020B0604020202020204" pitchFamily="34" charset="0"/>
              <a:buChar char="•"/>
            </a:pPr>
            <a:endParaRPr lang="fr-FR" sz="2400" dirty="0"/>
          </a:p>
          <a:p>
            <a:endParaRPr lang="fr-FR" sz="2400" b="1"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2" y="115888"/>
            <a:ext cx="1081948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Formes cliniques – Prolapsus hémorroïdaire interne</a:t>
            </a:r>
          </a:p>
        </p:txBody>
      </p:sp>
      <p:sp>
        <p:nvSpPr>
          <p:cNvPr id="2" name="Espace réservé du numéro de diapositive 1"/>
          <p:cNvSpPr>
            <a:spLocks noGrp="1"/>
          </p:cNvSpPr>
          <p:nvPr>
            <p:ph type="sldNum" sz="quarter" idx="12"/>
          </p:nvPr>
        </p:nvSpPr>
        <p:spPr/>
        <p:txBody>
          <a:bodyPr/>
          <a:lstStyle/>
          <a:p>
            <a:r>
              <a:rPr lang="fr-FR" dirty="0"/>
              <a:t>27</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Image 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4081545" y="634484"/>
            <a:ext cx="3262821" cy="7217735"/>
          </a:xfrm>
          <a:prstGeom prst="rect">
            <a:avLst/>
          </a:prstGeom>
        </p:spPr>
      </p:pic>
      <p:sp>
        <p:nvSpPr>
          <p:cNvPr id="12" name="Espace réservé de la date 6"/>
          <p:cNvSpPr>
            <a:spLocks noGrp="1"/>
          </p:cNvSpPr>
          <p:nvPr>
            <p:ph type="dt" sz="half" idx="10"/>
          </p:nvPr>
        </p:nvSpPr>
        <p:spPr>
          <a:xfrm>
            <a:off x="9349333" y="6365876"/>
            <a:ext cx="994370" cy="365125"/>
          </a:xfrm>
        </p:spPr>
        <p:txBody>
          <a:bodyPr/>
          <a:lstStyle/>
          <a:p>
            <a:r>
              <a:rPr lang="fr-FR" dirty="0"/>
              <a:t>27/08/2020</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0022992"/>
      </p:ext>
    </p:extLst>
  </p:cSld>
  <p:clrMapOvr>
    <a:masterClrMapping/>
  </p:clrMapOvr>
  <mc:AlternateContent xmlns:mc="http://schemas.openxmlformats.org/markup-compatibility/2006">
    <mc:Choice xmlns:p14="http://schemas.microsoft.com/office/powerpoint/2010/main" Requires="p14">
      <p:transition spd="slow" p14:dur="2000" advTm="5320"/>
    </mc:Choice>
    <mc:Fallback>
      <p:transition spd="slow" advTm="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90147" y="1061803"/>
            <a:ext cx="8889820" cy="5796197"/>
          </a:xfrm>
        </p:spPr>
        <p:txBody>
          <a:bodyPr/>
          <a:lstStyle/>
          <a:p>
            <a:r>
              <a:rPr lang="fr-FR" sz="2400" b="1" dirty="0"/>
              <a:t>4 stades (classification de </a:t>
            </a:r>
            <a:r>
              <a:rPr lang="fr-FR" sz="2400" b="1" dirty="0" err="1"/>
              <a:t>Goligher</a:t>
            </a:r>
            <a:r>
              <a:rPr lang="fr-FR" sz="2400" b="1" dirty="0"/>
              <a:t>)</a:t>
            </a:r>
          </a:p>
          <a:p>
            <a:pPr lvl="1">
              <a:buFont typeface="Arial" panose="020B0604020202020204" pitchFamily="34" charset="0"/>
              <a:buChar char="•"/>
            </a:pPr>
            <a:r>
              <a:rPr lang="fr-FR" sz="2400" dirty="0"/>
              <a:t>Stade I : Hémorroïdes congestives</a:t>
            </a:r>
          </a:p>
          <a:p>
            <a:pPr lvl="1">
              <a:buFont typeface="Arial" panose="020B0604020202020204" pitchFamily="34" charset="0"/>
              <a:buChar char="•"/>
            </a:pPr>
            <a:r>
              <a:rPr lang="fr-FR" sz="2400" dirty="0"/>
              <a:t>Stade II : Prolapsus extériorisé spontanément réductible</a:t>
            </a:r>
          </a:p>
          <a:p>
            <a:pPr lvl="1">
              <a:buFont typeface="Arial" panose="020B0604020202020204" pitchFamily="34" charset="0"/>
              <a:buChar char="•"/>
            </a:pPr>
            <a:endParaRPr lang="fr-FR" sz="2400" dirty="0"/>
          </a:p>
          <a:p>
            <a:endParaRPr lang="fr-FR" sz="2400" b="1"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2" y="115888"/>
            <a:ext cx="1081948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Formes cliniques – Prolapsus hémorroïdaire interne</a:t>
            </a:r>
          </a:p>
        </p:txBody>
      </p:sp>
      <p:sp>
        <p:nvSpPr>
          <p:cNvPr id="2" name="Espace réservé du numéro de diapositive 1"/>
          <p:cNvSpPr>
            <a:spLocks noGrp="1"/>
          </p:cNvSpPr>
          <p:nvPr>
            <p:ph type="sldNum" sz="quarter" idx="12"/>
          </p:nvPr>
        </p:nvSpPr>
        <p:spPr/>
        <p:txBody>
          <a:bodyPr/>
          <a:lstStyle/>
          <a:p>
            <a:r>
              <a:rPr lang="fr-FR" dirty="0"/>
              <a:t>28</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3980598" y="728348"/>
            <a:ext cx="3464715" cy="7483786"/>
          </a:xfrm>
          <a:prstGeom prst="rect">
            <a:avLst/>
          </a:prstGeom>
        </p:spPr>
      </p:pic>
      <p:sp>
        <p:nvSpPr>
          <p:cNvPr id="12" name="Espace réservé de la date 6"/>
          <p:cNvSpPr>
            <a:spLocks noGrp="1"/>
          </p:cNvSpPr>
          <p:nvPr>
            <p:ph type="dt" sz="half" idx="10"/>
          </p:nvPr>
        </p:nvSpPr>
        <p:spPr>
          <a:xfrm>
            <a:off x="9349333" y="6365876"/>
            <a:ext cx="994370" cy="365125"/>
          </a:xfrm>
        </p:spPr>
        <p:txBody>
          <a:bodyPr/>
          <a:lstStyle/>
          <a:p>
            <a:r>
              <a:rPr lang="fr-FR" dirty="0"/>
              <a:t>27/08/2020</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4178430"/>
      </p:ext>
    </p:extLst>
  </p:cSld>
  <p:clrMapOvr>
    <a:masterClrMapping/>
  </p:clrMapOvr>
  <mc:AlternateContent xmlns:mc="http://schemas.openxmlformats.org/markup-compatibility/2006">
    <mc:Choice xmlns:p14="http://schemas.microsoft.com/office/powerpoint/2010/main" Requires="p14">
      <p:transition spd="slow" p14:dur="2000" advTm="5080"/>
    </mc:Choice>
    <mc:Fallback>
      <p:transition spd="slow" advTm="5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20000" y="1456531"/>
            <a:ext cx="10233800" cy="4351338"/>
          </a:xfrm>
        </p:spPr>
        <p:txBody>
          <a:bodyPr/>
          <a:lstStyle/>
          <a:p>
            <a:r>
              <a:rPr lang="fr-FR" dirty="0"/>
              <a:t>Connaitre l’anatomie du canal anal </a:t>
            </a:r>
          </a:p>
          <a:p>
            <a:endParaRPr lang="fr-FR" dirty="0"/>
          </a:p>
          <a:p>
            <a:r>
              <a:rPr lang="fr-FR" dirty="0"/>
              <a:t>Connaitre la séméiologie hémorroïdaire</a:t>
            </a:r>
          </a:p>
          <a:p>
            <a:endParaRPr lang="fr-FR" dirty="0"/>
          </a:p>
          <a:p>
            <a:r>
              <a:rPr lang="fr-FR" dirty="0"/>
              <a:t>Savoir évoquer les diagnostics différentiels</a:t>
            </a:r>
          </a:p>
          <a:p>
            <a:endParaRPr lang="fr-FR" dirty="0"/>
          </a:p>
          <a:p>
            <a:r>
              <a:rPr lang="fr-FR" dirty="0"/>
              <a:t>Connaitre les principes thérapeutiques</a:t>
            </a:r>
          </a:p>
          <a:p>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Titre 1">
            <a:extLst>
              <a:ext uri="{FF2B5EF4-FFF2-40B4-BE49-F238E27FC236}">
                <a16:creationId xmlns:a16="http://schemas.microsoft.com/office/drawing/2014/main" id="{029B9063-D6D0-7743-979D-D213A9178417}"/>
              </a:ext>
            </a:extLst>
          </p:cNvPr>
          <p:cNvSpPr txBox="1">
            <a:spLocks/>
          </p:cNvSpPr>
          <p:nvPr/>
        </p:nvSpPr>
        <p:spPr bwMode="auto">
          <a:xfrm>
            <a:off x="250825"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FR" sz="3600" b="1">
                <a:solidFill>
                  <a:schemeClr val="tx1">
                    <a:lumMod val="65000"/>
                    <a:lumOff val="35000"/>
                  </a:schemeClr>
                </a:solidFill>
                <a:ea typeface="+mj-ea"/>
                <a:cs typeface="Arial" pitchFamily="34" charset="0"/>
              </a:rPr>
              <a:t>OBJECTIFS</a:t>
            </a:r>
            <a:endParaRPr lang="fr-FR" sz="3600" b="1" dirty="0">
              <a:solidFill>
                <a:schemeClr val="tx1">
                  <a:lumMod val="65000"/>
                  <a:lumOff val="35000"/>
                </a:schemeClr>
              </a:solidFill>
              <a:ea typeface="+mj-ea"/>
              <a:cs typeface="Arial" pitchFamily="34" charset="0"/>
            </a:endParaRPr>
          </a:p>
        </p:txBody>
      </p:sp>
      <p:sp>
        <p:nvSpPr>
          <p:cNvPr id="2" name="Espace réservé du numéro de diapositive 1"/>
          <p:cNvSpPr>
            <a:spLocks noGrp="1"/>
          </p:cNvSpPr>
          <p:nvPr>
            <p:ph type="sldNum" sz="quarter" idx="12"/>
          </p:nvPr>
        </p:nvSpPr>
        <p:spPr/>
        <p:txBody>
          <a:bodyPr/>
          <a:lstStyle/>
          <a:p>
            <a:r>
              <a:rPr lang="fr-FR" dirty="0"/>
              <a:t>3</a:t>
            </a:r>
          </a:p>
        </p:txBody>
      </p:sp>
      <p:sp>
        <p:nvSpPr>
          <p:cNvPr id="7"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0857276"/>
      </p:ext>
    </p:extLst>
  </p:cSld>
  <p:clrMapOvr>
    <a:masterClrMapping/>
  </p:clrMapOvr>
  <mc:AlternateContent xmlns:mc="http://schemas.openxmlformats.org/markup-compatibility/2006">
    <mc:Choice xmlns:p14="http://schemas.microsoft.com/office/powerpoint/2010/main" Requires="p14">
      <p:transition spd="slow" p14:dur="2000" advTm="10208"/>
    </mc:Choice>
    <mc:Fallback>
      <p:transition spd="slow" advTm="1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90147" y="1061803"/>
            <a:ext cx="8889820" cy="5796197"/>
          </a:xfrm>
        </p:spPr>
        <p:txBody>
          <a:bodyPr/>
          <a:lstStyle/>
          <a:p>
            <a:r>
              <a:rPr lang="fr-FR" sz="2400" b="1" dirty="0"/>
              <a:t>4 stades (classification de </a:t>
            </a:r>
            <a:r>
              <a:rPr lang="fr-FR" sz="2400" b="1" dirty="0" err="1"/>
              <a:t>Goligher</a:t>
            </a:r>
            <a:r>
              <a:rPr lang="fr-FR" sz="2400" b="1" dirty="0"/>
              <a:t>)</a:t>
            </a:r>
            <a:endParaRPr lang="fr-FR" sz="1100" b="1" dirty="0"/>
          </a:p>
          <a:p>
            <a:pPr lvl="1">
              <a:buFont typeface="Arial" panose="020B0604020202020204" pitchFamily="34" charset="0"/>
              <a:buChar char="•"/>
            </a:pPr>
            <a:r>
              <a:rPr lang="fr-FR" sz="2400" dirty="0"/>
              <a:t>Stade I : Hémorroïdes congestives</a:t>
            </a:r>
          </a:p>
          <a:p>
            <a:pPr lvl="1">
              <a:buFont typeface="Arial" panose="020B0604020202020204" pitchFamily="34" charset="0"/>
              <a:buChar char="•"/>
            </a:pPr>
            <a:r>
              <a:rPr lang="fr-FR" sz="2400" dirty="0"/>
              <a:t>Stade II : Prolapsus extériorisé spontanément réductible</a:t>
            </a:r>
            <a:endParaRPr lang="fr-FR" sz="1400" dirty="0"/>
          </a:p>
          <a:p>
            <a:pPr lvl="1">
              <a:buFont typeface="Arial" panose="020B0604020202020204" pitchFamily="34" charset="0"/>
              <a:buChar char="•"/>
            </a:pPr>
            <a:r>
              <a:rPr lang="fr-FR" sz="2400" dirty="0"/>
              <a:t>Stade III : Prolapsus extériorisé manuellement réductible</a:t>
            </a:r>
          </a:p>
          <a:p>
            <a:pPr lvl="1">
              <a:buFont typeface="Arial" panose="020B0604020202020204" pitchFamily="34" charset="0"/>
              <a:buChar char="•"/>
            </a:pPr>
            <a:endParaRPr lang="fr-FR" sz="2400" dirty="0"/>
          </a:p>
          <a:p>
            <a:endParaRPr lang="fr-FR" sz="2400" b="1"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2" y="115888"/>
            <a:ext cx="1081948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Formes cliniques – Prolapsus hémorroïdaire interne</a:t>
            </a:r>
          </a:p>
        </p:txBody>
      </p:sp>
      <p:sp>
        <p:nvSpPr>
          <p:cNvPr id="2" name="Espace réservé du numéro de diapositive 1"/>
          <p:cNvSpPr>
            <a:spLocks noGrp="1"/>
          </p:cNvSpPr>
          <p:nvPr>
            <p:ph type="sldNum" sz="quarter" idx="12"/>
          </p:nvPr>
        </p:nvSpPr>
        <p:spPr/>
        <p:txBody>
          <a:bodyPr/>
          <a:lstStyle/>
          <a:p>
            <a:r>
              <a:rPr lang="fr-FR" dirty="0"/>
              <a:t>29</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9" name="Image 8"/>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4072409" y="834564"/>
            <a:ext cx="3281094" cy="7608728"/>
          </a:xfrm>
          <a:prstGeom prst="rect">
            <a:avLst/>
          </a:prstGeom>
        </p:spPr>
      </p:pic>
      <p:sp>
        <p:nvSpPr>
          <p:cNvPr id="12" name="Espace réservé de la date 6"/>
          <p:cNvSpPr txBox="1">
            <a:spLocks/>
          </p:cNvSpPr>
          <p:nvPr/>
        </p:nvSpPr>
        <p:spPr>
          <a:xfrm>
            <a:off x="9349333" y="6365876"/>
            <a:ext cx="99437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dirty="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27/08/2020</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995576"/>
      </p:ext>
    </p:extLst>
  </p:cSld>
  <p:clrMapOvr>
    <a:masterClrMapping/>
  </p:clrMapOvr>
  <mc:AlternateContent xmlns:mc="http://schemas.openxmlformats.org/markup-compatibility/2006">
    <mc:Choice xmlns:p14="http://schemas.microsoft.com/office/powerpoint/2010/main" Requires="p14">
      <p:transition spd="slow" p14:dur="2000" advTm="3944"/>
    </mc:Choice>
    <mc:Fallback>
      <p:transition spd="slow" advTm="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90147" y="1061803"/>
            <a:ext cx="8889820" cy="5796197"/>
          </a:xfrm>
        </p:spPr>
        <p:txBody>
          <a:bodyPr/>
          <a:lstStyle/>
          <a:p>
            <a:r>
              <a:rPr lang="fr-FR" sz="2400" b="1" dirty="0"/>
              <a:t>4 stades (classification de </a:t>
            </a:r>
            <a:r>
              <a:rPr lang="fr-FR" sz="2400" b="1" dirty="0" err="1"/>
              <a:t>Goligher</a:t>
            </a:r>
            <a:r>
              <a:rPr lang="fr-FR" sz="2400" b="1" dirty="0"/>
              <a:t>)</a:t>
            </a:r>
          </a:p>
          <a:p>
            <a:pPr lvl="1">
              <a:buFont typeface="Arial" panose="020B0604020202020204" pitchFamily="34" charset="0"/>
              <a:buChar char="•"/>
            </a:pPr>
            <a:r>
              <a:rPr lang="fr-FR" sz="2400" dirty="0"/>
              <a:t>Stade I : Hémorroïdes congestives</a:t>
            </a:r>
          </a:p>
          <a:p>
            <a:pPr lvl="1">
              <a:buFont typeface="Arial" panose="020B0604020202020204" pitchFamily="34" charset="0"/>
              <a:buChar char="•"/>
            </a:pPr>
            <a:r>
              <a:rPr lang="fr-FR" sz="2400" dirty="0"/>
              <a:t>Stade II : Prolapsus extériorisé spontanément réductible</a:t>
            </a:r>
          </a:p>
          <a:p>
            <a:pPr lvl="1">
              <a:buFont typeface="Arial" panose="020B0604020202020204" pitchFamily="34" charset="0"/>
              <a:buChar char="•"/>
            </a:pPr>
            <a:r>
              <a:rPr lang="fr-FR" sz="2400" dirty="0"/>
              <a:t>Stade III : Prolapsus extériorisé manuellement réductible</a:t>
            </a:r>
          </a:p>
          <a:p>
            <a:pPr lvl="1">
              <a:buFont typeface="Arial" panose="020B0604020202020204" pitchFamily="34" charset="0"/>
              <a:buChar char="•"/>
            </a:pPr>
            <a:r>
              <a:rPr lang="fr-FR" sz="2400" dirty="0"/>
              <a:t>Stade IV : Prolapsus extériorisé non réductible ou étranglé</a:t>
            </a:r>
          </a:p>
          <a:p>
            <a:endParaRPr lang="fr-FR" sz="2400" b="1"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2" y="115888"/>
            <a:ext cx="1081948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Formes cliniques – Prolapsus hémorroïdaire interne</a:t>
            </a:r>
          </a:p>
        </p:txBody>
      </p:sp>
      <p:sp>
        <p:nvSpPr>
          <p:cNvPr id="2" name="Espace réservé du numéro de diapositive 1"/>
          <p:cNvSpPr>
            <a:spLocks noGrp="1"/>
          </p:cNvSpPr>
          <p:nvPr>
            <p:ph type="sldNum" sz="quarter" idx="12"/>
          </p:nvPr>
        </p:nvSpPr>
        <p:spPr/>
        <p:txBody>
          <a:bodyPr/>
          <a:lstStyle/>
          <a:p>
            <a:r>
              <a:rPr lang="fr-FR" dirty="0"/>
              <a:t>30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11" name="Image 10"/>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4113162" y="1379045"/>
            <a:ext cx="3199587" cy="7012426"/>
          </a:xfrm>
          <a:prstGeom prst="rect">
            <a:avLst/>
          </a:prstGeom>
        </p:spPr>
      </p:pic>
      <p:sp>
        <p:nvSpPr>
          <p:cNvPr id="12" name="Espace réservé de la date 6"/>
          <p:cNvSpPr txBox="1">
            <a:spLocks/>
          </p:cNvSpPr>
          <p:nvPr/>
        </p:nvSpPr>
        <p:spPr>
          <a:xfrm>
            <a:off x="9349333" y="6365876"/>
            <a:ext cx="99437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dirty="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27/08/2020</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6414848"/>
      </p:ext>
    </p:extLst>
  </p:cSld>
  <p:clrMapOvr>
    <a:masterClrMapping/>
  </p:clrMapOvr>
  <mc:AlternateContent xmlns:mc="http://schemas.openxmlformats.org/markup-compatibility/2006">
    <mc:Choice xmlns:p14="http://schemas.microsoft.com/office/powerpoint/2010/main" Requires="p14">
      <p:transition spd="slow" p14:dur="2000" advTm="5487"/>
    </mc:Choice>
    <mc:Fallback>
      <p:transition spd="slow" advTm="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90147" y="1061803"/>
            <a:ext cx="8889820" cy="5796197"/>
          </a:xfrm>
        </p:spPr>
        <p:txBody>
          <a:bodyPr/>
          <a:lstStyle/>
          <a:p>
            <a:endParaRPr lang="fr-FR" sz="2400" dirty="0"/>
          </a:p>
          <a:p>
            <a:r>
              <a:rPr lang="fr-FR" dirty="0"/>
              <a:t>Signes cliniques</a:t>
            </a:r>
          </a:p>
          <a:p>
            <a:endParaRPr lang="fr-FR" dirty="0"/>
          </a:p>
          <a:p>
            <a:pPr lvl="1"/>
            <a:r>
              <a:rPr lang="fr-FR" dirty="0"/>
              <a:t>Douleurs importantes aigues 			             non rythmées par les selles</a:t>
            </a:r>
          </a:p>
          <a:p>
            <a:pPr lvl="1"/>
            <a:endParaRPr lang="fr-FR" dirty="0"/>
          </a:p>
          <a:p>
            <a:pPr lvl="1"/>
            <a:r>
              <a:rPr lang="fr-FR" dirty="0"/>
              <a:t>Tuméfaction bleutée </a:t>
            </a:r>
            <a:r>
              <a:rPr lang="fr-FR" dirty="0" err="1"/>
              <a:t>prolabée</a:t>
            </a:r>
            <a:r>
              <a:rPr lang="fr-FR" dirty="0"/>
              <a:t> d’origine intra canalaire</a:t>
            </a:r>
          </a:p>
          <a:p>
            <a:pPr lvl="1"/>
            <a:endParaRPr lang="fr-FR" dirty="0"/>
          </a:p>
          <a:p>
            <a:pPr lvl="1"/>
            <a:r>
              <a:rPr lang="fr-FR" dirty="0"/>
              <a:t>Toucher rectal : non réalisable</a:t>
            </a:r>
          </a:p>
          <a:p>
            <a:endParaRPr lang="fr-FR" sz="2400" b="1"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2" y="115888"/>
            <a:ext cx="1081948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Formes cliniques – Thrombose hémorroïdaire interne</a:t>
            </a:r>
          </a:p>
        </p:txBody>
      </p:sp>
      <p:sp>
        <p:nvSpPr>
          <p:cNvPr id="2" name="Espace réservé du numéro de diapositive 1"/>
          <p:cNvSpPr>
            <a:spLocks noGrp="1"/>
          </p:cNvSpPr>
          <p:nvPr>
            <p:ph type="sldNum" sz="quarter" idx="12"/>
          </p:nvPr>
        </p:nvSpPr>
        <p:spPr/>
        <p:txBody>
          <a:bodyPr/>
          <a:lstStyle/>
          <a:p>
            <a:r>
              <a:rPr lang="fr-FR" dirty="0"/>
              <a:t>31</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Image 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7481342" y="-206189"/>
            <a:ext cx="3238117" cy="5356671"/>
          </a:xfrm>
          <a:prstGeom prst="rect">
            <a:avLst/>
          </a:prstGeom>
        </p:spPr>
      </p:pic>
      <p:sp>
        <p:nvSpPr>
          <p:cNvPr id="12" name="Espace réservé de la date 6"/>
          <p:cNvSpPr txBox="1">
            <a:spLocks/>
          </p:cNvSpPr>
          <p:nvPr/>
        </p:nvSpPr>
        <p:spPr>
          <a:xfrm>
            <a:off x="9349333" y="6365876"/>
            <a:ext cx="99437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dirty="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27/08/2020</a:t>
            </a:r>
          </a:p>
        </p:txBody>
      </p:sp>
      <p:cxnSp>
        <p:nvCxnSpPr>
          <p:cNvPr id="9" name="Connecteur droit avec flèche 8">
            <a:extLst>
              <a:ext uri="{FF2B5EF4-FFF2-40B4-BE49-F238E27FC236}">
                <a16:creationId xmlns:a16="http://schemas.microsoft.com/office/drawing/2014/main" id="{19D54621-1AE8-0940-9EF7-7A909FC94C08}"/>
              </a:ext>
            </a:extLst>
          </p:cNvPr>
          <p:cNvCxnSpPr>
            <a:cxnSpLocks/>
          </p:cNvCxnSpPr>
          <p:nvPr/>
        </p:nvCxnSpPr>
        <p:spPr>
          <a:xfrm flipV="1">
            <a:off x="3918098" y="3173196"/>
            <a:ext cx="4827182" cy="107176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1665795"/>
      </p:ext>
    </p:extLst>
  </p:cSld>
  <p:clrMapOvr>
    <a:masterClrMapping/>
  </p:clrMapOvr>
  <mc:AlternateContent xmlns:mc="http://schemas.openxmlformats.org/markup-compatibility/2006">
    <mc:Choice xmlns:p14="http://schemas.microsoft.com/office/powerpoint/2010/main" Requires="p14">
      <p:transition spd="slow" p14:dur="2000" advTm="11145"/>
    </mc:Choice>
    <mc:Fallback>
      <p:transition spd="slow" advTm="1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395536" y="917575"/>
            <a:ext cx="8889820" cy="5286377"/>
          </a:xfrm>
        </p:spPr>
        <p:txBody>
          <a:bodyPr/>
          <a:lstStyle/>
          <a:p>
            <a:r>
              <a:rPr lang="fr-FR" sz="2800" dirty="0"/>
              <a:t>Seule complication</a:t>
            </a:r>
          </a:p>
          <a:p>
            <a:endParaRPr lang="fr-FR" sz="2800" dirty="0"/>
          </a:p>
          <a:p>
            <a:r>
              <a:rPr lang="fr-FR" sz="2800" dirty="0"/>
              <a:t>Signes cliniques</a:t>
            </a:r>
          </a:p>
          <a:p>
            <a:endParaRPr lang="fr-FR" sz="2800" dirty="0"/>
          </a:p>
          <a:p>
            <a:pPr lvl="1"/>
            <a:r>
              <a:rPr lang="fr-FR" sz="2400" dirty="0"/>
              <a:t>Douleurs importantes aigues non rythmées par les selles</a:t>
            </a:r>
          </a:p>
          <a:p>
            <a:pPr lvl="1"/>
            <a:endParaRPr lang="fr-FR" sz="2400" dirty="0"/>
          </a:p>
          <a:p>
            <a:pPr lvl="1"/>
            <a:r>
              <a:rPr lang="fr-FR" sz="2400" dirty="0"/>
              <a:t>Tuméfaction bleutée</a:t>
            </a:r>
          </a:p>
          <a:p>
            <a:pPr lvl="1"/>
            <a:endParaRPr lang="fr-FR" sz="2400" dirty="0"/>
          </a:p>
          <a:p>
            <a:pPr lvl="1"/>
            <a:r>
              <a:rPr lang="fr-FR" sz="2400" dirty="0"/>
              <a:t>Toucher rectal : douloureux, élimine une lésion abcédée</a:t>
            </a:r>
          </a:p>
          <a:p>
            <a:pPr lvl="1"/>
            <a:endParaRPr lang="fr-FR" sz="2400" dirty="0"/>
          </a:p>
          <a:p>
            <a:r>
              <a:rPr lang="fr-FR" sz="2800" dirty="0"/>
              <a:t>Cicatrisation en marisque</a:t>
            </a:r>
          </a:p>
          <a:p>
            <a:pPr lvl="1"/>
            <a:endParaRPr lang="fr-FR" sz="2400" dirty="0"/>
          </a:p>
          <a:p>
            <a:endParaRPr lang="fr-FR" sz="2800" b="1"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2" y="115888"/>
            <a:ext cx="1081948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Formes cliniques – Thrombose hémorroïdaire externe</a:t>
            </a:r>
          </a:p>
        </p:txBody>
      </p:sp>
      <p:sp>
        <p:nvSpPr>
          <p:cNvPr id="2" name="Espace réservé du numéro de diapositive 1"/>
          <p:cNvSpPr>
            <a:spLocks noGrp="1"/>
          </p:cNvSpPr>
          <p:nvPr>
            <p:ph type="sldNum" sz="quarter" idx="12"/>
          </p:nvPr>
        </p:nvSpPr>
        <p:spPr/>
        <p:txBody>
          <a:bodyPr/>
          <a:lstStyle/>
          <a:p>
            <a:r>
              <a:rPr lang="fr-FR" dirty="0"/>
              <a:t>32</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Image 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733043" y="983720"/>
            <a:ext cx="2982845" cy="3236956"/>
          </a:xfrm>
          <a:prstGeom prst="rect">
            <a:avLst/>
          </a:prstGeom>
        </p:spPr>
      </p:pic>
      <p:pic>
        <p:nvPicPr>
          <p:cNvPr id="7" name="Image 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733043" y="4448745"/>
            <a:ext cx="2982845" cy="2010536"/>
          </a:xfrm>
          <a:prstGeom prst="rect">
            <a:avLst/>
          </a:prstGeom>
        </p:spPr>
      </p:pic>
      <p:sp>
        <p:nvSpPr>
          <p:cNvPr id="12" name="Espace réservé de la date 6"/>
          <p:cNvSpPr>
            <a:spLocks noGrp="1"/>
          </p:cNvSpPr>
          <p:nvPr>
            <p:ph type="dt" sz="half" idx="10"/>
          </p:nvPr>
        </p:nvSpPr>
        <p:spPr>
          <a:xfrm>
            <a:off x="9349333" y="6365876"/>
            <a:ext cx="994370" cy="365125"/>
          </a:xfrm>
        </p:spPr>
        <p:txBody>
          <a:bodyPr/>
          <a:lstStyle/>
          <a:p>
            <a:r>
              <a:rPr lang="fr-FR" dirty="0"/>
              <a:t>27/08/2020</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0544843"/>
      </p:ext>
    </p:extLst>
  </p:cSld>
  <p:clrMapOvr>
    <a:masterClrMapping/>
  </p:clrMapOvr>
  <mc:AlternateContent xmlns:mc="http://schemas.openxmlformats.org/markup-compatibility/2006">
    <mc:Choice xmlns:p14="http://schemas.microsoft.com/office/powerpoint/2010/main" Requires="p14">
      <p:transition spd="slow" p14:dur="2000" advTm="18031"/>
    </mc:Choice>
    <mc:Fallback>
      <p:transition spd="slow" advTm="1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2800" dirty="0"/>
              <a:t>Rectorragies : </a:t>
            </a:r>
            <a:r>
              <a:rPr lang="fr-FR" sz="2800" b="1" dirty="0">
                <a:solidFill>
                  <a:srgbClr val="FF0000"/>
                </a:solidFill>
              </a:rPr>
              <a:t>CANCER</a:t>
            </a:r>
            <a:r>
              <a:rPr lang="fr-FR" sz="2800" b="1" dirty="0"/>
              <a:t> </a:t>
            </a:r>
            <a:r>
              <a:rPr lang="fr-FR" sz="2800" b="1" dirty="0">
                <a:solidFill>
                  <a:srgbClr val="FF0000"/>
                </a:solidFill>
              </a:rPr>
              <a:t>colorectal</a:t>
            </a:r>
          </a:p>
          <a:p>
            <a:endParaRPr lang="fr-FR" sz="2000" b="1" dirty="0">
              <a:solidFill>
                <a:srgbClr val="FF0000"/>
              </a:solidFill>
            </a:endParaRP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Diagnostics différentiels</a:t>
            </a:r>
          </a:p>
        </p:txBody>
      </p:sp>
      <p:sp>
        <p:nvSpPr>
          <p:cNvPr id="2" name="Espace réservé du numéro de diapositive 1"/>
          <p:cNvSpPr>
            <a:spLocks noGrp="1"/>
          </p:cNvSpPr>
          <p:nvPr>
            <p:ph type="sldNum" sz="quarter" idx="12"/>
          </p:nvPr>
        </p:nvSpPr>
        <p:spPr/>
        <p:txBody>
          <a:bodyPr/>
          <a:lstStyle/>
          <a:p>
            <a:r>
              <a:rPr lang="fr-FR" dirty="0"/>
              <a:t>33</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Imag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89347" y="1620519"/>
            <a:ext cx="5381240" cy="467876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4382142"/>
      </p:ext>
    </p:extLst>
  </p:cSld>
  <p:clrMapOvr>
    <a:masterClrMapping/>
  </p:clrMapOvr>
  <mc:AlternateContent xmlns:mc="http://schemas.openxmlformats.org/markup-compatibility/2006">
    <mc:Choice xmlns:p14="http://schemas.microsoft.com/office/powerpoint/2010/main" Requires="p14">
      <p:transition spd="slow" p14:dur="2000" advTm="10960"/>
    </mc:Choice>
    <mc:Fallback>
      <p:transition spd="slow" advTm="1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2800" dirty="0"/>
              <a:t>Rectorragies : </a:t>
            </a:r>
            <a:r>
              <a:rPr lang="fr-FR" sz="2800" b="1" dirty="0">
                <a:solidFill>
                  <a:srgbClr val="FF0000"/>
                </a:solidFill>
              </a:rPr>
              <a:t>CANCER</a:t>
            </a:r>
            <a:r>
              <a:rPr lang="fr-FR" sz="2800" b="1" dirty="0"/>
              <a:t> </a:t>
            </a:r>
            <a:r>
              <a:rPr lang="fr-FR" sz="2800" b="1" dirty="0">
                <a:solidFill>
                  <a:srgbClr val="FF0000"/>
                </a:solidFill>
              </a:rPr>
              <a:t>colorectal</a:t>
            </a:r>
          </a:p>
          <a:p>
            <a:endParaRPr lang="fr-FR" sz="2000" b="1" dirty="0">
              <a:solidFill>
                <a:srgbClr val="FF0000"/>
              </a:solidFill>
            </a:endParaRPr>
          </a:p>
          <a:p>
            <a:r>
              <a:rPr lang="fr-FR" sz="2800" dirty="0"/>
              <a:t>Prolapsus hémorroïdaire : prolapsus rectal</a:t>
            </a:r>
          </a:p>
          <a:p>
            <a:endParaRPr lang="fr-FR" sz="2000"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Diagnostics différentiels</a:t>
            </a:r>
          </a:p>
        </p:txBody>
      </p:sp>
      <p:sp>
        <p:nvSpPr>
          <p:cNvPr id="2" name="Espace réservé du numéro de diapositive 1"/>
          <p:cNvSpPr>
            <a:spLocks noGrp="1"/>
          </p:cNvSpPr>
          <p:nvPr>
            <p:ph type="sldNum" sz="quarter" idx="12"/>
          </p:nvPr>
        </p:nvSpPr>
        <p:spPr/>
        <p:txBody>
          <a:bodyPr/>
          <a:lstStyle/>
          <a:p>
            <a:r>
              <a:rPr lang="fr-FR" dirty="0"/>
              <a:t>34</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9" name="Imag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7967362" y="2173628"/>
            <a:ext cx="3594253" cy="433505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3202939"/>
      </p:ext>
    </p:extLst>
  </p:cSld>
  <p:clrMapOvr>
    <a:masterClrMapping/>
  </p:clrMapOvr>
  <mc:AlternateContent xmlns:mc="http://schemas.openxmlformats.org/markup-compatibility/2006">
    <mc:Choice xmlns:p14="http://schemas.microsoft.com/office/powerpoint/2010/main" Requires="p14">
      <p:transition spd="slow" p14:dur="2000" advTm="6632"/>
    </mc:Choice>
    <mc:Fallback>
      <p:transition spd="slow" advTm="6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2800" dirty="0"/>
              <a:t>Rectorragies : </a:t>
            </a:r>
            <a:r>
              <a:rPr lang="fr-FR" sz="2800" b="1" dirty="0">
                <a:solidFill>
                  <a:srgbClr val="FF0000"/>
                </a:solidFill>
              </a:rPr>
              <a:t>CANCER</a:t>
            </a:r>
            <a:r>
              <a:rPr lang="fr-FR" sz="2800" b="1" dirty="0"/>
              <a:t> </a:t>
            </a:r>
            <a:r>
              <a:rPr lang="fr-FR" sz="2800" b="1" dirty="0">
                <a:solidFill>
                  <a:srgbClr val="FF0000"/>
                </a:solidFill>
              </a:rPr>
              <a:t>colorectal</a:t>
            </a:r>
          </a:p>
          <a:p>
            <a:endParaRPr lang="fr-FR" sz="2000" b="1" dirty="0">
              <a:solidFill>
                <a:srgbClr val="FF0000"/>
              </a:solidFill>
            </a:endParaRPr>
          </a:p>
          <a:p>
            <a:r>
              <a:rPr lang="fr-FR" sz="2800" dirty="0"/>
              <a:t>Prolapsus hémorroïdaire : prolapsus rectal</a:t>
            </a:r>
          </a:p>
          <a:p>
            <a:pPr marL="0" indent="0">
              <a:buNone/>
            </a:pPr>
            <a:endParaRPr lang="fr-FR" sz="2000" dirty="0"/>
          </a:p>
          <a:p>
            <a:r>
              <a:rPr lang="fr-FR" sz="2800" dirty="0"/>
              <a:t>Douleurs anales </a:t>
            </a:r>
          </a:p>
          <a:p>
            <a:pPr lvl="1"/>
            <a:r>
              <a:rPr lang="fr-FR" sz="2400" dirty="0"/>
              <a:t>Fissure anale</a:t>
            </a:r>
          </a:p>
          <a:p>
            <a:pPr lvl="1"/>
            <a:endParaRPr lang="fr-FR" sz="2000"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Diagnostics différentiels</a:t>
            </a:r>
          </a:p>
        </p:txBody>
      </p:sp>
      <p:sp>
        <p:nvSpPr>
          <p:cNvPr id="2" name="Espace réservé du numéro de diapositive 1"/>
          <p:cNvSpPr>
            <a:spLocks noGrp="1"/>
          </p:cNvSpPr>
          <p:nvPr>
            <p:ph type="sldNum" sz="quarter" idx="12"/>
          </p:nvPr>
        </p:nvSpPr>
        <p:spPr/>
        <p:txBody>
          <a:bodyPr/>
          <a:lstStyle/>
          <a:p>
            <a:r>
              <a:rPr lang="fr-FR" dirty="0"/>
              <a:t>35</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9" name="Picture 5" descr="anal_fissu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8068882" y="3400148"/>
            <a:ext cx="3826636" cy="2721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2326437"/>
      </p:ext>
    </p:extLst>
  </p:cSld>
  <p:clrMapOvr>
    <a:masterClrMapping/>
  </p:clrMapOvr>
  <mc:AlternateContent xmlns:mc="http://schemas.openxmlformats.org/markup-compatibility/2006">
    <mc:Choice xmlns:p14="http://schemas.microsoft.com/office/powerpoint/2010/main" Requires="p14">
      <p:transition spd="slow" p14:dur="2000" advTm="12240"/>
    </mc:Choice>
    <mc:Fallback>
      <p:transition spd="slow" advTm="12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2800" dirty="0"/>
              <a:t>Rectorragies : </a:t>
            </a:r>
            <a:r>
              <a:rPr lang="fr-FR" sz="2800" b="1" dirty="0">
                <a:solidFill>
                  <a:srgbClr val="FF0000"/>
                </a:solidFill>
              </a:rPr>
              <a:t>CANCER</a:t>
            </a:r>
            <a:r>
              <a:rPr lang="fr-FR" sz="2800" b="1" dirty="0"/>
              <a:t> </a:t>
            </a:r>
            <a:r>
              <a:rPr lang="fr-FR" sz="2800" b="1" dirty="0">
                <a:solidFill>
                  <a:srgbClr val="FF0000"/>
                </a:solidFill>
              </a:rPr>
              <a:t>colorectal</a:t>
            </a:r>
          </a:p>
          <a:p>
            <a:endParaRPr lang="fr-FR" sz="2000" b="1" dirty="0">
              <a:solidFill>
                <a:srgbClr val="FF0000"/>
              </a:solidFill>
            </a:endParaRPr>
          </a:p>
          <a:p>
            <a:r>
              <a:rPr lang="fr-FR" sz="2800" dirty="0"/>
              <a:t>Prolapsus hémorroïdaire : prolapsus rectal</a:t>
            </a:r>
          </a:p>
          <a:p>
            <a:pPr marL="0" indent="0">
              <a:buNone/>
            </a:pPr>
            <a:endParaRPr lang="fr-FR" sz="2000" dirty="0"/>
          </a:p>
          <a:p>
            <a:r>
              <a:rPr lang="fr-FR" sz="2800" dirty="0"/>
              <a:t>Douleurs anales </a:t>
            </a:r>
          </a:p>
          <a:p>
            <a:pPr lvl="1"/>
            <a:r>
              <a:rPr lang="fr-FR" sz="2400" dirty="0"/>
              <a:t>Fissure anale</a:t>
            </a:r>
          </a:p>
          <a:p>
            <a:pPr lvl="1"/>
            <a:endParaRPr lang="fr-FR" sz="2000" dirty="0"/>
          </a:p>
          <a:p>
            <a:r>
              <a:rPr lang="fr-FR" sz="2800" dirty="0"/>
              <a:t>Tuméfaction </a:t>
            </a:r>
          </a:p>
          <a:p>
            <a:pPr lvl="1"/>
            <a:r>
              <a:rPr lang="fr-FR" sz="2400" dirty="0"/>
              <a:t>Cancer de l’anus</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Diagnostics différentiels</a:t>
            </a:r>
          </a:p>
        </p:txBody>
      </p:sp>
      <p:sp>
        <p:nvSpPr>
          <p:cNvPr id="2" name="Espace réservé du numéro de diapositive 1"/>
          <p:cNvSpPr>
            <a:spLocks noGrp="1"/>
          </p:cNvSpPr>
          <p:nvPr>
            <p:ph type="sldNum" sz="quarter" idx="12"/>
          </p:nvPr>
        </p:nvSpPr>
        <p:spPr/>
        <p:txBody>
          <a:bodyPr/>
          <a:lstStyle/>
          <a:p>
            <a:r>
              <a:rPr lang="fr-FR" dirty="0"/>
              <a:t>36</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9" name="Imag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59306" y="3347014"/>
            <a:ext cx="3774424" cy="300933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7469275"/>
      </p:ext>
    </p:extLst>
  </p:cSld>
  <p:clrMapOvr>
    <a:masterClrMapping/>
  </p:clrMapOvr>
  <mc:AlternateContent xmlns:mc="http://schemas.openxmlformats.org/markup-compatibility/2006">
    <mc:Choice xmlns:p14="http://schemas.microsoft.com/office/powerpoint/2010/main" Requires="p14">
      <p:transition spd="slow" p14:dur="2000" advTm="3824"/>
    </mc:Choice>
    <mc:Fallback>
      <p:transition spd="slow" advTm="3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2800" dirty="0"/>
              <a:t>Rectorragies : </a:t>
            </a:r>
            <a:r>
              <a:rPr lang="fr-FR" sz="2800" b="1" dirty="0">
                <a:solidFill>
                  <a:srgbClr val="FF0000"/>
                </a:solidFill>
              </a:rPr>
              <a:t>CANCER</a:t>
            </a:r>
            <a:r>
              <a:rPr lang="fr-FR" sz="2800" b="1" dirty="0"/>
              <a:t> </a:t>
            </a:r>
            <a:r>
              <a:rPr lang="fr-FR" sz="2800" b="1" dirty="0">
                <a:solidFill>
                  <a:srgbClr val="FF0000"/>
                </a:solidFill>
              </a:rPr>
              <a:t>colorectal = coloscopie au moindre doute</a:t>
            </a:r>
          </a:p>
          <a:p>
            <a:endParaRPr lang="fr-FR" sz="2000" b="1" dirty="0">
              <a:solidFill>
                <a:srgbClr val="FF0000"/>
              </a:solidFill>
            </a:endParaRPr>
          </a:p>
          <a:p>
            <a:r>
              <a:rPr lang="fr-FR" sz="2800" dirty="0"/>
              <a:t>Prolapsus hémorroïdaire : prolapsus rectal</a:t>
            </a:r>
          </a:p>
          <a:p>
            <a:pPr marL="0" indent="0">
              <a:buNone/>
            </a:pPr>
            <a:endParaRPr lang="fr-FR" sz="2000" dirty="0"/>
          </a:p>
          <a:p>
            <a:r>
              <a:rPr lang="fr-FR" sz="2800" dirty="0"/>
              <a:t>Douleurs anales </a:t>
            </a:r>
          </a:p>
          <a:p>
            <a:pPr lvl="1"/>
            <a:r>
              <a:rPr lang="fr-FR" sz="2400" dirty="0"/>
              <a:t>Fissure anale</a:t>
            </a:r>
          </a:p>
          <a:p>
            <a:pPr lvl="1"/>
            <a:endParaRPr lang="fr-FR" sz="2000" dirty="0"/>
          </a:p>
          <a:p>
            <a:r>
              <a:rPr lang="fr-FR" sz="2800" dirty="0"/>
              <a:t>Tuméfaction </a:t>
            </a:r>
          </a:p>
          <a:p>
            <a:pPr lvl="1"/>
            <a:r>
              <a:rPr lang="fr-FR" sz="2400" dirty="0"/>
              <a:t>Cancer de l’anus</a:t>
            </a:r>
          </a:p>
          <a:p>
            <a:pPr lvl="1"/>
            <a:r>
              <a:rPr lang="fr-FR" sz="2400" dirty="0"/>
              <a:t>Abcès de marge anale</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Diagnostics différentiels</a:t>
            </a:r>
          </a:p>
        </p:txBody>
      </p:sp>
      <p:sp>
        <p:nvSpPr>
          <p:cNvPr id="2" name="Espace réservé du numéro de diapositive 1"/>
          <p:cNvSpPr>
            <a:spLocks noGrp="1"/>
          </p:cNvSpPr>
          <p:nvPr>
            <p:ph type="sldNum" sz="quarter" idx="12"/>
          </p:nvPr>
        </p:nvSpPr>
        <p:spPr/>
        <p:txBody>
          <a:bodyPr/>
          <a:lstStyle/>
          <a:p>
            <a:r>
              <a:rPr lang="fr-FR" dirty="0"/>
              <a:t>37</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9" name="Picture 9" descr="abces-suites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8078680" y="3281950"/>
            <a:ext cx="3755511" cy="30744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7736820"/>
      </p:ext>
    </p:extLst>
  </p:cSld>
  <p:clrMapOvr>
    <a:masterClrMapping/>
  </p:clrMapOvr>
  <mc:AlternateContent xmlns:mc="http://schemas.openxmlformats.org/markup-compatibility/2006">
    <mc:Choice xmlns:p14="http://schemas.microsoft.com/office/powerpoint/2010/main" Requires="p14">
      <p:transition spd="slow" p14:dur="2000" advTm="10906"/>
    </mc:Choice>
    <mc:Fallback>
      <p:transition spd="slow" advTm="1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492856" y="908050"/>
            <a:ext cx="11341335" cy="5295902"/>
          </a:xfrm>
        </p:spPr>
        <p:txBody>
          <a:bodyPr/>
          <a:lstStyle/>
          <a:p>
            <a:r>
              <a:rPr lang="fr-FR" b="1" dirty="0"/>
              <a:t>Formes</a:t>
            </a:r>
            <a:r>
              <a:rPr lang="fr-FR" sz="3600" b="1" dirty="0"/>
              <a:t> </a:t>
            </a:r>
            <a:r>
              <a:rPr lang="fr-FR" b="1" dirty="0"/>
              <a:t>cliniques</a:t>
            </a:r>
          </a:p>
          <a:p>
            <a:endParaRPr lang="fr-FR" sz="1200" b="1" dirty="0"/>
          </a:p>
          <a:p>
            <a:pPr lvl="1"/>
            <a:r>
              <a:rPr lang="fr-FR" dirty="0"/>
              <a:t>Hémorroïdes internes</a:t>
            </a:r>
          </a:p>
          <a:p>
            <a:pPr lvl="2"/>
            <a:r>
              <a:rPr lang="fr-FR" dirty="0"/>
              <a:t>4 stades</a:t>
            </a:r>
          </a:p>
          <a:p>
            <a:pPr lvl="2"/>
            <a:r>
              <a:rPr lang="fr-FR" dirty="0"/>
              <a:t>Thrombose</a:t>
            </a:r>
          </a:p>
          <a:p>
            <a:pPr lvl="2"/>
            <a:endParaRPr lang="fr-FR" sz="1200" dirty="0"/>
          </a:p>
          <a:p>
            <a:pPr lvl="1"/>
            <a:r>
              <a:rPr lang="fr-FR" dirty="0"/>
              <a:t>Hémorroïdes externes</a:t>
            </a:r>
          </a:p>
          <a:p>
            <a:pPr lvl="2"/>
            <a:r>
              <a:rPr lang="fr-FR" dirty="0"/>
              <a:t>Thrombose</a:t>
            </a:r>
          </a:p>
          <a:p>
            <a:pPr lvl="2"/>
            <a:r>
              <a:rPr lang="fr-FR" dirty="0"/>
              <a:t>Marisque</a:t>
            </a:r>
          </a:p>
          <a:p>
            <a:pPr lvl="2"/>
            <a:endParaRPr lang="fr-FR" sz="1200" dirty="0"/>
          </a:p>
          <a:p>
            <a:pPr lvl="1"/>
            <a:r>
              <a:rPr lang="fr-FR" dirty="0"/>
              <a:t>Diagnostics différentiels </a:t>
            </a:r>
          </a:p>
          <a:p>
            <a:pPr lvl="2"/>
            <a:r>
              <a:rPr lang="fr-FR" dirty="0"/>
              <a:t>Cancer, prolapsus rectal, abcès de marge anale, fissure</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 retenir</a:t>
            </a:r>
          </a:p>
        </p:txBody>
      </p:sp>
      <p:sp>
        <p:nvSpPr>
          <p:cNvPr id="2" name="Espace réservé du numéro de diapositive 1"/>
          <p:cNvSpPr>
            <a:spLocks noGrp="1"/>
          </p:cNvSpPr>
          <p:nvPr>
            <p:ph type="sldNum" sz="quarter" idx="12"/>
          </p:nvPr>
        </p:nvSpPr>
        <p:spPr/>
        <p:txBody>
          <a:bodyPr/>
          <a:lstStyle/>
          <a:p>
            <a:r>
              <a:rPr lang="fr-FR" dirty="0"/>
              <a:t>38</a:t>
            </a:r>
          </a:p>
        </p:txBody>
      </p:sp>
      <p:sp>
        <p:nvSpPr>
          <p:cNvPr id="9"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8" name="Espace réservé du pied de page 1">
            <a:extLst>
              <a:ext uri="{FF2B5EF4-FFF2-40B4-BE49-F238E27FC236}">
                <a16:creationId xmlns:a16="http://schemas.microsoft.com/office/drawing/2014/main" id="{3A5D7050-F74A-A645-93DB-8F4F21766F92}"/>
              </a:ext>
            </a:extLst>
          </p:cNvPr>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5127951"/>
      </p:ext>
    </p:extLst>
  </p:cSld>
  <p:clrMapOvr>
    <a:masterClrMapping/>
  </p:clrMapOvr>
  <mc:AlternateContent xmlns:mc="http://schemas.openxmlformats.org/markup-compatibility/2006">
    <mc:Choice xmlns:p14="http://schemas.microsoft.com/office/powerpoint/2010/main" Requires="p14">
      <p:transition spd="slow" p14:dur="2000" advTm="17100"/>
    </mc:Choice>
    <mc:Fallback>
      <p:transition spd="slow" advTm="1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F0FC90A8-F33F-BA43-8CD8-0A6885BB33FE}"/>
              </a:ext>
            </a:extLst>
          </p:cNvPr>
          <p:cNvSpPr txBox="1">
            <a:spLocks/>
          </p:cNvSpPr>
          <p:nvPr/>
        </p:nvSpPr>
        <p:spPr bwMode="auto">
          <a:xfrm>
            <a:off x="250825" y="8925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FR" sz="3600" b="1" dirty="0">
                <a:solidFill>
                  <a:schemeClr val="tx1">
                    <a:lumMod val="65000"/>
                    <a:lumOff val="35000"/>
                  </a:schemeClr>
                </a:solidFill>
                <a:ea typeface="+mj-ea"/>
              </a:rPr>
              <a:t>PLAN</a:t>
            </a:r>
          </a:p>
        </p:txBody>
      </p:sp>
      <p:sp>
        <p:nvSpPr>
          <p:cNvPr id="6" name="Espace réservé du contenu 2">
            <a:extLst>
              <a:ext uri="{FF2B5EF4-FFF2-40B4-BE49-F238E27FC236}">
                <a16:creationId xmlns:a16="http://schemas.microsoft.com/office/drawing/2014/main" id="{AFE9053E-7CE7-9E49-996B-122590A7E036}"/>
              </a:ext>
            </a:extLst>
          </p:cNvPr>
          <p:cNvSpPr txBox="1">
            <a:spLocks/>
          </p:cNvSpPr>
          <p:nvPr/>
        </p:nvSpPr>
        <p:spPr bwMode="auto">
          <a:xfrm>
            <a:off x="429645" y="920502"/>
            <a:ext cx="11299409" cy="5183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endParaRPr lang="fr-FR" altLang="fr-FR" sz="16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Définition - Epidémiologie </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Anatomie - Physiopathologie</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Diagnostic – histoire naturelle</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Formes cliniques – diagnostics différentiels</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Prise en charge thérapeutique</a:t>
            </a:r>
          </a:p>
        </p:txBody>
      </p:sp>
      <p:sp>
        <p:nvSpPr>
          <p:cNvPr id="7" name="Rectangle 6">
            <a:extLst>
              <a:ext uri="{FF2B5EF4-FFF2-40B4-BE49-F238E27FC236}">
                <a16:creationId xmlns:a16="http://schemas.microsoft.com/office/drawing/2014/main" id="{579B6BF8-0552-244E-B69E-C41A1FEAFF4B}"/>
              </a:ext>
            </a:extLst>
          </p:cNvPr>
          <p:cNvSpPr/>
          <p:nvPr/>
        </p:nvSpPr>
        <p:spPr>
          <a:xfrm>
            <a:off x="395536" y="1231775"/>
            <a:ext cx="11253371" cy="509559"/>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sp>
        <p:nvSpPr>
          <p:cNvPr id="2" name="Espace réservé du numéro de diapositive 1"/>
          <p:cNvSpPr>
            <a:spLocks noGrp="1"/>
          </p:cNvSpPr>
          <p:nvPr>
            <p:ph type="sldNum" sz="quarter" idx="12"/>
          </p:nvPr>
        </p:nvSpPr>
        <p:spPr/>
        <p:txBody>
          <a:bodyPr/>
          <a:lstStyle/>
          <a:p>
            <a:r>
              <a:rPr lang="fr-FR" dirty="0"/>
              <a:t>4</a:t>
            </a:r>
          </a:p>
        </p:txBody>
      </p:sp>
      <p:sp>
        <p:nvSpPr>
          <p:cNvPr id="9" name="Espace réservé de la date 6"/>
          <p:cNvSpPr>
            <a:spLocks noGrp="1"/>
          </p:cNvSpPr>
          <p:nvPr>
            <p:ph type="dt" sz="half" idx="10"/>
          </p:nvPr>
        </p:nvSpPr>
        <p:spPr>
          <a:xfrm>
            <a:off x="9349333" y="6365876"/>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4414597"/>
      </p:ext>
    </p:extLst>
  </p:cSld>
  <p:clrMapOvr>
    <a:masterClrMapping/>
  </p:clrMapOvr>
  <mc:AlternateContent xmlns:mc="http://schemas.openxmlformats.org/markup-compatibility/2006">
    <mc:Choice xmlns:p14="http://schemas.microsoft.com/office/powerpoint/2010/main" Requires="p14">
      <p:transition spd="slow" p14:dur="2000" advTm="1567"/>
    </mc:Choice>
    <mc:Fallback>
      <p:transition spd="slow" advTm="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F0FC90A8-F33F-BA43-8CD8-0A6885BB33FE}"/>
              </a:ext>
            </a:extLst>
          </p:cNvPr>
          <p:cNvSpPr txBox="1">
            <a:spLocks/>
          </p:cNvSpPr>
          <p:nvPr/>
        </p:nvSpPr>
        <p:spPr bwMode="auto">
          <a:xfrm>
            <a:off x="250825" y="8925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FR" sz="3600" b="1" dirty="0">
                <a:solidFill>
                  <a:schemeClr val="tx1">
                    <a:lumMod val="65000"/>
                    <a:lumOff val="35000"/>
                  </a:schemeClr>
                </a:solidFill>
                <a:ea typeface="+mj-ea"/>
              </a:rPr>
              <a:t>PLAN</a:t>
            </a:r>
          </a:p>
        </p:txBody>
      </p:sp>
      <p:sp>
        <p:nvSpPr>
          <p:cNvPr id="6" name="Espace réservé du contenu 2">
            <a:extLst>
              <a:ext uri="{FF2B5EF4-FFF2-40B4-BE49-F238E27FC236}">
                <a16:creationId xmlns:a16="http://schemas.microsoft.com/office/drawing/2014/main" id="{AFE9053E-7CE7-9E49-996B-122590A7E036}"/>
              </a:ext>
            </a:extLst>
          </p:cNvPr>
          <p:cNvSpPr txBox="1">
            <a:spLocks/>
          </p:cNvSpPr>
          <p:nvPr/>
        </p:nvSpPr>
        <p:spPr bwMode="auto">
          <a:xfrm>
            <a:off x="429645" y="920502"/>
            <a:ext cx="11299409" cy="5183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endParaRPr lang="fr-FR" altLang="fr-FR" sz="16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Définition - Epidémiologie </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Anatomie - Physiopathologie</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Diagnostic – histoire naturelle</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Formes cliniques – diagnostics différentiels</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Prise en charge thérapeutique</a:t>
            </a:r>
          </a:p>
        </p:txBody>
      </p:sp>
      <p:sp>
        <p:nvSpPr>
          <p:cNvPr id="7" name="Rectangle 6">
            <a:extLst>
              <a:ext uri="{FF2B5EF4-FFF2-40B4-BE49-F238E27FC236}">
                <a16:creationId xmlns:a16="http://schemas.microsoft.com/office/drawing/2014/main" id="{579B6BF8-0552-244E-B69E-C41A1FEAFF4B}"/>
              </a:ext>
            </a:extLst>
          </p:cNvPr>
          <p:cNvSpPr/>
          <p:nvPr/>
        </p:nvSpPr>
        <p:spPr>
          <a:xfrm>
            <a:off x="395536" y="5389105"/>
            <a:ext cx="11253371" cy="509559"/>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sp>
        <p:nvSpPr>
          <p:cNvPr id="2" name="Espace réservé du numéro de diapositive 1"/>
          <p:cNvSpPr>
            <a:spLocks noGrp="1"/>
          </p:cNvSpPr>
          <p:nvPr>
            <p:ph type="sldNum" sz="quarter" idx="12"/>
          </p:nvPr>
        </p:nvSpPr>
        <p:spPr/>
        <p:txBody>
          <a:bodyPr/>
          <a:lstStyle/>
          <a:p>
            <a:r>
              <a:rPr lang="fr-FR" dirty="0"/>
              <a:t>39</a:t>
            </a:r>
          </a:p>
        </p:txBody>
      </p:sp>
      <p:sp>
        <p:nvSpPr>
          <p:cNvPr id="9" name="Espace réservé de la date 6"/>
          <p:cNvSpPr>
            <a:spLocks noGrp="1"/>
          </p:cNvSpPr>
          <p:nvPr>
            <p:ph type="dt" sz="half" idx="10"/>
          </p:nvPr>
        </p:nvSpPr>
        <p:spPr>
          <a:xfrm>
            <a:off x="9349333" y="6365876"/>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6944518"/>
      </p:ext>
    </p:extLst>
  </p:cSld>
  <p:clrMapOvr>
    <a:masterClrMapping/>
  </p:clrMapOvr>
  <mc:AlternateContent xmlns:mc="http://schemas.openxmlformats.org/markup-compatibility/2006">
    <mc:Choice xmlns:p14="http://schemas.microsoft.com/office/powerpoint/2010/main" Requires="p14">
      <p:transition spd="slow" p14:dur="2000" advTm="1944"/>
    </mc:Choice>
    <mc:Fallback>
      <p:transition spd="slow" advTm="1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3600" b="1" dirty="0"/>
              <a:t>Traitement médical</a:t>
            </a:r>
          </a:p>
          <a:p>
            <a:endParaRPr lang="fr-FR" b="1" dirty="0"/>
          </a:p>
          <a:p>
            <a:pPr lvl="1"/>
            <a:r>
              <a:rPr lang="fr-FR" dirty="0"/>
              <a:t>Règles hygiéno-diététiques</a:t>
            </a:r>
          </a:p>
          <a:p>
            <a:pPr lvl="2"/>
            <a:r>
              <a:rPr lang="fr-FR" dirty="0"/>
              <a:t>Lutter contre la constipation</a:t>
            </a:r>
          </a:p>
          <a:p>
            <a:pPr lvl="2"/>
            <a:endParaRPr lang="fr-FR" dirty="0"/>
          </a:p>
          <a:p>
            <a:pPr lvl="1"/>
            <a:r>
              <a:rPr lang="fr-FR" dirty="0"/>
              <a:t>Traitements médicamenteux</a:t>
            </a:r>
          </a:p>
          <a:p>
            <a:pPr lvl="2"/>
            <a:r>
              <a:rPr lang="fr-FR" dirty="0"/>
              <a:t>Laxatifs</a:t>
            </a:r>
          </a:p>
          <a:p>
            <a:pPr lvl="2"/>
            <a:r>
              <a:rPr lang="fr-FR" dirty="0"/>
              <a:t>Anti inflammatoires non stéroïdiens</a:t>
            </a:r>
          </a:p>
          <a:p>
            <a:pPr lvl="2"/>
            <a:r>
              <a:rPr lang="fr-FR" dirty="0"/>
              <a:t>Locaux : pommades, crème anesthésiante</a:t>
            </a:r>
          </a:p>
          <a:p>
            <a:pPr lvl="2"/>
            <a:r>
              <a:rPr lang="fr-FR" dirty="0" err="1"/>
              <a:t>Veinotoniques</a:t>
            </a:r>
            <a:r>
              <a:rPr lang="fr-FR" dirty="0"/>
              <a:t>/phytothérapie ? Aucune preuve dans la littérature</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Prise en charge thérapeutique</a:t>
            </a:r>
          </a:p>
        </p:txBody>
      </p:sp>
      <p:sp>
        <p:nvSpPr>
          <p:cNvPr id="2" name="Espace réservé du numéro de diapositive 1"/>
          <p:cNvSpPr>
            <a:spLocks noGrp="1"/>
          </p:cNvSpPr>
          <p:nvPr>
            <p:ph type="sldNum" sz="quarter" idx="12"/>
          </p:nvPr>
        </p:nvSpPr>
        <p:spPr/>
        <p:txBody>
          <a:bodyPr/>
          <a:lstStyle/>
          <a:p>
            <a:r>
              <a:rPr lang="fr-FR" dirty="0"/>
              <a:t>40</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9620267"/>
      </p:ext>
    </p:extLst>
  </p:cSld>
  <p:clrMapOvr>
    <a:masterClrMapping/>
  </p:clrMapOvr>
  <mc:AlternateContent xmlns:mc="http://schemas.openxmlformats.org/markup-compatibility/2006">
    <mc:Choice xmlns:p14="http://schemas.microsoft.com/office/powerpoint/2010/main" Requires="p14">
      <p:transition spd="slow" p14:dur="2000" advTm="29064"/>
    </mc:Choice>
    <mc:Fallback>
      <p:transition spd="slow" advTm="29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3600" b="1" dirty="0"/>
              <a:t>Traitement instrumental</a:t>
            </a:r>
          </a:p>
          <a:p>
            <a:endParaRPr lang="fr-FR" sz="3600" b="1" dirty="0"/>
          </a:p>
          <a:p>
            <a:pPr lvl="1"/>
            <a:r>
              <a:rPr lang="fr-FR" sz="3200" dirty="0"/>
              <a:t>Peu invasif</a:t>
            </a:r>
          </a:p>
          <a:p>
            <a:endParaRPr lang="fr-FR" sz="3600" b="1" dirty="0"/>
          </a:p>
          <a:p>
            <a:pPr lvl="2"/>
            <a:r>
              <a:rPr lang="fr-FR" sz="2800" dirty="0"/>
              <a:t>Destruction</a:t>
            </a:r>
          </a:p>
          <a:p>
            <a:pPr lvl="3"/>
            <a:r>
              <a:rPr lang="fr-FR" sz="2400" dirty="0"/>
              <a:t>Sclérose par injection</a:t>
            </a:r>
          </a:p>
          <a:p>
            <a:pPr marL="914400" lvl="2" indent="0">
              <a:buNone/>
            </a:pPr>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Prise en charge thérapeutique</a:t>
            </a:r>
          </a:p>
        </p:txBody>
      </p:sp>
      <p:sp>
        <p:nvSpPr>
          <p:cNvPr id="2" name="Espace réservé du numéro de diapositive 1"/>
          <p:cNvSpPr>
            <a:spLocks noGrp="1"/>
          </p:cNvSpPr>
          <p:nvPr>
            <p:ph type="sldNum" sz="quarter" idx="12"/>
          </p:nvPr>
        </p:nvSpPr>
        <p:spPr/>
        <p:txBody>
          <a:bodyPr/>
          <a:lstStyle/>
          <a:p>
            <a:r>
              <a:rPr lang="fr-FR" dirty="0"/>
              <a:t>41</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11" name="Espace réservé du contenu 7">
            <a:extLst>
              <a:ext uri="{FF2B5EF4-FFF2-40B4-BE49-F238E27FC236}">
                <a16:creationId xmlns:a16="http://schemas.microsoft.com/office/drawing/2014/main" id="{FFA737C3-4C0F-854F-9B5A-75141FC19311}"/>
              </a:ext>
            </a:extLst>
          </p:cNvPr>
          <p:cNvPicPr>
            <a:picLocks noChangeAspect="1"/>
          </p:cNvPicPr>
          <p:nvPr/>
        </p:nvPicPr>
        <p:blipFill>
          <a:blip r:embed="rId5"/>
          <a:stretch>
            <a:fillRect/>
          </a:stretch>
        </p:blipFill>
        <p:spPr>
          <a:xfrm>
            <a:off x="6783913" y="1959242"/>
            <a:ext cx="4792137" cy="400131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7990851"/>
      </p:ext>
    </p:extLst>
  </p:cSld>
  <p:clrMapOvr>
    <a:masterClrMapping/>
  </p:clrMapOvr>
  <mc:AlternateContent xmlns:mc="http://schemas.openxmlformats.org/markup-compatibility/2006">
    <mc:Choice xmlns:p14="http://schemas.microsoft.com/office/powerpoint/2010/main" Requires="p14">
      <p:transition spd="slow" p14:dur="2000" advTm="8880"/>
    </mc:Choice>
    <mc:Fallback>
      <p:transition spd="slow" advTm="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3600" b="1" dirty="0"/>
              <a:t>Traitement instrumental</a:t>
            </a:r>
          </a:p>
          <a:p>
            <a:endParaRPr lang="fr-FR" sz="3600" b="1" dirty="0"/>
          </a:p>
          <a:p>
            <a:pPr lvl="1"/>
            <a:r>
              <a:rPr lang="fr-FR" sz="3200" dirty="0"/>
              <a:t>Peu invasif</a:t>
            </a:r>
          </a:p>
          <a:p>
            <a:endParaRPr lang="fr-FR" sz="3600" b="1" dirty="0"/>
          </a:p>
          <a:p>
            <a:pPr lvl="2"/>
            <a:r>
              <a:rPr lang="fr-FR" sz="2800" dirty="0"/>
              <a:t>Destruction</a:t>
            </a:r>
          </a:p>
          <a:p>
            <a:pPr lvl="3"/>
            <a:r>
              <a:rPr lang="fr-FR" sz="2400" dirty="0"/>
              <a:t>Sclérose par injection</a:t>
            </a:r>
          </a:p>
          <a:p>
            <a:pPr lvl="3"/>
            <a:r>
              <a:rPr lang="fr-FR" sz="2400" dirty="0" err="1"/>
              <a:t>Photocoagulation</a:t>
            </a:r>
            <a:r>
              <a:rPr lang="fr-FR" sz="2400" dirty="0"/>
              <a:t> infra rouge</a:t>
            </a:r>
          </a:p>
          <a:p>
            <a:pPr lvl="2"/>
            <a:endParaRPr lang="fr-FR" sz="2800" dirty="0"/>
          </a:p>
          <a:p>
            <a:pPr marL="914400" lvl="2" indent="0">
              <a:buNone/>
            </a:pPr>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Prise en charge thérapeutique</a:t>
            </a:r>
          </a:p>
        </p:txBody>
      </p:sp>
      <p:sp>
        <p:nvSpPr>
          <p:cNvPr id="2" name="Espace réservé du numéro de diapositive 1"/>
          <p:cNvSpPr>
            <a:spLocks noGrp="1"/>
          </p:cNvSpPr>
          <p:nvPr>
            <p:ph type="sldNum" sz="quarter" idx="12"/>
          </p:nvPr>
        </p:nvSpPr>
        <p:spPr/>
        <p:txBody>
          <a:bodyPr/>
          <a:lstStyle/>
          <a:p>
            <a:r>
              <a:rPr lang="fr-FR" dirty="0"/>
              <a:t>42</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Imag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74259" y="1774234"/>
            <a:ext cx="5150147" cy="386833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9039959"/>
      </p:ext>
    </p:extLst>
  </p:cSld>
  <p:clrMapOvr>
    <a:masterClrMapping/>
  </p:clrMapOvr>
  <mc:AlternateContent xmlns:mc="http://schemas.openxmlformats.org/markup-compatibility/2006">
    <mc:Choice xmlns:p14="http://schemas.microsoft.com/office/powerpoint/2010/main" Requires="p14">
      <p:transition spd="slow" p14:dur="2000" advTm="2528"/>
    </mc:Choice>
    <mc:Fallback>
      <p:transition spd="slow" advTm="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3600" b="1" dirty="0"/>
              <a:t>Traitement instrumental</a:t>
            </a:r>
          </a:p>
          <a:p>
            <a:endParaRPr lang="fr-FR" sz="3600" b="1" dirty="0"/>
          </a:p>
          <a:p>
            <a:pPr lvl="1"/>
            <a:r>
              <a:rPr lang="fr-FR" sz="3200" dirty="0"/>
              <a:t>Peu invasif</a:t>
            </a:r>
          </a:p>
          <a:p>
            <a:endParaRPr lang="fr-FR" sz="3600" b="1" dirty="0"/>
          </a:p>
          <a:p>
            <a:pPr lvl="2"/>
            <a:r>
              <a:rPr lang="fr-FR" sz="2800" dirty="0"/>
              <a:t>Destruction</a:t>
            </a:r>
          </a:p>
          <a:p>
            <a:pPr lvl="3"/>
            <a:r>
              <a:rPr lang="fr-FR" sz="2400" dirty="0"/>
              <a:t>Sclérose par injection</a:t>
            </a:r>
          </a:p>
          <a:p>
            <a:pPr lvl="3"/>
            <a:r>
              <a:rPr lang="fr-FR" sz="2400" dirty="0" err="1"/>
              <a:t>Photocoagulation</a:t>
            </a:r>
            <a:r>
              <a:rPr lang="fr-FR" sz="2400" dirty="0"/>
              <a:t> infra rouge</a:t>
            </a:r>
          </a:p>
          <a:p>
            <a:pPr lvl="2"/>
            <a:endParaRPr lang="fr-FR" sz="2800" dirty="0"/>
          </a:p>
          <a:p>
            <a:pPr lvl="2"/>
            <a:r>
              <a:rPr lang="fr-FR" sz="2800" dirty="0"/>
              <a:t>Ligatures élastiques</a:t>
            </a:r>
          </a:p>
          <a:p>
            <a:pPr marL="914400" lvl="2" indent="0">
              <a:buNone/>
            </a:pPr>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Prise en charge thérapeutique</a:t>
            </a:r>
          </a:p>
        </p:txBody>
      </p:sp>
      <p:sp>
        <p:nvSpPr>
          <p:cNvPr id="2" name="Espace réservé du numéro de diapositive 1"/>
          <p:cNvSpPr>
            <a:spLocks noGrp="1"/>
          </p:cNvSpPr>
          <p:nvPr>
            <p:ph type="sldNum" sz="quarter" idx="12"/>
          </p:nvPr>
        </p:nvSpPr>
        <p:spPr/>
        <p:txBody>
          <a:bodyPr/>
          <a:lstStyle/>
          <a:p>
            <a:r>
              <a:rPr lang="fr-FR" dirty="0"/>
              <a:t>43</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9" name="Espace réservé du contenu 7">
            <a:extLst>
              <a:ext uri="{FF2B5EF4-FFF2-40B4-BE49-F238E27FC236}">
                <a16:creationId xmlns:a16="http://schemas.microsoft.com/office/drawing/2014/main" id="{B8DAC467-CC20-874D-94F4-EEA20A31EAAF}"/>
              </a:ext>
            </a:extLst>
          </p:cNvPr>
          <p:cNvPicPr>
            <a:picLocks noChangeAspect="1"/>
          </p:cNvPicPr>
          <p:nvPr/>
        </p:nvPicPr>
        <p:blipFill>
          <a:blip r:embed="rId5"/>
          <a:stretch>
            <a:fillRect/>
          </a:stretch>
        </p:blipFill>
        <p:spPr>
          <a:xfrm>
            <a:off x="1274447" y="2036952"/>
            <a:ext cx="9680831" cy="325954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1312854"/>
      </p:ext>
    </p:extLst>
  </p:cSld>
  <p:clrMapOvr>
    <a:masterClrMapping/>
  </p:clrMapOvr>
  <mc:AlternateContent xmlns:mc="http://schemas.openxmlformats.org/markup-compatibility/2006">
    <mc:Choice xmlns:p14="http://schemas.microsoft.com/office/powerpoint/2010/main" Requires="p14">
      <p:transition spd="slow" p14:dur="2000" advTm="9848"/>
    </mc:Choice>
    <mc:Fallback>
      <p:transition spd="slow" advTm="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sz="3600" b="1" dirty="0"/>
              <a:t>Traitement instrumental</a:t>
            </a:r>
          </a:p>
          <a:p>
            <a:endParaRPr lang="fr-FR" sz="3600" b="1" dirty="0"/>
          </a:p>
          <a:p>
            <a:pPr lvl="1"/>
            <a:r>
              <a:rPr lang="fr-FR" sz="3200" dirty="0"/>
              <a:t>Contre indications</a:t>
            </a:r>
          </a:p>
          <a:p>
            <a:endParaRPr lang="fr-FR" sz="2400" dirty="0"/>
          </a:p>
          <a:p>
            <a:pPr lvl="2"/>
            <a:r>
              <a:rPr lang="fr-FR" sz="2800" dirty="0"/>
              <a:t>Pathologie proctologique associée</a:t>
            </a:r>
          </a:p>
          <a:p>
            <a:pPr lvl="2"/>
            <a:endParaRPr lang="fr-FR" sz="2800" dirty="0"/>
          </a:p>
          <a:p>
            <a:pPr lvl="2"/>
            <a:r>
              <a:rPr lang="fr-FR" sz="2800" dirty="0"/>
              <a:t>Maladie inflammatoires (</a:t>
            </a:r>
            <a:r>
              <a:rPr lang="fr-FR" sz="2800" dirty="0" err="1"/>
              <a:t>crohn</a:t>
            </a:r>
            <a:r>
              <a:rPr lang="fr-FR" sz="2800" dirty="0"/>
              <a:t>/RCH)</a:t>
            </a:r>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Prise en charge thérapeutique</a:t>
            </a:r>
          </a:p>
        </p:txBody>
      </p:sp>
      <p:sp>
        <p:nvSpPr>
          <p:cNvPr id="2" name="Espace réservé du numéro de diapositive 1"/>
          <p:cNvSpPr>
            <a:spLocks noGrp="1"/>
          </p:cNvSpPr>
          <p:nvPr>
            <p:ph type="sldNum" sz="quarter" idx="12"/>
          </p:nvPr>
        </p:nvSpPr>
        <p:spPr/>
        <p:txBody>
          <a:bodyPr/>
          <a:lstStyle/>
          <a:p>
            <a:r>
              <a:rPr lang="fr-FR" dirty="0"/>
              <a:t>44</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6008478"/>
      </p:ext>
    </p:extLst>
  </p:cSld>
  <p:clrMapOvr>
    <a:masterClrMapping/>
  </p:clrMapOvr>
  <mc:AlternateContent xmlns:mc="http://schemas.openxmlformats.org/markup-compatibility/2006">
    <mc:Choice xmlns:p14="http://schemas.microsoft.com/office/powerpoint/2010/main" Requires="p14">
      <p:transition spd="slow" p14:dur="2000" advTm="12848"/>
    </mc:Choice>
    <mc:Fallback>
      <p:transition spd="slow" advTm="1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71076" y="1061803"/>
            <a:ext cx="10013430" cy="5796197"/>
          </a:xfrm>
        </p:spPr>
        <p:txBody>
          <a:bodyPr/>
          <a:lstStyle/>
          <a:p>
            <a:r>
              <a:rPr lang="fr-FR" sz="3600" b="1" dirty="0"/>
              <a:t>Traitement chirurgical </a:t>
            </a:r>
          </a:p>
          <a:p>
            <a:pPr lvl="1"/>
            <a:r>
              <a:rPr lang="fr-FR" sz="3200" dirty="0" err="1"/>
              <a:t>Hémorroïdectomie</a:t>
            </a:r>
            <a:r>
              <a:rPr lang="fr-FR" sz="3200" dirty="0"/>
              <a:t> pédiculaire : Milligan Morgan</a:t>
            </a:r>
          </a:p>
          <a:p>
            <a:pPr marL="914400" lvl="2" indent="0">
              <a:buNone/>
            </a:pPr>
            <a:endParaRPr lang="fr-FR" sz="1800" dirty="0"/>
          </a:p>
          <a:p>
            <a:pPr lvl="1"/>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Prise en charge thérapeutique</a:t>
            </a:r>
          </a:p>
        </p:txBody>
      </p:sp>
      <p:sp>
        <p:nvSpPr>
          <p:cNvPr id="2" name="Espace réservé du numéro de diapositive 1"/>
          <p:cNvSpPr>
            <a:spLocks noGrp="1"/>
          </p:cNvSpPr>
          <p:nvPr>
            <p:ph type="sldNum" sz="quarter" idx="12"/>
          </p:nvPr>
        </p:nvSpPr>
        <p:spPr/>
        <p:txBody>
          <a:bodyPr/>
          <a:lstStyle/>
          <a:p>
            <a:r>
              <a:rPr lang="fr-FR" dirty="0"/>
              <a:t>45</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Imag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8286" y="2481450"/>
            <a:ext cx="3167363" cy="3793069"/>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00774" y="2480615"/>
            <a:ext cx="3880732" cy="379886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7403841"/>
      </p:ext>
    </p:extLst>
  </p:cSld>
  <p:clrMapOvr>
    <a:masterClrMapping/>
  </p:clrMapOvr>
  <mc:AlternateContent xmlns:mc="http://schemas.openxmlformats.org/markup-compatibility/2006">
    <mc:Choice xmlns:p14="http://schemas.microsoft.com/office/powerpoint/2010/main" Requires="p14">
      <p:transition spd="slow" p14:dur="2000" advTm="9728"/>
    </mc:Choice>
    <mc:Fallback>
      <p:transition spd="slow" advTm="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71076" y="1061803"/>
            <a:ext cx="10013430" cy="5796197"/>
          </a:xfrm>
        </p:spPr>
        <p:txBody>
          <a:bodyPr/>
          <a:lstStyle/>
          <a:p>
            <a:r>
              <a:rPr lang="fr-FR" sz="3600" b="1" dirty="0"/>
              <a:t>Traitement chirurgical </a:t>
            </a:r>
            <a:endParaRPr lang="fr-FR" sz="3600" dirty="0"/>
          </a:p>
          <a:p>
            <a:pPr lvl="1"/>
            <a:r>
              <a:rPr lang="fr-FR" sz="3200" dirty="0"/>
              <a:t>Hémorroïdectomie pédiculaire : Milligan Morgan</a:t>
            </a:r>
            <a:r>
              <a:rPr lang="fr-FR" sz="2800" dirty="0"/>
              <a:t> </a:t>
            </a:r>
          </a:p>
          <a:p>
            <a:pPr lvl="2"/>
            <a:endParaRPr lang="fr-FR" sz="1800" dirty="0"/>
          </a:p>
          <a:p>
            <a:pPr lvl="1"/>
            <a:r>
              <a:rPr lang="fr-FR" sz="3200" dirty="0"/>
              <a:t>Ligatures artérielles sous contrôle doppler</a:t>
            </a:r>
          </a:p>
          <a:p>
            <a:pPr lvl="1"/>
            <a:endParaRPr lang="fr-FR" sz="1800" dirty="0"/>
          </a:p>
          <a:p>
            <a:pPr lvl="1"/>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Prise en charge thérapeutique</a:t>
            </a:r>
          </a:p>
        </p:txBody>
      </p:sp>
      <p:sp>
        <p:nvSpPr>
          <p:cNvPr id="2" name="Espace réservé du numéro de diapositive 1"/>
          <p:cNvSpPr>
            <a:spLocks noGrp="1"/>
          </p:cNvSpPr>
          <p:nvPr>
            <p:ph type="sldNum" sz="quarter" idx="12"/>
          </p:nvPr>
        </p:nvSpPr>
        <p:spPr/>
        <p:txBody>
          <a:bodyPr/>
          <a:lstStyle/>
          <a:p>
            <a:r>
              <a:rPr lang="fr-FR" dirty="0"/>
              <a:t>46</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Image 5"/>
          <p:cNvPicPr>
            <a:picLocks noChangeAspect="1"/>
          </p:cNvPicPr>
          <p:nvPr/>
        </p:nvPicPr>
        <p:blipFill rotWithShape="1">
          <a:blip r:embed="rId5" cstate="hqprint">
            <a:extLst>
              <a:ext uri="{28A0092B-C50C-407E-A947-70E740481C1C}">
                <a14:useLocalDpi xmlns:a14="http://schemas.microsoft.com/office/drawing/2010/main"/>
              </a:ext>
            </a:extLst>
          </a:blip>
          <a:srcRect l="-1" r="-356"/>
          <a:stretch/>
        </p:blipFill>
        <p:spPr>
          <a:xfrm>
            <a:off x="2985206" y="3288083"/>
            <a:ext cx="6259313" cy="299139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9662325"/>
      </p:ext>
    </p:extLst>
  </p:cSld>
  <p:clrMapOvr>
    <a:masterClrMapping/>
  </p:clrMapOvr>
  <mc:AlternateContent xmlns:mc="http://schemas.openxmlformats.org/markup-compatibility/2006">
    <mc:Choice xmlns:p14="http://schemas.microsoft.com/office/powerpoint/2010/main" Requires="p14">
      <p:transition spd="slow" p14:dur="2000" advTm="11384"/>
    </mc:Choice>
    <mc:Fallback>
      <p:transition spd="slow" advTm="11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71076" y="1061803"/>
            <a:ext cx="10013430" cy="5796197"/>
          </a:xfrm>
        </p:spPr>
        <p:txBody>
          <a:bodyPr/>
          <a:lstStyle/>
          <a:p>
            <a:r>
              <a:rPr lang="fr-FR" sz="3600" b="1" dirty="0"/>
              <a:t>Traitement chirurgical</a:t>
            </a:r>
          </a:p>
          <a:p>
            <a:pPr lvl="1"/>
            <a:r>
              <a:rPr lang="fr-FR" sz="3200" dirty="0" err="1"/>
              <a:t>Hémorroïdectomie</a:t>
            </a:r>
            <a:r>
              <a:rPr lang="fr-FR" sz="3200" dirty="0"/>
              <a:t> pédiculaire : Milligan Morgan</a:t>
            </a:r>
            <a:endParaRPr lang="fr-FR" sz="2800" dirty="0"/>
          </a:p>
          <a:p>
            <a:pPr lvl="2"/>
            <a:endParaRPr lang="fr-FR" sz="1800" dirty="0"/>
          </a:p>
          <a:p>
            <a:pPr lvl="1"/>
            <a:r>
              <a:rPr lang="fr-FR" sz="3200" dirty="0"/>
              <a:t>Ligatures artérielles sous contrôle doppler</a:t>
            </a:r>
            <a:endParaRPr lang="fr-FR" sz="1800" dirty="0"/>
          </a:p>
          <a:p>
            <a:pPr lvl="1"/>
            <a:endParaRPr lang="fr-FR" sz="1800" dirty="0"/>
          </a:p>
          <a:p>
            <a:pPr lvl="1"/>
            <a:r>
              <a:rPr lang="fr-FR" sz="3200" dirty="0" err="1"/>
              <a:t>Hémorroïdopexie</a:t>
            </a:r>
            <a:r>
              <a:rPr lang="fr-FR" sz="3200" dirty="0"/>
              <a:t> : Longo</a:t>
            </a:r>
          </a:p>
          <a:p>
            <a:pPr lvl="1"/>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Prise en charge thérapeutique</a:t>
            </a:r>
          </a:p>
        </p:txBody>
      </p:sp>
      <p:sp>
        <p:nvSpPr>
          <p:cNvPr id="2" name="Espace réservé du numéro de diapositive 1"/>
          <p:cNvSpPr>
            <a:spLocks noGrp="1"/>
          </p:cNvSpPr>
          <p:nvPr>
            <p:ph type="sldNum" sz="quarter" idx="12"/>
          </p:nvPr>
        </p:nvSpPr>
        <p:spPr/>
        <p:txBody>
          <a:bodyPr/>
          <a:lstStyle/>
          <a:p>
            <a:r>
              <a:rPr lang="fr-FR" dirty="0"/>
              <a:t>47</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32939" y="2301824"/>
            <a:ext cx="3062331" cy="405452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4304149"/>
      </p:ext>
    </p:extLst>
  </p:cSld>
  <p:clrMapOvr>
    <a:masterClrMapping/>
  </p:clrMapOvr>
  <mc:AlternateContent xmlns:mc="http://schemas.openxmlformats.org/markup-compatibility/2006">
    <mc:Choice xmlns:p14="http://schemas.microsoft.com/office/powerpoint/2010/main" Requires="p14">
      <p:transition spd="slow" p14:dur="2000" advTm="11800"/>
    </mc:Choice>
    <mc:Fallback>
      <p:transition spd="slow" advTm="1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71076" y="1061803"/>
            <a:ext cx="10013430" cy="5796197"/>
          </a:xfrm>
        </p:spPr>
        <p:txBody>
          <a:bodyPr/>
          <a:lstStyle/>
          <a:p>
            <a:r>
              <a:rPr lang="fr-FR" sz="3600" b="1" dirty="0"/>
              <a:t>Traitement radiologique </a:t>
            </a:r>
          </a:p>
          <a:p>
            <a:pPr marL="457200" lvl="1" indent="0">
              <a:buNone/>
            </a:pPr>
            <a:endParaRPr lang="fr-FR" sz="1050" dirty="0"/>
          </a:p>
          <a:p>
            <a:pPr lvl="1"/>
            <a:r>
              <a:rPr lang="fr-FR" sz="3200" dirty="0"/>
              <a:t>Embolisation artérielle (protocoles de recherche)</a:t>
            </a:r>
          </a:p>
          <a:p>
            <a:pPr lvl="1"/>
            <a:endParaRPr lang="fr-FR" sz="1800" dirty="0"/>
          </a:p>
          <a:p>
            <a:pPr lvl="1"/>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Innovation thérapeutique ?</a:t>
            </a:r>
          </a:p>
        </p:txBody>
      </p:sp>
      <p:sp>
        <p:nvSpPr>
          <p:cNvPr id="2" name="Espace réservé du numéro de diapositive 1"/>
          <p:cNvSpPr>
            <a:spLocks noGrp="1"/>
          </p:cNvSpPr>
          <p:nvPr>
            <p:ph type="sldNum" sz="quarter" idx="12"/>
          </p:nvPr>
        </p:nvSpPr>
        <p:spPr/>
        <p:txBody>
          <a:bodyPr/>
          <a:lstStyle/>
          <a:p>
            <a:r>
              <a:rPr lang="fr-FR" dirty="0"/>
              <a:t>48</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9" name="Image 8"/>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09623" y="2694621"/>
            <a:ext cx="3054991" cy="3661730"/>
          </a:xfrm>
          <a:prstGeom prst="rect">
            <a:avLst/>
          </a:prstGeom>
        </p:spPr>
      </p:pic>
      <p:pic>
        <p:nvPicPr>
          <p:cNvPr id="11" name="Image 10"/>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189927" y="2694621"/>
            <a:ext cx="3041291" cy="375409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8137219"/>
      </p:ext>
    </p:extLst>
  </p:cSld>
  <p:clrMapOvr>
    <a:masterClrMapping/>
  </p:clrMapOvr>
  <mc:AlternateContent xmlns:mc="http://schemas.openxmlformats.org/markup-compatibility/2006">
    <mc:Choice xmlns:p14="http://schemas.microsoft.com/office/powerpoint/2010/main" Requires="p14">
      <p:transition spd="slow" p14:dur="2000" advTm="17337"/>
    </mc:Choice>
    <mc:Fallback>
      <p:transition spd="slow" advTm="1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514905" y="1302612"/>
            <a:ext cx="7004481" cy="4536428"/>
          </a:xfrm>
        </p:spPr>
        <p:txBody>
          <a:bodyPr/>
          <a:lstStyle/>
          <a:p>
            <a:endParaRPr lang="fr-FR" dirty="0"/>
          </a:p>
          <a:p>
            <a:pPr algn="ctr"/>
            <a:r>
              <a:rPr lang="fr-FR" sz="3100" dirty="0"/>
              <a:t>Distension plus ou moins importante </a:t>
            </a:r>
          </a:p>
          <a:p>
            <a:pPr marL="0" indent="0" algn="ctr">
              <a:buNone/>
            </a:pPr>
            <a:r>
              <a:rPr lang="fr-FR" sz="3100" dirty="0"/>
              <a:t>    des plexus veineux hémorroïdaires</a:t>
            </a:r>
          </a:p>
          <a:p>
            <a:pPr algn="ctr"/>
            <a:endParaRPr lang="fr-FR" sz="3100" dirty="0"/>
          </a:p>
          <a:p>
            <a:pPr algn="ctr"/>
            <a:r>
              <a:rPr lang="fr-FR" sz="3100" dirty="0"/>
              <a:t>Présents de façon physiologique </a:t>
            </a:r>
          </a:p>
          <a:p>
            <a:pPr marL="0" indent="0" algn="ctr">
              <a:buNone/>
            </a:pPr>
            <a:r>
              <a:rPr lang="fr-FR" sz="3100" dirty="0"/>
              <a:t>    dans le canal anal</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67459B86-6DBE-8A4F-802E-A4A2512829C2}"/>
              </a:ext>
            </a:extLst>
          </p:cNvPr>
          <p:cNvSpPr txBox="1">
            <a:spLocks/>
          </p:cNvSpPr>
          <p:nvPr/>
        </p:nvSpPr>
        <p:spPr bwMode="auto">
          <a:xfrm>
            <a:off x="303212" y="115888"/>
            <a:ext cx="104409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Définition – Pathologie hémorroïdaire</a:t>
            </a:r>
          </a:p>
        </p:txBody>
      </p:sp>
      <p:sp>
        <p:nvSpPr>
          <p:cNvPr id="2" name="Espace réservé du numéro de diapositive 1"/>
          <p:cNvSpPr>
            <a:spLocks noGrp="1"/>
          </p:cNvSpPr>
          <p:nvPr>
            <p:ph type="sldNum" sz="quarter" idx="12"/>
          </p:nvPr>
        </p:nvSpPr>
        <p:spPr/>
        <p:txBody>
          <a:bodyPr/>
          <a:lstStyle/>
          <a:p>
            <a:r>
              <a:rPr lang="fr-FR" dirty="0"/>
              <a:t>5</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pic>
        <p:nvPicPr>
          <p:cNvPr id="6" name="Imag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057464" y="1577760"/>
            <a:ext cx="3578107" cy="4261280"/>
          </a:xfrm>
          <a:prstGeom prst="rect">
            <a:avLst/>
          </a:prstGeom>
        </p:spPr>
      </p:pic>
      <p:sp>
        <p:nvSpPr>
          <p:cNvPr id="10" name="Espace réservé du pied de page 1">
            <a:extLst>
              <a:ext uri="{FF2B5EF4-FFF2-40B4-BE49-F238E27FC236}">
                <a16:creationId xmlns:a16="http://schemas.microsoft.com/office/drawing/2014/main" id="{7D15053F-BBD9-9942-90FB-36996B3100DF}"/>
              </a:ext>
            </a:extLst>
          </p:cNvPr>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2852135"/>
      </p:ext>
    </p:extLst>
  </p:cSld>
  <p:clrMapOvr>
    <a:masterClrMapping/>
  </p:clrMapOvr>
  <mc:AlternateContent xmlns:mc="http://schemas.openxmlformats.org/markup-compatibility/2006">
    <mc:Choice xmlns:p14="http://schemas.microsoft.com/office/powerpoint/2010/main" Requires="p14">
      <p:transition spd="slow" p14:dur="2000" advTm="15440"/>
    </mc:Choice>
    <mc:Fallback>
      <p:transition spd="slow" advTm="15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1109272" y="1061803"/>
            <a:ext cx="10013430" cy="5796197"/>
          </a:xfrm>
        </p:spPr>
        <p:txBody>
          <a:bodyPr/>
          <a:lstStyle/>
          <a:p>
            <a:r>
              <a:rPr lang="fr-FR" dirty="0"/>
              <a:t>Tous stades </a:t>
            </a:r>
          </a:p>
          <a:p>
            <a:pPr lvl="1"/>
            <a:r>
              <a:rPr lang="fr-FR" dirty="0"/>
              <a:t>Règles </a:t>
            </a:r>
            <a:r>
              <a:rPr lang="fr-FR" dirty="0" err="1"/>
              <a:t>hygiéno</a:t>
            </a:r>
            <a:r>
              <a:rPr lang="fr-FR" dirty="0"/>
              <a:t> diététiques </a:t>
            </a:r>
          </a:p>
          <a:p>
            <a:pPr lvl="1"/>
            <a:r>
              <a:rPr lang="fr-FR" dirty="0"/>
              <a:t>Traitement constipation</a:t>
            </a:r>
          </a:p>
          <a:p>
            <a:pPr lvl="1"/>
            <a:endParaRPr lang="fr-FR" dirty="0"/>
          </a:p>
          <a:p>
            <a:r>
              <a:rPr lang="fr-FR" dirty="0"/>
              <a:t>Stades 1 et 2 : si échec traitement médical</a:t>
            </a:r>
          </a:p>
          <a:p>
            <a:pPr lvl="1"/>
            <a:r>
              <a:rPr lang="fr-FR" dirty="0"/>
              <a:t>Instrumental</a:t>
            </a:r>
          </a:p>
          <a:p>
            <a:pPr lvl="1"/>
            <a:r>
              <a:rPr lang="fr-FR" dirty="0"/>
              <a:t>Chirurgical si échec ou contre indication instrumental</a:t>
            </a:r>
          </a:p>
          <a:p>
            <a:endParaRPr lang="fr-FR" dirty="0"/>
          </a:p>
          <a:p>
            <a:r>
              <a:rPr lang="fr-FR" dirty="0"/>
              <a:t>Stades 3 et 4 ou complication (anémie, thrombose)</a:t>
            </a:r>
          </a:p>
          <a:p>
            <a:pPr lvl="1"/>
            <a:r>
              <a:rPr lang="fr-FR" dirty="0"/>
              <a:t>Traitement chirurgical</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Indications thérapeutiques </a:t>
            </a:r>
          </a:p>
        </p:txBody>
      </p:sp>
      <p:sp>
        <p:nvSpPr>
          <p:cNvPr id="2" name="Espace réservé du numéro de diapositive 1"/>
          <p:cNvSpPr>
            <a:spLocks noGrp="1"/>
          </p:cNvSpPr>
          <p:nvPr>
            <p:ph type="sldNum" sz="quarter" idx="12"/>
          </p:nvPr>
        </p:nvSpPr>
        <p:spPr/>
        <p:txBody>
          <a:bodyPr/>
          <a:lstStyle/>
          <a:p>
            <a:r>
              <a:rPr lang="fr-FR" dirty="0"/>
              <a:t>49</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1420848"/>
      </p:ext>
    </p:extLst>
  </p:cSld>
  <p:clrMapOvr>
    <a:masterClrMapping/>
  </p:clrMapOvr>
  <mc:AlternateContent xmlns:mc="http://schemas.openxmlformats.org/markup-compatibility/2006">
    <mc:Choice xmlns:p14="http://schemas.microsoft.com/office/powerpoint/2010/main" Requires="p14">
      <p:transition spd="slow" p14:dur="2000" advTm="20512"/>
    </mc:Choice>
    <mc:Fallback>
      <p:transition spd="slow" advTm="2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635731" y="1812851"/>
            <a:ext cx="10718069" cy="4543499"/>
          </a:xfrm>
        </p:spPr>
        <p:txBody>
          <a:bodyPr/>
          <a:lstStyle/>
          <a:p>
            <a:r>
              <a:rPr lang="fr-FR" dirty="0"/>
              <a:t>Traitement médical en première intention</a:t>
            </a:r>
          </a:p>
          <a:p>
            <a:endParaRPr lang="fr-FR" sz="3200" dirty="0"/>
          </a:p>
          <a:p>
            <a:r>
              <a:rPr lang="fr-FR" sz="3200" dirty="0"/>
              <a:t>Traitement instrumental pour les stades précoces</a:t>
            </a:r>
            <a:endParaRPr lang="fr-FR" dirty="0"/>
          </a:p>
          <a:p>
            <a:endParaRPr lang="fr-FR" sz="3200" dirty="0"/>
          </a:p>
          <a:p>
            <a:r>
              <a:rPr lang="fr-FR" sz="3200" dirty="0"/>
              <a:t>Traitement chirurgical pour les stades avancés ou compliqués</a:t>
            </a:r>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 retenir</a:t>
            </a:r>
          </a:p>
        </p:txBody>
      </p:sp>
      <p:sp>
        <p:nvSpPr>
          <p:cNvPr id="2" name="Espace réservé du numéro de diapositive 1"/>
          <p:cNvSpPr>
            <a:spLocks noGrp="1"/>
          </p:cNvSpPr>
          <p:nvPr>
            <p:ph type="sldNum" sz="quarter" idx="12"/>
          </p:nvPr>
        </p:nvSpPr>
        <p:spPr/>
        <p:txBody>
          <a:bodyPr/>
          <a:lstStyle/>
          <a:p>
            <a:r>
              <a:rPr lang="fr-FR" dirty="0"/>
              <a:t>50</a:t>
            </a:r>
          </a:p>
        </p:txBody>
      </p:sp>
      <p:sp>
        <p:nvSpPr>
          <p:cNvPr id="9"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8" name="Espace réservé du pied de page 1">
            <a:extLst>
              <a:ext uri="{FF2B5EF4-FFF2-40B4-BE49-F238E27FC236}">
                <a16:creationId xmlns:a16="http://schemas.microsoft.com/office/drawing/2014/main" id="{926DBA34-0344-0944-91C1-3BBC7FB67A11}"/>
              </a:ext>
            </a:extLst>
          </p:cNvPr>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9367903"/>
      </p:ext>
    </p:extLst>
  </p:cSld>
  <p:clrMapOvr>
    <a:masterClrMapping/>
  </p:clrMapOvr>
  <mc:AlternateContent xmlns:mc="http://schemas.openxmlformats.org/markup-compatibility/2006">
    <mc:Choice xmlns:p14="http://schemas.microsoft.com/office/powerpoint/2010/main" Requires="p14">
      <p:transition spd="slow" p14:dur="2000" advTm="9208"/>
    </mc:Choice>
    <mc:Fallback>
      <p:transition spd="slow" advTm="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idx="4294967295"/>
          </p:nvPr>
        </p:nvSpPr>
        <p:spPr>
          <a:xfrm>
            <a:off x="2351584" y="116632"/>
            <a:ext cx="8229600" cy="792088"/>
          </a:xfrm>
        </p:spPr>
        <p:txBody>
          <a:bodyPr>
            <a:normAutofit/>
          </a:bodyPr>
          <a:lstStyle/>
          <a:p>
            <a:pPr algn="l"/>
            <a:r>
              <a:rPr lang="fr-FR" sz="3600" dirty="0">
                <a:solidFill>
                  <a:schemeClr val="accent6"/>
                </a:solidFill>
              </a:rPr>
              <a:t>A RETENIR</a:t>
            </a:r>
          </a:p>
        </p:txBody>
      </p:sp>
      <p:sp>
        <p:nvSpPr>
          <p:cNvPr id="6" name="Espace réservé du contenu 2"/>
          <p:cNvSpPr>
            <a:spLocks noGrp="1"/>
          </p:cNvSpPr>
          <p:nvPr>
            <p:ph idx="4294967295"/>
          </p:nvPr>
        </p:nvSpPr>
        <p:spPr>
          <a:xfrm>
            <a:off x="2066924" y="1171774"/>
            <a:ext cx="8372475" cy="4658468"/>
          </a:xfrm>
          <a:prstGeom prst="rect">
            <a:avLst/>
          </a:prstGeom>
        </p:spPr>
        <p:txBody>
          <a:bodyPr/>
          <a:lstStyle/>
          <a:p>
            <a:pPr>
              <a:buClr>
                <a:schemeClr val="accent6"/>
              </a:buClr>
              <a:buFont typeface="Courier New" pitchFamily="49" charset="0"/>
              <a:buChar char="o"/>
            </a:pPr>
            <a:r>
              <a:rPr lang="fr-FR" sz="2800" dirty="0"/>
              <a:t>Pathologie fréquente - souvent invalidante</a:t>
            </a:r>
          </a:p>
          <a:p>
            <a:pPr>
              <a:buClr>
                <a:schemeClr val="accent6"/>
              </a:buClr>
              <a:buFont typeface="Courier New" pitchFamily="49" charset="0"/>
              <a:buChar char="o"/>
            </a:pPr>
            <a:endParaRPr lang="fr-FR" sz="1600" dirty="0"/>
          </a:p>
          <a:p>
            <a:pPr>
              <a:buClr>
                <a:schemeClr val="accent6"/>
              </a:buClr>
              <a:buFont typeface="Courier New" pitchFamily="49" charset="0"/>
              <a:buChar char="o"/>
            </a:pPr>
            <a:r>
              <a:rPr lang="fr-FR" sz="2800" dirty="0"/>
              <a:t>Importance de l’examen clinique et anamnèse</a:t>
            </a:r>
          </a:p>
          <a:p>
            <a:pPr>
              <a:buClr>
                <a:schemeClr val="accent6"/>
              </a:buClr>
              <a:buFont typeface="Courier New" pitchFamily="49" charset="0"/>
              <a:buChar char="o"/>
            </a:pPr>
            <a:endParaRPr lang="fr-FR" sz="1600" dirty="0"/>
          </a:p>
          <a:p>
            <a:pPr>
              <a:buClr>
                <a:schemeClr val="accent6"/>
              </a:buClr>
              <a:buFont typeface="Courier New" pitchFamily="49" charset="0"/>
              <a:buChar char="o"/>
            </a:pPr>
            <a:endParaRPr lang="fr-FR" sz="100" dirty="0">
              <a:solidFill>
                <a:srgbClr val="FF0000"/>
              </a:solidFill>
            </a:endParaRPr>
          </a:p>
          <a:p>
            <a:pPr>
              <a:buClr>
                <a:schemeClr val="accent6"/>
              </a:buClr>
              <a:buFont typeface="Courier New" pitchFamily="49" charset="0"/>
              <a:buChar char="o"/>
            </a:pPr>
            <a:r>
              <a:rPr lang="fr-FR" sz="2800" b="1" dirty="0">
                <a:solidFill>
                  <a:srgbClr val="FF0000"/>
                </a:solidFill>
              </a:rPr>
              <a:t>Ne pas méconnaitre un CANCER</a:t>
            </a:r>
          </a:p>
          <a:p>
            <a:pPr>
              <a:buClr>
                <a:schemeClr val="accent6"/>
              </a:buClr>
              <a:buFont typeface="Courier New" pitchFamily="49" charset="0"/>
              <a:buChar char="o"/>
            </a:pPr>
            <a:endParaRPr lang="fr-FR" sz="1600" dirty="0">
              <a:solidFill>
                <a:srgbClr val="FF0000"/>
              </a:solidFill>
            </a:endParaRPr>
          </a:p>
          <a:p>
            <a:pPr>
              <a:buClr>
                <a:schemeClr val="accent6"/>
              </a:buClr>
              <a:buFont typeface="Courier New" pitchFamily="49" charset="0"/>
              <a:buChar char="o"/>
            </a:pPr>
            <a:r>
              <a:rPr lang="fr-FR" sz="2800" dirty="0"/>
              <a:t>Modalités thérapeutiques</a:t>
            </a:r>
          </a:p>
          <a:p>
            <a:pPr lvl="1"/>
            <a:r>
              <a:rPr lang="fr-FR" sz="2400" dirty="0"/>
              <a:t>Médicale / instrumentale / chirurgicale</a:t>
            </a:r>
          </a:p>
          <a:p>
            <a:pPr marL="457200" lvl="1" indent="0">
              <a:buNone/>
            </a:pPr>
            <a:endParaRPr lang="fr-FR" sz="1600" b="1" u="sng" dirty="0"/>
          </a:p>
          <a:p>
            <a:pPr>
              <a:buClr>
                <a:schemeClr val="accent6"/>
              </a:buClr>
              <a:buFont typeface="Courier New" pitchFamily="49" charset="0"/>
              <a:buChar char="o"/>
            </a:pPr>
            <a:r>
              <a:rPr lang="fr-FR" sz="2800" dirty="0"/>
              <a:t>Prise en charge pluridisciplinaire gastro - chirurgicale</a:t>
            </a:r>
          </a:p>
          <a:p>
            <a:pPr marL="0" indent="0">
              <a:buClr>
                <a:schemeClr val="accent6"/>
              </a:buClr>
              <a:buNone/>
            </a:pPr>
            <a:r>
              <a:rPr lang="fr-FR" sz="2800" dirty="0"/>
              <a:t/>
            </a:r>
            <a:br>
              <a:rPr lang="fr-FR" sz="2800" dirty="0"/>
            </a:br>
            <a:endParaRPr lang="fr-FR" sz="2800" dirty="0"/>
          </a:p>
          <a:p>
            <a:pPr>
              <a:buClr>
                <a:schemeClr val="accent6"/>
              </a:buClr>
            </a:pPr>
            <a:endParaRPr lang="fr-FR" sz="2000" b="1" dirty="0"/>
          </a:p>
          <a:p>
            <a:endParaRPr lang="fr-FR" dirty="0">
              <a:solidFill>
                <a:schemeClr val="accent6"/>
              </a:solidFill>
            </a:endParaRPr>
          </a:p>
        </p:txBody>
      </p:sp>
      <p:cxnSp>
        <p:nvCxnSpPr>
          <p:cNvPr id="11" name="Connecteur droit 10"/>
          <p:cNvCxnSpPr/>
          <p:nvPr/>
        </p:nvCxnSpPr>
        <p:spPr>
          <a:xfrm>
            <a:off x="1919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3935760" y="6093296"/>
            <a:ext cx="6408712"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10344472" y="908720"/>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0800000" flipV="1">
            <a:off x="1919288"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2051" name="Picture 3" descr="D:\Donnée 2\Monique\Appels à projets 2012-2013\Diaporama LYON EST\a-retenir.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93596" y="329687"/>
            <a:ext cx="385981" cy="37802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r>
              <a:rPr lang="fr-FR" dirty="0"/>
              <a:t>51</a:t>
            </a:r>
          </a:p>
        </p:txBody>
      </p:sp>
      <p:sp>
        <p:nvSpPr>
          <p:cNvPr id="16"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3" name="Espace réservé du pied de page 1">
            <a:extLst>
              <a:ext uri="{FF2B5EF4-FFF2-40B4-BE49-F238E27FC236}">
                <a16:creationId xmlns:a16="http://schemas.microsoft.com/office/drawing/2014/main" id="{BADED5C9-498D-394E-A768-65A2895F54C8}"/>
              </a:ext>
            </a:extLst>
          </p:cNvPr>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3886001"/>
      </p:ext>
    </p:extLst>
  </p:cSld>
  <p:clrMapOvr>
    <a:masterClrMapping/>
  </p:clrMapOvr>
  <mc:AlternateContent xmlns:mc="http://schemas.openxmlformats.org/markup-compatibility/2006">
    <mc:Choice xmlns:p14="http://schemas.microsoft.com/office/powerpoint/2010/main" Requires="p14">
      <p:transition spd="slow" p14:dur="2000" advTm="17776"/>
    </mc:Choice>
    <mc:Fallback>
      <p:transition spd="slow" advTm="1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a:spLocks noGrp="1"/>
          </p:cNvSpPr>
          <p:nvPr>
            <p:ph type="title" idx="4294967295"/>
          </p:nvPr>
        </p:nvSpPr>
        <p:spPr>
          <a:xfrm>
            <a:off x="2330896" y="116632"/>
            <a:ext cx="5853336" cy="792088"/>
          </a:xfrm>
        </p:spPr>
        <p:txBody>
          <a:bodyPr>
            <a:normAutofit/>
          </a:bodyPr>
          <a:lstStyle/>
          <a:p>
            <a:pPr algn="l"/>
            <a:r>
              <a:rPr lang="fr-FR" sz="3600" dirty="0">
                <a:solidFill>
                  <a:schemeClr val="tx1">
                    <a:lumMod val="65000"/>
                    <a:lumOff val="35000"/>
                  </a:schemeClr>
                </a:solidFill>
              </a:rPr>
              <a:t>MOTS EN ANGLAIS</a:t>
            </a:r>
          </a:p>
        </p:txBody>
      </p:sp>
      <p:sp>
        <p:nvSpPr>
          <p:cNvPr id="11" name="Espace réservé du contenu 2"/>
          <p:cNvSpPr>
            <a:spLocks noGrp="1"/>
          </p:cNvSpPr>
          <p:nvPr>
            <p:ph idx="4294967295"/>
          </p:nvPr>
        </p:nvSpPr>
        <p:spPr>
          <a:xfrm>
            <a:off x="2639616" y="1484784"/>
            <a:ext cx="7499176" cy="4104456"/>
          </a:xfrm>
          <a:prstGeom prst="rect">
            <a:avLst/>
          </a:prstGeom>
        </p:spPr>
        <p:txBody>
          <a:bodyPr/>
          <a:lstStyle/>
          <a:p>
            <a:pPr>
              <a:buClr>
                <a:schemeClr val="accent6"/>
              </a:buClr>
              <a:buFont typeface="Courier New" pitchFamily="49" charset="0"/>
              <a:buChar char="o"/>
            </a:pPr>
            <a:r>
              <a:rPr lang="fr-FR" sz="2800" dirty="0" err="1"/>
              <a:t>Hemorroids</a:t>
            </a:r>
            <a:endParaRPr lang="fr-FR" sz="2800" dirty="0"/>
          </a:p>
          <a:p>
            <a:pPr>
              <a:buClr>
                <a:schemeClr val="accent6"/>
              </a:buClr>
              <a:buFont typeface="Courier New" pitchFamily="49" charset="0"/>
              <a:buChar char="o"/>
            </a:pPr>
            <a:r>
              <a:rPr lang="fr-FR" sz="2800" dirty="0" err="1"/>
              <a:t>Hemorroidal</a:t>
            </a:r>
            <a:r>
              <a:rPr lang="fr-FR" sz="2800" dirty="0"/>
              <a:t> </a:t>
            </a:r>
            <a:r>
              <a:rPr lang="fr-FR" sz="2800" dirty="0" err="1"/>
              <a:t>prolapse</a:t>
            </a:r>
            <a:endParaRPr lang="fr-FR" sz="2800" dirty="0"/>
          </a:p>
          <a:p>
            <a:pPr>
              <a:buClr>
                <a:schemeClr val="accent6"/>
              </a:buClr>
              <a:buFont typeface="Courier New" pitchFamily="49" charset="0"/>
              <a:buChar char="o"/>
            </a:pPr>
            <a:r>
              <a:rPr lang="fr-FR" sz="2800" dirty="0"/>
              <a:t>Rectal </a:t>
            </a:r>
            <a:r>
              <a:rPr lang="fr-FR" sz="2800" dirty="0" err="1"/>
              <a:t>bleeding</a:t>
            </a:r>
            <a:endParaRPr lang="fr-FR" sz="2800" dirty="0"/>
          </a:p>
          <a:p>
            <a:pPr>
              <a:buClr>
                <a:schemeClr val="accent6"/>
              </a:buClr>
              <a:buFont typeface="Courier New" pitchFamily="49" charset="0"/>
              <a:buChar char="o"/>
            </a:pPr>
            <a:r>
              <a:rPr lang="fr-FR" sz="2800" dirty="0" err="1"/>
              <a:t>Hemorroidectomy</a:t>
            </a:r>
            <a:endParaRPr lang="fr-FR" sz="2800" dirty="0"/>
          </a:p>
          <a:p>
            <a:pPr>
              <a:buClr>
                <a:schemeClr val="accent6"/>
              </a:buClr>
              <a:buFont typeface="Courier New" pitchFamily="49" charset="0"/>
              <a:buChar char="o"/>
            </a:pPr>
            <a:r>
              <a:rPr lang="fr-FR" sz="2800" dirty="0"/>
              <a:t>Anal canal</a:t>
            </a:r>
          </a:p>
          <a:p>
            <a:pPr>
              <a:buClr>
                <a:schemeClr val="accent6"/>
              </a:buClr>
              <a:buFont typeface="Courier New" pitchFamily="49" charset="0"/>
              <a:buChar char="o"/>
            </a:pPr>
            <a:r>
              <a:rPr lang="fr-FR" sz="2800" dirty="0"/>
              <a:t>Rectal </a:t>
            </a:r>
            <a:r>
              <a:rPr lang="fr-FR" sz="2800" dirty="0" err="1"/>
              <a:t>prolapse</a:t>
            </a:r>
            <a:endParaRPr lang="fr-FR" sz="2800" dirty="0"/>
          </a:p>
          <a:p>
            <a:pPr>
              <a:buClr>
                <a:schemeClr val="accent6"/>
              </a:buClr>
              <a:buFont typeface="Courier New" pitchFamily="49" charset="0"/>
              <a:buChar char="o"/>
            </a:pPr>
            <a:r>
              <a:rPr lang="fr-FR" sz="2800" dirty="0"/>
              <a:t>Anal fissura</a:t>
            </a:r>
          </a:p>
          <a:p>
            <a:pPr>
              <a:buClr>
                <a:schemeClr val="accent6"/>
              </a:buClr>
              <a:buFont typeface="Courier New" pitchFamily="49" charset="0"/>
              <a:buChar char="o"/>
            </a:pPr>
            <a:r>
              <a:rPr lang="fr-FR" sz="2800" dirty="0"/>
              <a:t>Rectal cancer</a:t>
            </a:r>
          </a:p>
          <a:p>
            <a:pPr>
              <a:buClr>
                <a:schemeClr val="accent6"/>
              </a:buClr>
              <a:buFont typeface="Courier New" pitchFamily="49" charset="0"/>
              <a:buChar char="o"/>
            </a:pPr>
            <a:endParaRPr lang="fr-FR" sz="2800" dirty="0"/>
          </a:p>
          <a:p>
            <a:pPr>
              <a:buClr>
                <a:schemeClr val="accent6"/>
              </a:buClr>
              <a:buFont typeface="Courier New" pitchFamily="49" charset="0"/>
              <a:buChar char="o"/>
            </a:pPr>
            <a:endParaRPr lang="fr-FR" sz="2800" dirty="0"/>
          </a:p>
        </p:txBody>
      </p:sp>
      <p:cxnSp>
        <p:nvCxnSpPr>
          <p:cNvPr id="13" name="Connecteur droit 12"/>
          <p:cNvCxnSpPr/>
          <p:nvPr/>
        </p:nvCxnSpPr>
        <p:spPr>
          <a:xfrm>
            <a:off x="1919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descr="D:\Donnée 2\Monique\Appels à projets 2012-2013\Diaporama LYON EST\-dico-fond-anglais.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89200" y="309822"/>
            <a:ext cx="390377" cy="38232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r>
              <a:rPr lang="fr-FR" dirty="0"/>
              <a:t>52</a:t>
            </a:r>
          </a:p>
        </p:txBody>
      </p:sp>
      <p:sp>
        <p:nvSpPr>
          <p:cNvPr id="12" name="Espace réservé de la date 6"/>
          <p:cNvSpPr txBox="1">
            <a:spLocks/>
          </p:cNvSpPr>
          <p:nvPr/>
        </p:nvSpPr>
        <p:spPr>
          <a:xfrm>
            <a:off x="9349333" y="6356351"/>
            <a:ext cx="99437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27/08/2020</a:t>
            </a:r>
            <a:endParaRPr lang="fr-FR" dirty="0"/>
          </a:p>
        </p:txBody>
      </p:sp>
      <p:sp>
        <p:nvSpPr>
          <p:cNvPr id="9" name="Espace réservé du pied de page 1">
            <a:extLst>
              <a:ext uri="{FF2B5EF4-FFF2-40B4-BE49-F238E27FC236}">
                <a16:creationId xmlns:a16="http://schemas.microsoft.com/office/drawing/2014/main" id="{FBB774B7-DADD-5E4E-82E1-48B9894401E7}"/>
              </a:ext>
            </a:extLst>
          </p:cNvPr>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9871999"/>
      </p:ext>
    </p:extLst>
  </p:cSld>
  <p:clrMapOvr>
    <a:masterClrMapping/>
  </p:clrMapOvr>
  <mc:AlternateContent xmlns:mc="http://schemas.openxmlformats.org/markup-compatibility/2006">
    <mc:Choice xmlns:p14="http://schemas.microsoft.com/office/powerpoint/2010/main" Requires="p14">
      <p:transition spd="slow" p14:dur="2000" advTm="2760"/>
    </mc:Choice>
    <mc:Fallback>
      <p:transition spd="slow" advTm="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395536" y="1395413"/>
            <a:ext cx="11796464" cy="4351338"/>
          </a:xfrm>
        </p:spPr>
        <p:txBody>
          <a:bodyPr/>
          <a:lstStyle/>
          <a:p>
            <a:endParaRPr lang="fr-FR" dirty="0"/>
          </a:p>
          <a:p>
            <a:r>
              <a:rPr lang="fr-FR" dirty="0"/>
              <a:t>Collège des enseignants en HGE</a:t>
            </a:r>
          </a:p>
          <a:p>
            <a:r>
              <a:rPr lang="fr-FR" dirty="0"/>
              <a:t>EMC: encyclopédie médicochirurgicale. Masson</a:t>
            </a:r>
          </a:p>
          <a:p>
            <a:r>
              <a:rPr lang="fr-FR" dirty="0"/>
              <a:t>Atlas de la maladie hémorroïdaire </a:t>
            </a:r>
            <a:r>
              <a:rPr lang="fr-FR" dirty="0" err="1"/>
              <a:t>ed</a:t>
            </a:r>
            <a:r>
              <a:rPr lang="fr-FR" dirty="0"/>
              <a:t> Louis Pariente</a:t>
            </a:r>
          </a:p>
          <a:p>
            <a:r>
              <a:rPr lang="fr-FR" dirty="0"/>
              <a:t>Société Nationale </a:t>
            </a:r>
            <a:r>
              <a:rPr lang="fr-FR" dirty="0" err="1"/>
              <a:t>Francaise</a:t>
            </a:r>
            <a:r>
              <a:rPr lang="fr-FR" dirty="0"/>
              <a:t> de Colo-Proctologie </a:t>
            </a:r>
          </a:p>
          <a:p>
            <a:r>
              <a:rPr lang="fr-FR" dirty="0"/>
              <a:t>DIU de proctologie – Lyon EST (Pr Cotte-Dr </a:t>
            </a:r>
            <a:r>
              <a:rPr lang="fr-FR" dirty="0" err="1"/>
              <a:t>Pasquer</a:t>
            </a:r>
            <a:r>
              <a:rPr lang="fr-FR" dirty="0"/>
              <a:t>)</a:t>
            </a:r>
          </a:p>
          <a:p>
            <a:endParaRPr lang="fr-FR" dirty="0"/>
          </a:p>
          <a:p>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832627D2-5370-EB42-BB93-501425307E7A}"/>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FR" sz="3600">
                <a:solidFill>
                  <a:schemeClr val="tx1">
                    <a:lumMod val="65000"/>
                    <a:lumOff val="35000"/>
                  </a:schemeClr>
                </a:solidFill>
                <a:ea typeface="+mj-ea"/>
              </a:rPr>
              <a:t>REFERENCES</a:t>
            </a:r>
            <a:r>
              <a:rPr lang="fr-FR" sz="3600" b="1">
                <a:solidFill>
                  <a:schemeClr val="tx1">
                    <a:lumMod val="65000"/>
                    <a:lumOff val="35000"/>
                  </a:schemeClr>
                </a:solidFill>
                <a:ea typeface="+mj-ea"/>
              </a:rPr>
              <a:t> </a:t>
            </a:r>
            <a:endParaRPr lang="fr-FR" sz="3600" b="1" dirty="0">
              <a:solidFill>
                <a:schemeClr val="tx1">
                  <a:lumMod val="65000"/>
                  <a:lumOff val="35000"/>
                </a:schemeClr>
              </a:solidFill>
              <a:ea typeface="+mj-ea"/>
            </a:endParaRPr>
          </a:p>
        </p:txBody>
      </p:sp>
      <p:sp>
        <p:nvSpPr>
          <p:cNvPr id="2" name="Espace réservé du numéro de diapositive 1"/>
          <p:cNvSpPr>
            <a:spLocks noGrp="1"/>
          </p:cNvSpPr>
          <p:nvPr>
            <p:ph type="sldNum" sz="quarter" idx="12"/>
          </p:nvPr>
        </p:nvSpPr>
        <p:spPr/>
        <p:txBody>
          <a:bodyPr/>
          <a:lstStyle/>
          <a:p>
            <a:r>
              <a:rPr lang="fr-FR" dirty="0"/>
              <a:t>53</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2"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6985891"/>
      </p:ext>
    </p:extLst>
  </p:cSld>
  <p:clrMapOvr>
    <a:masterClrMapping/>
  </p:clrMapOvr>
  <mc:AlternateContent xmlns:mc="http://schemas.openxmlformats.org/markup-compatibility/2006">
    <mc:Choice xmlns:p14="http://schemas.microsoft.com/office/powerpoint/2010/main" Requires="p14">
      <p:transition spd="slow" p14:dur="2000" advTm="2208"/>
    </mc:Choice>
    <mc:Fallback>
      <p:transition spd="slow" advTm="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8C27A53D-8274-694B-A792-37B933A3FFC6}"/>
              </a:ext>
            </a:extLst>
          </p:cNvPr>
          <p:cNvSpPr txBox="1">
            <a:spLocks/>
          </p:cNvSpPr>
          <p:nvPr/>
        </p:nvSpPr>
        <p:spPr bwMode="auto">
          <a:xfrm>
            <a:off x="2802543" y="1164262"/>
            <a:ext cx="662463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altLang="fr-FR" sz="6000" b="1" dirty="0">
                <a:solidFill>
                  <a:srgbClr val="595959"/>
                </a:solidFill>
                <a:ea typeface="ＭＳ Ｐゴシック" panose="020B0600070205080204" pitchFamily="34" charset="-128"/>
              </a:rPr>
              <a:t>Des questions?</a:t>
            </a:r>
          </a:p>
        </p:txBody>
      </p:sp>
      <p:sp>
        <p:nvSpPr>
          <p:cNvPr id="6" name="ZoneTexte 8">
            <a:extLst>
              <a:ext uri="{FF2B5EF4-FFF2-40B4-BE49-F238E27FC236}">
                <a16:creationId xmlns:a16="http://schemas.microsoft.com/office/drawing/2014/main" id="{05CBD186-BEFD-C34D-BE15-268F8FECE978}"/>
              </a:ext>
            </a:extLst>
          </p:cNvPr>
          <p:cNvSpPr txBox="1">
            <a:spLocks noChangeArrowheads="1"/>
          </p:cNvSpPr>
          <p:nvPr/>
        </p:nvSpPr>
        <p:spPr bwMode="auto">
          <a:xfrm>
            <a:off x="3089881" y="3191072"/>
            <a:ext cx="604996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sz="3200" dirty="0">
                <a:latin typeface="Calibri" panose="020F0502020204030204" pitchFamily="34" charset="0"/>
              </a:rPr>
              <a:t>Dr Arnaud PASQUER</a:t>
            </a:r>
          </a:p>
          <a:p>
            <a:pPr algn="ctr" eaLnBrk="1" hangingPunct="1"/>
            <a:r>
              <a:rPr lang="fr-FR" altLang="fr-FR" sz="3200" dirty="0">
                <a:latin typeface="Calibri" panose="020F0502020204030204" pitchFamily="34" charset="0"/>
                <a:hlinkClick r:id="" action="ppaction://noaction"/>
              </a:rPr>
              <a:t>arnaud.pasquer@chu-lyon.fr</a:t>
            </a:r>
          </a:p>
          <a:p>
            <a:pPr algn="ctr" eaLnBrk="1" hangingPunct="1"/>
            <a:endParaRPr lang="fr-FR" altLang="fr-FR" sz="3200" dirty="0">
              <a:latin typeface="Calibri" panose="020F0502020204030204" pitchFamily="34" charset="0"/>
            </a:endParaRPr>
          </a:p>
          <a:p>
            <a:pPr algn="ctr" eaLnBrk="1" hangingPunct="1"/>
            <a:r>
              <a:rPr lang="fr-FR" altLang="fr-FR" sz="3200" dirty="0">
                <a:latin typeface="Calibri" panose="020F0502020204030204" pitchFamily="34" charset="0"/>
              </a:rPr>
              <a:t>Hôpital Edouard Herriot</a:t>
            </a:r>
          </a:p>
          <a:p>
            <a:pPr algn="ctr" eaLnBrk="1" hangingPunct="1"/>
            <a:r>
              <a:rPr lang="fr-FR" altLang="fr-FR" sz="3200" dirty="0">
                <a:latin typeface="Calibri" panose="020F0502020204030204" pitchFamily="34" charset="0"/>
              </a:rPr>
              <a:t> Chirurgie digestive</a:t>
            </a:r>
          </a:p>
        </p:txBody>
      </p:sp>
      <p:sp>
        <p:nvSpPr>
          <p:cNvPr id="9" name="Titre 1">
            <a:extLst>
              <a:ext uri="{FF2B5EF4-FFF2-40B4-BE49-F238E27FC236}">
                <a16:creationId xmlns:a16="http://schemas.microsoft.com/office/drawing/2014/main" id="{E0E64AAC-8EA2-344D-8073-9412EADBC9C9}"/>
              </a:ext>
            </a:extLst>
          </p:cNvPr>
          <p:cNvSpPr txBox="1">
            <a:spLocks/>
          </p:cNvSpPr>
          <p:nvPr/>
        </p:nvSpPr>
        <p:spPr bwMode="auto">
          <a:xfrm>
            <a:off x="395535" y="7402"/>
            <a:ext cx="1159874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altLang="fr-FR" sz="3600" b="1" dirty="0">
                <a:solidFill>
                  <a:srgbClr val="595959"/>
                </a:solidFill>
                <a:ea typeface="ＭＳ Ｐゴシック" panose="020B0600070205080204" pitchFamily="34" charset="-128"/>
              </a:rPr>
              <a:t>Pathologie hémorroïdaire</a:t>
            </a:r>
          </a:p>
        </p:txBody>
      </p:sp>
      <p:sp>
        <p:nvSpPr>
          <p:cNvPr id="2" name="Espace réservé du numéro de diapositive 1"/>
          <p:cNvSpPr>
            <a:spLocks noGrp="1"/>
          </p:cNvSpPr>
          <p:nvPr>
            <p:ph type="sldNum" sz="quarter" idx="12"/>
          </p:nvPr>
        </p:nvSpPr>
        <p:spPr/>
        <p:txBody>
          <a:bodyPr/>
          <a:lstStyle/>
          <a:p>
            <a:r>
              <a:rPr lang="fr-FR" dirty="0"/>
              <a:t>54</a:t>
            </a:r>
          </a:p>
        </p:txBody>
      </p:sp>
      <p:sp>
        <p:nvSpPr>
          <p:cNvPr id="10"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2"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4072113"/>
      </p:ext>
    </p:extLst>
  </p:cSld>
  <p:clrMapOvr>
    <a:masterClrMapping/>
  </p:clrMapOvr>
  <mc:AlternateContent xmlns:mc="http://schemas.openxmlformats.org/markup-compatibility/2006">
    <mc:Choice xmlns:p14="http://schemas.microsoft.com/office/powerpoint/2010/main" Requires="p14">
      <p:transition spd="slow" p14:dur="2000" advTm="3944"/>
    </mc:Choice>
    <mc:Fallback>
      <p:transition spd="slow" advTm="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2CD381-D6BA-3A42-872B-4A2B0CF01558}"/>
              </a:ext>
            </a:extLst>
          </p:cNvPr>
          <p:cNvSpPr>
            <a:spLocks noGrp="1"/>
          </p:cNvSpPr>
          <p:nvPr>
            <p:ph idx="1"/>
          </p:nvPr>
        </p:nvSpPr>
        <p:spPr>
          <a:xfrm>
            <a:off x="395537" y="1547811"/>
            <a:ext cx="11633706" cy="4808539"/>
          </a:xfrm>
        </p:spPr>
        <p:txBody>
          <a:bodyPr/>
          <a:lstStyle/>
          <a:p>
            <a:r>
              <a:rPr lang="fr-FR" dirty="0" err="1"/>
              <a:t>Sex</a:t>
            </a:r>
            <a:r>
              <a:rPr lang="fr-FR" dirty="0"/>
              <a:t> ratio = 1</a:t>
            </a:r>
            <a:endParaRPr lang="fr-FR" sz="1800" dirty="0"/>
          </a:p>
          <a:p>
            <a:endParaRPr lang="fr-FR" sz="2000" dirty="0"/>
          </a:p>
          <a:p>
            <a:r>
              <a:rPr lang="fr-FR" dirty="0"/>
              <a:t>Prévalence variable 4,4 - 86% </a:t>
            </a:r>
          </a:p>
          <a:p>
            <a:endParaRPr lang="fr-FR" sz="2000" dirty="0"/>
          </a:p>
          <a:p>
            <a:r>
              <a:rPr lang="fr-FR" dirty="0"/>
              <a:t>Après 50 ans, 50% auront 1 fois dans leur vie des symptômes </a:t>
            </a:r>
          </a:p>
          <a:p>
            <a:pPr marL="0" indent="0">
              <a:buNone/>
            </a:pPr>
            <a:endParaRPr lang="fr-FR" sz="2000" dirty="0"/>
          </a:p>
          <a:p>
            <a:r>
              <a:rPr lang="fr-FR" dirty="0"/>
              <a:t>Première cause de consultation en proctologie </a:t>
            </a:r>
          </a:p>
          <a:p>
            <a:pPr lvl="1"/>
            <a:r>
              <a:rPr lang="fr-FR" dirty="0"/>
              <a:t>37 000 interventions chirurgicales en 2019 (PMSI)</a:t>
            </a:r>
          </a:p>
          <a:p>
            <a:endParaRPr lang="fr-FR" sz="1800" dirty="0"/>
          </a:p>
          <a:p>
            <a:endParaRPr lang="fr-FR" sz="1800" dirty="0"/>
          </a:p>
          <a:p>
            <a:endParaRPr lang="fr-FR" dirty="0"/>
          </a:p>
        </p:txBody>
      </p:sp>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67459B86-6DBE-8A4F-802E-A4A2512829C2}"/>
              </a:ext>
            </a:extLst>
          </p:cNvPr>
          <p:cNvSpPr txBox="1">
            <a:spLocks/>
          </p:cNvSpPr>
          <p:nvPr/>
        </p:nvSpPr>
        <p:spPr bwMode="auto">
          <a:xfrm>
            <a:off x="303212" y="115888"/>
            <a:ext cx="104409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Epidémiologie</a:t>
            </a:r>
          </a:p>
        </p:txBody>
      </p:sp>
      <p:sp>
        <p:nvSpPr>
          <p:cNvPr id="2" name="Espace réservé du numéro de diapositive 1"/>
          <p:cNvSpPr>
            <a:spLocks noGrp="1"/>
          </p:cNvSpPr>
          <p:nvPr>
            <p:ph type="sldNum" sz="quarter" idx="12"/>
          </p:nvPr>
        </p:nvSpPr>
        <p:spPr/>
        <p:txBody>
          <a:bodyPr/>
          <a:lstStyle/>
          <a:p>
            <a:r>
              <a:rPr lang="fr-FR" dirty="0"/>
              <a:t>6</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a:extLst>
              <a:ext uri="{FF2B5EF4-FFF2-40B4-BE49-F238E27FC236}">
                <a16:creationId xmlns:a16="http://schemas.microsoft.com/office/drawing/2014/main" id="{3C9FDEED-2976-7343-A05D-69964E458130}"/>
              </a:ext>
            </a:extLst>
          </p:cNvPr>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6042481"/>
      </p:ext>
    </p:extLst>
  </p:cSld>
  <p:clrMapOvr>
    <a:masterClrMapping/>
  </p:clrMapOvr>
  <mc:AlternateContent xmlns:mc="http://schemas.openxmlformats.org/markup-compatibility/2006">
    <mc:Choice xmlns:p14="http://schemas.microsoft.com/office/powerpoint/2010/main" Requires="p14">
      <p:transition spd="slow" p14:dur="2000" advTm="24384"/>
    </mc:Choice>
    <mc:Fallback>
      <p:transition spd="slow" advTm="2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F0FC90A8-F33F-BA43-8CD8-0A6885BB33FE}"/>
              </a:ext>
            </a:extLst>
          </p:cNvPr>
          <p:cNvSpPr txBox="1">
            <a:spLocks/>
          </p:cNvSpPr>
          <p:nvPr/>
        </p:nvSpPr>
        <p:spPr bwMode="auto">
          <a:xfrm>
            <a:off x="250825" y="8925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FR" sz="3600" b="1" dirty="0">
                <a:solidFill>
                  <a:schemeClr val="tx1">
                    <a:lumMod val="65000"/>
                    <a:lumOff val="35000"/>
                  </a:schemeClr>
                </a:solidFill>
                <a:ea typeface="+mj-ea"/>
              </a:rPr>
              <a:t>PLAN</a:t>
            </a:r>
          </a:p>
        </p:txBody>
      </p:sp>
      <p:sp>
        <p:nvSpPr>
          <p:cNvPr id="6" name="Espace réservé du contenu 2">
            <a:extLst>
              <a:ext uri="{FF2B5EF4-FFF2-40B4-BE49-F238E27FC236}">
                <a16:creationId xmlns:a16="http://schemas.microsoft.com/office/drawing/2014/main" id="{AFE9053E-7CE7-9E49-996B-122590A7E036}"/>
              </a:ext>
            </a:extLst>
          </p:cNvPr>
          <p:cNvSpPr txBox="1">
            <a:spLocks/>
          </p:cNvSpPr>
          <p:nvPr/>
        </p:nvSpPr>
        <p:spPr bwMode="auto">
          <a:xfrm>
            <a:off x="429645" y="920502"/>
            <a:ext cx="11299409" cy="5183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endParaRPr lang="fr-FR" altLang="fr-FR" sz="16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Définition - Epidémiologie </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Anatomie - Physiopathologie</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Diagnostic – histoire naturelle</a:t>
            </a:r>
          </a:p>
          <a:p>
            <a:pPr marL="0" indent="0">
              <a:buClr>
                <a:schemeClr val="tx1"/>
              </a:buClr>
              <a:buNone/>
            </a:pPr>
            <a:endParaRPr lang="fr-FR" altLang="fr-FR" sz="1400" b="1" dirty="0">
              <a:ea typeface="ＭＳ Ｐゴシック" panose="020B0600070205080204" pitchFamily="34" charset="-128"/>
            </a:endParaRPr>
          </a:p>
          <a:p>
            <a:pPr marL="0" indent="0">
              <a:buClr>
                <a:schemeClr val="tx1"/>
              </a:buClr>
              <a:buNone/>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Formes cliniques – diagnostics différentiels</a:t>
            </a:r>
          </a:p>
          <a:p>
            <a:pPr>
              <a:buClr>
                <a:schemeClr val="tx1"/>
              </a:buClr>
            </a:pPr>
            <a:endParaRPr lang="fr-FR" altLang="fr-FR" sz="1400" b="1" dirty="0">
              <a:ea typeface="ＭＳ Ｐゴシック" panose="020B0600070205080204" pitchFamily="34" charset="-128"/>
            </a:endParaRPr>
          </a:p>
          <a:p>
            <a:pPr>
              <a:buClr>
                <a:schemeClr val="tx1"/>
              </a:buClr>
            </a:pPr>
            <a:endParaRPr lang="fr-FR" altLang="fr-FR" sz="1400" b="1" dirty="0">
              <a:ea typeface="ＭＳ Ｐゴシック" panose="020B0600070205080204" pitchFamily="34" charset="-128"/>
            </a:endParaRPr>
          </a:p>
          <a:p>
            <a:pPr>
              <a:buClr>
                <a:schemeClr val="tx1"/>
              </a:buClr>
            </a:pPr>
            <a:r>
              <a:rPr lang="fr-FR" altLang="fr-FR" sz="2800" b="1" dirty="0">
                <a:ea typeface="ＭＳ Ｐゴシック" panose="020B0600070205080204" pitchFamily="34" charset="-128"/>
              </a:rPr>
              <a:t>Prise en charge thérapeutique</a:t>
            </a:r>
          </a:p>
        </p:txBody>
      </p:sp>
      <p:sp>
        <p:nvSpPr>
          <p:cNvPr id="7" name="Rectangle 6">
            <a:extLst>
              <a:ext uri="{FF2B5EF4-FFF2-40B4-BE49-F238E27FC236}">
                <a16:creationId xmlns:a16="http://schemas.microsoft.com/office/drawing/2014/main" id="{579B6BF8-0552-244E-B69E-C41A1FEAFF4B}"/>
              </a:ext>
            </a:extLst>
          </p:cNvPr>
          <p:cNvSpPr/>
          <p:nvPr/>
        </p:nvSpPr>
        <p:spPr>
          <a:xfrm>
            <a:off x="395536" y="2268449"/>
            <a:ext cx="11253371" cy="509559"/>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sp>
        <p:nvSpPr>
          <p:cNvPr id="2" name="Espace réservé du numéro de diapositive 1"/>
          <p:cNvSpPr>
            <a:spLocks noGrp="1"/>
          </p:cNvSpPr>
          <p:nvPr>
            <p:ph type="sldNum" sz="quarter" idx="12"/>
          </p:nvPr>
        </p:nvSpPr>
        <p:spPr/>
        <p:txBody>
          <a:bodyPr/>
          <a:lstStyle/>
          <a:p>
            <a:r>
              <a:rPr lang="fr-FR" dirty="0"/>
              <a:t>7</a:t>
            </a:r>
          </a:p>
        </p:txBody>
      </p:sp>
      <p:sp>
        <p:nvSpPr>
          <p:cNvPr id="9" name="Espace réservé de la date 6"/>
          <p:cNvSpPr>
            <a:spLocks noGrp="1"/>
          </p:cNvSpPr>
          <p:nvPr>
            <p:ph type="dt" sz="half" idx="10"/>
          </p:nvPr>
        </p:nvSpPr>
        <p:spPr>
          <a:xfrm>
            <a:off x="9349333" y="6365876"/>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1070718"/>
      </p:ext>
    </p:extLst>
  </p:cSld>
  <p:clrMapOvr>
    <a:masterClrMapping/>
  </p:clrMapOvr>
  <mc:AlternateContent xmlns:mc="http://schemas.openxmlformats.org/markup-compatibility/2006">
    <mc:Choice xmlns:p14="http://schemas.microsoft.com/office/powerpoint/2010/main" Requires="p14">
      <p:transition spd="slow" p14:dur="2000" advTm="2147"/>
    </mc:Choice>
    <mc:Fallback>
      <p:transition spd="slow" advTm="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Anatomie topographique</a:t>
            </a:r>
          </a:p>
        </p:txBody>
      </p:sp>
      <p:sp>
        <p:nvSpPr>
          <p:cNvPr id="2" name="Espace réservé du numéro de diapositive 1"/>
          <p:cNvSpPr>
            <a:spLocks noGrp="1"/>
          </p:cNvSpPr>
          <p:nvPr>
            <p:ph type="sldNum" sz="quarter" idx="12"/>
          </p:nvPr>
        </p:nvSpPr>
        <p:spPr/>
        <p:txBody>
          <a:bodyPr/>
          <a:lstStyle/>
          <a:p>
            <a:r>
              <a:rPr lang="fr-FR" dirty="0"/>
              <a:t>8</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67636" y="1210526"/>
            <a:ext cx="4838330" cy="4690949"/>
          </a:xfrm>
          <a:prstGeom prst="rect">
            <a:avLst/>
          </a:prstGeom>
        </p:spPr>
      </p:pic>
      <p:sp>
        <p:nvSpPr>
          <p:cNvPr id="11" name="ZoneTexte 10"/>
          <p:cNvSpPr txBox="1"/>
          <p:nvPr/>
        </p:nvSpPr>
        <p:spPr>
          <a:xfrm>
            <a:off x="914402" y="954544"/>
            <a:ext cx="4447712" cy="5355312"/>
          </a:xfrm>
          <a:prstGeom prst="rect">
            <a:avLst/>
          </a:prstGeom>
          <a:noFill/>
        </p:spPr>
        <p:txBody>
          <a:bodyPr wrap="square" rtlCol="0">
            <a:spAutoFit/>
          </a:bodyPr>
          <a:lstStyle/>
          <a:p>
            <a:pPr marL="342900" indent="-342900">
              <a:buAutoNum type="arabicPlain" startAt="2"/>
            </a:pPr>
            <a:r>
              <a:rPr lang="fr-FR" dirty="0"/>
              <a:t>Couche circulaire du rectum</a:t>
            </a:r>
          </a:p>
          <a:p>
            <a:endParaRPr lang="fr-FR" dirty="0"/>
          </a:p>
          <a:p>
            <a:pPr marL="342900" indent="-342900">
              <a:buAutoNum type="arabicPlain" startAt="3"/>
            </a:pPr>
            <a:r>
              <a:rPr lang="fr-FR" dirty="0"/>
              <a:t>Couche longitudinale du rectum</a:t>
            </a:r>
          </a:p>
          <a:p>
            <a:pPr marL="342900" indent="-342900">
              <a:buAutoNum type="arabicPlain" startAt="3"/>
            </a:pPr>
            <a:endParaRPr lang="fr-FR" dirty="0"/>
          </a:p>
          <a:p>
            <a:r>
              <a:rPr lang="fr-FR" dirty="0"/>
              <a:t>4-5 Releveur de l’anus</a:t>
            </a:r>
          </a:p>
          <a:p>
            <a:endParaRPr lang="fr-FR" dirty="0"/>
          </a:p>
          <a:p>
            <a:pPr marL="342900" indent="-342900">
              <a:buAutoNum type="arabicPlain" startAt="6"/>
            </a:pPr>
            <a:r>
              <a:rPr lang="fr-FR" dirty="0"/>
              <a:t>Couche longitudinale complexe</a:t>
            </a:r>
          </a:p>
          <a:p>
            <a:pPr marL="342900" indent="-342900">
              <a:buAutoNum type="arabicPlain" startAt="6"/>
            </a:pPr>
            <a:endParaRPr lang="fr-FR" dirty="0"/>
          </a:p>
          <a:p>
            <a:pPr marL="342900" indent="-342900">
              <a:buAutoNum type="arabicPlain" startAt="7"/>
            </a:pPr>
            <a:r>
              <a:rPr lang="fr-FR" dirty="0"/>
              <a:t>Ligament de Parks</a:t>
            </a:r>
          </a:p>
          <a:p>
            <a:pPr marL="342900" indent="-342900">
              <a:buAutoNum type="arabicPlain" startAt="7"/>
            </a:pPr>
            <a:endParaRPr lang="fr-FR" dirty="0"/>
          </a:p>
          <a:p>
            <a:r>
              <a:rPr lang="fr-FR" dirty="0"/>
              <a:t>8-9 Sphincter externe</a:t>
            </a:r>
          </a:p>
          <a:p>
            <a:endParaRPr lang="fr-FR" dirty="0"/>
          </a:p>
          <a:p>
            <a:pPr marL="342900" indent="-342900">
              <a:buAutoNum type="arabicPlain" startAt="10"/>
            </a:pPr>
            <a:r>
              <a:rPr lang="fr-FR" dirty="0"/>
              <a:t>Sphincter interne</a:t>
            </a:r>
          </a:p>
          <a:p>
            <a:pPr marL="342900" indent="-342900">
              <a:buAutoNum type="arabicPlain" startAt="10"/>
            </a:pPr>
            <a:endParaRPr lang="fr-FR" dirty="0"/>
          </a:p>
          <a:p>
            <a:pPr marL="342900" indent="-342900">
              <a:buAutoNum type="arabicPlain" startAt="11"/>
            </a:pPr>
            <a:r>
              <a:rPr lang="fr-FR" dirty="0"/>
              <a:t>Plexus hémorroïdaire interne</a:t>
            </a:r>
          </a:p>
          <a:p>
            <a:pPr marL="342900" indent="-342900">
              <a:buAutoNum type="arabicPlain" startAt="11"/>
            </a:pPr>
            <a:endParaRPr lang="fr-FR" dirty="0"/>
          </a:p>
          <a:p>
            <a:pPr marL="342900" indent="-342900">
              <a:buAutoNum type="arabicPlain" startAt="12"/>
            </a:pPr>
            <a:r>
              <a:rPr lang="fr-FR" dirty="0"/>
              <a:t>Plexus hémorroïdaire externe</a:t>
            </a:r>
          </a:p>
          <a:p>
            <a:pPr marL="342900" indent="-342900">
              <a:buAutoNum type="arabicPlain" startAt="12"/>
            </a:pPr>
            <a:endParaRPr lang="fr-FR" dirty="0"/>
          </a:p>
          <a:p>
            <a:r>
              <a:rPr lang="fr-FR" dirty="0"/>
              <a:t>13 Ligne pectinée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4872692"/>
      </p:ext>
    </p:extLst>
  </p:cSld>
  <p:clrMapOvr>
    <a:masterClrMapping/>
  </p:clrMapOvr>
  <mc:AlternateContent xmlns:mc="http://schemas.openxmlformats.org/markup-compatibility/2006">
    <mc:Choice xmlns:p14="http://schemas.microsoft.com/office/powerpoint/2010/main" Requires="p14">
      <p:transition spd="slow" p14:dur="2000" advTm="5056"/>
    </mc:Choice>
    <mc:Fallback>
      <p:transition spd="slow" advTm="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3EF7580-E63C-E944-8FA6-C99D7667911B}"/>
              </a:ext>
            </a:extLst>
          </p:cNvPr>
          <p:cNvCxnSpPr>
            <a:cxnSpLocks/>
          </p:cNvCxnSpPr>
          <p:nvPr/>
        </p:nvCxnSpPr>
        <p:spPr>
          <a:xfrm>
            <a:off x="395536" y="755650"/>
            <a:ext cx="11438655"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E6D285A3-1756-4D45-8BC3-25505E48B465}"/>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fr-FR" altLang="fr-FR" sz="3600" b="1" dirty="0">
                <a:solidFill>
                  <a:srgbClr val="595959"/>
                </a:solidFill>
                <a:ea typeface="ＭＳ Ｐゴシック" panose="020B0600070205080204" pitchFamily="34" charset="-128"/>
              </a:rPr>
              <a:t>Anatomie topographique</a:t>
            </a:r>
          </a:p>
        </p:txBody>
      </p:sp>
      <p:sp>
        <p:nvSpPr>
          <p:cNvPr id="2" name="Espace réservé du numéro de diapositive 1"/>
          <p:cNvSpPr>
            <a:spLocks noGrp="1"/>
          </p:cNvSpPr>
          <p:nvPr>
            <p:ph type="sldNum" sz="quarter" idx="12"/>
          </p:nvPr>
        </p:nvSpPr>
        <p:spPr/>
        <p:txBody>
          <a:bodyPr/>
          <a:lstStyle/>
          <a:p>
            <a:r>
              <a:rPr lang="fr-FR" dirty="0"/>
              <a:t>9</a:t>
            </a:r>
          </a:p>
        </p:txBody>
      </p:sp>
      <p:sp>
        <p:nvSpPr>
          <p:cNvPr id="8" name="Espace réservé de la date 6"/>
          <p:cNvSpPr>
            <a:spLocks noGrp="1"/>
          </p:cNvSpPr>
          <p:nvPr>
            <p:ph type="dt" sz="half" idx="10"/>
          </p:nvPr>
        </p:nvSpPr>
        <p:spPr>
          <a:xfrm>
            <a:off x="9349333" y="6356351"/>
            <a:ext cx="994370" cy="365125"/>
          </a:xfrm>
        </p:spPr>
        <p:txBody>
          <a:bodyPr/>
          <a:lstStyle/>
          <a:p>
            <a:r>
              <a:rPr lang="fr-FR" dirty="0"/>
              <a:t>27/08/2020</a:t>
            </a:r>
          </a:p>
        </p:txBody>
      </p:sp>
      <p:sp>
        <p:nvSpPr>
          <p:cNvPr id="10" name="Espace réservé du pied de page 1"/>
          <p:cNvSpPr>
            <a:spLocks noGrp="1"/>
          </p:cNvSpPr>
          <p:nvPr>
            <p:ph type="ftr" sz="quarter" idx="11"/>
          </p:nvPr>
        </p:nvSpPr>
        <p:spPr>
          <a:xfrm>
            <a:off x="5177791" y="6356351"/>
            <a:ext cx="3802176" cy="365125"/>
          </a:xfrm>
        </p:spPr>
        <p:txBody>
          <a:bodyPr/>
          <a:lstStyle/>
          <a:p>
            <a:r>
              <a:rPr lang="fr-FR" dirty="0"/>
              <a:t>Item 285 </a:t>
            </a:r>
            <a:r>
              <a:rPr lang="fr-FR" dirty="0" err="1"/>
              <a:t>Hépatogastroentérologie</a:t>
            </a:r>
            <a:r>
              <a:rPr lang="fr-FR" dirty="0"/>
              <a:t> médico chirurgicale</a:t>
            </a:r>
          </a:p>
        </p:txBody>
      </p:sp>
      <p:pic>
        <p:nvPicPr>
          <p:cNvPr id="7" name="Imag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67636" y="1210526"/>
            <a:ext cx="4838330" cy="4690949"/>
          </a:xfrm>
          <a:prstGeom prst="rect">
            <a:avLst/>
          </a:prstGeom>
        </p:spPr>
      </p:pic>
      <p:sp>
        <p:nvSpPr>
          <p:cNvPr id="11" name="ZoneTexte 10"/>
          <p:cNvSpPr txBox="1"/>
          <p:nvPr/>
        </p:nvSpPr>
        <p:spPr>
          <a:xfrm>
            <a:off x="914402" y="954544"/>
            <a:ext cx="4447712" cy="5355312"/>
          </a:xfrm>
          <a:prstGeom prst="rect">
            <a:avLst/>
          </a:prstGeom>
          <a:noFill/>
        </p:spPr>
        <p:txBody>
          <a:bodyPr wrap="square" rtlCol="0">
            <a:spAutoFit/>
          </a:bodyPr>
          <a:lstStyle/>
          <a:p>
            <a:pPr marL="342900" indent="-342900">
              <a:buAutoNum type="arabicPlain" startAt="2"/>
            </a:pPr>
            <a:r>
              <a:rPr lang="fr-FR" dirty="0"/>
              <a:t>Couche circulaire du rectum</a:t>
            </a:r>
          </a:p>
          <a:p>
            <a:endParaRPr lang="fr-FR" dirty="0"/>
          </a:p>
          <a:p>
            <a:pPr marL="342900" indent="-342900">
              <a:buAutoNum type="arabicPlain" startAt="3"/>
            </a:pPr>
            <a:r>
              <a:rPr lang="fr-FR" dirty="0"/>
              <a:t>Couche longitudinale du rectum</a:t>
            </a:r>
          </a:p>
          <a:p>
            <a:pPr marL="342900" indent="-342900">
              <a:buAutoNum type="arabicPlain" startAt="3"/>
            </a:pPr>
            <a:endParaRPr lang="fr-FR" dirty="0"/>
          </a:p>
          <a:p>
            <a:r>
              <a:rPr lang="fr-FR" dirty="0"/>
              <a:t>4-5 Releveur de l’anus</a:t>
            </a:r>
          </a:p>
          <a:p>
            <a:endParaRPr lang="fr-FR" dirty="0"/>
          </a:p>
          <a:p>
            <a:pPr marL="342900" indent="-342900">
              <a:buAutoNum type="arabicPlain" startAt="6"/>
            </a:pPr>
            <a:r>
              <a:rPr lang="fr-FR" dirty="0"/>
              <a:t>Couche longitudinale complexe</a:t>
            </a:r>
          </a:p>
          <a:p>
            <a:pPr marL="342900" indent="-342900">
              <a:buAutoNum type="arabicPlain" startAt="6"/>
            </a:pPr>
            <a:endParaRPr lang="fr-FR" dirty="0"/>
          </a:p>
          <a:p>
            <a:pPr marL="342900" indent="-342900">
              <a:buAutoNum type="arabicPlain" startAt="7"/>
            </a:pPr>
            <a:r>
              <a:rPr lang="fr-FR" dirty="0"/>
              <a:t>Ligament de Parks</a:t>
            </a:r>
          </a:p>
          <a:p>
            <a:pPr marL="342900" indent="-342900">
              <a:buAutoNum type="arabicPlain" startAt="7"/>
            </a:pPr>
            <a:endParaRPr lang="fr-FR" dirty="0"/>
          </a:p>
          <a:p>
            <a:r>
              <a:rPr lang="fr-FR" dirty="0"/>
              <a:t>8-9 Sphincter externe</a:t>
            </a:r>
          </a:p>
          <a:p>
            <a:endParaRPr lang="fr-FR" dirty="0"/>
          </a:p>
          <a:p>
            <a:pPr marL="342900" indent="-342900">
              <a:buAutoNum type="arabicPlain" startAt="10"/>
            </a:pPr>
            <a:r>
              <a:rPr lang="fr-FR" dirty="0"/>
              <a:t>Sphincter interne</a:t>
            </a:r>
          </a:p>
          <a:p>
            <a:pPr marL="342900" indent="-342900">
              <a:buAutoNum type="arabicPlain" startAt="10"/>
            </a:pPr>
            <a:endParaRPr lang="fr-FR" dirty="0"/>
          </a:p>
          <a:p>
            <a:pPr marL="342900" indent="-342900">
              <a:buAutoNum type="arabicPlain" startAt="11"/>
            </a:pPr>
            <a:r>
              <a:rPr lang="fr-FR" dirty="0"/>
              <a:t>Plexus hémorroïdaire interne</a:t>
            </a:r>
          </a:p>
          <a:p>
            <a:pPr marL="342900" indent="-342900">
              <a:buAutoNum type="arabicPlain" startAt="11"/>
            </a:pPr>
            <a:endParaRPr lang="fr-FR" dirty="0"/>
          </a:p>
          <a:p>
            <a:pPr marL="342900" indent="-342900">
              <a:buAutoNum type="arabicPlain" startAt="12"/>
            </a:pPr>
            <a:r>
              <a:rPr lang="fr-FR" dirty="0"/>
              <a:t>Plexus hémorroïdaire externe</a:t>
            </a:r>
          </a:p>
          <a:p>
            <a:pPr marL="342900" indent="-342900">
              <a:buAutoNum type="arabicPlain" startAt="12"/>
            </a:pPr>
            <a:endParaRPr lang="fr-FR" dirty="0"/>
          </a:p>
          <a:p>
            <a:r>
              <a:rPr lang="fr-FR" dirty="0">
                <a:solidFill>
                  <a:srgbClr val="0070C0"/>
                </a:solidFill>
              </a:rPr>
              <a:t>13 Ligne pectinée</a:t>
            </a:r>
          </a:p>
        </p:txBody>
      </p:sp>
      <p:cxnSp>
        <p:nvCxnSpPr>
          <p:cNvPr id="6" name="Connecteur droit 5"/>
          <p:cNvCxnSpPr/>
          <p:nvPr/>
        </p:nvCxnSpPr>
        <p:spPr>
          <a:xfrm flipV="1">
            <a:off x="7936637" y="4119239"/>
            <a:ext cx="1296140" cy="17755"/>
          </a:xfrm>
          <a:prstGeom prst="line">
            <a:avLst/>
          </a:prstGeom>
          <a:ln w="571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377929"/>
      </p:ext>
    </p:extLst>
  </p:cSld>
  <p:clrMapOvr>
    <a:masterClrMapping/>
  </p:clrMapOvr>
  <mc:AlternateContent xmlns:mc="http://schemas.openxmlformats.org/markup-compatibility/2006">
    <mc:Choice xmlns:p14="http://schemas.microsoft.com/office/powerpoint/2010/main" Requires="p14">
      <p:transition spd="slow" p14:dur="2000" advTm="10016"/>
    </mc:Choice>
    <mc:Fallback>
      <p:transition spd="slow" advTm="1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odele_Diaporama_LyonEST">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Modele_Diaporama_LyonEST</Template>
  <TotalTime>1738</TotalTime>
  <Words>1815</Words>
  <Application>Microsoft Office PowerPoint</Application>
  <PresentationFormat>Grand écran</PresentationFormat>
  <Paragraphs>773</Paragraphs>
  <Slides>55</Slides>
  <Notes>44</Notes>
  <HiddenSlides>0</HiddenSlides>
  <MMClips>55</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55</vt:i4>
      </vt:variant>
    </vt:vector>
  </HeadingPairs>
  <TitlesOfParts>
    <vt:vector size="61" baseType="lpstr">
      <vt:lpstr>ＭＳ Ｐゴシック</vt:lpstr>
      <vt:lpstr>Arial</vt:lpstr>
      <vt:lpstr>Calibri</vt:lpstr>
      <vt:lpstr>Courier New</vt:lpstr>
      <vt:lpstr>Verdana</vt:lpstr>
      <vt:lpstr>Modele_Diaporama_LyonEST</vt:lpstr>
      <vt:lpstr>Pathologie hémorroïdaire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RETENIR</vt:lpstr>
      <vt:lpstr>MOTS EN ANGLAIS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Arnaud Pasquer</dc:creator>
  <cp:lastModifiedBy>LEYMONIE, Charlotte</cp:lastModifiedBy>
  <cp:revision>185</cp:revision>
  <cp:lastPrinted>2020-07-01T16:57:05Z</cp:lastPrinted>
  <dcterms:created xsi:type="dcterms:W3CDTF">2020-07-01T11:58:17Z</dcterms:created>
  <dcterms:modified xsi:type="dcterms:W3CDTF">2020-09-25T13:31:57Z</dcterms:modified>
</cp:coreProperties>
</file>