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76" r:id="rId7"/>
    <p:sldId id="261" r:id="rId8"/>
    <p:sldId id="263" r:id="rId9"/>
    <p:sldId id="264" r:id="rId10"/>
    <p:sldId id="265" r:id="rId11"/>
    <p:sldId id="262" r:id="rId12"/>
    <p:sldId id="266" r:id="rId13"/>
    <p:sldId id="267" r:id="rId14"/>
    <p:sldId id="268" r:id="rId15"/>
    <p:sldId id="277" r:id="rId16"/>
    <p:sldId id="269" r:id="rId17"/>
    <p:sldId id="271" r:id="rId18"/>
    <p:sldId id="270" r:id="rId19"/>
    <p:sldId id="272" r:id="rId20"/>
    <p:sldId id="273" r:id="rId21"/>
    <p:sldId id="278" r:id="rId22"/>
    <p:sldId id="274"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16"/>
    <p:restoredTop sz="94604"/>
  </p:normalViewPr>
  <p:slideViewPr>
    <p:cSldViewPr snapToGrid="0">
      <p:cViewPr varScale="1">
        <p:scale>
          <a:sx n="76" d="100"/>
          <a:sy n="76" d="100"/>
        </p:scale>
        <p:origin x="216"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A326A-2B7D-0147-8D1C-C87BFB9B7D21}" type="datetimeFigureOut">
              <a:rPr lang="fr-FR" smtClean="0"/>
              <a:t>08/12/2025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B2339-C814-C94E-A644-0E0BD32E6470}" type="slidenum">
              <a:rPr lang="fr-FR" smtClean="0"/>
              <a:t>‹N°›</a:t>
            </a:fld>
            <a:endParaRPr lang="fr-FR"/>
          </a:p>
        </p:txBody>
      </p:sp>
    </p:spTree>
    <p:extLst>
      <p:ext uri="{BB962C8B-B14F-4D97-AF65-F5344CB8AC3E}">
        <p14:creationId xmlns:p14="http://schemas.microsoft.com/office/powerpoint/2010/main" val="117040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1701E-2955-3CEA-4B13-3346AA8A1D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01D28F7-AD7B-9D0E-94B2-D3BBAD49D15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593D55C-C7F2-5C2D-B8E5-3F49D94D0509}"/>
              </a:ext>
            </a:extLst>
          </p:cNvPr>
          <p:cNvSpPr>
            <a:spLocks noGrp="1"/>
          </p:cNvSpPr>
          <p:nvPr>
            <p:ph type="body" idx="1"/>
          </p:nvPr>
        </p:nvSpPr>
        <p:spPr/>
        <p:txBody>
          <a:bodyPr/>
          <a:lstStyle/>
          <a:p>
            <a:r>
              <a:rPr lang="fr-FR" dirty="0"/>
              <a:t>https://</a:t>
            </a:r>
            <a:r>
              <a:rPr lang="fr-FR" dirty="0" err="1"/>
              <a:t>en.wikipedia.org</a:t>
            </a:r>
            <a:r>
              <a:rPr lang="fr-FR" dirty="0"/>
              <a:t>/wiki/</a:t>
            </a:r>
            <a:r>
              <a:rPr lang="fr-FR" dirty="0" err="1"/>
              <a:t>Impossible_trinity</a:t>
            </a:r>
            <a:endParaRPr lang="fr-FR" dirty="0"/>
          </a:p>
          <a:p>
            <a:r>
              <a:rPr lang="fr-FR" dirty="0"/>
              <a:t>Dani </a:t>
            </a:r>
            <a:r>
              <a:rPr lang="fr-FR" dirty="0" err="1"/>
              <a:t>Rodrik</a:t>
            </a:r>
            <a:r>
              <a:rPr lang="fr-FR" dirty="0"/>
              <a:t>, </a:t>
            </a:r>
            <a:r>
              <a:rPr lang="fr-FR" dirty="0" err="1"/>
              <a:t>advocates</a:t>
            </a:r>
            <a:r>
              <a:rPr lang="fr-FR" dirty="0"/>
              <a:t> the use of 1 and 3, </a:t>
            </a:r>
            <a:r>
              <a:rPr lang="fr-FR" dirty="0" err="1"/>
              <a:t>explaining</a:t>
            </a:r>
            <a:r>
              <a:rPr lang="fr-FR" dirty="0"/>
              <a:t> </a:t>
            </a:r>
            <a:r>
              <a:rPr lang="fr-FR" dirty="0" err="1"/>
              <a:t>that</a:t>
            </a:r>
            <a:r>
              <a:rPr lang="fr-FR" dirty="0"/>
              <a:t> more </a:t>
            </a:r>
            <a:r>
              <a:rPr lang="fr-FR" dirty="0" err="1"/>
              <a:t>controls</a:t>
            </a:r>
            <a:r>
              <a:rPr lang="fr-FR" dirty="0"/>
              <a:t> of K leads to </a:t>
            </a:r>
            <a:r>
              <a:rPr lang="fr-FR" dirty="0" err="1"/>
              <a:t>growth</a:t>
            </a:r>
            <a:r>
              <a:rPr lang="fr-FR" dirty="0"/>
              <a:t> (as </a:t>
            </a:r>
            <a:r>
              <a:rPr lang="fr-FR" dirty="0" err="1"/>
              <a:t>was</a:t>
            </a:r>
            <a:r>
              <a:rPr lang="fr-FR" dirty="0"/>
              <a:t> the case in the Bretton-</a:t>
            </a:r>
            <a:r>
              <a:rPr lang="fr-FR" dirty="0" err="1"/>
              <a:t>woods</a:t>
            </a:r>
            <a:r>
              <a:rPr lang="fr-FR" dirty="0"/>
              <a:t> system 1944-1973); </a:t>
            </a:r>
            <a:r>
              <a:rPr lang="fr-FR" dirty="0" err="1"/>
              <a:t>lack</a:t>
            </a:r>
            <a:r>
              <a:rPr lang="fr-FR" dirty="0"/>
              <a:t> of K </a:t>
            </a:r>
            <a:r>
              <a:rPr lang="fr-FR" dirty="0" err="1"/>
              <a:t>controls</a:t>
            </a:r>
            <a:r>
              <a:rPr lang="fr-FR" dirty="0"/>
              <a:t> leads to a </a:t>
            </a:r>
            <a:r>
              <a:rPr lang="fr-FR" dirty="0" err="1"/>
              <a:t>series</a:t>
            </a:r>
            <a:r>
              <a:rPr lang="fr-FR" dirty="0"/>
              <a:t> of crises</a:t>
            </a:r>
          </a:p>
        </p:txBody>
      </p:sp>
      <p:sp>
        <p:nvSpPr>
          <p:cNvPr id="4" name="Espace réservé du numéro de diapositive 3">
            <a:extLst>
              <a:ext uri="{FF2B5EF4-FFF2-40B4-BE49-F238E27FC236}">
                <a16:creationId xmlns:a16="http://schemas.microsoft.com/office/drawing/2014/main" id="{B5C06649-92E9-724C-9B0D-19D52B36DD2A}"/>
              </a:ext>
            </a:extLst>
          </p:cNvPr>
          <p:cNvSpPr>
            <a:spLocks noGrp="1"/>
          </p:cNvSpPr>
          <p:nvPr>
            <p:ph type="sldNum" sz="quarter" idx="5"/>
          </p:nvPr>
        </p:nvSpPr>
        <p:spPr/>
        <p:txBody>
          <a:bodyPr/>
          <a:lstStyle/>
          <a:p>
            <a:fld id="{93C2E664-CEC9-414E-B7DB-F1BC42C0A54F}" type="slidenum">
              <a:rPr lang="fr-FR" smtClean="0"/>
              <a:t>6</a:t>
            </a:fld>
            <a:endParaRPr lang="fr-FR"/>
          </a:p>
        </p:txBody>
      </p:sp>
    </p:spTree>
    <p:extLst>
      <p:ext uri="{BB962C8B-B14F-4D97-AF65-F5344CB8AC3E}">
        <p14:creationId xmlns:p14="http://schemas.microsoft.com/office/powerpoint/2010/main" val="1609248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FB8E67-D4DD-0ED0-91E3-A2A0D337109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5CE5D13-A88D-A786-EEEC-B5DC6D93BC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828C16-EE7B-7025-EB7F-32EB21C720EE}"/>
              </a:ext>
            </a:extLst>
          </p:cNvPr>
          <p:cNvSpPr>
            <a:spLocks noGrp="1"/>
          </p:cNvSpPr>
          <p:nvPr>
            <p:ph type="dt" sz="half" idx="10"/>
          </p:nvPr>
        </p:nvSpPr>
        <p:spPr/>
        <p:txBody>
          <a:bodyPr/>
          <a:lstStyle/>
          <a:p>
            <a:fld id="{CC8BDA13-2257-CD48-A307-F82DD8CC6FD1}" type="datetime1">
              <a:rPr lang="fr-FR" smtClean="0"/>
              <a:t>08/12/2025</a:t>
            </a:fld>
            <a:endParaRPr lang="fr-FR"/>
          </a:p>
        </p:txBody>
      </p:sp>
      <p:sp>
        <p:nvSpPr>
          <p:cNvPr id="5" name="Espace réservé du pied de page 4">
            <a:extLst>
              <a:ext uri="{FF2B5EF4-FFF2-40B4-BE49-F238E27FC236}">
                <a16:creationId xmlns:a16="http://schemas.microsoft.com/office/drawing/2014/main" id="{6FBAB854-4EC8-22E5-0EBA-E4985FB9007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F3476F-AC79-3930-4FF8-E587EA27C33A}"/>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9088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6AC019-F1DA-7E07-D08D-44A5A5A9AED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1C4EE1E-605D-F1DE-9CAD-43964E2E9F8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02A1B2-69E1-CE21-C135-CE582B2C5FB6}"/>
              </a:ext>
            </a:extLst>
          </p:cNvPr>
          <p:cNvSpPr>
            <a:spLocks noGrp="1"/>
          </p:cNvSpPr>
          <p:nvPr>
            <p:ph type="dt" sz="half" idx="10"/>
          </p:nvPr>
        </p:nvSpPr>
        <p:spPr/>
        <p:txBody>
          <a:bodyPr/>
          <a:lstStyle/>
          <a:p>
            <a:fld id="{0754928A-AB76-264C-B75E-8E9E0F5EAB95}" type="datetime1">
              <a:rPr lang="fr-FR" smtClean="0"/>
              <a:t>08/12/2025</a:t>
            </a:fld>
            <a:endParaRPr lang="fr-FR"/>
          </a:p>
        </p:txBody>
      </p:sp>
      <p:sp>
        <p:nvSpPr>
          <p:cNvPr id="5" name="Espace réservé du pied de page 4">
            <a:extLst>
              <a:ext uri="{FF2B5EF4-FFF2-40B4-BE49-F238E27FC236}">
                <a16:creationId xmlns:a16="http://schemas.microsoft.com/office/drawing/2014/main" id="{834EDC85-63A5-D49E-5A2E-47EC9A96B7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DD09D9-C0D6-8330-9E62-908B541F343A}"/>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234270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8202697-27D8-CC50-FD4D-79B53FA3931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D4DA7C5-9773-A126-CE41-D917FE361BF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5152B1-8D47-6ED3-BF5B-13F8885512E0}"/>
              </a:ext>
            </a:extLst>
          </p:cNvPr>
          <p:cNvSpPr>
            <a:spLocks noGrp="1"/>
          </p:cNvSpPr>
          <p:nvPr>
            <p:ph type="dt" sz="half" idx="10"/>
          </p:nvPr>
        </p:nvSpPr>
        <p:spPr/>
        <p:txBody>
          <a:bodyPr/>
          <a:lstStyle/>
          <a:p>
            <a:fld id="{AD50F6E5-D8B5-BA4E-87DF-794C84F999A0}" type="datetime1">
              <a:rPr lang="fr-FR" smtClean="0"/>
              <a:t>08/12/2025</a:t>
            </a:fld>
            <a:endParaRPr lang="fr-FR"/>
          </a:p>
        </p:txBody>
      </p:sp>
      <p:sp>
        <p:nvSpPr>
          <p:cNvPr id="5" name="Espace réservé du pied de page 4">
            <a:extLst>
              <a:ext uri="{FF2B5EF4-FFF2-40B4-BE49-F238E27FC236}">
                <a16:creationId xmlns:a16="http://schemas.microsoft.com/office/drawing/2014/main" id="{14373AEF-9563-F99F-BC70-E94260EF6A1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0D9B89-45B8-7CF5-83F1-4640A681CFF4}"/>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204686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D1F8E1-CC8F-724E-1077-A3C82039A15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8BD359-74DD-40F6-72D7-426D00CB878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83959E-1395-509E-5E28-113425D35BE7}"/>
              </a:ext>
            </a:extLst>
          </p:cNvPr>
          <p:cNvSpPr>
            <a:spLocks noGrp="1"/>
          </p:cNvSpPr>
          <p:nvPr>
            <p:ph type="dt" sz="half" idx="10"/>
          </p:nvPr>
        </p:nvSpPr>
        <p:spPr/>
        <p:txBody>
          <a:bodyPr/>
          <a:lstStyle/>
          <a:p>
            <a:fld id="{B5200E72-42C0-8D4C-A962-34EC73355005}" type="datetime1">
              <a:rPr lang="fr-FR" smtClean="0"/>
              <a:t>08/12/2025</a:t>
            </a:fld>
            <a:endParaRPr lang="fr-FR"/>
          </a:p>
        </p:txBody>
      </p:sp>
      <p:sp>
        <p:nvSpPr>
          <p:cNvPr id="5" name="Espace réservé du pied de page 4">
            <a:extLst>
              <a:ext uri="{FF2B5EF4-FFF2-40B4-BE49-F238E27FC236}">
                <a16:creationId xmlns:a16="http://schemas.microsoft.com/office/drawing/2014/main" id="{3332D6C3-A852-E9EE-971C-966CA66A4B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FD42CB-3E22-F5FD-C643-64E6877760EB}"/>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175506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258366-574F-8017-B1C9-BFE661E5D73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C41E88A-2CB2-05D0-4807-6A5BD2DAA2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33ED6E7-6B5D-26AC-382E-0971D3A278AD}"/>
              </a:ext>
            </a:extLst>
          </p:cNvPr>
          <p:cNvSpPr>
            <a:spLocks noGrp="1"/>
          </p:cNvSpPr>
          <p:nvPr>
            <p:ph type="dt" sz="half" idx="10"/>
          </p:nvPr>
        </p:nvSpPr>
        <p:spPr/>
        <p:txBody>
          <a:bodyPr/>
          <a:lstStyle/>
          <a:p>
            <a:fld id="{043F933F-7587-274A-8065-E19710E98BB6}" type="datetime1">
              <a:rPr lang="fr-FR" smtClean="0"/>
              <a:t>08/12/2025</a:t>
            </a:fld>
            <a:endParaRPr lang="fr-FR"/>
          </a:p>
        </p:txBody>
      </p:sp>
      <p:sp>
        <p:nvSpPr>
          <p:cNvPr id="5" name="Espace réservé du pied de page 4">
            <a:extLst>
              <a:ext uri="{FF2B5EF4-FFF2-40B4-BE49-F238E27FC236}">
                <a16:creationId xmlns:a16="http://schemas.microsoft.com/office/drawing/2014/main" id="{5792BFE1-7DCC-6494-2FA4-91CAE3E548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03F0D4-E117-5E67-35BB-C865CAE8F127}"/>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339377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B3AAE9-E0F6-2B4A-4FA7-4C29C513AEE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6DB4A3E-856A-8E74-E297-C68360EE575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6F7BBDB-3E07-41E7-5C8C-9121C342987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22D5027-095B-8F02-735E-47013FAF6AE2}"/>
              </a:ext>
            </a:extLst>
          </p:cNvPr>
          <p:cNvSpPr>
            <a:spLocks noGrp="1"/>
          </p:cNvSpPr>
          <p:nvPr>
            <p:ph type="dt" sz="half" idx="10"/>
          </p:nvPr>
        </p:nvSpPr>
        <p:spPr/>
        <p:txBody>
          <a:bodyPr/>
          <a:lstStyle/>
          <a:p>
            <a:fld id="{D7DCA467-A557-6A43-9E70-39C575EB26F6}" type="datetime1">
              <a:rPr lang="fr-FR" smtClean="0"/>
              <a:t>08/12/2025</a:t>
            </a:fld>
            <a:endParaRPr lang="fr-FR"/>
          </a:p>
        </p:txBody>
      </p:sp>
      <p:sp>
        <p:nvSpPr>
          <p:cNvPr id="6" name="Espace réservé du pied de page 5">
            <a:extLst>
              <a:ext uri="{FF2B5EF4-FFF2-40B4-BE49-F238E27FC236}">
                <a16:creationId xmlns:a16="http://schemas.microsoft.com/office/drawing/2014/main" id="{ED4DB77B-D32C-6BD6-05BA-042B801942D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E5E0F2-3A3E-D9C6-9F1A-FE251D19568A}"/>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69445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62055-23A5-50E1-88A7-021D49C01B9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CFFEEC7-4BC0-D4B3-5F90-38E597EA46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2D45258-A765-D59F-2C15-4ECED060452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2E58C3B-F953-4B8B-972C-0F1559DB33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11C28EA-584D-C406-550F-0E6699165F0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8585435-AD93-146B-5557-5D04DEF7082E}"/>
              </a:ext>
            </a:extLst>
          </p:cNvPr>
          <p:cNvSpPr>
            <a:spLocks noGrp="1"/>
          </p:cNvSpPr>
          <p:nvPr>
            <p:ph type="dt" sz="half" idx="10"/>
          </p:nvPr>
        </p:nvSpPr>
        <p:spPr/>
        <p:txBody>
          <a:bodyPr/>
          <a:lstStyle/>
          <a:p>
            <a:fld id="{46B1ED90-5EC0-1A4D-A70F-516FF24DF108}" type="datetime1">
              <a:rPr lang="fr-FR" smtClean="0"/>
              <a:t>08/12/2025</a:t>
            </a:fld>
            <a:endParaRPr lang="fr-FR"/>
          </a:p>
        </p:txBody>
      </p:sp>
      <p:sp>
        <p:nvSpPr>
          <p:cNvPr id="8" name="Espace réservé du pied de page 7">
            <a:extLst>
              <a:ext uri="{FF2B5EF4-FFF2-40B4-BE49-F238E27FC236}">
                <a16:creationId xmlns:a16="http://schemas.microsoft.com/office/drawing/2014/main" id="{ACB239DE-9262-034A-D6DD-183ABA9F11D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B5C65F1-07FA-14F6-C4DA-1A2808851756}"/>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123931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B189E8-39F6-DAEA-520F-0C4570BD244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7A6C4D3-0AE0-C651-BC25-6F4B9B0A17F0}"/>
              </a:ext>
            </a:extLst>
          </p:cNvPr>
          <p:cNvSpPr>
            <a:spLocks noGrp="1"/>
          </p:cNvSpPr>
          <p:nvPr>
            <p:ph type="dt" sz="half" idx="10"/>
          </p:nvPr>
        </p:nvSpPr>
        <p:spPr/>
        <p:txBody>
          <a:bodyPr/>
          <a:lstStyle/>
          <a:p>
            <a:fld id="{580999CA-19A9-9241-AD36-CF3AF179DD15}" type="datetime1">
              <a:rPr lang="fr-FR" smtClean="0"/>
              <a:t>08/12/2025</a:t>
            </a:fld>
            <a:endParaRPr lang="fr-FR"/>
          </a:p>
        </p:txBody>
      </p:sp>
      <p:sp>
        <p:nvSpPr>
          <p:cNvPr id="4" name="Espace réservé du pied de page 3">
            <a:extLst>
              <a:ext uri="{FF2B5EF4-FFF2-40B4-BE49-F238E27FC236}">
                <a16:creationId xmlns:a16="http://schemas.microsoft.com/office/drawing/2014/main" id="{420ACF23-19A1-AF68-94C2-D22FD7ABA2C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EAB7B48-FE94-5564-536A-B1035F7B6E19}"/>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381989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E679E8F-AC0A-FCBE-E5AD-346268C6A541}"/>
              </a:ext>
            </a:extLst>
          </p:cNvPr>
          <p:cNvSpPr>
            <a:spLocks noGrp="1"/>
          </p:cNvSpPr>
          <p:nvPr>
            <p:ph type="dt" sz="half" idx="10"/>
          </p:nvPr>
        </p:nvSpPr>
        <p:spPr/>
        <p:txBody>
          <a:bodyPr/>
          <a:lstStyle/>
          <a:p>
            <a:fld id="{DDD185CA-8D5B-7742-BCA6-BF4AAFD7771F}" type="datetime1">
              <a:rPr lang="fr-FR" smtClean="0"/>
              <a:t>08/12/2025</a:t>
            </a:fld>
            <a:endParaRPr lang="fr-FR"/>
          </a:p>
        </p:txBody>
      </p:sp>
      <p:sp>
        <p:nvSpPr>
          <p:cNvPr id="3" name="Espace réservé du pied de page 2">
            <a:extLst>
              <a:ext uri="{FF2B5EF4-FFF2-40B4-BE49-F238E27FC236}">
                <a16:creationId xmlns:a16="http://schemas.microsoft.com/office/drawing/2014/main" id="{3B4E6A1D-CE41-A010-EA7D-9B799046EA0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8E9AAB2-1192-43D5-358A-920CE0CD8D57}"/>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232732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A27AB3-6AEA-E89E-AB5D-927952B2E9F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34A0E87-3894-6A36-5343-0B22A6A3EE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DE3512C-1DE9-314D-4706-E1F1C3DEB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29AF99C-FDEC-F429-0679-3CC88B7117CA}"/>
              </a:ext>
            </a:extLst>
          </p:cNvPr>
          <p:cNvSpPr>
            <a:spLocks noGrp="1"/>
          </p:cNvSpPr>
          <p:nvPr>
            <p:ph type="dt" sz="half" idx="10"/>
          </p:nvPr>
        </p:nvSpPr>
        <p:spPr/>
        <p:txBody>
          <a:bodyPr/>
          <a:lstStyle/>
          <a:p>
            <a:fld id="{6C3C59CD-7132-C941-99DD-2926F97EA728}" type="datetime1">
              <a:rPr lang="fr-FR" smtClean="0"/>
              <a:t>08/12/2025</a:t>
            </a:fld>
            <a:endParaRPr lang="fr-FR"/>
          </a:p>
        </p:txBody>
      </p:sp>
      <p:sp>
        <p:nvSpPr>
          <p:cNvPr id="6" name="Espace réservé du pied de page 5">
            <a:extLst>
              <a:ext uri="{FF2B5EF4-FFF2-40B4-BE49-F238E27FC236}">
                <a16:creationId xmlns:a16="http://schemas.microsoft.com/office/drawing/2014/main" id="{8E3A65EC-C3B0-CDDE-6809-5CB6D9646C0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0551B19-9E09-F910-3E35-CFB9F1A025B4}"/>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181371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4FC3C1-FE61-53E7-58D1-011D6230EBF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69610E2-D2DF-695D-3BA9-71A1B50827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8BC45CB-6BB4-EB9D-0CA6-FBFD4970E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893AE35-F781-E79F-FCF1-C04C4B97CA35}"/>
              </a:ext>
            </a:extLst>
          </p:cNvPr>
          <p:cNvSpPr>
            <a:spLocks noGrp="1"/>
          </p:cNvSpPr>
          <p:nvPr>
            <p:ph type="dt" sz="half" idx="10"/>
          </p:nvPr>
        </p:nvSpPr>
        <p:spPr/>
        <p:txBody>
          <a:bodyPr/>
          <a:lstStyle/>
          <a:p>
            <a:fld id="{D792C1D5-71A5-2341-A046-C42BD67525B3}" type="datetime1">
              <a:rPr lang="fr-FR" smtClean="0"/>
              <a:t>08/12/2025</a:t>
            </a:fld>
            <a:endParaRPr lang="fr-FR"/>
          </a:p>
        </p:txBody>
      </p:sp>
      <p:sp>
        <p:nvSpPr>
          <p:cNvPr id="6" name="Espace réservé du pied de page 5">
            <a:extLst>
              <a:ext uri="{FF2B5EF4-FFF2-40B4-BE49-F238E27FC236}">
                <a16:creationId xmlns:a16="http://schemas.microsoft.com/office/drawing/2014/main" id="{C8DB6F52-2F9E-9CBF-4117-F3A152D9C87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837486B-703D-C731-0C56-AE2BA6C48329}"/>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306393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943CDB3-00C5-7569-2333-19079EC9A2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29F8AF4-9601-E6FB-74ED-F765CA43CB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E98668B-28F5-401B-5D37-8561BF3A3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CF46B-798D-2849-87A0-1BFA197D43A3}" type="datetime1">
              <a:rPr lang="fr-FR" smtClean="0"/>
              <a:t>08/12/2025</a:t>
            </a:fld>
            <a:endParaRPr lang="fr-FR"/>
          </a:p>
        </p:txBody>
      </p:sp>
      <p:sp>
        <p:nvSpPr>
          <p:cNvPr id="5" name="Espace réservé du pied de page 4">
            <a:extLst>
              <a:ext uri="{FF2B5EF4-FFF2-40B4-BE49-F238E27FC236}">
                <a16:creationId xmlns:a16="http://schemas.microsoft.com/office/drawing/2014/main" id="{69F36782-295F-72D7-8CBB-E133622F9D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D6B8AB-EC79-7E51-2474-4668F2603E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63A89-805D-2145-B853-32C81223FF7D}" type="slidenum">
              <a:rPr lang="fr-FR" smtClean="0"/>
              <a:t>‹N°›</a:t>
            </a:fld>
            <a:endParaRPr lang="fr-FR"/>
          </a:p>
        </p:txBody>
      </p:sp>
    </p:spTree>
    <p:extLst>
      <p:ext uri="{BB962C8B-B14F-4D97-AF65-F5344CB8AC3E}">
        <p14:creationId xmlns:p14="http://schemas.microsoft.com/office/powerpoint/2010/main" val="3500736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politico.eu/article/alitalia-airline-too-italian-to-fail/"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A78FB2-A1F6-40EF-5F6A-0BAE1DE35146}"/>
              </a:ext>
            </a:extLst>
          </p:cNvPr>
          <p:cNvSpPr>
            <a:spLocks noGrp="1"/>
          </p:cNvSpPr>
          <p:nvPr>
            <p:ph type="ctrTitle"/>
          </p:nvPr>
        </p:nvSpPr>
        <p:spPr>
          <a:xfrm>
            <a:off x="1524000" y="882869"/>
            <a:ext cx="9144000" cy="483476"/>
          </a:xfrm>
        </p:spPr>
        <p:txBody>
          <a:bodyPr>
            <a:normAutofit fontScale="90000"/>
          </a:bodyPr>
          <a:lstStyle/>
          <a:p>
            <a:r>
              <a:rPr lang="fr-FR" sz="3200" dirty="0" err="1"/>
              <a:t>Italy</a:t>
            </a:r>
            <a:r>
              <a:rPr lang="fr-FR" sz="3200" dirty="0"/>
              <a:t>, Spain and the Euro</a:t>
            </a:r>
          </a:p>
        </p:txBody>
      </p:sp>
      <p:pic>
        <p:nvPicPr>
          <p:cNvPr id="4" name="Image 1">
            <a:extLst>
              <a:ext uri="{FF2B5EF4-FFF2-40B4-BE49-F238E27FC236}">
                <a16:creationId xmlns:a16="http://schemas.microsoft.com/office/drawing/2014/main" id="{F93AF2EF-2985-1275-E015-F0B4C43ADD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6974" y="2039002"/>
            <a:ext cx="57150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ZoneTexte 4">
            <a:extLst>
              <a:ext uri="{FF2B5EF4-FFF2-40B4-BE49-F238E27FC236}">
                <a16:creationId xmlns:a16="http://schemas.microsoft.com/office/drawing/2014/main" id="{EB671E92-B854-2812-02E2-DEFFE31883EC}"/>
              </a:ext>
            </a:extLst>
          </p:cNvPr>
          <p:cNvSpPr txBox="1"/>
          <p:nvPr/>
        </p:nvSpPr>
        <p:spPr>
          <a:xfrm>
            <a:off x="1292791" y="1492470"/>
            <a:ext cx="10103407" cy="369332"/>
          </a:xfrm>
          <a:prstGeom prst="rect">
            <a:avLst/>
          </a:prstGeom>
          <a:noFill/>
        </p:spPr>
        <p:txBody>
          <a:bodyPr wrap="none" rtlCol="0">
            <a:spAutoFit/>
          </a:bodyPr>
          <a:lstStyle/>
          <a:p>
            <a:r>
              <a:rPr lang="fr-FR" dirty="0"/>
              <a:t>JARRING CURRENT ACCOUNTS of the </a:t>
            </a:r>
            <a:r>
              <a:rPr lang="fr-FR" dirty="0" err="1"/>
              <a:t>Southern</a:t>
            </a:r>
            <a:r>
              <a:rPr lang="fr-FR" dirty="0"/>
              <a:t> and </a:t>
            </a:r>
            <a:r>
              <a:rPr lang="fr-FR" dirty="0" err="1"/>
              <a:t>Northern</a:t>
            </a:r>
            <a:r>
              <a:rPr lang="fr-FR" dirty="0"/>
              <a:t> </a:t>
            </a:r>
            <a:r>
              <a:rPr lang="fr-FR" dirty="0" err="1"/>
              <a:t>European</a:t>
            </a:r>
            <a:r>
              <a:rPr lang="fr-FR" dirty="0"/>
              <a:t> countries </a:t>
            </a:r>
            <a:r>
              <a:rPr lang="fr-FR" dirty="0" err="1"/>
              <a:t>between</a:t>
            </a:r>
            <a:r>
              <a:rPr lang="fr-FR" dirty="0"/>
              <a:t> 1999 and 2011</a:t>
            </a:r>
          </a:p>
        </p:txBody>
      </p:sp>
      <p:sp>
        <p:nvSpPr>
          <p:cNvPr id="3" name="ZoneTexte 2">
            <a:extLst>
              <a:ext uri="{FF2B5EF4-FFF2-40B4-BE49-F238E27FC236}">
                <a16:creationId xmlns:a16="http://schemas.microsoft.com/office/drawing/2014/main" id="{D0BF61FD-09DE-C098-8AB8-B841648FB15D}"/>
              </a:ext>
            </a:extLst>
          </p:cNvPr>
          <p:cNvSpPr txBox="1"/>
          <p:nvPr/>
        </p:nvSpPr>
        <p:spPr>
          <a:xfrm>
            <a:off x="7910945" y="2479964"/>
            <a:ext cx="2520679" cy="1754326"/>
          </a:xfrm>
          <a:prstGeom prst="rect">
            <a:avLst/>
          </a:prstGeom>
          <a:noFill/>
        </p:spPr>
        <p:txBody>
          <a:bodyPr wrap="square" rtlCol="0">
            <a:spAutoFit/>
          </a:bodyPr>
          <a:lstStyle/>
          <a:p>
            <a:r>
              <a:rPr lang="fr-FR" dirty="0" err="1"/>
              <a:t>From</a:t>
            </a:r>
            <a:r>
              <a:rPr lang="fr-FR" dirty="0"/>
              <a:t> 2002 to 2008, the </a:t>
            </a:r>
            <a:r>
              <a:rPr lang="fr-FR" dirty="0" err="1"/>
              <a:t>surpluses</a:t>
            </a:r>
            <a:r>
              <a:rPr lang="fr-FR" dirty="0"/>
              <a:t> of </a:t>
            </a:r>
            <a:r>
              <a:rPr lang="fr-FR" dirty="0" err="1"/>
              <a:t>northern</a:t>
            </a:r>
            <a:r>
              <a:rPr lang="fr-FR" dirty="0"/>
              <a:t> </a:t>
            </a:r>
            <a:r>
              <a:rPr lang="fr-FR" dirty="0" err="1"/>
              <a:t>European</a:t>
            </a:r>
            <a:r>
              <a:rPr lang="fr-FR" dirty="0"/>
              <a:t> countries correspond to the </a:t>
            </a:r>
            <a:r>
              <a:rPr lang="fr-FR" dirty="0" err="1"/>
              <a:t>deficits</a:t>
            </a:r>
            <a:r>
              <a:rPr lang="fr-FR" dirty="0"/>
              <a:t> of </a:t>
            </a:r>
            <a:r>
              <a:rPr lang="fr-FR" dirty="0" err="1"/>
              <a:t>Southern</a:t>
            </a:r>
            <a:r>
              <a:rPr lang="fr-FR" dirty="0"/>
              <a:t> Europe (</a:t>
            </a:r>
            <a:r>
              <a:rPr lang="fr-FR" dirty="0" err="1"/>
              <a:t>incl</a:t>
            </a:r>
            <a:r>
              <a:rPr lang="fr-FR" dirty="0"/>
              <a:t> France)</a:t>
            </a:r>
          </a:p>
        </p:txBody>
      </p:sp>
      <p:sp>
        <p:nvSpPr>
          <p:cNvPr id="6" name="ZoneTexte 5">
            <a:extLst>
              <a:ext uri="{FF2B5EF4-FFF2-40B4-BE49-F238E27FC236}">
                <a16:creationId xmlns:a16="http://schemas.microsoft.com/office/drawing/2014/main" id="{596ADCB2-2BDB-2EE4-9632-DF0BA2D82B2D}"/>
              </a:ext>
            </a:extLst>
          </p:cNvPr>
          <p:cNvSpPr txBox="1"/>
          <p:nvPr/>
        </p:nvSpPr>
        <p:spPr>
          <a:xfrm>
            <a:off x="7958878" y="4480592"/>
            <a:ext cx="1772816" cy="2308324"/>
          </a:xfrm>
          <a:prstGeom prst="rect">
            <a:avLst/>
          </a:prstGeom>
          <a:noFill/>
        </p:spPr>
        <p:txBody>
          <a:bodyPr wrap="square" rtlCol="0">
            <a:spAutoFit/>
          </a:bodyPr>
          <a:lstStyle/>
          <a:p>
            <a:r>
              <a:rPr lang="fr-FR" dirty="0" err="1"/>
              <a:t>After</a:t>
            </a:r>
            <a:r>
              <a:rPr lang="fr-FR" dirty="0"/>
              <a:t> 2008-9, </a:t>
            </a:r>
            <a:r>
              <a:rPr lang="fr-FR" dirty="0" err="1"/>
              <a:t>Southern</a:t>
            </a:r>
            <a:r>
              <a:rPr lang="fr-FR" dirty="0"/>
              <a:t> </a:t>
            </a:r>
            <a:r>
              <a:rPr lang="fr-FR" dirty="0" err="1"/>
              <a:t>European</a:t>
            </a:r>
            <a:r>
              <a:rPr lang="fr-FR" dirty="0"/>
              <a:t> countries are </a:t>
            </a:r>
            <a:r>
              <a:rPr lang="fr-FR" dirty="0" err="1"/>
              <a:t>forced</a:t>
            </a:r>
            <a:r>
              <a:rPr lang="fr-FR" dirty="0"/>
              <a:t> to </a:t>
            </a:r>
            <a:r>
              <a:rPr lang="fr-FR" dirty="0" err="1"/>
              <a:t>reduce</a:t>
            </a:r>
            <a:r>
              <a:rPr lang="fr-FR" dirty="0"/>
              <a:t> </a:t>
            </a:r>
            <a:r>
              <a:rPr lang="fr-FR" dirty="0" err="1"/>
              <a:t>their</a:t>
            </a:r>
            <a:r>
              <a:rPr lang="fr-FR" dirty="0"/>
              <a:t> </a:t>
            </a:r>
            <a:r>
              <a:rPr lang="fr-FR" dirty="0" err="1"/>
              <a:t>deficits</a:t>
            </a:r>
            <a:r>
              <a:rPr lang="fr-FR" dirty="0"/>
              <a:t> and </a:t>
            </a:r>
            <a:r>
              <a:rPr lang="fr-FR" dirty="0" err="1"/>
              <a:t>implement</a:t>
            </a:r>
            <a:r>
              <a:rPr lang="fr-FR" dirty="0"/>
              <a:t> </a:t>
            </a:r>
            <a:r>
              <a:rPr lang="fr-FR" dirty="0" err="1"/>
              <a:t>austerity</a:t>
            </a:r>
            <a:r>
              <a:rPr lang="fr-FR" dirty="0"/>
              <a:t> </a:t>
            </a:r>
            <a:r>
              <a:rPr lang="fr-FR" dirty="0" err="1"/>
              <a:t>policies</a:t>
            </a:r>
            <a:endParaRPr lang="fr-FR" dirty="0"/>
          </a:p>
        </p:txBody>
      </p:sp>
      <p:sp>
        <p:nvSpPr>
          <p:cNvPr id="9" name="ZoneTexte 8">
            <a:extLst>
              <a:ext uri="{FF2B5EF4-FFF2-40B4-BE49-F238E27FC236}">
                <a16:creationId xmlns:a16="http://schemas.microsoft.com/office/drawing/2014/main" id="{E36FCD54-E6EC-1822-B75E-6FFFEC7513F8}"/>
              </a:ext>
            </a:extLst>
          </p:cNvPr>
          <p:cNvSpPr txBox="1"/>
          <p:nvPr/>
        </p:nvSpPr>
        <p:spPr>
          <a:xfrm>
            <a:off x="9161495" y="0"/>
            <a:ext cx="3064625" cy="1015663"/>
          </a:xfrm>
          <a:prstGeom prst="rect">
            <a:avLst/>
          </a:prstGeom>
          <a:solidFill>
            <a:schemeClr val="accent1"/>
          </a:solidFill>
        </p:spPr>
        <p:txBody>
          <a:bodyPr wrap="square" rtlCol="0">
            <a:spAutoFit/>
          </a:bodyPr>
          <a:lstStyle/>
          <a:p>
            <a:r>
              <a:rPr lang="fr-FR" sz="2000" dirty="0" err="1">
                <a:solidFill>
                  <a:schemeClr val="bg1"/>
                </a:solidFill>
              </a:rPr>
              <a:t>Northern</a:t>
            </a:r>
            <a:r>
              <a:rPr lang="fr-FR" sz="2000" dirty="0">
                <a:solidFill>
                  <a:schemeClr val="bg1"/>
                </a:solidFill>
              </a:rPr>
              <a:t> and </a:t>
            </a:r>
            <a:r>
              <a:rPr lang="fr-FR" sz="2000" dirty="0" err="1">
                <a:solidFill>
                  <a:schemeClr val="bg1"/>
                </a:solidFill>
              </a:rPr>
              <a:t>Southern</a:t>
            </a:r>
            <a:r>
              <a:rPr lang="fr-FR" sz="2000" dirty="0">
                <a:solidFill>
                  <a:schemeClr val="bg1"/>
                </a:solidFill>
              </a:rPr>
              <a:t> </a:t>
            </a:r>
            <a:r>
              <a:rPr lang="fr-FR" sz="2000" dirty="0" err="1">
                <a:solidFill>
                  <a:schemeClr val="bg1"/>
                </a:solidFill>
              </a:rPr>
              <a:t>European</a:t>
            </a:r>
            <a:r>
              <a:rPr lang="fr-FR" sz="2000" dirty="0">
                <a:solidFill>
                  <a:schemeClr val="bg1"/>
                </a:solidFill>
              </a:rPr>
              <a:t> countries’ </a:t>
            </a:r>
            <a:r>
              <a:rPr lang="fr-FR" sz="2000" dirty="0" err="1">
                <a:solidFill>
                  <a:schemeClr val="bg1"/>
                </a:solidFill>
              </a:rPr>
              <a:t>current</a:t>
            </a:r>
            <a:r>
              <a:rPr lang="fr-FR" sz="2000" dirty="0">
                <a:solidFill>
                  <a:schemeClr val="bg1"/>
                </a:solidFill>
              </a:rPr>
              <a:t> </a:t>
            </a:r>
            <a:r>
              <a:rPr lang="fr-FR" sz="2000" dirty="0" err="1">
                <a:solidFill>
                  <a:schemeClr val="bg1"/>
                </a:solidFill>
              </a:rPr>
              <a:t>accounts</a:t>
            </a:r>
            <a:r>
              <a:rPr lang="fr-FR" sz="2000" dirty="0">
                <a:solidFill>
                  <a:schemeClr val="bg1"/>
                </a:solidFill>
              </a:rPr>
              <a:t>  </a:t>
            </a:r>
          </a:p>
        </p:txBody>
      </p:sp>
      <p:sp>
        <p:nvSpPr>
          <p:cNvPr id="10" name="Espace réservé du numéro de diapositive 9">
            <a:extLst>
              <a:ext uri="{FF2B5EF4-FFF2-40B4-BE49-F238E27FC236}">
                <a16:creationId xmlns:a16="http://schemas.microsoft.com/office/drawing/2014/main" id="{4E225EC8-B717-A64F-A609-6FF9150E14D1}"/>
              </a:ext>
            </a:extLst>
          </p:cNvPr>
          <p:cNvSpPr>
            <a:spLocks noGrp="1"/>
          </p:cNvSpPr>
          <p:nvPr>
            <p:ph type="sldNum" sz="quarter" idx="12"/>
          </p:nvPr>
        </p:nvSpPr>
        <p:spPr/>
        <p:txBody>
          <a:bodyPr/>
          <a:lstStyle/>
          <a:p>
            <a:fld id="{18763A89-805D-2145-B853-32C81223FF7D}" type="slidenum">
              <a:rPr lang="fr-FR" smtClean="0"/>
              <a:t>1</a:t>
            </a:fld>
            <a:endParaRPr lang="fr-FR"/>
          </a:p>
        </p:txBody>
      </p:sp>
    </p:spTree>
    <p:extLst>
      <p:ext uri="{BB962C8B-B14F-4D97-AF65-F5344CB8AC3E}">
        <p14:creationId xmlns:p14="http://schemas.microsoft.com/office/powerpoint/2010/main" val="207029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A3AC0-7384-67D7-E4DA-F90000667E9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20A24D5-5B9D-A071-7E87-C46B3C25B7A9}"/>
              </a:ext>
            </a:extLst>
          </p:cNvPr>
          <p:cNvSpPr>
            <a:spLocks noGrp="1"/>
          </p:cNvSpPr>
          <p:nvPr>
            <p:ph type="ctrTitle"/>
          </p:nvPr>
        </p:nvSpPr>
        <p:spPr>
          <a:xfrm>
            <a:off x="1524000" y="109983"/>
            <a:ext cx="9144000" cy="483476"/>
          </a:xfrm>
        </p:spPr>
        <p:txBody>
          <a:bodyPr>
            <a:normAutofit fontScale="90000"/>
          </a:bodyPr>
          <a:lstStyle/>
          <a:p>
            <a:r>
              <a:rPr lang="fr-FR" sz="3200" dirty="0"/>
              <a:t> Spain </a:t>
            </a:r>
            <a:r>
              <a:rPr lang="fr-FR" sz="3200" dirty="0" err="1"/>
              <a:t>austerity</a:t>
            </a:r>
            <a:r>
              <a:rPr lang="fr-FR" sz="3200" dirty="0"/>
              <a:t> cure post 2012</a:t>
            </a:r>
          </a:p>
        </p:txBody>
      </p:sp>
      <p:sp>
        <p:nvSpPr>
          <p:cNvPr id="3" name="ZoneTexte 2">
            <a:extLst>
              <a:ext uri="{FF2B5EF4-FFF2-40B4-BE49-F238E27FC236}">
                <a16:creationId xmlns:a16="http://schemas.microsoft.com/office/drawing/2014/main" id="{484E1837-1DE9-E3FD-7265-79C528C88100}"/>
              </a:ext>
            </a:extLst>
          </p:cNvPr>
          <p:cNvSpPr txBox="1"/>
          <p:nvPr/>
        </p:nvSpPr>
        <p:spPr>
          <a:xfrm>
            <a:off x="2024743" y="1197429"/>
            <a:ext cx="184731" cy="369332"/>
          </a:xfrm>
          <a:prstGeom prst="rect">
            <a:avLst/>
          </a:prstGeom>
          <a:noFill/>
        </p:spPr>
        <p:txBody>
          <a:bodyPr wrap="none" rtlCol="0">
            <a:spAutoFit/>
          </a:bodyPr>
          <a:lstStyle/>
          <a:p>
            <a:endParaRPr lang="fr-FR" dirty="0"/>
          </a:p>
        </p:txBody>
      </p:sp>
      <p:sp>
        <p:nvSpPr>
          <p:cNvPr id="4" name="ZoneTexte 3">
            <a:extLst>
              <a:ext uri="{FF2B5EF4-FFF2-40B4-BE49-F238E27FC236}">
                <a16:creationId xmlns:a16="http://schemas.microsoft.com/office/drawing/2014/main" id="{F2318CF7-8B18-1BD5-6473-6691A2AA9339}"/>
              </a:ext>
            </a:extLst>
          </p:cNvPr>
          <p:cNvSpPr txBox="1"/>
          <p:nvPr/>
        </p:nvSpPr>
        <p:spPr>
          <a:xfrm>
            <a:off x="365760" y="1030779"/>
            <a:ext cx="11222182" cy="1938992"/>
          </a:xfrm>
          <a:prstGeom prst="rect">
            <a:avLst/>
          </a:prstGeom>
          <a:noFill/>
        </p:spPr>
        <p:txBody>
          <a:bodyPr wrap="square" rtlCol="0">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‘Spain will be required to work on new pension reforms, a restructuring of its very large civil service (which counts about three million employees when total employment is less than 18 million people and total population is 45 million), further fiscal consolidation and reforms of the governance of the banking sector in order to reduce political interference in board decisions’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article 3 Spanish bail-out buys time’).</a:t>
            </a:r>
            <a:r>
              <a:rPr lang="fr-FR" sz="2400" b="1" dirty="0">
                <a:effectLst/>
              </a:rPr>
              <a:t> </a:t>
            </a:r>
            <a:endParaRPr lang="fr-FR" sz="2400" b="1" dirty="0"/>
          </a:p>
        </p:txBody>
      </p:sp>
      <p:sp>
        <p:nvSpPr>
          <p:cNvPr id="6" name="ZoneTexte 5">
            <a:extLst>
              <a:ext uri="{FF2B5EF4-FFF2-40B4-BE49-F238E27FC236}">
                <a16:creationId xmlns:a16="http://schemas.microsoft.com/office/drawing/2014/main" id="{76A33EAA-30F8-8942-63E5-8E446F2EDCF3}"/>
              </a:ext>
            </a:extLst>
          </p:cNvPr>
          <p:cNvSpPr txBox="1"/>
          <p:nvPr/>
        </p:nvSpPr>
        <p:spPr>
          <a:xfrm>
            <a:off x="9132920" y="28575"/>
            <a:ext cx="3064625" cy="461665"/>
          </a:xfrm>
          <a:prstGeom prst="rect">
            <a:avLst/>
          </a:prstGeom>
          <a:solidFill>
            <a:schemeClr val="accent1"/>
          </a:solidFill>
        </p:spPr>
        <p:txBody>
          <a:bodyPr wrap="square" rtlCol="0">
            <a:spAutoFit/>
          </a:bodyPr>
          <a:lstStyle/>
          <a:p>
            <a:r>
              <a:rPr lang="fr-FR" sz="2400" dirty="0">
                <a:solidFill>
                  <a:schemeClr val="bg1"/>
                </a:solidFill>
              </a:rPr>
              <a:t>Spain post 2012</a:t>
            </a:r>
          </a:p>
        </p:txBody>
      </p:sp>
      <p:sp>
        <p:nvSpPr>
          <p:cNvPr id="7" name="Espace réservé du numéro de diapositive 6">
            <a:extLst>
              <a:ext uri="{FF2B5EF4-FFF2-40B4-BE49-F238E27FC236}">
                <a16:creationId xmlns:a16="http://schemas.microsoft.com/office/drawing/2014/main" id="{7D45DBC7-C141-EA93-A64A-4A66266CBCA3}"/>
              </a:ext>
            </a:extLst>
          </p:cNvPr>
          <p:cNvSpPr>
            <a:spLocks noGrp="1"/>
          </p:cNvSpPr>
          <p:nvPr>
            <p:ph type="sldNum" sz="quarter" idx="12"/>
          </p:nvPr>
        </p:nvSpPr>
        <p:spPr/>
        <p:txBody>
          <a:bodyPr/>
          <a:lstStyle/>
          <a:p>
            <a:fld id="{18763A89-805D-2145-B853-32C81223FF7D}" type="slidenum">
              <a:rPr lang="fr-FR" smtClean="0"/>
              <a:t>10</a:t>
            </a:fld>
            <a:endParaRPr lang="fr-FR"/>
          </a:p>
        </p:txBody>
      </p:sp>
    </p:spTree>
    <p:extLst>
      <p:ext uri="{BB962C8B-B14F-4D97-AF65-F5344CB8AC3E}">
        <p14:creationId xmlns:p14="http://schemas.microsoft.com/office/powerpoint/2010/main" val="1888486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5FAD4-3F22-7A1B-4F0D-C55C32B2584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86AF706-5DA9-CC8B-849B-EBACAEDAC815}"/>
              </a:ext>
            </a:extLst>
          </p:cNvPr>
          <p:cNvSpPr>
            <a:spLocks noGrp="1"/>
          </p:cNvSpPr>
          <p:nvPr>
            <p:ph type="ctrTitle"/>
          </p:nvPr>
        </p:nvSpPr>
        <p:spPr>
          <a:xfrm>
            <a:off x="1524000" y="109983"/>
            <a:ext cx="9144000" cy="483476"/>
          </a:xfrm>
        </p:spPr>
        <p:txBody>
          <a:bodyPr>
            <a:normAutofit fontScale="90000"/>
          </a:bodyPr>
          <a:lstStyle/>
          <a:p>
            <a:r>
              <a:rPr lang="fr-FR" sz="3200" dirty="0"/>
              <a:t> Spain </a:t>
            </a:r>
            <a:r>
              <a:rPr lang="fr-FR" sz="3200" dirty="0" err="1"/>
              <a:t>property</a:t>
            </a:r>
            <a:r>
              <a:rPr lang="fr-FR" sz="3200" dirty="0"/>
              <a:t> </a:t>
            </a:r>
            <a:r>
              <a:rPr lang="fr-FR" sz="3200" dirty="0" err="1"/>
              <a:t>market</a:t>
            </a:r>
            <a:endParaRPr lang="fr-FR" sz="3200" dirty="0"/>
          </a:p>
        </p:txBody>
      </p:sp>
      <p:sp>
        <p:nvSpPr>
          <p:cNvPr id="3" name="ZoneTexte 2">
            <a:extLst>
              <a:ext uri="{FF2B5EF4-FFF2-40B4-BE49-F238E27FC236}">
                <a16:creationId xmlns:a16="http://schemas.microsoft.com/office/drawing/2014/main" id="{447BF51A-CD16-27FE-EA1A-FA1605483253}"/>
              </a:ext>
            </a:extLst>
          </p:cNvPr>
          <p:cNvSpPr txBox="1"/>
          <p:nvPr/>
        </p:nvSpPr>
        <p:spPr>
          <a:xfrm>
            <a:off x="2024743" y="1197429"/>
            <a:ext cx="184731" cy="369332"/>
          </a:xfrm>
          <a:prstGeom prst="rect">
            <a:avLst/>
          </a:prstGeom>
          <a:noFill/>
        </p:spPr>
        <p:txBody>
          <a:bodyPr wrap="none" rtlCol="0">
            <a:spAutoFit/>
          </a:bodyPr>
          <a:lstStyle/>
          <a:p>
            <a:endParaRPr lang="fr-FR" dirty="0"/>
          </a:p>
        </p:txBody>
      </p:sp>
      <p:sp>
        <p:nvSpPr>
          <p:cNvPr id="5" name="ZoneTexte 4">
            <a:extLst>
              <a:ext uri="{FF2B5EF4-FFF2-40B4-BE49-F238E27FC236}">
                <a16:creationId xmlns:a16="http://schemas.microsoft.com/office/drawing/2014/main" id="{F1AA8819-5D3A-F423-EAEC-378529B1A537}"/>
              </a:ext>
            </a:extLst>
          </p:cNvPr>
          <p:cNvSpPr txBox="1"/>
          <p:nvPr/>
        </p:nvSpPr>
        <p:spPr>
          <a:xfrm>
            <a:off x="-21373" y="1009394"/>
            <a:ext cx="11815948" cy="923330"/>
          </a:xfrm>
          <a:prstGeom prst="rect">
            <a:avLst/>
          </a:prstGeom>
          <a:noFill/>
        </p:spPr>
        <p:txBody>
          <a:bodyPr wrap="square" rtlCol="0">
            <a:spAutoFit/>
          </a:bodyPr>
          <a:lstStyle/>
          <a:p>
            <a:r>
              <a:rPr lang="fr-FR" dirty="0" err="1"/>
              <a:t>Between</a:t>
            </a:r>
            <a:r>
              <a:rPr lang="fr-FR" dirty="0"/>
              <a:t> 2007 and 2011, </a:t>
            </a:r>
            <a:r>
              <a:rPr lang="fr-FR" dirty="0" err="1"/>
              <a:t>property</a:t>
            </a:r>
            <a:r>
              <a:rPr lang="fr-FR" dirty="0"/>
              <a:t> </a:t>
            </a:r>
            <a:r>
              <a:rPr lang="fr-FR" dirty="0" err="1"/>
              <a:t>prices</a:t>
            </a:r>
            <a:r>
              <a:rPr lang="fr-FR" dirty="0"/>
              <a:t> </a:t>
            </a:r>
            <a:r>
              <a:rPr lang="fr-FR" dirty="0" err="1"/>
              <a:t>officially</a:t>
            </a:r>
            <a:r>
              <a:rPr lang="fr-FR" dirty="0"/>
              <a:t> </a:t>
            </a:r>
            <a:r>
              <a:rPr lang="fr-FR" dirty="0" err="1"/>
              <a:t>fell</a:t>
            </a:r>
            <a:r>
              <a:rPr lang="fr-FR" dirty="0"/>
              <a:t> by 17%, but.. 50% in </a:t>
            </a:r>
            <a:r>
              <a:rPr lang="fr-FR" dirty="0" err="1"/>
              <a:t>some</a:t>
            </a:r>
            <a:r>
              <a:rPr lang="fr-FR" dirty="0"/>
              <a:t> </a:t>
            </a:r>
            <a:r>
              <a:rPr lang="fr-FR" dirty="0" err="1"/>
              <a:t>regions</a:t>
            </a:r>
            <a:r>
              <a:rPr lang="fr-FR" dirty="0"/>
              <a:t>. ‘</a:t>
            </a:r>
            <a:r>
              <a:rPr lang="en-US" sz="18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Parts of Spain now look suspiciously like Ireland: </a:t>
            </a:r>
            <a:r>
              <a:rPr lang="en-US" sz="1800" dirty="0">
                <a:effectLst/>
                <a:latin typeface="Calibri" panose="020F0502020204030204" pitchFamily="34" charset="0"/>
                <a:ea typeface="Calibri" panose="020F0502020204030204" pitchFamily="34" charset="0"/>
                <a:cs typeface="Times New Roman" panose="02020603050405020304" pitchFamily="18" charset="0"/>
              </a:rPr>
              <a:t>hundreds of thousands of apartments and houses stand derelict, literally abandoned by their bankrupt developers’ . </a:t>
            </a:r>
            <a:r>
              <a:rPr lang="fr-FR" dirty="0">
                <a:effectLst/>
              </a:rPr>
              <a:t> (</a:t>
            </a:r>
            <a:r>
              <a:rPr lang="fr-FR" dirty="0" err="1">
                <a:effectLst/>
              </a:rPr>
              <a:t>text</a:t>
            </a:r>
            <a:r>
              <a:rPr lang="fr-FR" dirty="0">
                <a:effectLst/>
              </a:rPr>
              <a:t> 1)</a:t>
            </a:r>
            <a:endParaRPr lang="fr-FR" dirty="0"/>
          </a:p>
        </p:txBody>
      </p:sp>
      <p:pic>
        <p:nvPicPr>
          <p:cNvPr id="6" name="Image 5">
            <a:extLst>
              <a:ext uri="{FF2B5EF4-FFF2-40B4-BE49-F238E27FC236}">
                <a16:creationId xmlns:a16="http://schemas.microsoft.com/office/drawing/2014/main" id="{97561758-BD70-0D0F-DBE4-E974A8B08FC3}"/>
              </a:ext>
            </a:extLst>
          </p:cNvPr>
          <p:cNvPicPr>
            <a:picLocks noChangeAspect="1"/>
          </p:cNvPicPr>
          <p:nvPr/>
        </p:nvPicPr>
        <p:blipFill>
          <a:blip r:embed="rId2"/>
          <a:stretch>
            <a:fillRect/>
          </a:stretch>
        </p:blipFill>
        <p:spPr>
          <a:xfrm>
            <a:off x="1919708" y="2037635"/>
            <a:ext cx="7757692" cy="4147034"/>
          </a:xfrm>
          <a:prstGeom prst="rect">
            <a:avLst/>
          </a:prstGeom>
        </p:spPr>
      </p:pic>
      <p:sp>
        <p:nvSpPr>
          <p:cNvPr id="7" name="ZoneTexte 6">
            <a:extLst>
              <a:ext uri="{FF2B5EF4-FFF2-40B4-BE49-F238E27FC236}">
                <a16:creationId xmlns:a16="http://schemas.microsoft.com/office/drawing/2014/main" id="{70CBE6C5-1D94-EB2B-4D0A-E925D7FBEEF3}"/>
              </a:ext>
            </a:extLst>
          </p:cNvPr>
          <p:cNvSpPr txBox="1"/>
          <p:nvPr/>
        </p:nvSpPr>
        <p:spPr>
          <a:xfrm>
            <a:off x="9132920" y="28575"/>
            <a:ext cx="3064625" cy="830997"/>
          </a:xfrm>
          <a:prstGeom prst="rect">
            <a:avLst/>
          </a:prstGeom>
          <a:solidFill>
            <a:schemeClr val="accent1"/>
          </a:solidFill>
        </p:spPr>
        <p:txBody>
          <a:bodyPr wrap="square" rtlCol="0">
            <a:spAutoFit/>
          </a:bodyPr>
          <a:lstStyle/>
          <a:p>
            <a:r>
              <a:rPr lang="fr-FR" sz="2400" dirty="0" err="1">
                <a:solidFill>
                  <a:schemeClr val="bg1"/>
                </a:solidFill>
              </a:rPr>
              <a:t>Spanish</a:t>
            </a:r>
            <a:r>
              <a:rPr lang="fr-FR" sz="2400" dirty="0">
                <a:solidFill>
                  <a:schemeClr val="bg1"/>
                </a:solidFill>
              </a:rPr>
              <a:t> </a:t>
            </a:r>
            <a:r>
              <a:rPr lang="fr-FR" sz="2400" dirty="0" err="1">
                <a:solidFill>
                  <a:schemeClr val="bg1"/>
                </a:solidFill>
              </a:rPr>
              <a:t>property</a:t>
            </a:r>
            <a:r>
              <a:rPr lang="fr-FR" sz="2400" dirty="0">
                <a:solidFill>
                  <a:schemeClr val="bg1"/>
                </a:solidFill>
              </a:rPr>
              <a:t> </a:t>
            </a:r>
            <a:r>
              <a:rPr lang="fr-FR" sz="2400" dirty="0" err="1">
                <a:solidFill>
                  <a:schemeClr val="bg1"/>
                </a:solidFill>
              </a:rPr>
              <a:t>market</a:t>
            </a:r>
            <a:r>
              <a:rPr lang="fr-FR" sz="2400" dirty="0">
                <a:solidFill>
                  <a:schemeClr val="bg1"/>
                </a:solidFill>
              </a:rPr>
              <a:t> 1999-2021</a:t>
            </a:r>
          </a:p>
        </p:txBody>
      </p:sp>
      <p:sp>
        <p:nvSpPr>
          <p:cNvPr id="8" name="Espace réservé du numéro de diapositive 7">
            <a:extLst>
              <a:ext uri="{FF2B5EF4-FFF2-40B4-BE49-F238E27FC236}">
                <a16:creationId xmlns:a16="http://schemas.microsoft.com/office/drawing/2014/main" id="{7FE157A6-5565-E0F1-68AC-87EF28A40A1D}"/>
              </a:ext>
            </a:extLst>
          </p:cNvPr>
          <p:cNvSpPr>
            <a:spLocks noGrp="1"/>
          </p:cNvSpPr>
          <p:nvPr>
            <p:ph type="sldNum" sz="quarter" idx="12"/>
          </p:nvPr>
        </p:nvSpPr>
        <p:spPr/>
        <p:txBody>
          <a:bodyPr/>
          <a:lstStyle/>
          <a:p>
            <a:fld id="{18763A89-805D-2145-B853-32C81223FF7D}" type="slidenum">
              <a:rPr lang="fr-FR" smtClean="0"/>
              <a:t>11</a:t>
            </a:fld>
            <a:endParaRPr lang="fr-FR"/>
          </a:p>
        </p:txBody>
      </p:sp>
    </p:spTree>
    <p:extLst>
      <p:ext uri="{BB962C8B-B14F-4D97-AF65-F5344CB8AC3E}">
        <p14:creationId xmlns:p14="http://schemas.microsoft.com/office/powerpoint/2010/main" val="291677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852F4-6BC8-ACFA-57C0-34DCDA1A8EE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7E69F5-AA5F-2591-AE6D-AA9FD101DC52}"/>
              </a:ext>
            </a:extLst>
          </p:cNvPr>
          <p:cNvSpPr>
            <a:spLocks noGrp="1"/>
          </p:cNvSpPr>
          <p:nvPr>
            <p:ph type="ctrTitle"/>
          </p:nvPr>
        </p:nvSpPr>
        <p:spPr>
          <a:xfrm>
            <a:off x="1524000" y="109983"/>
            <a:ext cx="9144000" cy="483476"/>
          </a:xfrm>
        </p:spPr>
        <p:txBody>
          <a:bodyPr>
            <a:normAutofit fontScale="90000"/>
          </a:bodyPr>
          <a:lstStyle/>
          <a:p>
            <a:r>
              <a:rPr lang="fr-FR" sz="3200" dirty="0"/>
              <a:t> Spain 2024</a:t>
            </a:r>
          </a:p>
        </p:txBody>
      </p:sp>
      <p:sp>
        <p:nvSpPr>
          <p:cNvPr id="3" name="ZoneTexte 2">
            <a:extLst>
              <a:ext uri="{FF2B5EF4-FFF2-40B4-BE49-F238E27FC236}">
                <a16:creationId xmlns:a16="http://schemas.microsoft.com/office/drawing/2014/main" id="{1B1C7B78-6ADD-76C9-A7F0-5367CACA1F99}"/>
              </a:ext>
            </a:extLst>
          </p:cNvPr>
          <p:cNvSpPr txBox="1"/>
          <p:nvPr/>
        </p:nvSpPr>
        <p:spPr>
          <a:xfrm>
            <a:off x="2024743" y="1197429"/>
            <a:ext cx="184731" cy="369332"/>
          </a:xfrm>
          <a:prstGeom prst="rect">
            <a:avLst/>
          </a:prstGeom>
          <a:noFill/>
        </p:spPr>
        <p:txBody>
          <a:bodyPr wrap="none" rtlCol="0">
            <a:spAutoFit/>
          </a:bodyPr>
          <a:lstStyle/>
          <a:p>
            <a:endParaRPr lang="fr-FR" dirty="0"/>
          </a:p>
        </p:txBody>
      </p:sp>
      <p:sp>
        <p:nvSpPr>
          <p:cNvPr id="4" name="ZoneTexte 3">
            <a:extLst>
              <a:ext uri="{FF2B5EF4-FFF2-40B4-BE49-F238E27FC236}">
                <a16:creationId xmlns:a16="http://schemas.microsoft.com/office/drawing/2014/main" id="{08755C82-E506-2E5A-1203-05818E9B47A9}"/>
              </a:ext>
            </a:extLst>
          </p:cNvPr>
          <p:cNvSpPr txBox="1"/>
          <p:nvPr/>
        </p:nvSpPr>
        <p:spPr>
          <a:xfrm>
            <a:off x="931025" y="1113905"/>
            <a:ext cx="2270814" cy="646331"/>
          </a:xfrm>
          <a:prstGeom prst="rect">
            <a:avLst/>
          </a:prstGeom>
          <a:noFill/>
        </p:spPr>
        <p:txBody>
          <a:bodyPr wrap="none" rtlCol="0">
            <a:spAutoFit/>
          </a:bodyPr>
          <a:lstStyle/>
          <a:p>
            <a:endParaRPr lang="fr-FR" dirty="0"/>
          </a:p>
          <a:p>
            <a:r>
              <a:rPr lang="fr-FR" dirty="0"/>
              <a:t>GDP </a:t>
            </a:r>
            <a:r>
              <a:rPr lang="fr-FR" dirty="0" err="1"/>
              <a:t>growth</a:t>
            </a:r>
            <a:r>
              <a:rPr lang="fr-FR" dirty="0"/>
              <a:t> Cf slide 6 </a:t>
            </a:r>
          </a:p>
        </p:txBody>
      </p:sp>
      <p:pic>
        <p:nvPicPr>
          <p:cNvPr id="6" name="Image 5">
            <a:extLst>
              <a:ext uri="{FF2B5EF4-FFF2-40B4-BE49-F238E27FC236}">
                <a16:creationId xmlns:a16="http://schemas.microsoft.com/office/drawing/2014/main" id="{5A8651DD-65A0-B7D7-D0F4-AA24CAA95B45}"/>
              </a:ext>
            </a:extLst>
          </p:cNvPr>
          <p:cNvPicPr>
            <a:picLocks noChangeAspect="1"/>
          </p:cNvPicPr>
          <p:nvPr/>
        </p:nvPicPr>
        <p:blipFill>
          <a:blip r:embed="rId2"/>
          <a:stretch>
            <a:fillRect/>
          </a:stretch>
        </p:blipFill>
        <p:spPr>
          <a:xfrm>
            <a:off x="487945" y="2015836"/>
            <a:ext cx="9021937" cy="4384964"/>
          </a:xfrm>
          <a:prstGeom prst="rect">
            <a:avLst/>
          </a:prstGeom>
        </p:spPr>
      </p:pic>
      <p:sp>
        <p:nvSpPr>
          <p:cNvPr id="7" name="ZoneTexte 6">
            <a:extLst>
              <a:ext uri="{FF2B5EF4-FFF2-40B4-BE49-F238E27FC236}">
                <a16:creationId xmlns:a16="http://schemas.microsoft.com/office/drawing/2014/main" id="{9F10E2A7-BB27-8E98-99B5-420EBE411140}"/>
              </a:ext>
            </a:extLst>
          </p:cNvPr>
          <p:cNvSpPr txBox="1"/>
          <p:nvPr/>
        </p:nvSpPr>
        <p:spPr>
          <a:xfrm>
            <a:off x="6816436" y="6400800"/>
            <a:ext cx="2426562" cy="369332"/>
          </a:xfrm>
          <a:prstGeom prst="rect">
            <a:avLst/>
          </a:prstGeom>
          <a:noFill/>
        </p:spPr>
        <p:txBody>
          <a:bodyPr wrap="none" rtlCol="0">
            <a:spAutoFit/>
          </a:bodyPr>
          <a:lstStyle/>
          <a:p>
            <a:r>
              <a:rPr lang="fr-FR" dirty="0"/>
              <a:t>Source: Natixis </a:t>
            </a:r>
            <a:r>
              <a:rPr lang="fr-FR" dirty="0" err="1"/>
              <a:t>research</a:t>
            </a:r>
            <a:endParaRPr lang="fr-FR" dirty="0"/>
          </a:p>
        </p:txBody>
      </p:sp>
      <p:sp>
        <p:nvSpPr>
          <p:cNvPr id="8" name="ZoneTexte 7">
            <a:extLst>
              <a:ext uri="{FF2B5EF4-FFF2-40B4-BE49-F238E27FC236}">
                <a16:creationId xmlns:a16="http://schemas.microsoft.com/office/drawing/2014/main" id="{327E6E71-D2AB-B180-4061-0870A175F714}"/>
              </a:ext>
            </a:extLst>
          </p:cNvPr>
          <p:cNvSpPr txBox="1"/>
          <p:nvPr/>
        </p:nvSpPr>
        <p:spPr>
          <a:xfrm>
            <a:off x="9127375" y="41701"/>
            <a:ext cx="3064625" cy="523220"/>
          </a:xfrm>
          <a:prstGeom prst="rect">
            <a:avLst/>
          </a:prstGeom>
          <a:solidFill>
            <a:schemeClr val="accent1"/>
          </a:solidFill>
        </p:spPr>
        <p:txBody>
          <a:bodyPr wrap="square" rtlCol="0">
            <a:spAutoFit/>
          </a:bodyPr>
          <a:lstStyle/>
          <a:p>
            <a:r>
              <a:rPr lang="fr-FR" sz="2800" dirty="0">
                <a:solidFill>
                  <a:schemeClr val="bg1"/>
                </a:solidFill>
              </a:rPr>
              <a:t>Spain 2024-25</a:t>
            </a:r>
          </a:p>
        </p:txBody>
      </p:sp>
      <p:sp>
        <p:nvSpPr>
          <p:cNvPr id="9" name="Espace réservé du numéro de diapositive 8">
            <a:extLst>
              <a:ext uri="{FF2B5EF4-FFF2-40B4-BE49-F238E27FC236}">
                <a16:creationId xmlns:a16="http://schemas.microsoft.com/office/drawing/2014/main" id="{6C338ADE-E45E-E1E9-246F-8265661B5872}"/>
              </a:ext>
            </a:extLst>
          </p:cNvPr>
          <p:cNvSpPr>
            <a:spLocks noGrp="1"/>
          </p:cNvSpPr>
          <p:nvPr>
            <p:ph type="sldNum" sz="quarter" idx="12"/>
          </p:nvPr>
        </p:nvSpPr>
        <p:spPr/>
        <p:txBody>
          <a:bodyPr/>
          <a:lstStyle/>
          <a:p>
            <a:fld id="{18763A89-805D-2145-B853-32C81223FF7D}" type="slidenum">
              <a:rPr lang="fr-FR" smtClean="0"/>
              <a:t>12</a:t>
            </a:fld>
            <a:endParaRPr lang="fr-FR"/>
          </a:p>
        </p:txBody>
      </p:sp>
    </p:spTree>
    <p:extLst>
      <p:ext uri="{BB962C8B-B14F-4D97-AF65-F5344CB8AC3E}">
        <p14:creationId xmlns:p14="http://schemas.microsoft.com/office/powerpoint/2010/main" val="271203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AA7C-9DFA-F991-B7CD-300968CA302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F0FED6-70E9-6B1E-6EED-1F8C79A55836}"/>
              </a:ext>
            </a:extLst>
          </p:cNvPr>
          <p:cNvSpPr>
            <a:spLocks noGrp="1"/>
          </p:cNvSpPr>
          <p:nvPr>
            <p:ph type="ctrTitle"/>
          </p:nvPr>
        </p:nvSpPr>
        <p:spPr>
          <a:xfrm>
            <a:off x="1524000" y="109983"/>
            <a:ext cx="9144000" cy="483476"/>
          </a:xfrm>
        </p:spPr>
        <p:txBody>
          <a:bodyPr>
            <a:normAutofit fontScale="90000"/>
          </a:bodyPr>
          <a:lstStyle/>
          <a:p>
            <a:r>
              <a:rPr lang="fr-FR" sz="3200" dirty="0"/>
              <a:t> Spain 2024</a:t>
            </a:r>
          </a:p>
        </p:txBody>
      </p:sp>
      <p:sp>
        <p:nvSpPr>
          <p:cNvPr id="3" name="ZoneTexte 2">
            <a:extLst>
              <a:ext uri="{FF2B5EF4-FFF2-40B4-BE49-F238E27FC236}">
                <a16:creationId xmlns:a16="http://schemas.microsoft.com/office/drawing/2014/main" id="{8A2E7BDC-D8B4-2CB5-C89C-24381408B039}"/>
              </a:ext>
            </a:extLst>
          </p:cNvPr>
          <p:cNvSpPr txBox="1"/>
          <p:nvPr/>
        </p:nvSpPr>
        <p:spPr>
          <a:xfrm>
            <a:off x="1122219" y="927263"/>
            <a:ext cx="5632442" cy="830997"/>
          </a:xfrm>
          <a:prstGeom prst="rect">
            <a:avLst/>
          </a:prstGeom>
          <a:noFill/>
        </p:spPr>
        <p:txBody>
          <a:bodyPr wrap="square" rtlCol="0">
            <a:spAutoFit/>
          </a:bodyPr>
          <a:lstStyle/>
          <a:p>
            <a:r>
              <a:rPr lang="fr-FR" sz="2400" u="sng" dirty="0"/>
              <a:t>Doc 5 ‘</a:t>
            </a:r>
            <a:r>
              <a:rPr lang="fr-FR" sz="2400" u="sng" dirty="0" err="1"/>
              <a:t>Southern</a:t>
            </a:r>
            <a:r>
              <a:rPr lang="fr-FR" sz="2400" u="sng" dirty="0"/>
              <a:t> </a:t>
            </a:r>
            <a:r>
              <a:rPr lang="fr-FR" sz="2400" u="sng" dirty="0" err="1"/>
              <a:t>European</a:t>
            </a:r>
            <a:r>
              <a:rPr lang="fr-FR" sz="2400" u="sng" dirty="0"/>
              <a:t> countries’ </a:t>
            </a:r>
            <a:r>
              <a:rPr lang="fr-FR" sz="2400" u="sng" dirty="0" err="1"/>
              <a:t>revenge</a:t>
            </a:r>
            <a:endParaRPr lang="fr-FR" sz="2400" u="sng" dirty="0"/>
          </a:p>
        </p:txBody>
      </p:sp>
      <p:sp>
        <p:nvSpPr>
          <p:cNvPr id="5" name="ZoneTexte 4">
            <a:extLst>
              <a:ext uri="{FF2B5EF4-FFF2-40B4-BE49-F238E27FC236}">
                <a16:creationId xmlns:a16="http://schemas.microsoft.com/office/drawing/2014/main" id="{840122C9-9294-AD98-43A7-64EDAF58EE8D}"/>
              </a:ext>
            </a:extLst>
          </p:cNvPr>
          <p:cNvSpPr txBox="1"/>
          <p:nvPr/>
        </p:nvSpPr>
        <p:spPr>
          <a:xfrm>
            <a:off x="1101436" y="2015838"/>
            <a:ext cx="9475479" cy="3416320"/>
          </a:xfrm>
          <a:prstGeom prst="rect">
            <a:avLst/>
          </a:prstGeom>
          <a:noFill/>
        </p:spPr>
        <p:txBody>
          <a:bodyPr wrap="square" rtlCol="0">
            <a:spAutoFit/>
          </a:bodyPr>
          <a:lstStyle/>
          <a:p>
            <a:r>
              <a:rPr lang="fr-FR" sz="2400" dirty="0"/>
              <a:t>‘</a:t>
            </a:r>
            <a:r>
              <a:rPr lang="fr-FR" sz="2400" dirty="0" err="1"/>
              <a:t>synonymous</a:t>
            </a:r>
            <a:r>
              <a:rPr lang="fr-FR" sz="2400" dirty="0"/>
              <a:t> </a:t>
            </a:r>
            <a:r>
              <a:rPr lang="fr-FR" sz="2400" dirty="0" err="1"/>
              <a:t>with</a:t>
            </a:r>
            <a:r>
              <a:rPr lang="fr-FR" sz="2400" dirty="0"/>
              <a:t> </a:t>
            </a:r>
            <a:r>
              <a:rPr lang="fr-FR" sz="2400" dirty="0" err="1"/>
              <a:t>eurozone</a:t>
            </a:r>
            <a:r>
              <a:rPr lang="fr-FR" sz="2400" dirty="0"/>
              <a:t> </a:t>
            </a:r>
            <a:r>
              <a:rPr lang="fr-FR" sz="2400" dirty="0" err="1"/>
              <a:t>crisis</a:t>
            </a:r>
            <a:r>
              <a:rPr lang="fr-FR" sz="2400" dirty="0"/>
              <a:t> a </a:t>
            </a:r>
            <a:r>
              <a:rPr lang="fr-FR" sz="2400" dirty="0" err="1"/>
              <a:t>decade</a:t>
            </a:r>
            <a:r>
              <a:rPr lang="fr-FR" sz="2400" dirty="0"/>
              <a:t> </a:t>
            </a:r>
            <a:r>
              <a:rPr lang="fr-FR" sz="2400" dirty="0" err="1"/>
              <a:t>ago</a:t>
            </a:r>
            <a:r>
              <a:rPr lang="fr-FR" sz="2400" dirty="0"/>
              <a:t>, </a:t>
            </a:r>
            <a:r>
              <a:rPr lang="fr-FR" sz="2400" dirty="0" err="1"/>
              <a:t>now</a:t>
            </a:r>
            <a:r>
              <a:rPr lang="fr-FR" sz="2400" dirty="0"/>
              <a:t> the </a:t>
            </a:r>
            <a:r>
              <a:rPr lang="fr-FR" sz="2400" b="1" dirty="0"/>
              <a:t>locomotives of Europe’ </a:t>
            </a:r>
          </a:p>
          <a:p>
            <a:r>
              <a:rPr lang="fr-FR" sz="2400" dirty="0" err="1"/>
              <a:t>Expected</a:t>
            </a:r>
            <a:r>
              <a:rPr lang="fr-FR" sz="2400" dirty="0"/>
              <a:t> </a:t>
            </a:r>
            <a:r>
              <a:rPr lang="fr-FR" sz="2400" dirty="0" err="1"/>
              <a:t>growth</a:t>
            </a:r>
            <a:r>
              <a:rPr lang="fr-FR" sz="2400" dirty="0"/>
              <a:t> rate 2024: 2.7% (</a:t>
            </a:r>
            <a:r>
              <a:rPr lang="fr-FR" sz="2400" dirty="0" err="1"/>
              <a:t>Greece</a:t>
            </a:r>
            <a:r>
              <a:rPr lang="fr-FR" sz="2400" dirty="0"/>
              <a:t> 2.2%, Portugal 1.7%), </a:t>
            </a:r>
            <a:r>
              <a:rPr lang="fr-FR" sz="2400" dirty="0" err="1"/>
              <a:t>above</a:t>
            </a:r>
            <a:r>
              <a:rPr lang="fr-FR" sz="2400" dirty="0"/>
              <a:t> the </a:t>
            </a:r>
            <a:r>
              <a:rPr lang="fr-FR" sz="2400" dirty="0" err="1"/>
              <a:t>average</a:t>
            </a:r>
            <a:r>
              <a:rPr lang="fr-FR" sz="2400" dirty="0"/>
              <a:t> rate in </a:t>
            </a:r>
            <a:r>
              <a:rPr lang="fr-FR" sz="2400" dirty="0" err="1"/>
              <a:t>Eurozone</a:t>
            </a:r>
            <a:r>
              <a:rPr lang="fr-FR" sz="2400" dirty="0"/>
              <a:t> and Germany (-0.3%)</a:t>
            </a:r>
          </a:p>
          <a:p>
            <a:endParaRPr lang="fr-FR" sz="2400" dirty="0"/>
          </a:p>
          <a:p>
            <a:r>
              <a:rPr lang="fr-FR" sz="2400" dirty="0"/>
              <a:t>Excellent </a:t>
            </a:r>
            <a:r>
              <a:rPr lang="fr-FR" sz="2400" dirty="0" err="1"/>
              <a:t>health</a:t>
            </a:r>
            <a:r>
              <a:rPr lang="fr-FR" sz="2400" dirty="0"/>
              <a:t> of </a:t>
            </a:r>
            <a:r>
              <a:rPr lang="fr-FR" sz="2400" dirty="0" err="1"/>
              <a:t>tourism</a:t>
            </a:r>
            <a:r>
              <a:rPr lang="fr-FR" sz="2400" dirty="0"/>
              <a:t> (13% of GDP), </a:t>
            </a:r>
            <a:r>
              <a:rPr lang="fr-FR" sz="2400" dirty="0" err="1"/>
              <a:t>falling</a:t>
            </a:r>
            <a:r>
              <a:rPr lang="fr-FR" sz="2400" dirty="0"/>
              <a:t> fiscal </a:t>
            </a:r>
            <a:r>
              <a:rPr lang="fr-FR" sz="2400" dirty="0" err="1"/>
              <a:t>deficits</a:t>
            </a:r>
            <a:r>
              <a:rPr lang="fr-FR" sz="2400" dirty="0"/>
              <a:t>, </a:t>
            </a:r>
            <a:r>
              <a:rPr lang="fr-FR" sz="2400" dirty="0" err="1"/>
              <a:t>reduced</a:t>
            </a:r>
            <a:r>
              <a:rPr lang="fr-FR" sz="2400" dirty="0"/>
              <a:t> </a:t>
            </a:r>
            <a:r>
              <a:rPr lang="fr-FR" sz="2400" dirty="0" err="1"/>
              <a:t>unemployment</a:t>
            </a:r>
            <a:r>
              <a:rPr lang="fr-FR" sz="2400" dirty="0"/>
              <a:t> and </a:t>
            </a:r>
            <a:r>
              <a:rPr lang="fr-FR" sz="2400" dirty="0" err="1"/>
              <a:t>improved</a:t>
            </a:r>
            <a:r>
              <a:rPr lang="fr-FR" sz="2400" dirty="0"/>
              <a:t> </a:t>
            </a:r>
            <a:r>
              <a:rPr lang="fr-FR" sz="2400" dirty="0" err="1"/>
              <a:t>competitiveness</a:t>
            </a:r>
            <a:r>
              <a:rPr lang="fr-FR" sz="2400" dirty="0"/>
              <a:t> , population </a:t>
            </a:r>
            <a:r>
              <a:rPr lang="fr-FR" sz="2400" dirty="0" err="1"/>
              <a:t>growth</a:t>
            </a:r>
            <a:r>
              <a:rPr lang="fr-FR" sz="2400" dirty="0"/>
              <a:t> </a:t>
            </a:r>
            <a:r>
              <a:rPr lang="fr-FR" sz="2400" dirty="0" err="1"/>
              <a:t>thanks</a:t>
            </a:r>
            <a:r>
              <a:rPr lang="fr-FR" sz="2400" dirty="0"/>
              <a:t> to immigration </a:t>
            </a:r>
            <a:r>
              <a:rPr lang="fr-FR" sz="2400" dirty="0" err="1"/>
              <a:t>mainly</a:t>
            </a:r>
            <a:r>
              <a:rPr lang="fr-FR" sz="2400" dirty="0"/>
              <a:t> </a:t>
            </a:r>
            <a:r>
              <a:rPr lang="fr-FR" sz="2400" dirty="0" err="1"/>
              <a:t>from</a:t>
            </a:r>
            <a:r>
              <a:rPr lang="fr-FR" sz="2400" dirty="0"/>
              <a:t> South America, </a:t>
            </a:r>
            <a:r>
              <a:rPr lang="fr-FR" sz="2400" dirty="0" err="1"/>
              <a:t>partly</a:t>
            </a:r>
            <a:r>
              <a:rPr lang="fr-FR" sz="2400" dirty="0"/>
              <a:t> </a:t>
            </a:r>
            <a:r>
              <a:rPr lang="fr-FR" sz="2400" dirty="0" err="1"/>
              <a:t>thanks</a:t>
            </a:r>
            <a:r>
              <a:rPr lang="fr-FR" sz="2400" dirty="0"/>
              <a:t> to </a:t>
            </a:r>
            <a:r>
              <a:rPr lang="fr-FR" sz="2400" dirty="0" err="1"/>
              <a:t>European</a:t>
            </a:r>
            <a:r>
              <a:rPr lang="fr-FR" sz="2400" dirty="0"/>
              <a:t> </a:t>
            </a:r>
            <a:r>
              <a:rPr lang="fr-FR" sz="2400" dirty="0" err="1"/>
              <a:t>solidarity</a:t>
            </a:r>
            <a:r>
              <a:rPr lang="fr-FR" sz="2400" dirty="0"/>
              <a:t> (Next </a:t>
            </a:r>
            <a:r>
              <a:rPr lang="fr-FR" sz="2400" dirty="0" err="1"/>
              <a:t>Generation</a:t>
            </a:r>
            <a:r>
              <a:rPr lang="fr-FR" sz="2400" dirty="0"/>
              <a:t> EU)</a:t>
            </a:r>
          </a:p>
        </p:txBody>
      </p:sp>
      <p:sp>
        <p:nvSpPr>
          <p:cNvPr id="6" name="ZoneTexte 5">
            <a:extLst>
              <a:ext uri="{FF2B5EF4-FFF2-40B4-BE49-F238E27FC236}">
                <a16:creationId xmlns:a16="http://schemas.microsoft.com/office/drawing/2014/main" id="{730BEC53-0C26-31F0-5C7D-27E1A56706EE}"/>
              </a:ext>
            </a:extLst>
          </p:cNvPr>
          <p:cNvSpPr txBox="1"/>
          <p:nvPr/>
        </p:nvSpPr>
        <p:spPr>
          <a:xfrm>
            <a:off x="9127375" y="41701"/>
            <a:ext cx="3064625" cy="523220"/>
          </a:xfrm>
          <a:prstGeom prst="rect">
            <a:avLst/>
          </a:prstGeom>
          <a:solidFill>
            <a:schemeClr val="accent1"/>
          </a:solidFill>
        </p:spPr>
        <p:txBody>
          <a:bodyPr wrap="square" rtlCol="0">
            <a:spAutoFit/>
          </a:bodyPr>
          <a:lstStyle/>
          <a:p>
            <a:r>
              <a:rPr lang="fr-FR" sz="2800" dirty="0">
                <a:solidFill>
                  <a:schemeClr val="bg1"/>
                </a:solidFill>
              </a:rPr>
              <a:t>Spain 2024-25</a:t>
            </a:r>
          </a:p>
        </p:txBody>
      </p:sp>
      <p:sp>
        <p:nvSpPr>
          <p:cNvPr id="7" name="Espace réservé du numéro de diapositive 6">
            <a:extLst>
              <a:ext uri="{FF2B5EF4-FFF2-40B4-BE49-F238E27FC236}">
                <a16:creationId xmlns:a16="http://schemas.microsoft.com/office/drawing/2014/main" id="{6996F9D9-8282-0026-FE9E-7BF9AE0D7F39}"/>
              </a:ext>
            </a:extLst>
          </p:cNvPr>
          <p:cNvSpPr>
            <a:spLocks noGrp="1"/>
          </p:cNvSpPr>
          <p:nvPr>
            <p:ph type="sldNum" sz="quarter" idx="12"/>
          </p:nvPr>
        </p:nvSpPr>
        <p:spPr/>
        <p:txBody>
          <a:bodyPr/>
          <a:lstStyle/>
          <a:p>
            <a:fld id="{18763A89-805D-2145-B853-32C81223FF7D}" type="slidenum">
              <a:rPr lang="fr-FR" smtClean="0"/>
              <a:t>13</a:t>
            </a:fld>
            <a:endParaRPr lang="fr-FR"/>
          </a:p>
        </p:txBody>
      </p:sp>
    </p:spTree>
    <p:extLst>
      <p:ext uri="{BB962C8B-B14F-4D97-AF65-F5344CB8AC3E}">
        <p14:creationId xmlns:p14="http://schemas.microsoft.com/office/powerpoint/2010/main" val="217677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0A47C-C504-913A-1139-68556AA125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6D45CE3-7B82-3ED9-D044-BF74CCAD5B56}"/>
              </a:ext>
            </a:extLst>
          </p:cNvPr>
          <p:cNvSpPr>
            <a:spLocks noGrp="1"/>
          </p:cNvSpPr>
          <p:nvPr>
            <p:ph type="ctrTitle"/>
          </p:nvPr>
        </p:nvSpPr>
        <p:spPr>
          <a:xfrm>
            <a:off x="1524000" y="109983"/>
            <a:ext cx="9144000" cy="483476"/>
          </a:xfrm>
        </p:spPr>
        <p:txBody>
          <a:bodyPr>
            <a:normAutofit fontScale="90000"/>
          </a:bodyPr>
          <a:lstStyle/>
          <a:p>
            <a:r>
              <a:rPr lang="fr-FR" sz="3200" dirty="0"/>
              <a:t> Spain 2024</a:t>
            </a:r>
          </a:p>
        </p:txBody>
      </p:sp>
      <p:sp>
        <p:nvSpPr>
          <p:cNvPr id="3" name="ZoneTexte 2">
            <a:extLst>
              <a:ext uri="{FF2B5EF4-FFF2-40B4-BE49-F238E27FC236}">
                <a16:creationId xmlns:a16="http://schemas.microsoft.com/office/drawing/2014/main" id="{0D9D9737-28D9-4FA6-898D-E5EB57CAF7FE}"/>
              </a:ext>
            </a:extLst>
          </p:cNvPr>
          <p:cNvSpPr txBox="1"/>
          <p:nvPr/>
        </p:nvSpPr>
        <p:spPr>
          <a:xfrm>
            <a:off x="1122219" y="927263"/>
            <a:ext cx="6483926" cy="461665"/>
          </a:xfrm>
          <a:prstGeom prst="rect">
            <a:avLst/>
          </a:prstGeom>
          <a:noFill/>
        </p:spPr>
        <p:txBody>
          <a:bodyPr wrap="square" rtlCol="0">
            <a:spAutoFit/>
          </a:bodyPr>
          <a:lstStyle/>
          <a:p>
            <a:r>
              <a:rPr lang="fr-FR" sz="2400" dirty="0"/>
              <a:t>.. Even if GDP </a:t>
            </a:r>
            <a:r>
              <a:rPr lang="fr-FR" sz="2400" dirty="0" err="1"/>
              <a:t>growth</a:t>
            </a:r>
            <a:r>
              <a:rPr lang="fr-FR" sz="2400" dirty="0"/>
              <a:t> </a:t>
            </a:r>
            <a:r>
              <a:rPr lang="fr-FR" sz="2400" dirty="0" err="1"/>
              <a:t>doesn’t</a:t>
            </a:r>
            <a:r>
              <a:rPr lang="fr-FR" sz="2400" dirty="0"/>
              <a:t> tell the </a:t>
            </a:r>
            <a:r>
              <a:rPr lang="fr-FR" sz="2400" dirty="0" err="1"/>
              <a:t>whole</a:t>
            </a:r>
            <a:r>
              <a:rPr lang="fr-FR" sz="2400" dirty="0"/>
              <a:t> story…</a:t>
            </a:r>
          </a:p>
        </p:txBody>
      </p:sp>
      <p:sp>
        <p:nvSpPr>
          <p:cNvPr id="4" name="ZoneTexte 3">
            <a:extLst>
              <a:ext uri="{FF2B5EF4-FFF2-40B4-BE49-F238E27FC236}">
                <a16:creationId xmlns:a16="http://schemas.microsoft.com/office/drawing/2014/main" id="{31B1810B-2DB8-1CD6-12AD-EB6F3B6CD5EC}"/>
              </a:ext>
            </a:extLst>
          </p:cNvPr>
          <p:cNvSpPr txBox="1"/>
          <p:nvPr/>
        </p:nvSpPr>
        <p:spPr>
          <a:xfrm>
            <a:off x="1226128" y="1974274"/>
            <a:ext cx="10370128" cy="4893647"/>
          </a:xfrm>
          <a:prstGeom prst="rect">
            <a:avLst/>
          </a:prstGeom>
          <a:noFill/>
        </p:spPr>
        <p:txBody>
          <a:bodyPr wrap="square" rtlCol="0">
            <a:spAutoFit/>
          </a:bodyPr>
          <a:lstStyle/>
          <a:p>
            <a:r>
              <a:rPr lang="fr-FR" sz="2400" u="sng" dirty="0"/>
              <a:t>Doc 6: </a:t>
            </a: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'Unemployment is dropping, because we accept miserable wages’</a:t>
            </a:r>
            <a:r>
              <a:rPr lang="fr-FR" sz="2400" u="sng" dirty="0">
                <a:effectLst/>
              </a:rPr>
              <a:t> </a:t>
            </a:r>
          </a:p>
          <a:p>
            <a:endParaRPr lang="fr-FR" sz="2400" dirty="0"/>
          </a:p>
          <a:p>
            <a:r>
              <a:rPr lang="fr-FR" sz="2400" dirty="0"/>
              <a:t>+ </a:t>
            </a:r>
            <a:r>
              <a:rPr lang="fr-FR" sz="2400" dirty="0" err="1"/>
              <a:t>disparities</a:t>
            </a:r>
            <a:r>
              <a:rPr lang="fr-FR" sz="2400" dirty="0"/>
              <a:t> </a:t>
            </a:r>
            <a:r>
              <a:rPr lang="fr-FR" sz="2400" dirty="0" err="1"/>
              <a:t>between</a:t>
            </a:r>
            <a:r>
              <a:rPr lang="fr-FR" sz="2400" dirty="0"/>
              <a:t> </a:t>
            </a:r>
            <a:r>
              <a:rPr lang="fr-FR" sz="2400" dirty="0" err="1"/>
              <a:t>regions</a:t>
            </a:r>
            <a:r>
              <a:rPr lang="fr-FR" sz="2400" dirty="0"/>
              <a:t>, persistent </a:t>
            </a:r>
            <a:r>
              <a:rPr lang="fr-FR" sz="2400" dirty="0" err="1"/>
              <a:t>weaknesses</a:t>
            </a:r>
            <a:r>
              <a:rPr lang="fr-FR" sz="2400" dirty="0"/>
              <a:t> in training, the explosion of short </a:t>
            </a:r>
            <a:r>
              <a:rPr lang="fr-FR" sz="2400" dirty="0" err="1"/>
              <a:t>contracts</a:t>
            </a:r>
            <a:r>
              <a:rPr lang="fr-FR" sz="2400" dirty="0"/>
              <a:t> (</a:t>
            </a:r>
            <a:r>
              <a:rPr lang="fr-FR" sz="2400" dirty="0" err="1"/>
              <a:t>tourism</a:t>
            </a:r>
            <a:r>
              <a:rPr lang="fr-FR" sz="2400" dirty="0"/>
              <a:t> and agriculture)</a:t>
            </a:r>
          </a:p>
          <a:p>
            <a:endParaRPr lang="fr-FR" sz="2400" dirty="0"/>
          </a:p>
          <a:p>
            <a:r>
              <a:rPr lang="fr-FR" sz="2400" dirty="0" err="1"/>
              <a:t>Worrying</a:t>
            </a:r>
            <a:r>
              <a:rPr lang="fr-FR" sz="2400" dirty="0"/>
              <a:t> </a:t>
            </a:r>
            <a:r>
              <a:rPr lang="fr-FR" sz="2400" dirty="0" err="1"/>
              <a:t>decline</a:t>
            </a:r>
            <a:r>
              <a:rPr lang="fr-FR" sz="2400" dirty="0"/>
              <a:t> in public </a:t>
            </a:r>
            <a:r>
              <a:rPr lang="fr-FR" sz="2400" dirty="0" err="1"/>
              <a:t>spending</a:t>
            </a:r>
            <a:r>
              <a:rPr lang="fr-FR" sz="2400" dirty="0"/>
              <a:t> in </a:t>
            </a:r>
            <a:r>
              <a:rPr lang="fr-FR" sz="2400" dirty="0" err="1"/>
              <a:t>healthcare</a:t>
            </a:r>
            <a:r>
              <a:rPr lang="fr-FR" sz="2400" dirty="0"/>
              <a:t>, </a:t>
            </a:r>
            <a:r>
              <a:rPr lang="fr-FR" sz="2400" dirty="0" err="1"/>
              <a:t>education</a:t>
            </a:r>
            <a:r>
              <a:rPr lang="fr-FR" sz="2400" dirty="0"/>
              <a:t>, R&amp;D </a:t>
            </a:r>
            <a:r>
              <a:rPr lang="fr-FR" sz="2400" dirty="0">
                <a:solidFill>
                  <a:srgbClr val="000000"/>
                </a:solidFill>
                <a:cs typeface="Arial"/>
                <a:sym typeface="Wingdings" charset="0"/>
              </a:rPr>
              <a:t> </a:t>
            </a:r>
            <a:r>
              <a:rPr lang="fr-FR" sz="2400" dirty="0" err="1">
                <a:solidFill>
                  <a:srgbClr val="000000"/>
                </a:solidFill>
                <a:cs typeface="Arial"/>
                <a:sym typeface="Wingdings" charset="0"/>
              </a:rPr>
              <a:t>deterioration</a:t>
            </a:r>
            <a:r>
              <a:rPr lang="fr-FR" sz="2400" dirty="0">
                <a:solidFill>
                  <a:srgbClr val="000000"/>
                </a:solidFill>
                <a:cs typeface="Arial"/>
                <a:sym typeface="Wingdings" charset="0"/>
              </a:rPr>
              <a:t> in the performance of the </a:t>
            </a:r>
            <a:r>
              <a:rPr lang="fr-FR" sz="2400" dirty="0" err="1">
                <a:solidFill>
                  <a:srgbClr val="000000"/>
                </a:solidFill>
                <a:cs typeface="Arial"/>
                <a:sym typeface="Wingdings" charset="0"/>
              </a:rPr>
              <a:t>education</a:t>
            </a:r>
            <a:r>
              <a:rPr lang="fr-FR" sz="2400" dirty="0">
                <a:solidFill>
                  <a:srgbClr val="000000"/>
                </a:solidFill>
                <a:cs typeface="Arial"/>
                <a:sym typeface="Wingdings" charset="0"/>
              </a:rPr>
              <a:t> system, </a:t>
            </a:r>
            <a:r>
              <a:rPr lang="fr-FR" sz="2400" dirty="0" err="1">
                <a:solidFill>
                  <a:srgbClr val="000000"/>
                </a:solidFill>
                <a:cs typeface="Arial"/>
                <a:sym typeface="Wingdings" charset="0"/>
              </a:rPr>
              <a:t>specialization</a:t>
            </a:r>
            <a:r>
              <a:rPr lang="fr-FR" sz="2400" dirty="0">
                <a:solidFill>
                  <a:srgbClr val="000000"/>
                </a:solidFill>
                <a:cs typeface="Arial"/>
                <a:sym typeface="Wingdings" charset="0"/>
              </a:rPr>
              <a:t> in </a:t>
            </a:r>
            <a:r>
              <a:rPr lang="fr-FR" sz="2400" dirty="0" err="1">
                <a:solidFill>
                  <a:srgbClr val="000000"/>
                </a:solidFill>
                <a:cs typeface="Arial"/>
                <a:sym typeface="Wingdings" charset="0"/>
              </a:rPr>
              <a:t>unsophisticated</a:t>
            </a:r>
            <a:r>
              <a:rPr lang="fr-FR" sz="2400" dirty="0">
                <a:solidFill>
                  <a:srgbClr val="000000"/>
                </a:solidFill>
                <a:cs typeface="Arial"/>
                <a:sym typeface="Wingdings" charset="0"/>
              </a:rPr>
              <a:t> business </a:t>
            </a:r>
            <a:r>
              <a:rPr lang="fr-FR" sz="2400" dirty="0" err="1">
                <a:solidFill>
                  <a:srgbClr val="000000"/>
                </a:solidFill>
                <a:cs typeface="Arial"/>
                <a:sym typeface="Wingdings" charset="0"/>
              </a:rPr>
              <a:t>sectors</a:t>
            </a:r>
            <a:r>
              <a:rPr lang="fr-FR" sz="2400" dirty="0">
                <a:solidFill>
                  <a:srgbClr val="000000"/>
                </a:solidFill>
                <a:cs typeface="Arial"/>
                <a:sym typeface="Wingdings" charset="0"/>
              </a:rPr>
              <a:t> and stagnant or </a:t>
            </a:r>
            <a:r>
              <a:rPr lang="fr-FR" sz="2400" dirty="0" err="1">
                <a:solidFill>
                  <a:srgbClr val="000000"/>
                </a:solidFill>
                <a:cs typeface="Arial"/>
                <a:sym typeface="Wingdings" charset="0"/>
              </a:rPr>
              <a:t>even</a:t>
            </a:r>
            <a:r>
              <a:rPr lang="fr-FR" sz="2400" dirty="0">
                <a:solidFill>
                  <a:srgbClr val="000000"/>
                </a:solidFill>
                <a:cs typeface="Arial"/>
                <a:sym typeface="Wingdings" charset="0"/>
              </a:rPr>
              <a:t> </a:t>
            </a:r>
            <a:r>
              <a:rPr lang="fr-FR" sz="2400" dirty="0" err="1">
                <a:solidFill>
                  <a:srgbClr val="000000"/>
                </a:solidFill>
                <a:cs typeface="Arial"/>
                <a:sym typeface="Wingdings" charset="0"/>
              </a:rPr>
              <a:t>declining</a:t>
            </a:r>
            <a:r>
              <a:rPr lang="fr-FR" sz="2400" dirty="0">
                <a:solidFill>
                  <a:srgbClr val="000000"/>
                </a:solidFill>
                <a:cs typeface="Arial"/>
                <a:sym typeface="Wingdings" charset="0"/>
              </a:rPr>
              <a:t> </a:t>
            </a:r>
            <a:r>
              <a:rPr lang="fr-FR" sz="2400" dirty="0" err="1">
                <a:solidFill>
                  <a:srgbClr val="000000"/>
                </a:solidFill>
                <a:cs typeface="Arial"/>
                <a:sym typeface="Wingdings" charset="0"/>
              </a:rPr>
              <a:t>productivity</a:t>
            </a:r>
            <a:r>
              <a:rPr lang="fr-FR" sz="2400" dirty="0">
                <a:solidFill>
                  <a:srgbClr val="000000"/>
                </a:solidFill>
                <a:cs typeface="Arial"/>
                <a:sym typeface="Wingdings" charset="0"/>
              </a:rPr>
              <a:t> (</a:t>
            </a:r>
            <a:r>
              <a:rPr lang="fr-FR" sz="2400" u="sng" dirty="0" err="1">
                <a:solidFill>
                  <a:srgbClr val="000000"/>
                </a:solidFill>
                <a:cs typeface="Arial"/>
                <a:sym typeface="Wingdings" charset="0"/>
              </a:rPr>
              <a:t>Text</a:t>
            </a:r>
            <a:r>
              <a:rPr lang="fr-FR" sz="2400" u="sng" dirty="0">
                <a:solidFill>
                  <a:srgbClr val="000000"/>
                </a:solidFill>
                <a:cs typeface="Arial"/>
                <a:sym typeface="Wingdings" charset="0"/>
              </a:rPr>
              <a:t> 7: Are </a:t>
            </a:r>
            <a:r>
              <a:rPr lang="fr-FR" sz="2400" u="sng" dirty="0" err="1">
                <a:solidFill>
                  <a:srgbClr val="000000"/>
                </a:solidFill>
                <a:cs typeface="Arial"/>
                <a:sym typeface="Wingdings" charset="0"/>
              </a:rPr>
              <a:t>we</a:t>
            </a:r>
            <a:r>
              <a:rPr lang="fr-FR" sz="2400" u="sng" dirty="0">
                <a:solidFill>
                  <a:srgbClr val="000000"/>
                </a:solidFill>
                <a:cs typeface="Arial"/>
                <a:sym typeface="Wingdings" charset="0"/>
              </a:rPr>
              <a:t> sure </a:t>
            </a:r>
            <a:r>
              <a:rPr lang="fr-FR" sz="2400" u="sng" dirty="0" err="1">
                <a:solidFill>
                  <a:srgbClr val="000000"/>
                </a:solidFill>
                <a:cs typeface="Arial"/>
                <a:sym typeface="Wingdings" charset="0"/>
              </a:rPr>
              <a:t>that</a:t>
            </a:r>
            <a:r>
              <a:rPr lang="fr-FR" sz="2400" u="sng" dirty="0">
                <a:solidFill>
                  <a:srgbClr val="000000"/>
                </a:solidFill>
                <a:cs typeface="Arial"/>
                <a:sym typeface="Wingdings" charset="0"/>
              </a:rPr>
              <a:t> Spain, Portugal and </a:t>
            </a:r>
            <a:r>
              <a:rPr lang="fr-FR" sz="2400" u="sng" dirty="0" err="1">
                <a:solidFill>
                  <a:srgbClr val="000000"/>
                </a:solidFill>
                <a:cs typeface="Arial"/>
                <a:sym typeface="Wingdings" charset="0"/>
              </a:rPr>
              <a:t>Greece</a:t>
            </a:r>
            <a:r>
              <a:rPr lang="fr-FR" sz="2400" u="sng" dirty="0">
                <a:solidFill>
                  <a:srgbClr val="000000"/>
                </a:solidFill>
                <a:cs typeface="Arial"/>
                <a:sym typeface="Wingdings" charset="0"/>
              </a:rPr>
              <a:t> </a:t>
            </a:r>
            <a:r>
              <a:rPr lang="fr-FR" sz="2400" u="sng" dirty="0" err="1">
                <a:solidFill>
                  <a:srgbClr val="000000"/>
                </a:solidFill>
                <a:cs typeface="Arial"/>
                <a:sym typeface="Wingdings" charset="0"/>
              </a:rPr>
              <a:t>will</a:t>
            </a:r>
            <a:r>
              <a:rPr lang="fr-FR" sz="2400" u="sng" dirty="0">
                <a:solidFill>
                  <a:srgbClr val="000000"/>
                </a:solidFill>
                <a:cs typeface="Arial"/>
                <a:sym typeface="Wingdings" charset="0"/>
              </a:rPr>
              <a:t> have </a:t>
            </a:r>
            <a:r>
              <a:rPr lang="fr-FR" sz="2400" u="sng" dirty="0" err="1">
                <a:solidFill>
                  <a:srgbClr val="000000"/>
                </a:solidFill>
                <a:cs typeface="Arial"/>
                <a:sym typeface="Wingdings" charset="0"/>
              </a:rPr>
              <a:t>solid</a:t>
            </a:r>
            <a:r>
              <a:rPr lang="fr-FR" sz="2400" u="sng" dirty="0">
                <a:solidFill>
                  <a:srgbClr val="000000"/>
                </a:solidFill>
                <a:cs typeface="Arial"/>
                <a:sym typeface="Wingdings" charset="0"/>
              </a:rPr>
              <a:t> </a:t>
            </a:r>
            <a:r>
              <a:rPr lang="fr-FR" sz="2400" u="sng" dirty="0" err="1">
                <a:solidFill>
                  <a:srgbClr val="000000"/>
                </a:solidFill>
                <a:cs typeface="Arial"/>
                <a:sym typeface="Wingdings" charset="0"/>
              </a:rPr>
              <a:t>economies</a:t>
            </a:r>
            <a:r>
              <a:rPr lang="fr-FR" sz="2400" dirty="0">
                <a:solidFill>
                  <a:srgbClr val="000000"/>
                </a:solidFill>
                <a:cs typeface="Arial"/>
                <a:sym typeface="Wingdings" charset="0"/>
              </a:rPr>
              <a:t>? )</a:t>
            </a:r>
            <a:endParaRPr lang="fr-FR" sz="2400" dirty="0"/>
          </a:p>
          <a:p>
            <a:endParaRPr lang="fr-FR" sz="2400" dirty="0"/>
          </a:p>
          <a:p>
            <a:endParaRPr lang="fr-FR" sz="2400" dirty="0"/>
          </a:p>
          <a:p>
            <a:endParaRPr lang="fr-FR" sz="2400" dirty="0"/>
          </a:p>
          <a:p>
            <a:endParaRPr lang="fr-FR" sz="2400" dirty="0"/>
          </a:p>
        </p:txBody>
      </p:sp>
      <p:sp>
        <p:nvSpPr>
          <p:cNvPr id="6" name="ZoneTexte 5">
            <a:extLst>
              <a:ext uri="{FF2B5EF4-FFF2-40B4-BE49-F238E27FC236}">
                <a16:creationId xmlns:a16="http://schemas.microsoft.com/office/drawing/2014/main" id="{59A83593-13A1-248B-B657-23A9ADABA289}"/>
              </a:ext>
            </a:extLst>
          </p:cNvPr>
          <p:cNvSpPr txBox="1"/>
          <p:nvPr/>
        </p:nvSpPr>
        <p:spPr>
          <a:xfrm>
            <a:off x="9127375" y="41701"/>
            <a:ext cx="3064625" cy="523220"/>
          </a:xfrm>
          <a:prstGeom prst="rect">
            <a:avLst/>
          </a:prstGeom>
          <a:solidFill>
            <a:schemeClr val="accent1"/>
          </a:solidFill>
        </p:spPr>
        <p:txBody>
          <a:bodyPr wrap="square" rtlCol="0">
            <a:spAutoFit/>
          </a:bodyPr>
          <a:lstStyle/>
          <a:p>
            <a:r>
              <a:rPr lang="fr-FR" sz="2800" dirty="0">
                <a:solidFill>
                  <a:schemeClr val="bg1"/>
                </a:solidFill>
              </a:rPr>
              <a:t>Spain 2024-25</a:t>
            </a:r>
          </a:p>
        </p:txBody>
      </p:sp>
      <p:sp>
        <p:nvSpPr>
          <p:cNvPr id="7" name="Espace réservé du numéro de diapositive 6">
            <a:extLst>
              <a:ext uri="{FF2B5EF4-FFF2-40B4-BE49-F238E27FC236}">
                <a16:creationId xmlns:a16="http://schemas.microsoft.com/office/drawing/2014/main" id="{86FABC92-D71E-088E-84E0-8CA8E1914699}"/>
              </a:ext>
            </a:extLst>
          </p:cNvPr>
          <p:cNvSpPr>
            <a:spLocks noGrp="1"/>
          </p:cNvSpPr>
          <p:nvPr>
            <p:ph type="sldNum" sz="quarter" idx="12"/>
          </p:nvPr>
        </p:nvSpPr>
        <p:spPr/>
        <p:txBody>
          <a:bodyPr/>
          <a:lstStyle/>
          <a:p>
            <a:fld id="{18763A89-805D-2145-B853-32C81223FF7D}" type="slidenum">
              <a:rPr lang="fr-FR" smtClean="0"/>
              <a:t>14</a:t>
            </a:fld>
            <a:endParaRPr lang="fr-FR"/>
          </a:p>
        </p:txBody>
      </p:sp>
    </p:spTree>
    <p:extLst>
      <p:ext uri="{BB962C8B-B14F-4D97-AF65-F5344CB8AC3E}">
        <p14:creationId xmlns:p14="http://schemas.microsoft.com/office/powerpoint/2010/main" val="269395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2EB4C-23D4-FF8E-4EA0-7FE9F5E2FAC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689E50F-36D4-C331-8744-DF42FBE00EA0}"/>
              </a:ext>
            </a:extLst>
          </p:cNvPr>
          <p:cNvSpPr>
            <a:spLocks noGrp="1"/>
          </p:cNvSpPr>
          <p:nvPr>
            <p:ph type="ctrTitle"/>
          </p:nvPr>
        </p:nvSpPr>
        <p:spPr>
          <a:xfrm>
            <a:off x="1524000" y="109983"/>
            <a:ext cx="9144000" cy="483476"/>
          </a:xfrm>
        </p:spPr>
        <p:txBody>
          <a:bodyPr>
            <a:normAutofit fontScale="90000"/>
          </a:bodyPr>
          <a:lstStyle/>
          <a:p>
            <a:r>
              <a:rPr lang="fr-FR" sz="3200" dirty="0"/>
              <a:t> Spain 2025</a:t>
            </a:r>
          </a:p>
        </p:txBody>
      </p:sp>
      <p:sp>
        <p:nvSpPr>
          <p:cNvPr id="3" name="ZoneTexte 2">
            <a:extLst>
              <a:ext uri="{FF2B5EF4-FFF2-40B4-BE49-F238E27FC236}">
                <a16:creationId xmlns:a16="http://schemas.microsoft.com/office/drawing/2014/main" id="{9DAC348B-EAF1-88C0-20E3-EF77CDA15F6B}"/>
              </a:ext>
            </a:extLst>
          </p:cNvPr>
          <p:cNvSpPr txBox="1"/>
          <p:nvPr/>
        </p:nvSpPr>
        <p:spPr>
          <a:xfrm>
            <a:off x="1122219" y="927263"/>
            <a:ext cx="6483926" cy="461665"/>
          </a:xfrm>
          <a:prstGeom prst="rect">
            <a:avLst/>
          </a:prstGeom>
          <a:noFill/>
        </p:spPr>
        <p:txBody>
          <a:bodyPr wrap="square" rtlCol="0">
            <a:spAutoFit/>
          </a:bodyPr>
          <a:lstStyle/>
          <a:p>
            <a:r>
              <a:rPr lang="fr-FR" sz="2400" dirty="0"/>
              <a:t>.</a:t>
            </a:r>
          </a:p>
        </p:txBody>
      </p:sp>
      <p:sp>
        <p:nvSpPr>
          <p:cNvPr id="4" name="ZoneTexte 3">
            <a:extLst>
              <a:ext uri="{FF2B5EF4-FFF2-40B4-BE49-F238E27FC236}">
                <a16:creationId xmlns:a16="http://schemas.microsoft.com/office/drawing/2014/main" id="{5C6C6B37-A927-C839-2812-47E0B3A7A49E}"/>
              </a:ext>
            </a:extLst>
          </p:cNvPr>
          <p:cNvSpPr txBox="1"/>
          <p:nvPr/>
        </p:nvSpPr>
        <p:spPr>
          <a:xfrm>
            <a:off x="1226128" y="1974274"/>
            <a:ext cx="10370128" cy="1569660"/>
          </a:xfrm>
          <a:prstGeom prst="rect">
            <a:avLst/>
          </a:prstGeom>
          <a:noFill/>
        </p:spPr>
        <p:txBody>
          <a:bodyPr wrap="square" rtlCol="0">
            <a:spAutoFit/>
          </a:bodyPr>
          <a:lstStyle/>
          <a:p>
            <a:endParaRPr lang="fr-FR" sz="2400" dirty="0"/>
          </a:p>
          <a:p>
            <a:endParaRPr lang="fr-FR" sz="2400" dirty="0"/>
          </a:p>
          <a:p>
            <a:endParaRPr lang="fr-FR" sz="2400" dirty="0"/>
          </a:p>
          <a:p>
            <a:endParaRPr lang="fr-FR" sz="2400" dirty="0"/>
          </a:p>
        </p:txBody>
      </p:sp>
      <p:sp>
        <p:nvSpPr>
          <p:cNvPr id="6" name="ZoneTexte 5">
            <a:extLst>
              <a:ext uri="{FF2B5EF4-FFF2-40B4-BE49-F238E27FC236}">
                <a16:creationId xmlns:a16="http://schemas.microsoft.com/office/drawing/2014/main" id="{5383B3C9-16AE-0E1E-3F4F-314BBE74AF4E}"/>
              </a:ext>
            </a:extLst>
          </p:cNvPr>
          <p:cNvSpPr txBox="1"/>
          <p:nvPr/>
        </p:nvSpPr>
        <p:spPr>
          <a:xfrm>
            <a:off x="9127375" y="41701"/>
            <a:ext cx="3064625" cy="523220"/>
          </a:xfrm>
          <a:prstGeom prst="rect">
            <a:avLst/>
          </a:prstGeom>
          <a:solidFill>
            <a:schemeClr val="accent1"/>
          </a:solidFill>
        </p:spPr>
        <p:txBody>
          <a:bodyPr wrap="square" rtlCol="0">
            <a:spAutoFit/>
          </a:bodyPr>
          <a:lstStyle/>
          <a:p>
            <a:r>
              <a:rPr lang="fr-FR" sz="2800" dirty="0">
                <a:solidFill>
                  <a:schemeClr val="bg1"/>
                </a:solidFill>
              </a:rPr>
              <a:t>Spain 2025 </a:t>
            </a:r>
            <a:r>
              <a:rPr lang="fr-FR" sz="2800" dirty="0" err="1">
                <a:solidFill>
                  <a:schemeClr val="bg1"/>
                </a:solidFill>
              </a:rPr>
              <a:t>onward</a:t>
            </a:r>
            <a:endParaRPr lang="fr-FR" sz="2800" dirty="0">
              <a:solidFill>
                <a:schemeClr val="bg1"/>
              </a:solidFill>
            </a:endParaRPr>
          </a:p>
        </p:txBody>
      </p:sp>
      <p:sp>
        <p:nvSpPr>
          <p:cNvPr id="7" name="Espace réservé du numéro de diapositive 6">
            <a:extLst>
              <a:ext uri="{FF2B5EF4-FFF2-40B4-BE49-F238E27FC236}">
                <a16:creationId xmlns:a16="http://schemas.microsoft.com/office/drawing/2014/main" id="{BA99693B-1095-B812-5C25-28851332CB03}"/>
              </a:ext>
            </a:extLst>
          </p:cNvPr>
          <p:cNvSpPr>
            <a:spLocks noGrp="1"/>
          </p:cNvSpPr>
          <p:nvPr>
            <p:ph type="sldNum" sz="quarter" idx="12"/>
          </p:nvPr>
        </p:nvSpPr>
        <p:spPr/>
        <p:txBody>
          <a:bodyPr/>
          <a:lstStyle/>
          <a:p>
            <a:fld id="{18763A89-805D-2145-B853-32C81223FF7D}" type="slidenum">
              <a:rPr lang="fr-FR" smtClean="0"/>
              <a:t>15</a:t>
            </a:fld>
            <a:endParaRPr lang="fr-FR"/>
          </a:p>
        </p:txBody>
      </p:sp>
      <p:sp>
        <p:nvSpPr>
          <p:cNvPr id="5" name="ZoneTexte 4">
            <a:extLst>
              <a:ext uri="{FF2B5EF4-FFF2-40B4-BE49-F238E27FC236}">
                <a16:creationId xmlns:a16="http://schemas.microsoft.com/office/drawing/2014/main" id="{C59A9076-94DE-7F04-91F8-4231838FEF63}"/>
              </a:ext>
            </a:extLst>
          </p:cNvPr>
          <p:cNvSpPr txBox="1"/>
          <p:nvPr/>
        </p:nvSpPr>
        <p:spPr>
          <a:xfrm>
            <a:off x="778934" y="621241"/>
            <a:ext cx="10817322" cy="7017306"/>
          </a:xfrm>
          <a:prstGeom prst="rect">
            <a:avLst/>
          </a:prstGeom>
          <a:noFill/>
        </p:spPr>
        <p:txBody>
          <a:bodyPr wrap="square" rtlCol="0">
            <a:spAutoFit/>
          </a:bodyPr>
          <a:lstStyle/>
          <a:p>
            <a:pPr marL="342900" indent="-342900">
              <a:buFont typeface="Arial" panose="020B0604020202020204" pitchFamily="34" charset="0"/>
              <a:buChar char="•"/>
            </a:pPr>
            <a:r>
              <a:rPr lang="fr-FR" sz="2400" dirty="0"/>
              <a:t>Population </a:t>
            </a:r>
            <a:r>
              <a:rPr lang="fr-FR" sz="2400" dirty="0" err="1"/>
              <a:t>growth</a:t>
            </a:r>
            <a:r>
              <a:rPr lang="fr-FR" sz="2400" dirty="0"/>
              <a:t> </a:t>
            </a:r>
            <a:r>
              <a:rPr lang="fr-FR" sz="2400" dirty="0" err="1"/>
              <a:t>since</a:t>
            </a:r>
            <a:r>
              <a:rPr lang="fr-FR" sz="2400" dirty="0"/>
              <a:t> Covid, immigrants </a:t>
            </a:r>
            <a:r>
              <a:rPr lang="fr-FR" sz="2400" dirty="0" err="1"/>
              <a:t>from</a:t>
            </a:r>
            <a:r>
              <a:rPr lang="fr-FR" sz="2400" dirty="0"/>
              <a:t> Venezuela, Columbia, </a:t>
            </a:r>
            <a:r>
              <a:rPr lang="fr-FR" sz="2400" dirty="0" err="1"/>
              <a:t>Marocco</a:t>
            </a:r>
            <a:endParaRPr lang="fr-FR" sz="2400" dirty="0"/>
          </a:p>
          <a:p>
            <a:r>
              <a:rPr lang="fr-FR" sz="2400" dirty="0"/>
              <a:t>+1,6M in </a:t>
            </a:r>
            <a:r>
              <a:rPr lang="fr-FR" sz="2400" dirty="0" err="1"/>
              <a:t>three</a:t>
            </a:r>
            <a:r>
              <a:rPr lang="fr-FR" sz="2400" dirty="0"/>
              <a:t> </a:t>
            </a:r>
            <a:r>
              <a:rPr lang="fr-FR" sz="2400" dirty="0" err="1"/>
              <a:t>years</a:t>
            </a:r>
            <a:r>
              <a:rPr lang="fr-FR" sz="2400" dirty="0"/>
              <a:t>- in 2025: </a:t>
            </a:r>
            <a:r>
              <a:rPr lang="fr-FR" sz="2400" dirty="0">
                <a:solidFill>
                  <a:srgbClr val="000000"/>
                </a:solidFill>
                <a:cs typeface="Arial"/>
                <a:sym typeface="Wingdings" charset="0"/>
              </a:rPr>
              <a:t>20% of </a:t>
            </a:r>
            <a:r>
              <a:rPr lang="fr-FR" sz="2400" dirty="0" err="1">
                <a:solidFill>
                  <a:srgbClr val="000000"/>
                </a:solidFill>
                <a:cs typeface="Arial"/>
                <a:sym typeface="Wingdings" charset="0"/>
              </a:rPr>
              <a:t>Spain’s</a:t>
            </a:r>
            <a:r>
              <a:rPr lang="fr-FR" sz="2400" dirty="0">
                <a:solidFill>
                  <a:srgbClr val="000000"/>
                </a:solidFill>
                <a:cs typeface="Arial"/>
                <a:sym typeface="Wingdings" charset="0"/>
              </a:rPr>
              <a:t> population </a:t>
            </a:r>
            <a:r>
              <a:rPr lang="fr-FR" sz="2400" dirty="0" err="1">
                <a:solidFill>
                  <a:srgbClr val="000000"/>
                </a:solidFill>
                <a:cs typeface="Arial"/>
                <a:sym typeface="Wingdings" charset="0"/>
              </a:rPr>
              <a:t>born</a:t>
            </a:r>
            <a:r>
              <a:rPr lang="fr-FR" sz="2400" dirty="0">
                <a:solidFill>
                  <a:srgbClr val="000000"/>
                </a:solidFill>
                <a:cs typeface="Arial"/>
                <a:sym typeface="Wingdings" charset="0"/>
              </a:rPr>
              <a:t> </a:t>
            </a:r>
            <a:r>
              <a:rPr lang="fr-FR" sz="2400" dirty="0" err="1">
                <a:solidFill>
                  <a:srgbClr val="000000"/>
                </a:solidFill>
                <a:cs typeface="Arial"/>
                <a:sym typeface="Wingdings" charset="0"/>
              </a:rPr>
              <a:t>abroad</a:t>
            </a:r>
            <a:endParaRPr lang="fr-FR" sz="2400" dirty="0">
              <a:solidFill>
                <a:srgbClr val="000000"/>
              </a:solidFill>
              <a:cs typeface="Arial"/>
              <a:sym typeface="Wingdings" charset="0"/>
            </a:endParaRPr>
          </a:p>
          <a:p>
            <a:endParaRPr lang="fr-FR" sz="2400" dirty="0">
              <a:solidFill>
                <a:srgbClr val="000000"/>
              </a:solidFill>
              <a:cs typeface="Arial"/>
              <a:sym typeface="Wingdings" charset="0"/>
            </a:endParaRPr>
          </a:p>
          <a:p>
            <a:pPr marL="342900" indent="-342900">
              <a:buFont typeface="Arial" panose="020B0604020202020204" pitchFamily="34" charset="0"/>
              <a:buChar char="•"/>
            </a:pPr>
            <a:r>
              <a:rPr lang="fr-FR" sz="2400" dirty="0" err="1">
                <a:solidFill>
                  <a:srgbClr val="000000"/>
                </a:solidFill>
                <a:cs typeface="Arial"/>
                <a:sym typeface="Wingdings" charset="0"/>
              </a:rPr>
              <a:t>Saving</a:t>
            </a:r>
            <a:r>
              <a:rPr lang="fr-FR" sz="2400" dirty="0">
                <a:solidFill>
                  <a:srgbClr val="000000"/>
                </a:solidFill>
                <a:cs typeface="Arial"/>
                <a:sym typeface="Wingdings" charset="0"/>
              </a:rPr>
              <a:t> </a:t>
            </a:r>
            <a:r>
              <a:rPr lang="fr-FR" sz="2400" dirty="0" err="1">
                <a:solidFill>
                  <a:srgbClr val="000000"/>
                </a:solidFill>
                <a:cs typeface="Arial"/>
                <a:sym typeface="Wingdings" charset="0"/>
              </a:rPr>
              <a:t>Spain’s</a:t>
            </a:r>
            <a:r>
              <a:rPr lang="fr-FR" sz="2400" dirty="0">
                <a:solidFill>
                  <a:srgbClr val="000000"/>
                </a:solidFill>
                <a:cs typeface="Arial"/>
                <a:sym typeface="Wingdings" charset="0"/>
              </a:rPr>
              <a:t> </a:t>
            </a:r>
            <a:r>
              <a:rPr lang="fr-FR" sz="2400" dirty="0" err="1">
                <a:solidFill>
                  <a:srgbClr val="000000"/>
                </a:solidFill>
                <a:cs typeface="Arial"/>
                <a:sym typeface="Wingdings" charset="0"/>
              </a:rPr>
              <a:t>demographics</a:t>
            </a:r>
            <a:endParaRPr lang="fr-FR" sz="2400" dirty="0">
              <a:solidFill>
                <a:srgbClr val="000000"/>
              </a:solidFill>
              <a:cs typeface="Arial"/>
              <a:sym typeface="Wingdings" charset="0"/>
            </a:endParaRPr>
          </a:p>
          <a:p>
            <a:endParaRPr lang="fr-FR" sz="2400" dirty="0">
              <a:solidFill>
                <a:srgbClr val="000000"/>
              </a:solidFill>
              <a:cs typeface="Arial"/>
              <a:sym typeface="Wingdings" charset="0"/>
            </a:endParaRPr>
          </a:p>
          <a:p>
            <a:pPr marL="342900" indent="-342900">
              <a:buFont typeface="Arial" panose="020B0604020202020204" pitchFamily="34" charset="0"/>
              <a:buChar char="•"/>
            </a:pPr>
            <a:r>
              <a:rPr lang="fr-FR" sz="2400" dirty="0" err="1">
                <a:solidFill>
                  <a:srgbClr val="000000"/>
                </a:solidFill>
                <a:cs typeface="Arial"/>
                <a:sym typeface="Wingdings" charset="0"/>
              </a:rPr>
              <a:t>Filling</a:t>
            </a:r>
            <a:r>
              <a:rPr lang="fr-FR" sz="2400" dirty="0">
                <a:solidFill>
                  <a:srgbClr val="000000"/>
                </a:solidFill>
                <a:cs typeface="Arial"/>
                <a:sym typeface="Wingdings" charset="0"/>
              </a:rPr>
              <a:t> the </a:t>
            </a:r>
            <a:r>
              <a:rPr lang="fr-FR" sz="2400" dirty="0" err="1">
                <a:solidFill>
                  <a:srgbClr val="000000"/>
                </a:solidFill>
                <a:cs typeface="Arial"/>
                <a:sym typeface="Wingdings" charset="0"/>
              </a:rPr>
              <a:t>needs</a:t>
            </a:r>
            <a:r>
              <a:rPr lang="fr-FR" sz="2400" dirty="0">
                <a:solidFill>
                  <a:srgbClr val="000000"/>
                </a:solidFill>
                <a:cs typeface="Arial"/>
                <a:sym typeface="Wingdings" charset="0"/>
              </a:rPr>
              <a:t> for </a:t>
            </a:r>
            <a:r>
              <a:rPr lang="fr-FR" sz="2400" b="1" dirty="0">
                <a:solidFill>
                  <a:srgbClr val="000000"/>
                </a:solidFill>
                <a:cs typeface="Arial"/>
                <a:sym typeface="Wingdings" charset="0"/>
              </a:rPr>
              <a:t>labour in </a:t>
            </a:r>
            <a:r>
              <a:rPr lang="fr-FR" sz="2400" b="1" dirty="0" err="1">
                <a:solidFill>
                  <a:srgbClr val="000000"/>
                </a:solidFill>
                <a:cs typeface="Arial"/>
                <a:sym typeface="Wingdings" charset="0"/>
              </a:rPr>
              <a:t>tourism</a:t>
            </a:r>
            <a:r>
              <a:rPr lang="fr-FR" sz="2400" b="1" dirty="0">
                <a:solidFill>
                  <a:srgbClr val="000000"/>
                </a:solidFill>
                <a:cs typeface="Arial"/>
                <a:sym typeface="Wingdings" charset="0"/>
              </a:rPr>
              <a:t>, </a:t>
            </a:r>
            <a:r>
              <a:rPr lang="fr-FR" sz="2400" b="1" dirty="0" err="1">
                <a:solidFill>
                  <a:srgbClr val="000000"/>
                </a:solidFill>
                <a:cs typeface="Arial"/>
                <a:sym typeface="Wingdings" charset="0"/>
              </a:rPr>
              <a:t>hospitality</a:t>
            </a:r>
            <a:r>
              <a:rPr lang="fr-FR" sz="2400" b="1" dirty="0">
                <a:solidFill>
                  <a:srgbClr val="000000"/>
                </a:solidFill>
                <a:cs typeface="Arial"/>
                <a:sym typeface="Wingdings" charset="0"/>
              </a:rPr>
              <a:t> and service </a:t>
            </a:r>
            <a:r>
              <a:rPr lang="fr-FR" sz="2400" b="1" dirty="0" err="1">
                <a:solidFill>
                  <a:srgbClr val="000000"/>
                </a:solidFill>
                <a:cs typeface="Arial"/>
                <a:sym typeface="Wingdings" charset="0"/>
              </a:rPr>
              <a:t>sectors</a:t>
            </a:r>
            <a:endParaRPr lang="fr-FR" sz="2400" b="1" dirty="0">
              <a:solidFill>
                <a:srgbClr val="000000"/>
              </a:solidFill>
              <a:cs typeface="Arial"/>
              <a:sym typeface="Wingdings" charset="0"/>
            </a:endParaRPr>
          </a:p>
          <a:p>
            <a:r>
              <a:rPr lang="fr-FR" sz="2400" dirty="0"/>
              <a:t>"</a:t>
            </a:r>
            <a:r>
              <a:rPr lang="fr-FR" sz="2400" dirty="0" err="1"/>
              <a:t>Without</a:t>
            </a:r>
            <a:r>
              <a:rPr lang="fr-FR" sz="2400" dirty="0"/>
              <a:t> the immigrant population, </a:t>
            </a:r>
            <a:r>
              <a:rPr lang="fr-FR" sz="2400" dirty="0" err="1"/>
              <a:t>half</a:t>
            </a:r>
            <a:r>
              <a:rPr lang="fr-FR" sz="2400" dirty="0"/>
              <a:t> of the restaurants </a:t>
            </a:r>
            <a:r>
              <a:rPr lang="fr-FR" sz="2400" dirty="0" err="1"/>
              <a:t>would</a:t>
            </a:r>
            <a:r>
              <a:rPr lang="fr-FR" sz="2400" dirty="0"/>
              <a:t> </a:t>
            </a:r>
            <a:r>
              <a:rPr lang="fr-FR" sz="2400" dirty="0" err="1"/>
              <a:t>be</a:t>
            </a:r>
            <a:r>
              <a:rPr lang="fr-FR" sz="2400" dirty="0"/>
              <a:t> </a:t>
            </a:r>
            <a:r>
              <a:rPr lang="fr-FR" sz="2400" dirty="0" err="1"/>
              <a:t>closed</a:t>
            </a:r>
            <a:r>
              <a:rPr lang="fr-FR" sz="2400" dirty="0"/>
              <a:t>, construction sites </a:t>
            </a:r>
            <a:r>
              <a:rPr lang="fr-FR" sz="2400" dirty="0" err="1"/>
              <a:t>would</a:t>
            </a:r>
            <a:r>
              <a:rPr lang="fr-FR" sz="2400" dirty="0"/>
              <a:t> come to a </a:t>
            </a:r>
            <a:r>
              <a:rPr lang="fr-FR" sz="2400" dirty="0" err="1"/>
              <a:t>halt</a:t>
            </a:r>
            <a:r>
              <a:rPr lang="fr-FR" sz="2400" dirty="0"/>
              <a:t>, </a:t>
            </a:r>
            <a:r>
              <a:rPr lang="fr-FR" sz="2400" dirty="0" err="1"/>
              <a:t>our</a:t>
            </a:r>
            <a:r>
              <a:rPr lang="fr-FR" sz="2400" dirty="0"/>
              <a:t> </a:t>
            </a:r>
            <a:r>
              <a:rPr lang="fr-FR" sz="2400" dirty="0" err="1"/>
              <a:t>elderly</a:t>
            </a:r>
            <a:r>
              <a:rPr lang="fr-FR" sz="2400" dirty="0"/>
              <a:t> </a:t>
            </a:r>
            <a:r>
              <a:rPr lang="fr-FR" sz="2400" dirty="0" err="1"/>
              <a:t>would</a:t>
            </a:r>
            <a:r>
              <a:rPr lang="fr-FR" sz="2400" dirty="0"/>
              <a:t> </a:t>
            </a:r>
            <a:r>
              <a:rPr lang="fr-FR" sz="2400" dirty="0" err="1"/>
              <a:t>be</a:t>
            </a:r>
            <a:r>
              <a:rPr lang="fr-FR" sz="2400" dirty="0"/>
              <a:t> </a:t>
            </a:r>
            <a:r>
              <a:rPr lang="fr-FR" sz="2400" dirty="0" err="1"/>
              <a:t>deprived</a:t>
            </a:r>
            <a:r>
              <a:rPr lang="fr-FR" sz="2400" dirty="0"/>
              <a:t> of care and </a:t>
            </a:r>
            <a:r>
              <a:rPr lang="fr-FR" sz="2400" dirty="0" err="1"/>
              <a:t>our</a:t>
            </a:r>
            <a:r>
              <a:rPr lang="fr-FR" sz="2400" dirty="0"/>
              <a:t> </a:t>
            </a:r>
            <a:r>
              <a:rPr lang="fr-FR" sz="2400" dirty="0" err="1"/>
              <a:t>crops</a:t>
            </a:r>
            <a:r>
              <a:rPr lang="fr-FR" sz="2400" dirty="0"/>
              <a:t> </a:t>
            </a:r>
            <a:r>
              <a:rPr lang="fr-FR" sz="2400" dirty="0" err="1"/>
              <a:t>would</a:t>
            </a:r>
            <a:r>
              <a:rPr lang="fr-FR" sz="2400" dirty="0"/>
              <a:t> </a:t>
            </a:r>
            <a:r>
              <a:rPr lang="fr-FR" sz="2400" dirty="0" err="1"/>
              <a:t>remain</a:t>
            </a:r>
            <a:r>
              <a:rPr lang="fr-FR" sz="2400" dirty="0"/>
              <a:t> </a:t>
            </a:r>
            <a:r>
              <a:rPr lang="fr-FR" sz="2400" dirty="0" err="1"/>
              <a:t>unharvested</a:t>
            </a:r>
            <a:r>
              <a:rPr lang="fr-FR" sz="2400" dirty="0"/>
              <a:t>," </a:t>
            </a:r>
            <a:r>
              <a:rPr lang="fr-FR" sz="2400" dirty="0" err="1"/>
              <a:t>said</a:t>
            </a:r>
            <a:r>
              <a:rPr lang="fr-FR" sz="2400" dirty="0"/>
              <a:t> a senior </a:t>
            </a:r>
            <a:r>
              <a:rPr lang="fr-FR" sz="2400" dirty="0" err="1"/>
              <a:t>Spanish</a:t>
            </a:r>
            <a:r>
              <a:rPr lang="fr-FR" sz="2400" dirty="0"/>
              <a:t> </a:t>
            </a:r>
            <a:r>
              <a:rPr lang="fr-FR" sz="2400" dirty="0" err="1"/>
              <a:t>political</a:t>
            </a:r>
            <a:r>
              <a:rPr lang="fr-FR" sz="2400" dirty="0"/>
              <a:t> official. "If </a:t>
            </a:r>
            <a:r>
              <a:rPr lang="fr-FR" sz="2400" dirty="0" err="1"/>
              <a:t>Europeans</a:t>
            </a:r>
            <a:r>
              <a:rPr lang="fr-FR" sz="2400" dirty="0"/>
              <a:t> </a:t>
            </a:r>
            <a:r>
              <a:rPr lang="fr-FR" sz="2400" dirty="0" err="1"/>
              <a:t>want</a:t>
            </a:r>
            <a:r>
              <a:rPr lang="fr-FR" sz="2400" dirty="0"/>
              <a:t> to </a:t>
            </a:r>
            <a:r>
              <a:rPr lang="fr-FR" sz="2400" dirty="0" err="1"/>
              <a:t>maintain</a:t>
            </a:r>
            <a:r>
              <a:rPr lang="fr-FR" sz="2400" dirty="0"/>
              <a:t> </a:t>
            </a:r>
            <a:r>
              <a:rPr lang="fr-FR" sz="2400" dirty="0" err="1"/>
              <a:t>their</a:t>
            </a:r>
            <a:r>
              <a:rPr lang="fr-FR" sz="2400" dirty="0"/>
              <a:t> standard of living, </a:t>
            </a:r>
            <a:r>
              <a:rPr lang="fr-FR" sz="2400" dirty="0" err="1"/>
              <a:t>they</a:t>
            </a:r>
            <a:r>
              <a:rPr lang="fr-FR" sz="2400" dirty="0"/>
              <a:t> </a:t>
            </a:r>
            <a:r>
              <a:rPr lang="fr-FR" sz="2400" dirty="0" err="1"/>
              <a:t>need</a:t>
            </a:r>
            <a:r>
              <a:rPr lang="fr-FR" sz="2400" dirty="0"/>
              <a:t> millions of immigrants." </a:t>
            </a:r>
            <a:r>
              <a:rPr lang="fr-FR" sz="2400" dirty="0" err="1"/>
              <a:t>According</a:t>
            </a:r>
            <a:r>
              <a:rPr lang="fr-FR" sz="2400" dirty="0"/>
              <a:t> to the </a:t>
            </a:r>
            <a:r>
              <a:rPr lang="fr-FR" sz="2400" dirty="0" err="1"/>
              <a:t>country's</a:t>
            </a:r>
            <a:r>
              <a:rPr lang="fr-FR" sz="2400" dirty="0"/>
              <a:t> </a:t>
            </a:r>
            <a:r>
              <a:rPr lang="fr-FR" sz="2400" dirty="0" err="1"/>
              <a:t>left-wing</a:t>
            </a:r>
            <a:r>
              <a:rPr lang="fr-FR" sz="2400" dirty="0"/>
              <a:t> </a:t>
            </a:r>
            <a:r>
              <a:rPr lang="fr-FR" sz="2400" dirty="0" err="1"/>
              <a:t>government</a:t>
            </a:r>
            <a:r>
              <a:rPr lang="fr-FR" sz="2400" dirty="0"/>
              <a:t>, </a:t>
            </a:r>
            <a:r>
              <a:rPr lang="fr-FR" sz="2400" dirty="0" err="1"/>
              <a:t>which</a:t>
            </a:r>
            <a:r>
              <a:rPr lang="fr-FR" sz="2400" dirty="0"/>
              <a:t> relies on </a:t>
            </a:r>
            <a:r>
              <a:rPr lang="fr-FR" sz="2400" dirty="0" err="1"/>
              <a:t>estimates</a:t>
            </a:r>
            <a:r>
              <a:rPr lang="fr-FR" sz="2400" dirty="0"/>
              <a:t> </a:t>
            </a:r>
            <a:r>
              <a:rPr lang="fr-FR" sz="2400" dirty="0" err="1"/>
              <a:t>from</a:t>
            </a:r>
            <a:r>
              <a:rPr lang="fr-FR" sz="2400" dirty="0"/>
              <a:t> the Bank of Spain, the </a:t>
            </a:r>
            <a:r>
              <a:rPr lang="fr-FR" sz="2400" dirty="0" err="1"/>
              <a:t>kingdom</a:t>
            </a:r>
            <a:r>
              <a:rPr lang="fr-FR" sz="2400" dirty="0"/>
              <a:t> </a:t>
            </a:r>
            <a:r>
              <a:rPr lang="fr-FR" sz="2400" dirty="0" err="1"/>
              <a:t>needs</a:t>
            </a:r>
            <a:r>
              <a:rPr lang="fr-FR" sz="2400" dirty="0"/>
              <a:t> 250,000 to 300,000 </a:t>
            </a:r>
            <a:r>
              <a:rPr lang="fr-FR" sz="2400" dirty="0" err="1"/>
              <a:t>foreign</a:t>
            </a:r>
            <a:r>
              <a:rPr lang="fr-FR" sz="2400" dirty="0"/>
              <a:t> </a:t>
            </a:r>
            <a:r>
              <a:rPr lang="fr-FR" sz="2400" dirty="0" err="1"/>
              <a:t>workers</a:t>
            </a:r>
            <a:r>
              <a:rPr lang="fr-FR" sz="2400" dirty="0"/>
              <a:t> per </a:t>
            </a:r>
            <a:r>
              <a:rPr lang="fr-FR" sz="2400" dirty="0" err="1"/>
              <a:t>year</a:t>
            </a:r>
            <a:r>
              <a:rPr lang="fr-FR" sz="2400" dirty="0"/>
              <a:t> to support </a:t>
            </a:r>
            <a:r>
              <a:rPr lang="fr-FR" sz="2400" dirty="0" err="1"/>
              <a:t>its</a:t>
            </a:r>
            <a:r>
              <a:rPr lang="fr-FR" sz="2400" dirty="0"/>
              <a:t> </a:t>
            </a:r>
            <a:r>
              <a:rPr lang="fr-FR" sz="2400" dirty="0" err="1"/>
              <a:t>welfare</a:t>
            </a:r>
            <a:r>
              <a:rPr lang="fr-FR" sz="2400" dirty="0"/>
              <a:t> state, and </a:t>
            </a:r>
            <a:r>
              <a:rPr lang="fr-FR" sz="2400" dirty="0" err="1"/>
              <a:t>particularly</a:t>
            </a:r>
            <a:r>
              <a:rPr lang="fr-FR" sz="2400" dirty="0"/>
              <a:t> </a:t>
            </a:r>
            <a:r>
              <a:rPr lang="fr-FR" sz="2400" dirty="0" err="1"/>
              <a:t>its</a:t>
            </a:r>
            <a:r>
              <a:rPr lang="fr-FR" sz="2400" dirty="0"/>
              <a:t> pension system. (Article 8) </a:t>
            </a:r>
            <a:r>
              <a:rPr lang="fr-FR" sz="2400" dirty="0">
                <a:solidFill>
                  <a:srgbClr val="000000"/>
                </a:solidFill>
                <a:cs typeface="Arial"/>
                <a:sym typeface="Wingdings" charset="0"/>
              </a:rPr>
              <a:t>  </a:t>
            </a:r>
            <a:r>
              <a:rPr lang="fr-FR" sz="2400" b="1" dirty="0">
                <a:solidFill>
                  <a:srgbClr val="000000"/>
                </a:solidFill>
                <a:cs typeface="Arial"/>
                <a:sym typeface="Wingdings" charset="0"/>
              </a:rPr>
              <a:t>massive </a:t>
            </a:r>
            <a:r>
              <a:rPr lang="fr-FR" sz="2400" b="1" dirty="0" err="1">
                <a:solidFill>
                  <a:srgbClr val="000000"/>
                </a:solidFill>
                <a:cs typeface="Arial"/>
                <a:sym typeface="Wingdings" charset="0"/>
              </a:rPr>
              <a:t>regularisations</a:t>
            </a:r>
            <a:r>
              <a:rPr lang="fr-FR" sz="2400" b="1" dirty="0">
                <a:solidFill>
                  <a:srgbClr val="000000"/>
                </a:solidFill>
                <a:cs typeface="Arial"/>
                <a:sym typeface="Wingdings" charset="0"/>
              </a:rPr>
              <a:t> </a:t>
            </a:r>
            <a:r>
              <a:rPr lang="fr-FR" sz="2400" b="1" dirty="0" err="1">
                <a:solidFill>
                  <a:srgbClr val="000000"/>
                </a:solidFill>
                <a:cs typeface="Arial"/>
                <a:sym typeface="Wingdings" charset="0"/>
              </a:rPr>
              <a:t>fueling</a:t>
            </a:r>
            <a:r>
              <a:rPr lang="fr-FR" sz="2400" b="1" dirty="0">
                <a:solidFill>
                  <a:srgbClr val="000000"/>
                </a:solidFill>
                <a:cs typeface="Arial"/>
                <a:sym typeface="Wingdings" charset="0"/>
              </a:rPr>
              <a:t> </a:t>
            </a:r>
            <a:r>
              <a:rPr lang="fr-FR" sz="2400" b="1" dirty="0" err="1">
                <a:solidFill>
                  <a:srgbClr val="000000"/>
                </a:solidFill>
                <a:cs typeface="Arial"/>
                <a:sym typeface="Wingdings" charset="0"/>
              </a:rPr>
              <a:t>Spain’s</a:t>
            </a:r>
            <a:r>
              <a:rPr lang="fr-FR" sz="2400" b="1" dirty="0">
                <a:solidFill>
                  <a:srgbClr val="000000"/>
                </a:solidFill>
                <a:cs typeface="Arial"/>
                <a:sym typeface="Wingdings" charset="0"/>
              </a:rPr>
              <a:t> </a:t>
            </a:r>
            <a:r>
              <a:rPr lang="fr-FR" sz="2400" b="1" dirty="0" err="1">
                <a:solidFill>
                  <a:srgbClr val="000000"/>
                </a:solidFill>
                <a:cs typeface="Arial"/>
                <a:sym typeface="Wingdings" charset="0"/>
              </a:rPr>
              <a:t>economic</a:t>
            </a:r>
            <a:r>
              <a:rPr lang="fr-FR" sz="2400" b="1" dirty="0">
                <a:solidFill>
                  <a:srgbClr val="000000"/>
                </a:solidFill>
                <a:cs typeface="Arial"/>
                <a:sym typeface="Wingdings" charset="0"/>
              </a:rPr>
              <a:t> </a:t>
            </a:r>
            <a:r>
              <a:rPr lang="fr-FR" sz="2400" b="1" dirty="0" err="1">
                <a:solidFill>
                  <a:srgbClr val="000000"/>
                </a:solidFill>
                <a:cs typeface="Arial"/>
                <a:sym typeface="Wingdings" charset="0"/>
              </a:rPr>
              <a:t>growth</a:t>
            </a:r>
            <a:r>
              <a:rPr lang="fr-FR" sz="2400" b="1" dirty="0">
                <a:solidFill>
                  <a:srgbClr val="000000"/>
                </a:solidFill>
                <a:cs typeface="Arial"/>
                <a:sym typeface="Wingdings" charset="0"/>
              </a:rPr>
              <a:t> </a:t>
            </a:r>
            <a:r>
              <a:rPr lang="fr-FR" sz="2400" dirty="0">
                <a:solidFill>
                  <a:srgbClr val="000000"/>
                </a:solidFill>
                <a:cs typeface="Arial"/>
                <a:sym typeface="Wingdings" charset="0"/>
              </a:rPr>
              <a:t>(3,2% in 2024, 1,1 in France, -0,2% in Germany)</a:t>
            </a:r>
          </a:p>
          <a:p>
            <a:r>
              <a:rPr lang="fr-FR" sz="2400" dirty="0" err="1"/>
              <a:t>Since</a:t>
            </a:r>
            <a:r>
              <a:rPr lang="fr-FR" sz="2400" dirty="0"/>
              <a:t> </a:t>
            </a:r>
            <a:r>
              <a:rPr lang="fr-FR" sz="2400" dirty="0" err="1"/>
              <a:t>January</a:t>
            </a:r>
            <a:r>
              <a:rPr lang="fr-FR" sz="2400" dirty="0"/>
              <a:t> 2019, immigration has </a:t>
            </a:r>
            <a:r>
              <a:rPr lang="fr-FR" sz="2400" dirty="0" err="1"/>
              <a:t>accounted</a:t>
            </a:r>
            <a:r>
              <a:rPr lang="fr-FR" sz="2400" dirty="0"/>
              <a:t> for 70% of the jobs </a:t>
            </a:r>
            <a:r>
              <a:rPr lang="fr-FR" sz="2400" dirty="0" err="1"/>
              <a:t>created</a:t>
            </a:r>
            <a:r>
              <a:rPr lang="fr-FR" sz="2400" dirty="0"/>
              <a:t> in Spain.</a:t>
            </a:r>
          </a:p>
          <a:p>
            <a:pPr marL="342900" indent="-342900">
              <a:buFont typeface="Arial" panose="020B0604020202020204" pitchFamily="34" charset="0"/>
              <a:buChar char="•"/>
            </a:pPr>
            <a:r>
              <a:rPr lang="fr-FR" sz="2400" dirty="0"/>
              <a:t>But </a:t>
            </a:r>
            <a:r>
              <a:rPr lang="fr-FR" sz="2400" b="1" dirty="0" err="1">
                <a:solidFill>
                  <a:srgbClr val="000000"/>
                </a:solidFill>
                <a:cs typeface="Arial"/>
                <a:sym typeface="Wingdings" charset="0"/>
              </a:rPr>
              <a:t>growing</a:t>
            </a:r>
            <a:r>
              <a:rPr lang="fr-FR" sz="2400" b="1" dirty="0">
                <a:solidFill>
                  <a:srgbClr val="000000"/>
                </a:solidFill>
                <a:cs typeface="Arial"/>
                <a:sym typeface="Wingdings" charset="0"/>
              </a:rPr>
              <a:t> </a:t>
            </a:r>
            <a:r>
              <a:rPr lang="fr-FR" sz="2400" b="1" dirty="0" err="1">
                <a:solidFill>
                  <a:srgbClr val="000000"/>
                </a:solidFill>
                <a:cs typeface="Arial"/>
                <a:sym typeface="Wingdings" charset="0"/>
              </a:rPr>
              <a:t>housing</a:t>
            </a:r>
            <a:r>
              <a:rPr lang="fr-FR" sz="2400" b="1" dirty="0">
                <a:solidFill>
                  <a:srgbClr val="000000"/>
                </a:solidFill>
                <a:cs typeface="Arial"/>
                <a:sym typeface="Wingdings" charset="0"/>
              </a:rPr>
              <a:t> tensions</a:t>
            </a:r>
          </a:p>
          <a:p>
            <a:endParaRPr lang="fr-FR" sz="2400" dirty="0"/>
          </a:p>
          <a:p>
            <a:endParaRPr lang="fr-FR" dirty="0"/>
          </a:p>
        </p:txBody>
      </p:sp>
    </p:spTree>
    <p:extLst>
      <p:ext uri="{BB962C8B-B14F-4D97-AF65-F5344CB8AC3E}">
        <p14:creationId xmlns:p14="http://schemas.microsoft.com/office/powerpoint/2010/main" val="223490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23D0D-94C5-52F0-F55A-C207B57D190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1C4383E-BB8E-0A8A-2A08-765A13390DE1}"/>
              </a:ext>
            </a:extLst>
          </p:cNvPr>
          <p:cNvSpPr>
            <a:spLocks noGrp="1"/>
          </p:cNvSpPr>
          <p:nvPr>
            <p:ph type="ctrTitle"/>
          </p:nvPr>
        </p:nvSpPr>
        <p:spPr>
          <a:xfrm>
            <a:off x="1524000" y="109983"/>
            <a:ext cx="9144000" cy="483476"/>
          </a:xfrm>
        </p:spPr>
        <p:txBody>
          <a:bodyPr>
            <a:normAutofit fontScale="90000"/>
          </a:bodyPr>
          <a:lstStyle/>
          <a:p>
            <a:r>
              <a:rPr lang="fr-FR" sz="3200" dirty="0" err="1"/>
              <a:t>Italy</a:t>
            </a:r>
            <a:r>
              <a:rPr lang="fr-FR" sz="3200" dirty="0"/>
              <a:t> in the 1990’s</a:t>
            </a:r>
          </a:p>
        </p:txBody>
      </p:sp>
      <p:sp>
        <p:nvSpPr>
          <p:cNvPr id="3" name="ZoneTexte 2">
            <a:extLst>
              <a:ext uri="{FF2B5EF4-FFF2-40B4-BE49-F238E27FC236}">
                <a16:creationId xmlns:a16="http://schemas.microsoft.com/office/drawing/2014/main" id="{067CA062-C9EF-7979-B57C-DFF314F46FD6}"/>
              </a:ext>
            </a:extLst>
          </p:cNvPr>
          <p:cNvSpPr txBox="1"/>
          <p:nvPr/>
        </p:nvSpPr>
        <p:spPr>
          <a:xfrm>
            <a:off x="1122219" y="574564"/>
            <a:ext cx="6483926" cy="461665"/>
          </a:xfrm>
          <a:prstGeom prst="rect">
            <a:avLst/>
          </a:prstGeom>
          <a:noFill/>
        </p:spPr>
        <p:txBody>
          <a:bodyPr wrap="square" rtlCol="0">
            <a:spAutoFit/>
          </a:bodyPr>
          <a:lstStyle/>
          <a:p>
            <a:r>
              <a:rPr lang="fr-FR" sz="2400" dirty="0" err="1"/>
              <a:t>From</a:t>
            </a:r>
            <a:r>
              <a:rPr lang="fr-FR" sz="2400" dirty="0"/>
              <a:t> the 1990’s to the introduction of the Euro</a:t>
            </a:r>
          </a:p>
        </p:txBody>
      </p:sp>
      <p:sp>
        <p:nvSpPr>
          <p:cNvPr id="4" name="ZoneTexte 3">
            <a:extLst>
              <a:ext uri="{FF2B5EF4-FFF2-40B4-BE49-F238E27FC236}">
                <a16:creationId xmlns:a16="http://schemas.microsoft.com/office/drawing/2014/main" id="{2EE96323-15A4-4C6D-B772-F8B4E2330F32}"/>
              </a:ext>
            </a:extLst>
          </p:cNvPr>
          <p:cNvSpPr txBox="1"/>
          <p:nvPr/>
        </p:nvSpPr>
        <p:spPr>
          <a:xfrm>
            <a:off x="1226128" y="1974274"/>
            <a:ext cx="10370128" cy="1569660"/>
          </a:xfrm>
          <a:prstGeom prst="rect">
            <a:avLst/>
          </a:prstGeom>
          <a:noFill/>
        </p:spPr>
        <p:txBody>
          <a:bodyPr wrap="square" rtlCol="0">
            <a:spAutoFit/>
          </a:bodyPr>
          <a:lstStyle/>
          <a:p>
            <a:endParaRPr lang="fr-FR" sz="2400" dirty="0"/>
          </a:p>
          <a:p>
            <a:endParaRPr lang="fr-FR" sz="2400" dirty="0"/>
          </a:p>
          <a:p>
            <a:endParaRPr lang="fr-FR" sz="2400" dirty="0"/>
          </a:p>
          <a:p>
            <a:endParaRPr lang="fr-FR" sz="2400" dirty="0"/>
          </a:p>
        </p:txBody>
      </p:sp>
      <p:sp>
        <p:nvSpPr>
          <p:cNvPr id="5" name="ZoneTexte 4">
            <a:extLst>
              <a:ext uri="{FF2B5EF4-FFF2-40B4-BE49-F238E27FC236}">
                <a16:creationId xmlns:a16="http://schemas.microsoft.com/office/drawing/2014/main" id="{3C2BA9DC-D7EB-A59E-212D-1EBC4181F8F0}"/>
              </a:ext>
            </a:extLst>
          </p:cNvPr>
          <p:cNvSpPr txBox="1"/>
          <p:nvPr/>
        </p:nvSpPr>
        <p:spPr>
          <a:xfrm>
            <a:off x="1031967" y="1036319"/>
            <a:ext cx="10698480" cy="2123658"/>
          </a:xfrm>
          <a:prstGeom prst="rect">
            <a:avLst/>
          </a:prstGeom>
          <a:noFill/>
        </p:spPr>
        <p:txBody>
          <a:bodyPr wrap="square" rtlCol="0">
            <a:spAutoFit/>
          </a:bodyPr>
          <a:lstStyle/>
          <a:p>
            <a:r>
              <a:rPr lang="fr-FR" sz="2400" dirty="0" err="1"/>
              <a:t>Politically</a:t>
            </a:r>
            <a:r>
              <a:rPr lang="fr-FR" sz="2400" dirty="0"/>
              <a:t>, Berlusconi, the </a:t>
            </a:r>
            <a:r>
              <a:rPr lang="fr-FR" sz="2400" dirty="0" err="1"/>
              <a:t>R.Prodi</a:t>
            </a:r>
            <a:r>
              <a:rPr lang="fr-FR" sz="2400" dirty="0"/>
              <a:t> (center-</a:t>
            </a:r>
            <a:r>
              <a:rPr lang="fr-FR" sz="2400" dirty="0" err="1"/>
              <a:t>left</a:t>
            </a:r>
            <a:r>
              <a:rPr lang="fr-FR" sz="2400" dirty="0"/>
              <a:t> coalition), </a:t>
            </a:r>
            <a:r>
              <a:rPr lang="fr-FR" sz="2400" dirty="0" err="1"/>
              <a:t>then</a:t>
            </a:r>
            <a:r>
              <a:rPr lang="fr-FR" sz="2400" dirty="0"/>
              <a:t> Berlusconi </a:t>
            </a:r>
            <a:r>
              <a:rPr lang="fr-FR" sz="2400" dirty="0" err="1"/>
              <a:t>again</a:t>
            </a:r>
            <a:r>
              <a:rPr lang="fr-FR" sz="2400" dirty="0"/>
              <a:t> </a:t>
            </a:r>
            <a:r>
              <a:rPr lang="fr-FR" altLang="fr-FR" sz="2400" dirty="0">
                <a:solidFill>
                  <a:srgbClr val="3333CC"/>
                </a:solidFill>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fragmented</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political</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landscape</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politicians</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using</a:t>
            </a:r>
            <a:r>
              <a:rPr lang="fr-FR" altLang="fr-FR" sz="2400" dirty="0">
                <a:ea typeface="ＭＳ Ｐゴシック" panose="020B0600070205080204" pitchFamily="34" charset="-128"/>
                <a:sym typeface="Wingdings" pitchFamily="2" charset="2"/>
              </a:rPr>
              <a:t> public </a:t>
            </a:r>
            <a:r>
              <a:rPr lang="fr-FR" altLang="fr-FR" sz="2400" dirty="0" err="1">
                <a:ea typeface="ＭＳ Ｐゴシック" panose="020B0600070205080204" pitchFamily="34" charset="-128"/>
                <a:sym typeface="Wingdings" pitchFamily="2" charset="2"/>
              </a:rPr>
              <a:t>spending</a:t>
            </a:r>
            <a:r>
              <a:rPr lang="fr-FR" altLang="fr-FR" sz="2400" dirty="0">
                <a:ea typeface="ＭＳ Ｐゴシック" panose="020B0600070205080204" pitchFamily="34" charset="-128"/>
                <a:sym typeface="Wingdings" pitchFamily="2" charset="2"/>
              </a:rPr>
              <a:t> to </a:t>
            </a:r>
            <a:r>
              <a:rPr lang="fr-FR" altLang="fr-FR" sz="2400" dirty="0" err="1">
                <a:ea typeface="ＭＳ Ｐゴシック" panose="020B0600070205080204" pitchFamily="34" charset="-128"/>
                <a:sym typeface="Wingdings" pitchFamily="2" charset="2"/>
              </a:rPr>
              <a:t>assuage</a:t>
            </a:r>
            <a:r>
              <a:rPr lang="fr-FR" altLang="fr-FR" sz="2400" dirty="0">
                <a:ea typeface="ＭＳ Ｐゴシック" panose="020B0600070205080204" pitchFamily="34" charset="-128"/>
                <a:sym typeface="Wingdings" pitchFamily="2" charset="2"/>
              </a:rPr>
              <a:t> the opposition</a:t>
            </a:r>
            <a:endParaRPr lang="fr-FR" sz="2400" dirty="0"/>
          </a:p>
          <a:p>
            <a:r>
              <a:rPr lang="fr-FR" sz="1200" dirty="0"/>
              <a:t> </a:t>
            </a:r>
          </a:p>
          <a:p>
            <a:endParaRPr lang="fr-FR" altLang="fr-FR" sz="1200" dirty="0">
              <a:ea typeface="ＭＳ Ｐゴシック" panose="020B0600070205080204" pitchFamily="34" charset="-128"/>
              <a:sym typeface="Wingdings" pitchFamily="2" charset="2"/>
            </a:endParaRPr>
          </a:p>
          <a:p>
            <a:endParaRPr lang="fr-FR" dirty="0">
              <a:ea typeface="ＭＳ Ｐゴシック" panose="020B0600070205080204" pitchFamily="34" charset="-128"/>
              <a:sym typeface="Wingdings" pitchFamily="2" charset="2"/>
            </a:endParaRPr>
          </a:p>
          <a:p>
            <a:endParaRPr lang="fr-FR" dirty="0"/>
          </a:p>
        </p:txBody>
      </p:sp>
      <p:sp>
        <p:nvSpPr>
          <p:cNvPr id="7" name="ZoneTexte 6">
            <a:extLst>
              <a:ext uri="{FF2B5EF4-FFF2-40B4-BE49-F238E27FC236}">
                <a16:creationId xmlns:a16="http://schemas.microsoft.com/office/drawing/2014/main" id="{6DAD62F3-9969-8048-9590-CA38B8802FA5}"/>
              </a:ext>
            </a:extLst>
          </p:cNvPr>
          <p:cNvSpPr txBox="1"/>
          <p:nvPr/>
        </p:nvSpPr>
        <p:spPr>
          <a:xfrm>
            <a:off x="2600960" y="4673600"/>
            <a:ext cx="184731" cy="369332"/>
          </a:xfrm>
          <a:prstGeom prst="rect">
            <a:avLst/>
          </a:prstGeom>
          <a:noFill/>
        </p:spPr>
        <p:txBody>
          <a:bodyPr wrap="none" rtlCol="0">
            <a:spAutoFit/>
          </a:bodyPr>
          <a:lstStyle/>
          <a:p>
            <a:endParaRPr lang="fr-FR" dirty="0"/>
          </a:p>
        </p:txBody>
      </p:sp>
      <p:sp>
        <p:nvSpPr>
          <p:cNvPr id="8" name="ZoneTexte 7">
            <a:extLst>
              <a:ext uri="{FF2B5EF4-FFF2-40B4-BE49-F238E27FC236}">
                <a16:creationId xmlns:a16="http://schemas.microsoft.com/office/drawing/2014/main" id="{319A6C94-4891-797A-A556-D2B7995A701A}"/>
              </a:ext>
            </a:extLst>
          </p:cNvPr>
          <p:cNvSpPr txBox="1"/>
          <p:nvPr/>
        </p:nvSpPr>
        <p:spPr>
          <a:xfrm>
            <a:off x="792481" y="2377440"/>
            <a:ext cx="11399520" cy="1477328"/>
          </a:xfrm>
          <a:prstGeom prst="rect">
            <a:avLst/>
          </a:prstGeom>
          <a:noFill/>
        </p:spPr>
        <p:txBody>
          <a:bodyPr wrap="square" rtlCol="0">
            <a:spAutoFit/>
          </a:bodyPr>
          <a:lstStyle/>
          <a:p>
            <a:pPr marL="285750" indent="-285750">
              <a:buFont typeface="Arial" panose="020B0604020202020204" pitchFamily="34" charset="0"/>
              <a:buChar char="•"/>
            </a:pPr>
            <a:r>
              <a:rPr lang="fr-FR" sz="2400" dirty="0"/>
              <a:t>Stagnant GDP </a:t>
            </a:r>
            <a:r>
              <a:rPr lang="fr-FR" sz="2400" dirty="0" err="1"/>
              <a:t>growth</a:t>
            </a:r>
            <a:r>
              <a:rPr lang="fr-FR" sz="2400" dirty="0"/>
              <a:t> (</a:t>
            </a:r>
            <a:r>
              <a:rPr lang="en-US" sz="24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average annual growth rate of GDP has declined from 2% in 1980s, to 1.4% in the 1990s, to 0.5% in 2000s.</a:t>
            </a:r>
            <a:r>
              <a:rPr lang="fr-FR" sz="2400" dirty="0">
                <a:solidFill>
                  <a:srgbClr val="ED7D31"/>
                </a:solidFill>
                <a:latin typeface="Calibri" panose="020F0502020204030204" pitchFamily="34" charset="0"/>
                <a:ea typeface="Calibri" panose="020F0502020204030204" pitchFamily="34" charset="0"/>
                <a:cs typeface="Times New Roman" panose="02020603050405020304" pitchFamily="18" charset="0"/>
              </a:rPr>
              <a:t>)</a:t>
            </a:r>
            <a:endParaRPr lang="fr-FR" sz="2400" dirty="0"/>
          </a:p>
          <a:p>
            <a:r>
              <a:rPr lang="fr-FR" sz="2400" dirty="0"/>
              <a:t>Stagnant </a:t>
            </a:r>
            <a:r>
              <a:rPr lang="fr-FR" sz="2400" dirty="0" err="1"/>
              <a:t>wages</a:t>
            </a:r>
            <a:endParaRPr lang="fr-FR" sz="2400" dirty="0"/>
          </a:p>
          <a:p>
            <a:endParaRPr lang="fr-FR" dirty="0"/>
          </a:p>
        </p:txBody>
      </p:sp>
      <p:sp>
        <p:nvSpPr>
          <p:cNvPr id="10" name="ZoneTexte 9">
            <a:extLst>
              <a:ext uri="{FF2B5EF4-FFF2-40B4-BE49-F238E27FC236}">
                <a16:creationId xmlns:a16="http://schemas.microsoft.com/office/drawing/2014/main" id="{4D9482ED-38F6-6519-25FC-915C89365937}"/>
              </a:ext>
            </a:extLst>
          </p:cNvPr>
          <p:cNvSpPr txBox="1"/>
          <p:nvPr/>
        </p:nvSpPr>
        <p:spPr>
          <a:xfrm>
            <a:off x="955040" y="3962400"/>
            <a:ext cx="6390404" cy="1107996"/>
          </a:xfrm>
          <a:prstGeom prst="rect">
            <a:avLst/>
          </a:prstGeom>
          <a:noFill/>
        </p:spPr>
        <p:txBody>
          <a:bodyPr wrap="none" rtlCol="0">
            <a:spAutoFit/>
          </a:bodyPr>
          <a:lstStyle/>
          <a:p>
            <a:pPr marL="342900" indent="-342900">
              <a:buFont typeface="Arial" panose="020B0604020202020204" pitchFamily="34" charset="0"/>
              <a:buChar char="•"/>
            </a:pPr>
            <a:r>
              <a:rPr lang="fr-FR" sz="2400" dirty="0"/>
              <a:t>High inflation </a:t>
            </a:r>
            <a:r>
              <a:rPr lang="fr-FR" altLang="fr-FR" sz="2400" dirty="0">
                <a:solidFill>
                  <a:srgbClr val="3333CC"/>
                </a:solidFill>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decreasing</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purchasing</a:t>
            </a:r>
            <a:r>
              <a:rPr lang="fr-FR" altLang="fr-FR" sz="2400" dirty="0">
                <a:ea typeface="ＭＳ Ｐゴシック" panose="020B0600070205080204" pitchFamily="34" charset="-128"/>
                <a:sym typeface="Wingdings" pitchFamily="2" charset="2"/>
              </a:rPr>
              <a:t> power</a:t>
            </a:r>
          </a:p>
          <a:p>
            <a:r>
              <a:rPr lang="fr-FR" altLang="fr-FR" sz="2400" dirty="0">
                <a:ea typeface="ＭＳ Ｐゴシック" panose="020B0600070205080204" pitchFamily="34" charset="-128"/>
                <a:sym typeface="Wingdings" pitchFamily="2" charset="2"/>
              </a:rPr>
              <a:t>In the 1990’s: </a:t>
            </a:r>
            <a:r>
              <a:rPr lang="fr-FR" altLang="fr-FR" sz="2400" dirty="0" err="1">
                <a:ea typeface="ＭＳ Ｐゴシック" panose="020B0600070205080204" pitchFamily="34" charset="-128"/>
                <a:sym typeface="Wingdings" pitchFamily="2" charset="2"/>
              </a:rPr>
              <a:t>debt</a:t>
            </a:r>
            <a:r>
              <a:rPr lang="fr-FR" altLang="fr-FR" sz="2400" dirty="0">
                <a:ea typeface="ＭＳ Ｐゴシック" panose="020B0600070205080204" pitchFamily="34" charset="-128"/>
                <a:sym typeface="Wingdings" pitchFamily="2" charset="2"/>
              </a:rPr>
              <a:t>= 120% of GDP</a:t>
            </a:r>
          </a:p>
          <a:p>
            <a:endParaRPr lang="fr-FR" dirty="0"/>
          </a:p>
        </p:txBody>
      </p:sp>
      <p:sp>
        <p:nvSpPr>
          <p:cNvPr id="11" name="ZoneTexte 10">
            <a:extLst>
              <a:ext uri="{FF2B5EF4-FFF2-40B4-BE49-F238E27FC236}">
                <a16:creationId xmlns:a16="http://schemas.microsoft.com/office/drawing/2014/main" id="{22B496A6-B014-33EE-B4B7-29F595DEADDF}"/>
              </a:ext>
            </a:extLst>
          </p:cNvPr>
          <p:cNvSpPr txBox="1"/>
          <p:nvPr/>
        </p:nvSpPr>
        <p:spPr>
          <a:xfrm>
            <a:off x="995680" y="4937760"/>
            <a:ext cx="11866880" cy="1107996"/>
          </a:xfrm>
          <a:prstGeom prst="rect">
            <a:avLst/>
          </a:prstGeom>
          <a:noFill/>
        </p:spPr>
        <p:txBody>
          <a:bodyPr wrap="square" rtlCol="0">
            <a:spAutoFit/>
          </a:bodyPr>
          <a:lstStyle/>
          <a:p>
            <a:pPr marL="342900" indent="-342900">
              <a:buFont typeface="Arial" panose="020B0604020202020204" pitchFamily="34" charset="0"/>
              <a:buChar char="•"/>
            </a:pPr>
            <a:r>
              <a:rPr lang="fr-FR" altLang="fr-FR" sz="2400" dirty="0">
                <a:ea typeface="ＭＳ Ｐゴシック" panose="020B0600070205080204" pitchFamily="34" charset="-128"/>
                <a:sym typeface="Wingdings" pitchFamily="2" charset="2"/>
              </a:rPr>
              <a:t>Low </a:t>
            </a:r>
            <a:r>
              <a:rPr lang="fr-FR" altLang="fr-FR" sz="2400" dirty="0" err="1">
                <a:ea typeface="ＭＳ Ｐゴシック" panose="020B0600070205080204" pitchFamily="34" charset="-128"/>
                <a:sym typeface="Wingdings" pitchFamily="2" charset="2"/>
              </a:rPr>
              <a:t>productivity</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lack</a:t>
            </a:r>
            <a:r>
              <a:rPr lang="fr-FR" altLang="fr-FR" sz="2400" dirty="0">
                <a:ea typeface="ＭＳ Ｐゴシック" panose="020B0600070205080204" pitchFamily="34" charset="-128"/>
                <a:sym typeface="Wingdings" pitchFamily="2" charset="2"/>
              </a:rPr>
              <a:t> of </a:t>
            </a:r>
            <a:r>
              <a:rPr lang="fr-FR" altLang="fr-FR" sz="2400" dirty="0" err="1">
                <a:ea typeface="ＭＳ Ｐゴシック" panose="020B0600070205080204" pitchFamily="34" charset="-128"/>
                <a:sym typeface="Wingdings" pitchFamily="2" charset="2"/>
              </a:rPr>
              <a:t>investment</a:t>
            </a:r>
            <a:r>
              <a:rPr lang="fr-FR" altLang="fr-FR" sz="2400" dirty="0">
                <a:ea typeface="ＭＳ Ｐゴシック" panose="020B0600070205080204" pitchFamily="34" charset="-128"/>
                <a:sym typeface="Wingdings" pitchFamily="2" charset="2"/>
              </a:rPr>
              <a:t> in R&amp;D, </a:t>
            </a:r>
            <a:r>
              <a:rPr lang="fr-FR" altLang="fr-FR" sz="2400" dirty="0" err="1">
                <a:ea typeface="ＭＳ Ｐゴシック" panose="020B0600070205080204" pitchFamily="34" charset="-128"/>
                <a:sym typeface="Wingdings" pitchFamily="2" charset="2"/>
              </a:rPr>
              <a:t>education</a:t>
            </a:r>
            <a:r>
              <a:rPr lang="fr-FR" altLang="fr-FR" sz="2400" dirty="0">
                <a:ea typeface="ＭＳ Ｐゴシック" panose="020B0600070205080204" pitchFamily="34" charset="-128"/>
                <a:sym typeface="Wingdings" pitchFamily="2" charset="2"/>
              </a:rPr>
              <a:t>, ) and </a:t>
            </a:r>
            <a:r>
              <a:rPr lang="fr-FR" altLang="fr-FR" sz="2400" dirty="0" err="1">
                <a:ea typeface="ＭＳ Ｐゴシック" panose="020B0600070205080204" pitchFamily="34" charset="-128"/>
                <a:sym typeface="Wingdings" pitchFamily="2" charset="2"/>
              </a:rPr>
              <a:t>unfavourable</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market</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specialization</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traditional</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low-skilled</a:t>
            </a:r>
            <a:r>
              <a:rPr lang="fr-FR" altLang="fr-FR" sz="2400" dirty="0">
                <a:ea typeface="ＭＳ Ｐゴシック" panose="020B0600070205080204" pitchFamily="34" charset="-128"/>
                <a:sym typeface="Wingdings" pitchFamily="2" charset="2"/>
              </a:rPr>
              <a:t>, labour-intensive </a:t>
            </a:r>
            <a:r>
              <a:rPr lang="fr-FR" altLang="fr-FR" sz="2400" dirty="0" err="1">
                <a:ea typeface="ＭＳ Ｐゴシック" panose="020B0600070205080204" pitchFamily="34" charset="-128"/>
                <a:sym typeface="Wingdings" pitchFamily="2" charset="2"/>
              </a:rPr>
              <a:t>sectors</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late</a:t>
            </a:r>
            <a:r>
              <a:rPr lang="fr-FR" altLang="fr-FR" sz="2400" dirty="0">
                <a:ea typeface="ＭＳ Ｐゴシック" panose="020B0600070205080204" pitchFamily="34" charset="-128"/>
                <a:sym typeface="Wingdings" pitchFamily="2" charset="2"/>
              </a:rPr>
              <a:t> adoption of ICT</a:t>
            </a:r>
          </a:p>
          <a:p>
            <a:endParaRPr lang="fr-FR" dirty="0"/>
          </a:p>
        </p:txBody>
      </p:sp>
      <p:sp>
        <p:nvSpPr>
          <p:cNvPr id="12" name="ZoneTexte 11">
            <a:extLst>
              <a:ext uri="{FF2B5EF4-FFF2-40B4-BE49-F238E27FC236}">
                <a16:creationId xmlns:a16="http://schemas.microsoft.com/office/drawing/2014/main" id="{A97031B8-AF19-3619-EB0F-16A38509E2D2}"/>
              </a:ext>
            </a:extLst>
          </p:cNvPr>
          <p:cNvSpPr txBox="1"/>
          <p:nvPr/>
        </p:nvSpPr>
        <p:spPr>
          <a:xfrm>
            <a:off x="4693920" y="6502400"/>
            <a:ext cx="184731" cy="369332"/>
          </a:xfrm>
          <a:prstGeom prst="rect">
            <a:avLst/>
          </a:prstGeom>
          <a:noFill/>
        </p:spPr>
        <p:txBody>
          <a:bodyPr wrap="none" rtlCol="0">
            <a:spAutoFit/>
          </a:bodyPr>
          <a:lstStyle/>
          <a:p>
            <a:endParaRPr lang="fr-FR" dirty="0"/>
          </a:p>
        </p:txBody>
      </p:sp>
      <p:sp>
        <p:nvSpPr>
          <p:cNvPr id="13" name="ZoneTexte 12">
            <a:extLst>
              <a:ext uri="{FF2B5EF4-FFF2-40B4-BE49-F238E27FC236}">
                <a16:creationId xmlns:a16="http://schemas.microsoft.com/office/drawing/2014/main" id="{5A307F40-886F-D64E-F4C2-BB203ACC765F}"/>
              </a:ext>
            </a:extLst>
          </p:cNvPr>
          <p:cNvSpPr txBox="1"/>
          <p:nvPr/>
        </p:nvSpPr>
        <p:spPr>
          <a:xfrm>
            <a:off x="975360" y="5567680"/>
            <a:ext cx="10755087" cy="1477328"/>
          </a:xfrm>
          <a:prstGeom prst="rect">
            <a:avLst/>
          </a:prstGeom>
          <a:noFill/>
        </p:spPr>
        <p:txBody>
          <a:bodyPr wrap="square" rtlCol="0">
            <a:spAutoFit/>
          </a:bodyPr>
          <a:lstStyle/>
          <a:p>
            <a:pPr marL="285750" indent="-285750">
              <a:buFont typeface="Arial" panose="020B0604020202020204" pitchFamily="34" charset="0"/>
              <a:buChar char="•"/>
            </a:pPr>
            <a:endParaRPr lang="fr-FR" altLang="fr-FR" sz="2400" dirty="0">
              <a:ea typeface="ＭＳ Ｐゴシック" panose="020B0600070205080204" pitchFamily="34" charset="-128"/>
              <a:sym typeface="Wingdings" pitchFamily="2" charset="2"/>
            </a:endParaRPr>
          </a:p>
          <a:p>
            <a:pPr marL="285750" indent="-285750">
              <a:buFont typeface="Arial" panose="020B0604020202020204" pitchFamily="34" charset="0"/>
              <a:buChar char="•"/>
            </a:pPr>
            <a:r>
              <a:rPr lang="fr-FR" altLang="fr-FR" sz="2400" dirty="0">
                <a:ea typeface="ＭＳ Ｐゴシック" panose="020B0600070205080204" pitchFamily="34" charset="-128"/>
                <a:sym typeface="Wingdings" pitchFamily="2" charset="2"/>
              </a:rPr>
              <a:t>Structural </a:t>
            </a:r>
            <a:r>
              <a:rPr lang="fr-FR" altLang="fr-FR" sz="2400" dirty="0" err="1">
                <a:ea typeface="ＭＳ Ｐゴシック" panose="020B0600070205080204" pitchFamily="34" charset="-128"/>
                <a:sym typeface="Wingdings" pitchFamily="2" charset="2"/>
              </a:rPr>
              <a:t>factors</a:t>
            </a:r>
            <a:r>
              <a:rPr lang="fr-FR" altLang="fr-FR" sz="2400" dirty="0">
                <a:ea typeface="ＭＳ Ｐゴシック" panose="020B0600070205080204" pitchFamily="34" charset="-128"/>
                <a:sym typeface="Wingdings" pitchFamily="2" charset="2"/>
              </a:rPr>
              <a:t> like </a:t>
            </a:r>
            <a:r>
              <a:rPr lang="fr-FR" altLang="fr-FR" sz="2400" dirty="0" err="1">
                <a:ea typeface="ＭＳ Ｐゴシック" panose="020B0600070205080204" pitchFamily="34" charset="-128"/>
                <a:sym typeface="Wingdings" pitchFamily="2" charset="2"/>
              </a:rPr>
              <a:t>nepotism</a:t>
            </a:r>
            <a:r>
              <a:rPr lang="fr-FR" altLang="fr-FR" sz="2400" dirty="0">
                <a:ea typeface="ＭＳ Ｐゴシック" panose="020B0600070205080204" pitchFamily="34" charset="-128"/>
                <a:sym typeface="Wingdings" pitchFamily="2" charset="2"/>
              </a:rPr>
              <a:t>, high </a:t>
            </a:r>
            <a:r>
              <a:rPr lang="fr-FR" altLang="fr-FR" sz="2400" dirty="0" err="1">
                <a:ea typeface="ＭＳ Ｐゴシック" panose="020B0600070205080204" pitchFamily="34" charset="-128"/>
                <a:sym typeface="Wingdings" pitchFamily="2" charset="2"/>
              </a:rPr>
              <a:t>level</a:t>
            </a:r>
            <a:r>
              <a:rPr lang="fr-FR" altLang="fr-FR" sz="2400" dirty="0">
                <a:ea typeface="ＭＳ Ｐゴシック" panose="020B0600070205080204" pitchFamily="34" charset="-128"/>
                <a:sym typeface="Wingdings" pitchFamily="2" charset="2"/>
              </a:rPr>
              <a:t> of corruption, </a:t>
            </a:r>
            <a:r>
              <a:rPr lang="fr-FR" altLang="fr-FR" sz="2400" dirty="0" err="1">
                <a:ea typeface="ＭＳ Ｐゴシック" panose="020B0600070205080204" pitchFamily="34" charset="-128"/>
                <a:sym typeface="Wingdings" pitchFamily="2" charset="2"/>
              </a:rPr>
              <a:t>misallocation</a:t>
            </a:r>
            <a:r>
              <a:rPr lang="fr-FR" altLang="fr-FR" sz="2400" dirty="0">
                <a:ea typeface="ＭＳ Ｐゴシック" panose="020B0600070205080204" pitchFamily="34" charset="-128"/>
                <a:sym typeface="Wingdings" pitchFamily="2" charset="2"/>
              </a:rPr>
              <a:t> of </a:t>
            </a:r>
            <a:r>
              <a:rPr lang="fr-FR" altLang="fr-FR" sz="2400" dirty="0" err="1">
                <a:ea typeface="ＭＳ Ｐゴシック" panose="020B0600070205080204" pitchFamily="34" charset="-128"/>
                <a:sym typeface="Wingdings" pitchFamily="2" charset="2"/>
              </a:rPr>
              <a:t>resources</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political</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instability</a:t>
            </a:r>
            <a:endParaRPr lang="fr-FR" altLang="fr-FR" sz="2400" dirty="0">
              <a:ea typeface="ＭＳ Ｐゴシック" panose="020B0600070205080204" pitchFamily="34" charset="-128"/>
              <a:sym typeface="Wingdings" pitchFamily="2" charset="2"/>
            </a:endParaRPr>
          </a:p>
          <a:p>
            <a:endParaRPr lang="fr-FR" dirty="0"/>
          </a:p>
        </p:txBody>
      </p:sp>
      <p:sp>
        <p:nvSpPr>
          <p:cNvPr id="9" name="ZoneTexte 8">
            <a:extLst>
              <a:ext uri="{FF2B5EF4-FFF2-40B4-BE49-F238E27FC236}">
                <a16:creationId xmlns:a16="http://schemas.microsoft.com/office/drawing/2014/main" id="{9F498BD8-B415-ED5E-DF74-991934EFA3EC}"/>
              </a:ext>
            </a:extLst>
          </p:cNvPr>
          <p:cNvSpPr txBox="1"/>
          <p:nvPr/>
        </p:nvSpPr>
        <p:spPr>
          <a:xfrm>
            <a:off x="9127375" y="41701"/>
            <a:ext cx="3064625" cy="523220"/>
          </a:xfrm>
          <a:prstGeom prst="rect">
            <a:avLst/>
          </a:prstGeom>
          <a:solidFill>
            <a:schemeClr val="accent1"/>
          </a:solidFill>
        </p:spPr>
        <p:txBody>
          <a:bodyPr wrap="square" rtlCol="0">
            <a:spAutoFit/>
          </a:bodyPr>
          <a:lstStyle/>
          <a:p>
            <a:r>
              <a:rPr lang="fr-FR" sz="2800" dirty="0" err="1">
                <a:solidFill>
                  <a:schemeClr val="bg1"/>
                </a:solidFill>
              </a:rPr>
              <a:t>Italy</a:t>
            </a:r>
            <a:r>
              <a:rPr lang="fr-FR" sz="2800" dirty="0">
                <a:solidFill>
                  <a:schemeClr val="bg1"/>
                </a:solidFill>
              </a:rPr>
              <a:t> 1990’s</a:t>
            </a:r>
          </a:p>
        </p:txBody>
      </p:sp>
      <p:sp>
        <p:nvSpPr>
          <p:cNvPr id="14" name="Espace réservé du numéro de diapositive 13">
            <a:extLst>
              <a:ext uri="{FF2B5EF4-FFF2-40B4-BE49-F238E27FC236}">
                <a16:creationId xmlns:a16="http://schemas.microsoft.com/office/drawing/2014/main" id="{88DCE538-E2AC-6D84-7FB8-0C82B8A111AC}"/>
              </a:ext>
            </a:extLst>
          </p:cNvPr>
          <p:cNvSpPr>
            <a:spLocks noGrp="1"/>
          </p:cNvSpPr>
          <p:nvPr>
            <p:ph type="sldNum" sz="quarter" idx="12"/>
          </p:nvPr>
        </p:nvSpPr>
        <p:spPr/>
        <p:txBody>
          <a:bodyPr/>
          <a:lstStyle/>
          <a:p>
            <a:fld id="{18763A89-805D-2145-B853-32C81223FF7D}" type="slidenum">
              <a:rPr lang="fr-FR" smtClean="0"/>
              <a:t>16</a:t>
            </a:fld>
            <a:endParaRPr lang="fr-FR"/>
          </a:p>
        </p:txBody>
      </p:sp>
    </p:spTree>
    <p:extLst>
      <p:ext uri="{BB962C8B-B14F-4D97-AF65-F5344CB8AC3E}">
        <p14:creationId xmlns:p14="http://schemas.microsoft.com/office/powerpoint/2010/main" val="111870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0"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E421B-EB20-3ABD-B849-47C23869230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666683B-BF84-723F-73AC-F7F8D78743AB}"/>
              </a:ext>
            </a:extLst>
          </p:cNvPr>
          <p:cNvSpPr>
            <a:spLocks noGrp="1"/>
          </p:cNvSpPr>
          <p:nvPr>
            <p:ph type="ctrTitle"/>
          </p:nvPr>
        </p:nvSpPr>
        <p:spPr>
          <a:xfrm>
            <a:off x="1524000" y="109983"/>
            <a:ext cx="9144000" cy="483476"/>
          </a:xfrm>
        </p:spPr>
        <p:txBody>
          <a:bodyPr>
            <a:normAutofit fontScale="90000"/>
          </a:bodyPr>
          <a:lstStyle/>
          <a:p>
            <a:r>
              <a:rPr lang="fr-FR" sz="3200" dirty="0" err="1"/>
              <a:t>Italy</a:t>
            </a:r>
            <a:r>
              <a:rPr lang="fr-FR" sz="3200" dirty="0"/>
              <a:t> in the 1990’s</a:t>
            </a:r>
          </a:p>
        </p:txBody>
      </p:sp>
      <p:sp>
        <p:nvSpPr>
          <p:cNvPr id="3" name="ZoneTexte 2">
            <a:extLst>
              <a:ext uri="{FF2B5EF4-FFF2-40B4-BE49-F238E27FC236}">
                <a16:creationId xmlns:a16="http://schemas.microsoft.com/office/drawing/2014/main" id="{0C3FF563-23EB-3ADA-6145-B73D6134D3E0}"/>
              </a:ext>
            </a:extLst>
          </p:cNvPr>
          <p:cNvSpPr txBox="1"/>
          <p:nvPr/>
        </p:nvSpPr>
        <p:spPr>
          <a:xfrm>
            <a:off x="1122219" y="574564"/>
            <a:ext cx="6483926" cy="461665"/>
          </a:xfrm>
          <a:prstGeom prst="rect">
            <a:avLst/>
          </a:prstGeom>
          <a:noFill/>
        </p:spPr>
        <p:txBody>
          <a:bodyPr wrap="square" rtlCol="0">
            <a:spAutoFit/>
          </a:bodyPr>
          <a:lstStyle/>
          <a:p>
            <a:r>
              <a:rPr lang="fr-FR" sz="2400" dirty="0" err="1"/>
              <a:t>From</a:t>
            </a:r>
            <a:r>
              <a:rPr lang="fr-FR" sz="2400" dirty="0"/>
              <a:t> the 1990’s to the introduction of the Euro</a:t>
            </a:r>
          </a:p>
        </p:txBody>
      </p:sp>
      <p:sp>
        <p:nvSpPr>
          <p:cNvPr id="7" name="ZoneTexte 6">
            <a:extLst>
              <a:ext uri="{FF2B5EF4-FFF2-40B4-BE49-F238E27FC236}">
                <a16:creationId xmlns:a16="http://schemas.microsoft.com/office/drawing/2014/main" id="{98FC322E-7E88-94DC-B251-685F43D38855}"/>
              </a:ext>
            </a:extLst>
          </p:cNvPr>
          <p:cNvSpPr txBox="1"/>
          <p:nvPr/>
        </p:nvSpPr>
        <p:spPr>
          <a:xfrm>
            <a:off x="2600960" y="4673600"/>
            <a:ext cx="184731" cy="369332"/>
          </a:xfrm>
          <a:prstGeom prst="rect">
            <a:avLst/>
          </a:prstGeom>
          <a:noFill/>
        </p:spPr>
        <p:txBody>
          <a:bodyPr wrap="none" rtlCol="0">
            <a:spAutoFit/>
          </a:bodyPr>
          <a:lstStyle/>
          <a:p>
            <a:endParaRPr lang="fr-FR" dirty="0"/>
          </a:p>
        </p:txBody>
      </p:sp>
      <p:sp>
        <p:nvSpPr>
          <p:cNvPr id="12" name="ZoneTexte 11">
            <a:extLst>
              <a:ext uri="{FF2B5EF4-FFF2-40B4-BE49-F238E27FC236}">
                <a16:creationId xmlns:a16="http://schemas.microsoft.com/office/drawing/2014/main" id="{1467BCFB-0CE1-891A-DF58-8D8025E1CDD7}"/>
              </a:ext>
            </a:extLst>
          </p:cNvPr>
          <p:cNvSpPr txBox="1"/>
          <p:nvPr/>
        </p:nvSpPr>
        <p:spPr>
          <a:xfrm>
            <a:off x="4693920" y="6502400"/>
            <a:ext cx="184731" cy="369332"/>
          </a:xfrm>
          <a:prstGeom prst="rect">
            <a:avLst/>
          </a:prstGeom>
          <a:noFill/>
        </p:spPr>
        <p:txBody>
          <a:bodyPr wrap="none" rtlCol="0">
            <a:spAutoFit/>
          </a:bodyPr>
          <a:lstStyle/>
          <a:p>
            <a:endParaRPr lang="fr-FR" dirty="0"/>
          </a:p>
        </p:txBody>
      </p:sp>
      <p:pic>
        <p:nvPicPr>
          <p:cNvPr id="9" name="Image 8">
            <a:extLst>
              <a:ext uri="{FF2B5EF4-FFF2-40B4-BE49-F238E27FC236}">
                <a16:creationId xmlns:a16="http://schemas.microsoft.com/office/drawing/2014/main" id="{00B7D90E-D6D6-14FD-BCE4-9F8C9BF1DCF0}"/>
              </a:ext>
            </a:extLst>
          </p:cNvPr>
          <p:cNvPicPr>
            <a:picLocks noChangeAspect="1"/>
          </p:cNvPicPr>
          <p:nvPr/>
        </p:nvPicPr>
        <p:blipFill>
          <a:blip r:embed="rId2"/>
          <a:stretch>
            <a:fillRect/>
          </a:stretch>
        </p:blipFill>
        <p:spPr>
          <a:xfrm>
            <a:off x="60960" y="1397000"/>
            <a:ext cx="5080000" cy="4064000"/>
          </a:xfrm>
          <a:prstGeom prst="rect">
            <a:avLst/>
          </a:prstGeom>
        </p:spPr>
      </p:pic>
      <p:pic>
        <p:nvPicPr>
          <p:cNvPr id="15" name="Image 14">
            <a:extLst>
              <a:ext uri="{FF2B5EF4-FFF2-40B4-BE49-F238E27FC236}">
                <a16:creationId xmlns:a16="http://schemas.microsoft.com/office/drawing/2014/main" id="{09036888-1FD1-173E-721C-E9A8AA7EB72B}"/>
              </a:ext>
            </a:extLst>
          </p:cNvPr>
          <p:cNvPicPr>
            <a:picLocks noChangeAspect="1"/>
          </p:cNvPicPr>
          <p:nvPr/>
        </p:nvPicPr>
        <p:blipFill>
          <a:blip r:embed="rId3"/>
          <a:stretch>
            <a:fillRect/>
          </a:stretch>
        </p:blipFill>
        <p:spPr>
          <a:xfrm>
            <a:off x="5805170" y="2390140"/>
            <a:ext cx="4889500" cy="1955800"/>
          </a:xfrm>
          <a:prstGeom prst="rect">
            <a:avLst/>
          </a:prstGeom>
        </p:spPr>
      </p:pic>
      <p:sp>
        <p:nvSpPr>
          <p:cNvPr id="4" name="ZoneTexte 3">
            <a:extLst>
              <a:ext uri="{FF2B5EF4-FFF2-40B4-BE49-F238E27FC236}">
                <a16:creationId xmlns:a16="http://schemas.microsoft.com/office/drawing/2014/main" id="{946A4796-3FC4-6E33-F489-59473452F0EE}"/>
              </a:ext>
            </a:extLst>
          </p:cNvPr>
          <p:cNvSpPr txBox="1"/>
          <p:nvPr/>
        </p:nvSpPr>
        <p:spPr>
          <a:xfrm>
            <a:off x="6655981" y="4848447"/>
            <a:ext cx="184731" cy="369332"/>
          </a:xfrm>
          <a:prstGeom prst="rect">
            <a:avLst/>
          </a:prstGeom>
          <a:noFill/>
        </p:spPr>
        <p:txBody>
          <a:bodyPr wrap="none" rtlCol="0">
            <a:spAutoFit/>
          </a:bodyPr>
          <a:lstStyle/>
          <a:p>
            <a:endParaRPr lang="fr-FR" dirty="0"/>
          </a:p>
        </p:txBody>
      </p:sp>
      <p:sp>
        <p:nvSpPr>
          <p:cNvPr id="5" name="ZoneTexte 4">
            <a:extLst>
              <a:ext uri="{FF2B5EF4-FFF2-40B4-BE49-F238E27FC236}">
                <a16:creationId xmlns:a16="http://schemas.microsoft.com/office/drawing/2014/main" id="{B7345FA5-71E2-7EB0-6CDB-D4AC4B8369FC}"/>
              </a:ext>
            </a:extLst>
          </p:cNvPr>
          <p:cNvSpPr txBox="1"/>
          <p:nvPr/>
        </p:nvSpPr>
        <p:spPr>
          <a:xfrm>
            <a:off x="5316281" y="1488559"/>
            <a:ext cx="6315738" cy="830997"/>
          </a:xfrm>
          <a:prstGeom prst="rect">
            <a:avLst/>
          </a:prstGeom>
          <a:noFill/>
        </p:spPr>
        <p:txBody>
          <a:bodyPr wrap="square" rtlCol="0">
            <a:spAutoFit/>
          </a:bodyPr>
          <a:lstStyle/>
          <a:p>
            <a:r>
              <a:rPr lang="fr-FR" sz="2400" dirty="0" err="1"/>
              <a:t>Consumption</a:t>
            </a:r>
            <a:r>
              <a:rPr lang="fr-FR" sz="2400" dirty="0"/>
              <a:t> and </a:t>
            </a:r>
            <a:r>
              <a:rPr lang="fr-FR" sz="2400" dirty="0" err="1"/>
              <a:t>purchasing</a:t>
            </a:r>
            <a:r>
              <a:rPr lang="fr-FR" sz="2400" dirty="0"/>
              <a:t> power in </a:t>
            </a:r>
            <a:r>
              <a:rPr lang="fr-FR" sz="2400" dirty="0" err="1"/>
              <a:t>Italy</a:t>
            </a:r>
            <a:r>
              <a:rPr lang="fr-FR" sz="2400" dirty="0"/>
              <a:t> and France </a:t>
            </a:r>
            <a:r>
              <a:rPr lang="fr-FR" sz="2400" dirty="0" err="1"/>
              <a:t>between</a:t>
            </a:r>
            <a:r>
              <a:rPr lang="fr-FR" sz="2400" dirty="0"/>
              <a:t> 2000 and 2016 </a:t>
            </a:r>
          </a:p>
        </p:txBody>
      </p:sp>
      <p:sp>
        <p:nvSpPr>
          <p:cNvPr id="8" name="ZoneTexte 7">
            <a:extLst>
              <a:ext uri="{FF2B5EF4-FFF2-40B4-BE49-F238E27FC236}">
                <a16:creationId xmlns:a16="http://schemas.microsoft.com/office/drawing/2014/main" id="{D2301EE0-E1FD-6760-CD55-323245D0BCCA}"/>
              </a:ext>
            </a:extLst>
          </p:cNvPr>
          <p:cNvSpPr txBox="1"/>
          <p:nvPr/>
        </p:nvSpPr>
        <p:spPr>
          <a:xfrm>
            <a:off x="9127375" y="41701"/>
            <a:ext cx="3064625" cy="523220"/>
          </a:xfrm>
          <a:prstGeom prst="rect">
            <a:avLst/>
          </a:prstGeom>
          <a:solidFill>
            <a:schemeClr val="accent1"/>
          </a:solidFill>
        </p:spPr>
        <p:txBody>
          <a:bodyPr wrap="square" rtlCol="0">
            <a:spAutoFit/>
          </a:bodyPr>
          <a:lstStyle/>
          <a:p>
            <a:r>
              <a:rPr lang="fr-FR" sz="2800" dirty="0">
                <a:solidFill>
                  <a:schemeClr val="bg1"/>
                </a:solidFill>
              </a:rPr>
              <a:t> </a:t>
            </a:r>
            <a:r>
              <a:rPr lang="fr-FR" sz="2800" dirty="0" err="1">
                <a:solidFill>
                  <a:schemeClr val="bg1"/>
                </a:solidFill>
              </a:rPr>
              <a:t>Italy</a:t>
            </a:r>
            <a:r>
              <a:rPr lang="fr-FR" sz="2800" dirty="0">
                <a:solidFill>
                  <a:schemeClr val="bg1"/>
                </a:solidFill>
              </a:rPr>
              <a:t> 2000’s</a:t>
            </a:r>
          </a:p>
        </p:txBody>
      </p:sp>
      <p:sp>
        <p:nvSpPr>
          <p:cNvPr id="11" name="Espace réservé du numéro de diapositive 10">
            <a:extLst>
              <a:ext uri="{FF2B5EF4-FFF2-40B4-BE49-F238E27FC236}">
                <a16:creationId xmlns:a16="http://schemas.microsoft.com/office/drawing/2014/main" id="{74A73DBD-426B-07A1-457F-E7895D11E50C}"/>
              </a:ext>
            </a:extLst>
          </p:cNvPr>
          <p:cNvSpPr>
            <a:spLocks noGrp="1"/>
          </p:cNvSpPr>
          <p:nvPr>
            <p:ph type="sldNum" sz="quarter" idx="12"/>
          </p:nvPr>
        </p:nvSpPr>
        <p:spPr/>
        <p:txBody>
          <a:bodyPr/>
          <a:lstStyle/>
          <a:p>
            <a:fld id="{18763A89-805D-2145-B853-32C81223FF7D}" type="slidenum">
              <a:rPr lang="fr-FR" smtClean="0"/>
              <a:t>17</a:t>
            </a:fld>
            <a:endParaRPr lang="fr-FR"/>
          </a:p>
        </p:txBody>
      </p:sp>
    </p:spTree>
    <p:extLst>
      <p:ext uri="{BB962C8B-B14F-4D97-AF65-F5344CB8AC3E}">
        <p14:creationId xmlns:p14="http://schemas.microsoft.com/office/powerpoint/2010/main" val="168376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94182-18A4-8F4E-24A7-039CF17694EB}"/>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4060B5B6-EED9-A86E-1398-920F857D8B18}"/>
              </a:ext>
            </a:extLst>
          </p:cNvPr>
          <p:cNvSpPr txBox="1"/>
          <p:nvPr/>
        </p:nvSpPr>
        <p:spPr>
          <a:xfrm>
            <a:off x="1226128" y="1974274"/>
            <a:ext cx="10370128" cy="1569660"/>
          </a:xfrm>
          <a:prstGeom prst="rect">
            <a:avLst/>
          </a:prstGeom>
          <a:noFill/>
        </p:spPr>
        <p:txBody>
          <a:bodyPr wrap="square" rtlCol="0">
            <a:spAutoFit/>
          </a:bodyPr>
          <a:lstStyle/>
          <a:p>
            <a:endParaRPr lang="fr-FR" sz="2400" dirty="0"/>
          </a:p>
          <a:p>
            <a:endParaRPr lang="fr-FR" sz="2400" dirty="0"/>
          </a:p>
          <a:p>
            <a:endParaRPr lang="fr-FR" sz="2400" dirty="0"/>
          </a:p>
          <a:p>
            <a:endParaRPr lang="fr-FR" sz="2400" dirty="0"/>
          </a:p>
        </p:txBody>
      </p:sp>
      <p:sp>
        <p:nvSpPr>
          <p:cNvPr id="5" name="ZoneTexte 4">
            <a:extLst>
              <a:ext uri="{FF2B5EF4-FFF2-40B4-BE49-F238E27FC236}">
                <a16:creationId xmlns:a16="http://schemas.microsoft.com/office/drawing/2014/main" id="{C2462731-7F76-C4E5-D441-74B8B9C8F4B9}"/>
              </a:ext>
            </a:extLst>
          </p:cNvPr>
          <p:cNvSpPr txBox="1"/>
          <p:nvPr/>
        </p:nvSpPr>
        <p:spPr>
          <a:xfrm>
            <a:off x="1031967" y="1097279"/>
            <a:ext cx="10698480" cy="646331"/>
          </a:xfrm>
          <a:prstGeom prst="rect">
            <a:avLst/>
          </a:prstGeom>
          <a:noFill/>
        </p:spPr>
        <p:txBody>
          <a:bodyPr wrap="square" rtlCol="0">
            <a:spAutoFit/>
          </a:bodyPr>
          <a:lstStyle/>
          <a:p>
            <a:endParaRPr lang="fr-FR" dirty="0">
              <a:ea typeface="ＭＳ Ｐゴシック" panose="020B0600070205080204" pitchFamily="34" charset="-128"/>
              <a:sym typeface="Wingdings" pitchFamily="2" charset="2"/>
            </a:endParaRPr>
          </a:p>
          <a:p>
            <a:endParaRPr lang="fr-FR" dirty="0"/>
          </a:p>
        </p:txBody>
      </p:sp>
      <p:sp>
        <p:nvSpPr>
          <p:cNvPr id="6" name="ZoneTexte 5">
            <a:extLst>
              <a:ext uri="{FF2B5EF4-FFF2-40B4-BE49-F238E27FC236}">
                <a16:creationId xmlns:a16="http://schemas.microsoft.com/office/drawing/2014/main" id="{02A3FF6B-FE31-451F-6A69-EA0F29B51FA9}"/>
              </a:ext>
            </a:extLst>
          </p:cNvPr>
          <p:cNvSpPr txBox="1"/>
          <p:nvPr/>
        </p:nvSpPr>
        <p:spPr>
          <a:xfrm>
            <a:off x="568036" y="1440873"/>
            <a:ext cx="11162411" cy="1200329"/>
          </a:xfrm>
          <a:prstGeom prst="rect">
            <a:avLst/>
          </a:prstGeom>
          <a:noFill/>
        </p:spPr>
        <p:txBody>
          <a:bodyPr wrap="square" rtlCol="0">
            <a:spAutoFit/>
          </a:bodyPr>
          <a:lstStyle/>
          <a:p>
            <a:r>
              <a:rPr lang="fr-FR" sz="2400" dirty="0"/>
              <a:t>2011: Berlusconi has to </a:t>
            </a:r>
            <a:r>
              <a:rPr lang="fr-FR" sz="2400" dirty="0" err="1"/>
              <a:t>resign</a:t>
            </a:r>
            <a:r>
              <a:rPr lang="fr-FR" sz="2400" b="1" dirty="0"/>
              <a:t>, the rating of </a:t>
            </a:r>
            <a:r>
              <a:rPr lang="fr-FR" sz="2400" b="1" dirty="0" err="1"/>
              <a:t>Italy’s</a:t>
            </a:r>
            <a:r>
              <a:rPr lang="fr-FR" sz="2400" b="1" dirty="0"/>
              <a:t> </a:t>
            </a:r>
            <a:r>
              <a:rPr lang="fr-FR" sz="2400" b="1" dirty="0" err="1"/>
              <a:t>debt</a:t>
            </a:r>
            <a:r>
              <a:rPr lang="fr-FR" sz="2400" b="1" dirty="0"/>
              <a:t> </a:t>
            </a:r>
            <a:r>
              <a:rPr lang="fr-FR" sz="2400" b="1" dirty="0" err="1"/>
              <a:t>is</a:t>
            </a:r>
            <a:r>
              <a:rPr lang="fr-FR" sz="2400" b="1" dirty="0"/>
              <a:t> </a:t>
            </a:r>
            <a:r>
              <a:rPr lang="fr-FR" sz="2400" b="1" dirty="0" err="1"/>
              <a:t>downgraded</a:t>
            </a:r>
            <a:r>
              <a:rPr lang="fr-FR" sz="2400" dirty="0"/>
              <a:t>- </a:t>
            </a:r>
            <a:r>
              <a:rPr lang="fr-FR" sz="2400" dirty="0" err="1"/>
              <a:t>speculative</a:t>
            </a:r>
            <a:r>
              <a:rPr lang="fr-FR" sz="2400" dirty="0"/>
              <a:t> </a:t>
            </a:r>
            <a:r>
              <a:rPr lang="fr-FR" sz="2400" dirty="0" err="1"/>
              <a:t>attacks</a:t>
            </a:r>
            <a:r>
              <a:rPr lang="fr-FR" sz="2400" dirty="0"/>
              <a:t> </a:t>
            </a:r>
            <a:r>
              <a:rPr lang="fr-FR" sz="2400" dirty="0" err="1"/>
              <a:t>against</a:t>
            </a:r>
            <a:r>
              <a:rPr lang="fr-FR" sz="2400" dirty="0"/>
              <a:t> the </a:t>
            </a:r>
            <a:r>
              <a:rPr lang="fr-FR" sz="2400" dirty="0" err="1"/>
              <a:t>Italian</a:t>
            </a:r>
            <a:r>
              <a:rPr lang="fr-FR" sz="2400" dirty="0"/>
              <a:t> </a:t>
            </a:r>
            <a:r>
              <a:rPr lang="fr-FR" sz="2400" dirty="0" err="1"/>
              <a:t>debt</a:t>
            </a:r>
            <a:r>
              <a:rPr lang="fr-FR" sz="2400" dirty="0"/>
              <a:t>, </a:t>
            </a:r>
            <a:r>
              <a:rPr lang="fr-FR" sz="2400" dirty="0" err="1"/>
              <a:t>risk</a:t>
            </a:r>
            <a:r>
              <a:rPr lang="fr-FR" sz="2400" dirty="0"/>
              <a:t> of default and exit </a:t>
            </a:r>
            <a:r>
              <a:rPr lang="fr-FR" sz="2400" dirty="0" err="1"/>
              <a:t>from</a:t>
            </a:r>
            <a:r>
              <a:rPr lang="fr-FR" sz="2400" dirty="0"/>
              <a:t> the Euro (</a:t>
            </a:r>
            <a:r>
              <a:rPr lang="fr-FR" sz="2400" dirty="0" err="1"/>
              <a:t>after</a:t>
            </a:r>
            <a:r>
              <a:rPr lang="fr-FR" sz="2400" dirty="0"/>
              <a:t> </a:t>
            </a:r>
            <a:r>
              <a:rPr lang="fr-FR" sz="2400" dirty="0" err="1"/>
              <a:t>Greece</a:t>
            </a:r>
            <a:r>
              <a:rPr lang="fr-FR" sz="2400" dirty="0"/>
              <a:t>) - </a:t>
            </a:r>
            <a:r>
              <a:rPr lang="fr-FR" sz="2400" dirty="0" err="1"/>
              <a:t>monetary</a:t>
            </a:r>
            <a:r>
              <a:rPr lang="fr-FR" sz="2400" dirty="0"/>
              <a:t> Union </a:t>
            </a:r>
            <a:r>
              <a:rPr lang="fr-FR" sz="2400" dirty="0" err="1"/>
              <a:t>is</a:t>
            </a:r>
            <a:r>
              <a:rPr lang="fr-FR" sz="2400" dirty="0"/>
              <a:t> </a:t>
            </a:r>
            <a:r>
              <a:rPr lang="fr-FR" sz="2400" dirty="0" err="1"/>
              <a:t>threatened</a:t>
            </a:r>
            <a:endParaRPr lang="fr-FR" sz="2400" dirty="0"/>
          </a:p>
        </p:txBody>
      </p:sp>
      <p:sp>
        <p:nvSpPr>
          <p:cNvPr id="8" name="ZoneTexte 7">
            <a:extLst>
              <a:ext uri="{FF2B5EF4-FFF2-40B4-BE49-F238E27FC236}">
                <a16:creationId xmlns:a16="http://schemas.microsoft.com/office/drawing/2014/main" id="{0623B6EC-0FED-B7FC-329B-32F8F3D9346F}"/>
              </a:ext>
            </a:extLst>
          </p:cNvPr>
          <p:cNvSpPr txBox="1"/>
          <p:nvPr/>
        </p:nvSpPr>
        <p:spPr>
          <a:xfrm>
            <a:off x="623451" y="3352800"/>
            <a:ext cx="11686854" cy="830997"/>
          </a:xfrm>
          <a:prstGeom prst="rect">
            <a:avLst/>
          </a:prstGeom>
          <a:noFill/>
        </p:spPr>
        <p:txBody>
          <a:bodyPr wrap="none" rtlCol="0">
            <a:spAutoFit/>
          </a:bodyPr>
          <a:lstStyle/>
          <a:p>
            <a:r>
              <a:rPr lang="fr-FR" sz="2400" dirty="0"/>
              <a:t>Introduction of the EU </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perceived</a:t>
            </a:r>
            <a:r>
              <a:rPr lang="fr-FR" altLang="fr-FR" sz="2400" dirty="0">
                <a:ea typeface="ＭＳ Ｐゴシック" panose="020B0600070205080204" pitchFamily="34" charset="-128"/>
                <a:sym typeface="Wingdings" pitchFamily="2" charset="2"/>
              </a:rPr>
              <a:t> inflation (ex of coffee) </a:t>
            </a:r>
            <a:r>
              <a:rPr lang="fr-FR" altLang="fr-FR" sz="2400" dirty="0" err="1">
                <a:ea typeface="ＭＳ Ｐゴシック" panose="020B0600070205080204" pitchFamily="34" charset="-128"/>
                <a:sym typeface="Wingdings" pitchFamily="2" charset="2"/>
              </a:rPr>
              <a:t>much</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higher</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than</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actual</a:t>
            </a:r>
            <a:r>
              <a:rPr lang="fr-FR" altLang="fr-FR" sz="2400" dirty="0">
                <a:ea typeface="ＭＳ Ｐゴシック" panose="020B0600070205080204" pitchFamily="34" charset="-128"/>
                <a:sym typeface="Wingdings" pitchFamily="2" charset="2"/>
              </a:rPr>
              <a:t> inflation</a:t>
            </a:r>
          </a:p>
          <a:p>
            <a:r>
              <a:rPr lang="fr-FR" altLang="fr-FR" sz="2400" dirty="0">
                <a:ea typeface="ＭＳ Ｐゴシック" panose="020B0600070205080204" pitchFamily="34" charset="-128"/>
                <a:sym typeface="Wingdings" pitchFamily="2" charset="2"/>
              </a:rPr>
              <a:t>Stagnant </a:t>
            </a:r>
            <a:r>
              <a:rPr lang="fr-FR" altLang="fr-FR" sz="2400" dirty="0" err="1">
                <a:ea typeface="ＭＳ Ｐゴシック" panose="020B0600070205080204" pitchFamily="34" charset="-128"/>
                <a:sym typeface="Wingdings" pitchFamily="2" charset="2"/>
              </a:rPr>
              <a:t>economy</a:t>
            </a:r>
            <a:endParaRPr lang="fr-FR" sz="2400" dirty="0"/>
          </a:p>
        </p:txBody>
      </p:sp>
      <p:sp>
        <p:nvSpPr>
          <p:cNvPr id="10" name="ZoneTexte 9">
            <a:extLst>
              <a:ext uri="{FF2B5EF4-FFF2-40B4-BE49-F238E27FC236}">
                <a16:creationId xmlns:a16="http://schemas.microsoft.com/office/drawing/2014/main" id="{C9E99FE7-E068-08F4-22CC-D8EA4766E1E1}"/>
              </a:ext>
            </a:extLst>
          </p:cNvPr>
          <p:cNvSpPr txBox="1"/>
          <p:nvPr/>
        </p:nvSpPr>
        <p:spPr>
          <a:xfrm>
            <a:off x="512613" y="4779818"/>
            <a:ext cx="11679388" cy="1200329"/>
          </a:xfrm>
          <a:prstGeom prst="rect">
            <a:avLst/>
          </a:prstGeom>
          <a:noFill/>
        </p:spPr>
        <p:txBody>
          <a:bodyPr wrap="square" rtlCol="0">
            <a:spAutoFit/>
          </a:bodyPr>
          <a:lstStyle/>
          <a:p>
            <a:r>
              <a:rPr lang="fr-FR" sz="2400" dirty="0"/>
              <a:t>Example of Olivetti </a:t>
            </a:r>
            <a:r>
              <a:rPr lang="fr-FR" sz="2400" dirty="0" err="1"/>
              <a:t>company</a:t>
            </a:r>
            <a:r>
              <a:rPr lang="fr-FR" sz="2400" dirty="0"/>
              <a:t> (</a:t>
            </a:r>
            <a:r>
              <a:rPr lang="fr-FR" sz="2400" dirty="0" err="1"/>
              <a:t>text</a:t>
            </a:r>
            <a:r>
              <a:rPr lang="fr-FR" sz="2400" dirty="0"/>
              <a:t> 2) </a:t>
            </a:r>
            <a:r>
              <a:rPr lang="fr-FR" sz="2400" dirty="0" err="1"/>
              <a:t>From</a:t>
            </a:r>
            <a:r>
              <a:rPr lang="fr-FR" sz="2400" dirty="0"/>
              <a:t> </a:t>
            </a:r>
            <a:r>
              <a:rPr lang="fr-FR" sz="2400" dirty="0" err="1"/>
              <a:t>Ivrea</a:t>
            </a:r>
            <a:r>
              <a:rPr lang="fr-FR" sz="2400" dirty="0"/>
              <a:t> (</a:t>
            </a:r>
            <a:r>
              <a:rPr lang="fr-FR" sz="2400" dirty="0" err="1"/>
              <a:t>European</a:t>
            </a:r>
            <a:r>
              <a:rPr lang="fr-FR" sz="2400" dirty="0"/>
              <a:t> version of Silicon </a:t>
            </a:r>
            <a:r>
              <a:rPr lang="fr-FR" sz="2400" dirty="0" err="1"/>
              <a:t>valley</a:t>
            </a:r>
            <a:r>
              <a:rPr lang="fr-FR" sz="2400" dirty="0"/>
              <a:t>  in the 1980’s) to an </a:t>
            </a:r>
            <a:r>
              <a:rPr lang="fr-FR" sz="2400" dirty="0" err="1"/>
              <a:t>aging</a:t>
            </a:r>
            <a:r>
              <a:rPr lang="fr-FR" sz="2400" dirty="0"/>
              <a:t> place </a:t>
            </a:r>
            <a:r>
              <a:rPr lang="fr-FR" sz="2400" dirty="0" err="1"/>
              <a:t>that</a:t>
            </a:r>
            <a:r>
              <a:rPr lang="fr-FR" sz="2400" dirty="0"/>
              <a:t> </a:t>
            </a:r>
            <a:r>
              <a:rPr lang="fr-FR" sz="2400" dirty="0" err="1"/>
              <a:t>suffers</a:t>
            </a:r>
            <a:r>
              <a:rPr lang="fr-FR" sz="2400" dirty="0"/>
              <a:t> </a:t>
            </a:r>
            <a:r>
              <a:rPr lang="fr-FR" sz="2400" dirty="0" err="1"/>
              <a:t>from</a:t>
            </a:r>
            <a:r>
              <a:rPr lang="fr-FR" sz="2400" dirty="0"/>
              <a:t> a ‘</a:t>
            </a:r>
            <a:r>
              <a:rPr lang="fr-FR" sz="2400" dirty="0" err="1"/>
              <a:t>crushing</a:t>
            </a:r>
            <a:r>
              <a:rPr lang="fr-FR" sz="2400" dirty="0"/>
              <a:t> mix of </a:t>
            </a:r>
            <a:r>
              <a:rPr lang="fr-FR" sz="2400" dirty="0" err="1"/>
              <a:t>red</a:t>
            </a:r>
            <a:r>
              <a:rPr lang="fr-FR" sz="2400" dirty="0"/>
              <a:t> tape and high taxes’</a:t>
            </a:r>
          </a:p>
          <a:p>
            <a:r>
              <a:rPr lang="fr-FR" sz="2400" dirty="0" err="1"/>
              <a:t>City’s</a:t>
            </a:r>
            <a:r>
              <a:rPr lang="fr-FR" sz="2400" dirty="0"/>
              <a:t> main </a:t>
            </a:r>
            <a:r>
              <a:rPr lang="fr-FR" sz="2400" dirty="0" err="1"/>
              <a:t>employers</a:t>
            </a:r>
            <a:r>
              <a:rPr lang="fr-FR" sz="2400" dirty="0"/>
              <a:t> </a:t>
            </a:r>
            <a:r>
              <a:rPr lang="fr-FR" sz="2400" dirty="0" err="1"/>
              <a:t>now</a:t>
            </a:r>
            <a:r>
              <a:rPr lang="fr-FR" sz="2400" dirty="0"/>
              <a:t>: </a:t>
            </a:r>
            <a:r>
              <a:rPr lang="fr-FR" sz="2400" dirty="0" err="1"/>
              <a:t>health</a:t>
            </a:r>
            <a:r>
              <a:rPr lang="fr-FR" sz="2400" dirty="0"/>
              <a:t> care and call centers  </a:t>
            </a:r>
          </a:p>
        </p:txBody>
      </p:sp>
      <p:sp>
        <p:nvSpPr>
          <p:cNvPr id="3" name="ZoneTexte 2">
            <a:extLst>
              <a:ext uri="{FF2B5EF4-FFF2-40B4-BE49-F238E27FC236}">
                <a16:creationId xmlns:a16="http://schemas.microsoft.com/office/drawing/2014/main" id="{7D04DA34-8102-88A6-0DC9-3CEC4F78A32B}"/>
              </a:ext>
            </a:extLst>
          </p:cNvPr>
          <p:cNvSpPr txBox="1"/>
          <p:nvPr/>
        </p:nvSpPr>
        <p:spPr>
          <a:xfrm>
            <a:off x="11515725" y="0"/>
            <a:ext cx="786113" cy="369332"/>
          </a:xfrm>
          <a:prstGeom prst="rect">
            <a:avLst/>
          </a:prstGeom>
          <a:noFill/>
        </p:spPr>
        <p:txBody>
          <a:bodyPr wrap="none" rtlCol="0">
            <a:spAutoFit/>
          </a:bodyPr>
          <a:lstStyle/>
          <a:p>
            <a:r>
              <a:rPr lang="fr-FR" dirty="0">
                <a:solidFill>
                  <a:schemeClr val="bg1"/>
                </a:solidFill>
              </a:rPr>
              <a:t>2000’s</a:t>
            </a:r>
            <a:endParaRPr lang="fr-FR" dirty="0"/>
          </a:p>
        </p:txBody>
      </p:sp>
      <p:sp>
        <p:nvSpPr>
          <p:cNvPr id="7" name="ZoneTexte 6">
            <a:extLst>
              <a:ext uri="{FF2B5EF4-FFF2-40B4-BE49-F238E27FC236}">
                <a16:creationId xmlns:a16="http://schemas.microsoft.com/office/drawing/2014/main" id="{272FA9A5-DA3B-BE2A-4FAB-BA9A3076C740}"/>
              </a:ext>
            </a:extLst>
          </p:cNvPr>
          <p:cNvSpPr txBox="1"/>
          <p:nvPr/>
        </p:nvSpPr>
        <p:spPr>
          <a:xfrm>
            <a:off x="9127375" y="41701"/>
            <a:ext cx="3064625" cy="523220"/>
          </a:xfrm>
          <a:prstGeom prst="rect">
            <a:avLst/>
          </a:prstGeom>
          <a:solidFill>
            <a:schemeClr val="accent1"/>
          </a:solidFill>
        </p:spPr>
        <p:txBody>
          <a:bodyPr wrap="square" rtlCol="0">
            <a:spAutoFit/>
          </a:bodyPr>
          <a:lstStyle/>
          <a:p>
            <a:r>
              <a:rPr lang="fr-FR" sz="2800" dirty="0">
                <a:solidFill>
                  <a:schemeClr val="bg1"/>
                </a:solidFill>
              </a:rPr>
              <a:t> </a:t>
            </a:r>
            <a:r>
              <a:rPr lang="fr-FR" sz="2800" dirty="0" err="1">
                <a:solidFill>
                  <a:schemeClr val="bg1"/>
                </a:solidFill>
              </a:rPr>
              <a:t>Italy</a:t>
            </a:r>
            <a:r>
              <a:rPr lang="fr-FR" sz="2800" dirty="0">
                <a:solidFill>
                  <a:schemeClr val="bg1"/>
                </a:solidFill>
              </a:rPr>
              <a:t> 2000’s</a:t>
            </a:r>
          </a:p>
        </p:txBody>
      </p:sp>
      <p:sp>
        <p:nvSpPr>
          <p:cNvPr id="12" name="Espace réservé du numéro de diapositive 11">
            <a:extLst>
              <a:ext uri="{FF2B5EF4-FFF2-40B4-BE49-F238E27FC236}">
                <a16:creationId xmlns:a16="http://schemas.microsoft.com/office/drawing/2014/main" id="{6C2DCBEA-C1ED-6B66-0189-6879079B2FA6}"/>
              </a:ext>
            </a:extLst>
          </p:cNvPr>
          <p:cNvSpPr>
            <a:spLocks noGrp="1"/>
          </p:cNvSpPr>
          <p:nvPr>
            <p:ph type="sldNum" sz="quarter" idx="12"/>
          </p:nvPr>
        </p:nvSpPr>
        <p:spPr/>
        <p:txBody>
          <a:bodyPr/>
          <a:lstStyle/>
          <a:p>
            <a:fld id="{18763A89-805D-2145-B853-32C81223FF7D}" type="slidenum">
              <a:rPr lang="fr-FR" smtClean="0"/>
              <a:t>18</a:t>
            </a:fld>
            <a:endParaRPr lang="fr-FR"/>
          </a:p>
        </p:txBody>
      </p:sp>
    </p:spTree>
    <p:extLst>
      <p:ext uri="{BB962C8B-B14F-4D97-AF65-F5344CB8AC3E}">
        <p14:creationId xmlns:p14="http://schemas.microsoft.com/office/powerpoint/2010/main" val="270062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B1FEB-8813-E0F8-57B9-B06E8E9659F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B06783E-C5F7-F0B7-220F-9E9DB601B22C}"/>
              </a:ext>
            </a:extLst>
          </p:cNvPr>
          <p:cNvSpPr>
            <a:spLocks noGrp="1"/>
          </p:cNvSpPr>
          <p:nvPr>
            <p:ph type="ctrTitle"/>
          </p:nvPr>
        </p:nvSpPr>
        <p:spPr>
          <a:xfrm>
            <a:off x="1524000" y="109983"/>
            <a:ext cx="9144000" cy="483476"/>
          </a:xfrm>
        </p:spPr>
        <p:txBody>
          <a:bodyPr>
            <a:normAutofit fontScale="90000"/>
          </a:bodyPr>
          <a:lstStyle/>
          <a:p>
            <a:r>
              <a:rPr lang="fr-FR" sz="3200" dirty="0" err="1"/>
              <a:t>Italy</a:t>
            </a:r>
            <a:r>
              <a:rPr lang="fr-FR" sz="3200" dirty="0"/>
              <a:t> 2020- 2024</a:t>
            </a:r>
          </a:p>
        </p:txBody>
      </p:sp>
      <p:sp>
        <p:nvSpPr>
          <p:cNvPr id="4" name="ZoneTexte 3">
            <a:extLst>
              <a:ext uri="{FF2B5EF4-FFF2-40B4-BE49-F238E27FC236}">
                <a16:creationId xmlns:a16="http://schemas.microsoft.com/office/drawing/2014/main" id="{D30622E6-C702-206D-124F-F08C72B0128F}"/>
              </a:ext>
            </a:extLst>
          </p:cNvPr>
          <p:cNvSpPr txBox="1"/>
          <p:nvPr/>
        </p:nvSpPr>
        <p:spPr>
          <a:xfrm>
            <a:off x="1226128" y="1974274"/>
            <a:ext cx="10370128" cy="1569660"/>
          </a:xfrm>
          <a:prstGeom prst="rect">
            <a:avLst/>
          </a:prstGeom>
          <a:noFill/>
        </p:spPr>
        <p:txBody>
          <a:bodyPr wrap="square" rtlCol="0">
            <a:spAutoFit/>
          </a:bodyPr>
          <a:lstStyle/>
          <a:p>
            <a:endParaRPr lang="fr-FR" sz="2400" dirty="0"/>
          </a:p>
          <a:p>
            <a:endParaRPr lang="fr-FR" sz="2400" dirty="0"/>
          </a:p>
          <a:p>
            <a:endParaRPr lang="fr-FR" sz="2400" dirty="0"/>
          </a:p>
          <a:p>
            <a:endParaRPr lang="fr-FR" sz="2400" dirty="0"/>
          </a:p>
        </p:txBody>
      </p:sp>
      <p:sp>
        <p:nvSpPr>
          <p:cNvPr id="5" name="ZoneTexte 4">
            <a:extLst>
              <a:ext uri="{FF2B5EF4-FFF2-40B4-BE49-F238E27FC236}">
                <a16:creationId xmlns:a16="http://schemas.microsoft.com/office/drawing/2014/main" id="{88FEB85C-4B46-26D1-0459-224F0F5ECB63}"/>
              </a:ext>
            </a:extLst>
          </p:cNvPr>
          <p:cNvSpPr txBox="1"/>
          <p:nvPr/>
        </p:nvSpPr>
        <p:spPr>
          <a:xfrm>
            <a:off x="1031967" y="1097279"/>
            <a:ext cx="10698480" cy="3693319"/>
          </a:xfrm>
          <a:prstGeom prst="rect">
            <a:avLst/>
          </a:prstGeom>
          <a:noFill/>
        </p:spPr>
        <p:txBody>
          <a:bodyPr wrap="square" rtlCol="0">
            <a:spAutoFit/>
          </a:bodyPr>
          <a:lstStyle/>
          <a:p>
            <a:pPr marL="285750" indent="-285750">
              <a:buFont typeface="Arial" panose="020B0604020202020204" pitchFamily="34" charset="0"/>
              <a:buChar char="•"/>
            </a:pPr>
            <a:r>
              <a:rPr lang="fr-FR" sz="2400" dirty="0" err="1">
                <a:ea typeface="ＭＳ Ｐゴシック" panose="020B0600070205080204" pitchFamily="34" charset="-128"/>
                <a:sym typeface="Wingdings" pitchFamily="2" charset="2"/>
              </a:rPr>
              <a:t>Severely</a:t>
            </a:r>
            <a:r>
              <a:rPr lang="fr-FR" sz="2400" dirty="0">
                <a:ea typeface="ＭＳ Ｐゴシック" panose="020B0600070205080204" pitchFamily="34" charset="-128"/>
                <a:sym typeface="Wingdings" pitchFamily="2" charset="2"/>
              </a:rPr>
              <a:t> hit by Covid-19</a:t>
            </a:r>
          </a:p>
          <a:p>
            <a:pPr marL="285750" indent="-285750">
              <a:buFont typeface="Arial" panose="020B0604020202020204" pitchFamily="34" charset="0"/>
              <a:buChar char="•"/>
            </a:pPr>
            <a:r>
              <a:rPr lang="fr-FR" sz="2400" dirty="0">
                <a:ea typeface="ＭＳ Ｐゴシック" panose="020B0600070205080204" pitchFamily="34" charset="-128"/>
                <a:sym typeface="Wingdings" pitchFamily="2" charset="2"/>
              </a:rPr>
              <a:t>A massive </a:t>
            </a:r>
            <a:r>
              <a:rPr lang="fr-FR" sz="2400" dirty="0" err="1">
                <a:ea typeface="ＭＳ Ｐゴシック" panose="020B0600070205080204" pitchFamily="34" charset="-128"/>
                <a:sym typeface="Wingdings" pitchFamily="2" charset="2"/>
              </a:rPr>
              <a:t>recovery</a:t>
            </a:r>
            <a:r>
              <a:rPr lang="fr-FR" sz="2400" dirty="0">
                <a:ea typeface="ＭＳ Ｐゴシック" panose="020B0600070205080204" pitchFamily="34" charset="-128"/>
                <a:sym typeface="Wingdings" pitchFamily="2" charset="2"/>
              </a:rPr>
              <a:t> plan (209B €)</a:t>
            </a:r>
          </a:p>
          <a:p>
            <a:pPr marL="285750" indent="-285750">
              <a:buFont typeface="Arial" panose="020B0604020202020204" pitchFamily="34" charset="0"/>
              <a:buChar char="•"/>
            </a:pPr>
            <a:endParaRPr lang="fr-FR" sz="2400" dirty="0">
              <a:ea typeface="ＭＳ Ｐゴシック" panose="020B0600070205080204" pitchFamily="34" charset="-128"/>
              <a:sym typeface="Wingdings" pitchFamily="2" charset="2"/>
            </a:endParaRPr>
          </a:p>
          <a:p>
            <a:pPr marL="342900" indent="-342900">
              <a:buFont typeface="Arial" panose="020B0604020202020204" pitchFamily="34" charset="0"/>
              <a:buChar char="•"/>
            </a:pPr>
            <a:r>
              <a:rPr lang="fr-FR" sz="2400" dirty="0" err="1">
                <a:ea typeface="ＭＳ Ｐゴシック" panose="020B0600070205080204" pitchFamily="34" charset="-128"/>
                <a:sym typeface="Wingdings" pitchFamily="2" charset="2"/>
              </a:rPr>
              <a:t>Largest</a:t>
            </a:r>
            <a:r>
              <a:rPr lang="fr-FR" sz="2400" dirty="0">
                <a:ea typeface="ＭＳ Ｐゴシック" panose="020B0600070205080204" pitchFamily="34" charset="-128"/>
                <a:sym typeface="Wingdings" pitchFamily="2" charset="2"/>
              </a:rPr>
              <a:t> </a:t>
            </a:r>
            <a:r>
              <a:rPr lang="fr-FR" sz="2400" dirty="0" err="1">
                <a:ea typeface="ＭＳ Ｐゴシック" panose="020B0600070205080204" pitchFamily="34" charset="-128"/>
                <a:sym typeface="Wingdings" pitchFamily="2" charset="2"/>
              </a:rPr>
              <a:t>recipient</a:t>
            </a:r>
            <a:r>
              <a:rPr lang="fr-FR" sz="2400" dirty="0">
                <a:ea typeface="ＭＳ Ｐゴシック" panose="020B0600070205080204" pitchFamily="34" charset="-128"/>
                <a:sym typeface="Wingdings" pitchFamily="2" charset="2"/>
              </a:rPr>
              <a:t> of EU </a:t>
            </a:r>
            <a:r>
              <a:rPr lang="fr-FR" sz="2400" dirty="0" err="1">
                <a:ea typeface="ＭＳ Ｐゴシック" panose="020B0600070205080204" pitchFamily="34" charset="-128"/>
                <a:sym typeface="Wingdings" pitchFamily="2" charset="2"/>
              </a:rPr>
              <a:t>fund</a:t>
            </a:r>
            <a:r>
              <a:rPr lang="fr-FR" sz="2400" dirty="0">
                <a:ea typeface="ＭＳ Ｐゴシック" panose="020B0600070205080204" pitchFamily="34" charset="-128"/>
                <a:sym typeface="Wingdings" pitchFamily="2" charset="2"/>
              </a:rPr>
              <a:t> </a:t>
            </a:r>
            <a:r>
              <a:rPr lang="fr-FR" sz="2400" dirty="0" err="1">
                <a:ea typeface="ＭＳ Ｐゴシック" panose="020B0600070205080204" pitchFamily="34" charset="-128"/>
                <a:sym typeface="Wingdings" pitchFamily="2" charset="2"/>
              </a:rPr>
              <a:t>with</a:t>
            </a:r>
            <a:r>
              <a:rPr lang="fr-FR" sz="2400" dirty="0">
                <a:ea typeface="ＭＳ Ｐゴシック" panose="020B0600070205080204" pitchFamily="34" charset="-128"/>
                <a:sym typeface="Wingdings" pitchFamily="2" charset="2"/>
              </a:rPr>
              <a:t> Spain (but ‘</a:t>
            </a:r>
            <a:r>
              <a:rPr lang="fr-FR" sz="2400" dirty="0" err="1">
                <a:ea typeface="ＭＳ Ｐゴシック" panose="020B0600070205080204" pitchFamily="34" charset="-128"/>
                <a:sym typeface="Wingdings" pitchFamily="2" charset="2"/>
              </a:rPr>
              <a:t>poor</a:t>
            </a:r>
            <a:r>
              <a:rPr lang="fr-FR" sz="2400" dirty="0">
                <a:ea typeface="ＭＳ Ｐゴシック" panose="020B0600070205080204" pitchFamily="34" charset="-128"/>
                <a:sym typeface="Wingdings" pitchFamily="2" charset="2"/>
              </a:rPr>
              <a:t> records in </a:t>
            </a:r>
            <a:r>
              <a:rPr lang="fr-FR" sz="2400" dirty="0" err="1">
                <a:ea typeface="ＭＳ Ｐゴシック" panose="020B0600070205080204" pitchFamily="34" charset="-128"/>
                <a:sym typeface="Wingdings" pitchFamily="2" charset="2"/>
              </a:rPr>
              <a:t>deploying</a:t>
            </a:r>
            <a:r>
              <a:rPr lang="fr-FR" sz="2400" dirty="0">
                <a:ea typeface="ＭＳ Ｐゴシック" panose="020B0600070205080204" pitchFamily="34" charset="-128"/>
                <a:sym typeface="Wingdings" pitchFamily="2" charset="2"/>
              </a:rPr>
              <a:t> </a:t>
            </a:r>
            <a:r>
              <a:rPr lang="fr-FR" sz="2400" dirty="0" err="1">
                <a:ea typeface="ＭＳ Ｐゴシック" panose="020B0600070205080204" pitchFamily="34" charset="-128"/>
                <a:sym typeface="Wingdings" pitchFamily="2" charset="2"/>
              </a:rPr>
              <a:t>resources</a:t>
            </a:r>
            <a:r>
              <a:rPr lang="fr-FR" sz="2400" dirty="0">
                <a:ea typeface="ＭＳ Ｐゴシック" panose="020B0600070205080204" pitchFamily="34" charset="-128"/>
                <a:sym typeface="Wingdings" pitchFamily="2" charset="2"/>
              </a:rPr>
              <a:t> </a:t>
            </a:r>
            <a:r>
              <a:rPr lang="fr-FR" sz="2400" dirty="0" err="1">
                <a:ea typeface="ＭＳ Ｐゴシック" panose="020B0600070205080204" pitchFamily="34" charset="-128"/>
                <a:sym typeface="Wingdings" pitchFamily="2" charset="2"/>
              </a:rPr>
              <a:t>from</a:t>
            </a:r>
            <a:r>
              <a:rPr lang="fr-FR" sz="2400" dirty="0">
                <a:ea typeface="ＭＳ Ｐゴシック" panose="020B0600070205080204" pitchFamily="34" charset="-128"/>
                <a:sym typeface="Wingdings" pitchFamily="2" charset="2"/>
              </a:rPr>
              <a:t> Brussels’)</a:t>
            </a:r>
          </a:p>
          <a:p>
            <a:endParaRPr lang="fr-FR" sz="2400" dirty="0">
              <a:ea typeface="ＭＳ Ｐゴシック" panose="020B0600070205080204" pitchFamily="34" charset="-128"/>
              <a:sym typeface="Wingdings" pitchFamily="2" charset="2"/>
            </a:endParaRPr>
          </a:p>
          <a:p>
            <a:r>
              <a:rPr lang="fr-FR" sz="2400" dirty="0">
                <a:ea typeface="ＭＳ Ｐゴシック" panose="020B0600070205080204" pitchFamily="34" charset="-128"/>
                <a:sym typeface="Wingdings" pitchFamily="2" charset="2"/>
              </a:rPr>
              <a:t>2021 Mario Draghi Prime </a:t>
            </a:r>
            <a:r>
              <a:rPr lang="fr-FR" sz="2400" dirty="0" err="1">
                <a:ea typeface="ＭＳ Ｐゴシック" panose="020B0600070205080204" pitchFamily="34" charset="-128"/>
                <a:sym typeface="Wingdings" pitchFamily="2" charset="2"/>
              </a:rPr>
              <a:t>Minister</a:t>
            </a:r>
            <a:r>
              <a:rPr lang="fr-FR" sz="2400" dirty="0">
                <a:ea typeface="ＭＳ Ｐゴシック" panose="020B0600070205080204" pitchFamily="34" charset="-128"/>
                <a:sym typeface="Wingdings" pitchFamily="2" charset="2"/>
              </a:rPr>
              <a:t> (former Pdt of ECB)- </a:t>
            </a:r>
            <a:r>
              <a:rPr lang="fr-FR" sz="2400" dirty="0" err="1">
                <a:ea typeface="ＭＳ Ｐゴシック" panose="020B0600070205080204" pitchFamily="34" charset="-128"/>
                <a:sym typeface="Wingdings" pitchFamily="2" charset="2"/>
              </a:rPr>
              <a:t>seen</a:t>
            </a:r>
            <a:r>
              <a:rPr lang="fr-FR" sz="2400" dirty="0">
                <a:ea typeface="ＭＳ Ｐゴシック" panose="020B0600070205080204" pitchFamily="34" charset="-128"/>
                <a:sym typeface="Wingdings" pitchFamily="2" charset="2"/>
              </a:rPr>
              <a:t> as a positive </a:t>
            </a:r>
            <a:r>
              <a:rPr lang="fr-FR" sz="2400" dirty="0" err="1">
                <a:ea typeface="ＭＳ Ｐゴシック" panose="020B0600070205080204" pitchFamily="34" charset="-128"/>
                <a:sym typeface="Wingdings" pitchFamily="2" charset="2"/>
              </a:rPr>
              <a:t>sign</a:t>
            </a:r>
            <a:r>
              <a:rPr lang="fr-FR" sz="2400" dirty="0">
                <a:ea typeface="ＭＳ Ｐゴシック" panose="020B0600070205080204" pitchFamily="34" charset="-128"/>
                <a:sym typeface="Wingdings" pitchFamily="2" charset="2"/>
              </a:rPr>
              <a:t> for </a:t>
            </a:r>
            <a:r>
              <a:rPr lang="fr-FR" sz="2400" dirty="0" err="1">
                <a:ea typeface="ＭＳ Ｐゴシック" panose="020B0600070205080204" pitchFamily="34" charset="-128"/>
                <a:sym typeface="Wingdings" pitchFamily="2" charset="2"/>
              </a:rPr>
              <a:t>Italy’s</a:t>
            </a:r>
            <a:r>
              <a:rPr lang="fr-FR" sz="2400" dirty="0">
                <a:ea typeface="ＭＳ Ｐゴシック" panose="020B0600070205080204" pitchFamily="34" charset="-128"/>
                <a:sym typeface="Wingdings" pitchFamily="2" charset="2"/>
              </a:rPr>
              <a:t> </a:t>
            </a:r>
            <a:r>
              <a:rPr lang="fr-FR" sz="2400" dirty="0" err="1">
                <a:ea typeface="ＭＳ Ｐゴシック" panose="020B0600070205080204" pitchFamily="34" charset="-128"/>
                <a:sym typeface="Wingdings" pitchFamily="2" charset="2"/>
              </a:rPr>
              <a:t>economy</a:t>
            </a:r>
            <a:r>
              <a:rPr lang="fr-FR" sz="2400" dirty="0">
                <a:ea typeface="ＭＳ Ｐゴシック" panose="020B0600070205080204" pitchFamily="34" charset="-128"/>
                <a:sym typeface="Wingdings" pitchFamily="2" charset="2"/>
              </a:rPr>
              <a:t>; the spread </a:t>
            </a:r>
            <a:r>
              <a:rPr lang="fr-FR" sz="2400" dirty="0" err="1">
                <a:ea typeface="ＭＳ Ｐゴシック" panose="020B0600070205080204" pitchFamily="34" charset="-128"/>
                <a:sym typeface="Wingdings" pitchFamily="2" charset="2"/>
              </a:rPr>
              <a:t>between</a:t>
            </a:r>
            <a:r>
              <a:rPr lang="fr-FR" sz="2400" dirty="0">
                <a:ea typeface="ＭＳ Ｐゴシック" panose="020B0600070205080204" pitchFamily="34" charset="-128"/>
                <a:sym typeface="Wingdings" pitchFamily="2" charset="2"/>
              </a:rPr>
              <a:t> Germany and </a:t>
            </a:r>
            <a:r>
              <a:rPr lang="fr-FR" sz="2400" dirty="0" err="1">
                <a:ea typeface="ＭＳ Ｐゴシック" panose="020B0600070205080204" pitchFamily="34" charset="-128"/>
                <a:sym typeface="Wingdings" pitchFamily="2" charset="2"/>
              </a:rPr>
              <a:t>Italy</a:t>
            </a:r>
            <a:r>
              <a:rPr lang="fr-FR" sz="2400" dirty="0">
                <a:ea typeface="ＭＳ Ｐゴシック" panose="020B0600070205080204" pitchFamily="34" charset="-128"/>
                <a:sym typeface="Wingdings" pitchFamily="2" charset="2"/>
              </a:rPr>
              <a:t> </a:t>
            </a:r>
            <a:r>
              <a:rPr lang="fr-FR" sz="2400" dirty="0" err="1">
                <a:ea typeface="ＭＳ Ｐゴシック" panose="020B0600070205080204" pitchFamily="34" charset="-128"/>
                <a:sym typeface="Wingdings" pitchFamily="2" charset="2"/>
              </a:rPr>
              <a:t>shrunk</a:t>
            </a:r>
            <a:r>
              <a:rPr lang="fr-FR" sz="2400" dirty="0">
                <a:ea typeface="ＭＳ Ｐゴシック" panose="020B0600070205080204" pitchFamily="34" charset="-128"/>
                <a:sym typeface="Wingdings" pitchFamily="2" charset="2"/>
              </a:rPr>
              <a:t> </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low</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borrowing</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costs</a:t>
            </a:r>
            <a:endParaRPr lang="fr-FR" sz="2400" dirty="0">
              <a:ea typeface="ＭＳ Ｐゴシック" panose="020B0600070205080204" pitchFamily="34" charset="-128"/>
              <a:sym typeface="Wingdings" pitchFamily="2" charset="2"/>
            </a:endParaRPr>
          </a:p>
          <a:p>
            <a:endParaRPr lang="fr-FR" dirty="0"/>
          </a:p>
        </p:txBody>
      </p:sp>
      <p:sp>
        <p:nvSpPr>
          <p:cNvPr id="6" name="ZoneTexte 5">
            <a:extLst>
              <a:ext uri="{FF2B5EF4-FFF2-40B4-BE49-F238E27FC236}">
                <a16:creationId xmlns:a16="http://schemas.microsoft.com/office/drawing/2014/main" id="{E5F6D9BF-0270-03C3-6425-F472B01FBE34}"/>
              </a:ext>
            </a:extLst>
          </p:cNvPr>
          <p:cNvSpPr txBox="1"/>
          <p:nvPr/>
        </p:nvSpPr>
        <p:spPr>
          <a:xfrm>
            <a:off x="9127375" y="41701"/>
            <a:ext cx="3064625" cy="954107"/>
          </a:xfrm>
          <a:prstGeom prst="rect">
            <a:avLst/>
          </a:prstGeom>
          <a:solidFill>
            <a:schemeClr val="accent1"/>
          </a:solidFill>
        </p:spPr>
        <p:txBody>
          <a:bodyPr wrap="square" rtlCol="0">
            <a:spAutoFit/>
          </a:bodyPr>
          <a:lstStyle/>
          <a:p>
            <a:r>
              <a:rPr lang="fr-FR" sz="2800" dirty="0">
                <a:solidFill>
                  <a:schemeClr val="bg1"/>
                </a:solidFill>
              </a:rPr>
              <a:t> </a:t>
            </a:r>
            <a:r>
              <a:rPr lang="fr-FR" sz="2800" dirty="0" err="1">
                <a:solidFill>
                  <a:schemeClr val="bg1"/>
                </a:solidFill>
              </a:rPr>
              <a:t>Italy</a:t>
            </a:r>
            <a:r>
              <a:rPr lang="fr-FR" sz="2800" dirty="0">
                <a:solidFill>
                  <a:schemeClr val="bg1"/>
                </a:solidFill>
              </a:rPr>
              <a:t> </a:t>
            </a:r>
            <a:r>
              <a:rPr lang="fr-FR" sz="2800" dirty="0" err="1">
                <a:solidFill>
                  <a:schemeClr val="bg1"/>
                </a:solidFill>
              </a:rPr>
              <a:t>recent</a:t>
            </a:r>
            <a:r>
              <a:rPr lang="fr-FR" sz="2800" dirty="0">
                <a:solidFill>
                  <a:schemeClr val="bg1"/>
                </a:solidFill>
              </a:rPr>
              <a:t> </a:t>
            </a:r>
            <a:r>
              <a:rPr lang="fr-FR" sz="2800" dirty="0" err="1">
                <a:solidFill>
                  <a:schemeClr val="bg1"/>
                </a:solidFill>
              </a:rPr>
              <a:t>developments</a:t>
            </a:r>
            <a:endParaRPr lang="fr-FR" sz="2800" dirty="0">
              <a:solidFill>
                <a:schemeClr val="bg1"/>
              </a:solidFill>
            </a:endParaRPr>
          </a:p>
        </p:txBody>
      </p:sp>
      <p:sp>
        <p:nvSpPr>
          <p:cNvPr id="7" name="Espace réservé du numéro de diapositive 6">
            <a:extLst>
              <a:ext uri="{FF2B5EF4-FFF2-40B4-BE49-F238E27FC236}">
                <a16:creationId xmlns:a16="http://schemas.microsoft.com/office/drawing/2014/main" id="{11D6B9DD-9F56-1D20-D189-0B0589F92436}"/>
              </a:ext>
            </a:extLst>
          </p:cNvPr>
          <p:cNvSpPr>
            <a:spLocks noGrp="1"/>
          </p:cNvSpPr>
          <p:nvPr>
            <p:ph type="sldNum" sz="quarter" idx="12"/>
          </p:nvPr>
        </p:nvSpPr>
        <p:spPr/>
        <p:txBody>
          <a:bodyPr/>
          <a:lstStyle/>
          <a:p>
            <a:fld id="{18763A89-805D-2145-B853-32C81223FF7D}" type="slidenum">
              <a:rPr lang="fr-FR" smtClean="0"/>
              <a:t>19</a:t>
            </a:fld>
            <a:endParaRPr lang="fr-FR"/>
          </a:p>
        </p:txBody>
      </p:sp>
    </p:spTree>
    <p:extLst>
      <p:ext uri="{BB962C8B-B14F-4D97-AF65-F5344CB8AC3E}">
        <p14:creationId xmlns:p14="http://schemas.microsoft.com/office/powerpoint/2010/main" val="162390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4BADF-40A0-6565-FB78-1102B8FF163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D54F9AB-9F95-3039-F38D-7859E47D5287}"/>
              </a:ext>
            </a:extLst>
          </p:cNvPr>
          <p:cNvSpPr>
            <a:spLocks noGrp="1"/>
          </p:cNvSpPr>
          <p:nvPr>
            <p:ph type="ctrTitle"/>
          </p:nvPr>
        </p:nvSpPr>
        <p:spPr>
          <a:xfrm>
            <a:off x="1524000" y="109983"/>
            <a:ext cx="9144000" cy="483476"/>
          </a:xfrm>
        </p:spPr>
        <p:txBody>
          <a:bodyPr>
            <a:normAutofit fontScale="90000"/>
          </a:bodyPr>
          <a:lstStyle/>
          <a:p>
            <a:r>
              <a:rPr lang="fr-FR" sz="3200" dirty="0" err="1"/>
              <a:t>Italy</a:t>
            </a:r>
            <a:r>
              <a:rPr lang="fr-FR" sz="3200" dirty="0"/>
              <a:t>, Spain and the Euro</a:t>
            </a:r>
          </a:p>
        </p:txBody>
      </p:sp>
      <p:pic>
        <p:nvPicPr>
          <p:cNvPr id="6" name="Picture 6">
            <a:extLst>
              <a:ext uri="{FF2B5EF4-FFF2-40B4-BE49-F238E27FC236}">
                <a16:creationId xmlns:a16="http://schemas.microsoft.com/office/drawing/2014/main" id="{0B58ACE5-4281-3A5A-4532-722AD5320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582"/>
          <a:stretch>
            <a:fillRect/>
          </a:stretch>
        </p:blipFill>
        <p:spPr bwMode="auto">
          <a:xfrm>
            <a:off x="682625" y="1143000"/>
            <a:ext cx="8232775" cy="535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ZoneTexte 6">
            <a:extLst>
              <a:ext uri="{FF2B5EF4-FFF2-40B4-BE49-F238E27FC236}">
                <a16:creationId xmlns:a16="http://schemas.microsoft.com/office/drawing/2014/main" id="{B11F7F1F-C49D-2A20-2E12-6DB84A002FD3}"/>
              </a:ext>
            </a:extLst>
          </p:cNvPr>
          <p:cNvSpPr txBox="1"/>
          <p:nvPr/>
        </p:nvSpPr>
        <p:spPr>
          <a:xfrm>
            <a:off x="2024743" y="718456"/>
            <a:ext cx="4517583" cy="369332"/>
          </a:xfrm>
          <a:prstGeom prst="rect">
            <a:avLst/>
          </a:prstGeom>
          <a:noFill/>
        </p:spPr>
        <p:txBody>
          <a:bodyPr wrap="none" rtlCol="0">
            <a:spAutoFit/>
          </a:bodyPr>
          <a:lstStyle/>
          <a:p>
            <a:r>
              <a:rPr lang="fr-FR" dirty="0" err="1"/>
              <a:t>Market</a:t>
            </a:r>
            <a:r>
              <a:rPr lang="fr-FR" dirty="0"/>
              <a:t> </a:t>
            </a:r>
            <a:r>
              <a:rPr lang="fr-FR" dirty="0" err="1"/>
              <a:t>shares</a:t>
            </a:r>
            <a:r>
              <a:rPr lang="fr-FR" dirty="0"/>
              <a:t> </a:t>
            </a:r>
            <a:r>
              <a:rPr lang="fr-FR" dirty="0" err="1"/>
              <a:t>within</a:t>
            </a:r>
            <a:r>
              <a:rPr lang="fr-FR" dirty="0"/>
              <a:t> the </a:t>
            </a:r>
            <a:r>
              <a:rPr lang="fr-FR" dirty="0" err="1"/>
              <a:t>Eurozone</a:t>
            </a:r>
            <a:r>
              <a:rPr lang="fr-FR" dirty="0"/>
              <a:t> 1998-2011</a:t>
            </a:r>
          </a:p>
        </p:txBody>
      </p:sp>
      <p:sp>
        <p:nvSpPr>
          <p:cNvPr id="8" name="ZoneTexte 7">
            <a:extLst>
              <a:ext uri="{FF2B5EF4-FFF2-40B4-BE49-F238E27FC236}">
                <a16:creationId xmlns:a16="http://schemas.microsoft.com/office/drawing/2014/main" id="{C06858E9-057E-1261-E8EA-1A4982679AD4}"/>
              </a:ext>
            </a:extLst>
          </p:cNvPr>
          <p:cNvSpPr txBox="1"/>
          <p:nvPr/>
        </p:nvSpPr>
        <p:spPr>
          <a:xfrm>
            <a:off x="9503229" y="1251855"/>
            <a:ext cx="2006146" cy="2031325"/>
          </a:xfrm>
          <a:prstGeom prst="rect">
            <a:avLst/>
          </a:prstGeom>
          <a:noFill/>
        </p:spPr>
        <p:txBody>
          <a:bodyPr wrap="square" rtlCol="0">
            <a:spAutoFit/>
          </a:bodyPr>
          <a:lstStyle/>
          <a:p>
            <a:r>
              <a:rPr lang="fr-FR" dirty="0"/>
              <a:t>Germany has </a:t>
            </a:r>
            <a:r>
              <a:rPr lang="fr-FR" dirty="0" err="1"/>
              <a:t>gained</a:t>
            </a:r>
            <a:r>
              <a:rPr lang="fr-FR" dirty="0"/>
              <a:t> 15 points in </a:t>
            </a:r>
            <a:r>
              <a:rPr lang="fr-FR" dirty="0" err="1"/>
              <a:t>market</a:t>
            </a:r>
            <a:r>
              <a:rPr lang="fr-FR" dirty="0"/>
              <a:t> </a:t>
            </a:r>
            <a:r>
              <a:rPr lang="fr-FR" dirty="0" err="1"/>
              <a:t>shares</a:t>
            </a:r>
            <a:r>
              <a:rPr lang="fr-FR" dirty="0"/>
              <a:t> in </a:t>
            </a:r>
            <a:r>
              <a:rPr lang="fr-FR" dirty="0" err="1"/>
              <a:t>this</a:t>
            </a:r>
            <a:r>
              <a:rPr lang="fr-FR" dirty="0"/>
              <a:t> </a:t>
            </a:r>
            <a:r>
              <a:rPr lang="fr-FR" dirty="0" err="1"/>
              <a:t>period</a:t>
            </a:r>
            <a:r>
              <a:rPr lang="fr-FR" dirty="0"/>
              <a:t>, </a:t>
            </a:r>
            <a:r>
              <a:rPr lang="fr-FR" dirty="0" err="1"/>
              <a:t>while</a:t>
            </a:r>
            <a:r>
              <a:rPr lang="fr-FR" dirty="0"/>
              <a:t> </a:t>
            </a:r>
            <a:r>
              <a:rPr lang="fr-FR" dirty="0" err="1"/>
              <a:t>Italy</a:t>
            </a:r>
            <a:r>
              <a:rPr lang="fr-FR" dirty="0"/>
              <a:t>, Spain and </a:t>
            </a:r>
            <a:r>
              <a:rPr lang="fr-FR" dirty="0" err="1"/>
              <a:t>France’s</a:t>
            </a:r>
            <a:r>
              <a:rPr lang="fr-FR" dirty="0"/>
              <a:t> exports </a:t>
            </a:r>
            <a:r>
              <a:rPr lang="fr-FR" dirty="0" err="1"/>
              <a:t>were</a:t>
            </a:r>
            <a:r>
              <a:rPr lang="fr-FR" dirty="0"/>
              <a:t> </a:t>
            </a:r>
            <a:r>
              <a:rPr lang="fr-FR" dirty="0" err="1"/>
              <a:t>struggling</a:t>
            </a:r>
            <a:endParaRPr lang="fr-FR" dirty="0"/>
          </a:p>
        </p:txBody>
      </p:sp>
      <p:sp>
        <p:nvSpPr>
          <p:cNvPr id="9" name="ZoneTexte 8">
            <a:extLst>
              <a:ext uri="{FF2B5EF4-FFF2-40B4-BE49-F238E27FC236}">
                <a16:creationId xmlns:a16="http://schemas.microsoft.com/office/drawing/2014/main" id="{56B02615-C243-D301-2F8B-86E7BE2316CF}"/>
              </a:ext>
            </a:extLst>
          </p:cNvPr>
          <p:cNvSpPr txBox="1"/>
          <p:nvPr/>
        </p:nvSpPr>
        <p:spPr>
          <a:xfrm>
            <a:off x="9503229" y="3456818"/>
            <a:ext cx="2006147" cy="3139321"/>
          </a:xfrm>
          <a:prstGeom prst="rect">
            <a:avLst/>
          </a:prstGeom>
          <a:noFill/>
        </p:spPr>
        <p:txBody>
          <a:bodyPr wrap="square" rtlCol="0">
            <a:spAutoFit/>
          </a:bodyPr>
          <a:lstStyle/>
          <a:p>
            <a:r>
              <a:rPr lang="fr-FR" dirty="0"/>
              <a:t>Most of </a:t>
            </a:r>
            <a:r>
              <a:rPr lang="fr-FR" dirty="0" err="1"/>
              <a:t>Germany’s</a:t>
            </a:r>
            <a:r>
              <a:rPr lang="fr-FR" dirty="0"/>
              <a:t> </a:t>
            </a:r>
            <a:r>
              <a:rPr lang="fr-FR" dirty="0" err="1"/>
              <a:t>surpluses</a:t>
            </a:r>
            <a:r>
              <a:rPr lang="fr-FR" dirty="0"/>
              <a:t> are exports </a:t>
            </a:r>
            <a:r>
              <a:rPr lang="fr-FR" dirty="0" err="1"/>
              <a:t>outside</a:t>
            </a:r>
            <a:r>
              <a:rPr lang="fr-FR" dirty="0"/>
              <a:t> the </a:t>
            </a:r>
            <a:r>
              <a:rPr lang="fr-FR" dirty="0" err="1"/>
              <a:t>Eurozone</a:t>
            </a:r>
            <a:r>
              <a:rPr lang="fr-FR" dirty="0"/>
              <a:t>, but </a:t>
            </a:r>
            <a:r>
              <a:rPr lang="fr-FR" dirty="0" err="1"/>
              <a:t>it</a:t>
            </a:r>
            <a:r>
              <a:rPr lang="fr-FR" dirty="0"/>
              <a:t> has </a:t>
            </a:r>
            <a:r>
              <a:rPr lang="fr-FR" dirty="0" err="1"/>
              <a:t>entailed</a:t>
            </a:r>
            <a:r>
              <a:rPr lang="fr-FR" dirty="0"/>
              <a:t> </a:t>
            </a:r>
            <a:r>
              <a:rPr lang="fr-FR" b="1" dirty="0" err="1"/>
              <a:t>upward</a:t>
            </a:r>
            <a:r>
              <a:rPr lang="fr-FR" b="1" dirty="0"/>
              <a:t> pressure on the Euro, </a:t>
            </a:r>
            <a:r>
              <a:rPr lang="fr-FR" b="1" dirty="0" err="1"/>
              <a:t>which</a:t>
            </a:r>
            <a:r>
              <a:rPr lang="fr-FR" b="1" dirty="0"/>
              <a:t> </a:t>
            </a:r>
            <a:r>
              <a:rPr lang="fr-FR" b="1" dirty="0" err="1"/>
              <a:t>further</a:t>
            </a:r>
            <a:r>
              <a:rPr lang="fr-FR" b="1" dirty="0"/>
              <a:t> </a:t>
            </a:r>
            <a:r>
              <a:rPr lang="fr-FR" b="1" dirty="0" err="1"/>
              <a:t>degrades</a:t>
            </a:r>
            <a:r>
              <a:rPr lang="fr-FR" b="1" dirty="0"/>
              <a:t> </a:t>
            </a:r>
            <a:r>
              <a:rPr lang="fr-FR" b="1" dirty="0" err="1"/>
              <a:t>Southern</a:t>
            </a:r>
            <a:r>
              <a:rPr lang="fr-FR" b="1" dirty="0"/>
              <a:t> countries’ </a:t>
            </a:r>
            <a:r>
              <a:rPr lang="fr-FR" b="1" dirty="0" err="1"/>
              <a:t>competitiveness</a:t>
            </a:r>
            <a:endParaRPr lang="fr-FR" b="1" dirty="0"/>
          </a:p>
        </p:txBody>
      </p:sp>
      <p:sp>
        <p:nvSpPr>
          <p:cNvPr id="4" name="ZoneTexte 3">
            <a:extLst>
              <a:ext uri="{FF2B5EF4-FFF2-40B4-BE49-F238E27FC236}">
                <a16:creationId xmlns:a16="http://schemas.microsoft.com/office/drawing/2014/main" id="{F7081263-AC94-9D73-4BA6-9A71C7DA2A35}"/>
              </a:ext>
            </a:extLst>
          </p:cNvPr>
          <p:cNvSpPr txBox="1"/>
          <p:nvPr/>
        </p:nvSpPr>
        <p:spPr>
          <a:xfrm>
            <a:off x="9161495" y="0"/>
            <a:ext cx="3064625" cy="707886"/>
          </a:xfrm>
          <a:prstGeom prst="rect">
            <a:avLst/>
          </a:prstGeom>
          <a:solidFill>
            <a:schemeClr val="accent1"/>
          </a:solidFill>
        </p:spPr>
        <p:txBody>
          <a:bodyPr wrap="square" rtlCol="0">
            <a:spAutoFit/>
          </a:bodyPr>
          <a:lstStyle/>
          <a:p>
            <a:r>
              <a:rPr lang="fr-FR" sz="2000" dirty="0" err="1">
                <a:solidFill>
                  <a:schemeClr val="bg1"/>
                </a:solidFill>
              </a:rPr>
              <a:t>Market</a:t>
            </a:r>
            <a:r>
              <a:rPr lang="fr-FR" sz="2000" dirty="0">
                <a:solidFill>
                  <a:schemeClr val="bg1"/>
                </a:solidFill>
              </a:rPr>
              <a:t> </a:t>
            </a:r>
            <a:r>
              <a:rPr lang="fr-FR" sz="2000" dirty="0" err="1">
                <a:solidFill>
                  <a:schemeClr val="bg1"/>
                </a:solidFill>
              </a:rPr>
              <a:t>shares</a:t>
            </a:r>
            <a:r>
              <a:rPr lang="fr-FR" sz="2000" dirty="0">
                <a:solidFill>
                  <a:schemeClr val="bg1"/>
                </a:solidFill>
              </a:rPr>
              <a:t> </a:t>
            </a:r>
            <a:r>
              <a:rPr lang="fr-FR" sz="2000" dirty="0" err="1">
                <a:solidFill>
                  <a:schemeClr val="bg1"/>
                </a:solidFill>
              </a:rPr>
              <a:t>Eurozone</a:t>
            </a:r>
            <a:r>
              <a:rPr lang="fr-FR" sz="2000" dirty="0">
                <a:solidFill>
                  <a:schemeClr val="bg1"/>
                </a:solidFill>
              </a:rPr>
              <a:t> 1998-2011</a:t>
            </a:r>
          </a:p>
        </p:txBody>
      </p:sp>
      <p:sp>
        <p:nvSpPr>
          <p:cNvPr id="5" name="Espace réservé du numéro de diapositive 4">
            <a:extLst>
              <a:ext uri="{FF2B5EF4-FFF2-40B4-BE49-F238E27FC236}">
                <a16:creationId xmlns:a16="http://schemas.microsoft.com/office/drawing/2014/main" id="{F4FD8F5A-C368-2ADC-4A90-87B9E9F6B5E8}"/>
              </a:ext>
            </a:extLst>
          </p:cNvPr>
          <p:cNvSpPr>
            <a:spLocks noGrp="1"/>
          </p:cNvSpPr>
          <p:nvPr>
            <p:ph type="sldNum" sz="quarter" idx="12"/>
          </p:nvPr>
        </p:nvSpPr>
        <p:spPr/>
        <p:txBody>
          <a:bodyPr/>
          <a:lstStyle/>
          <a:p>
            <a:fld id="{18763A89-805D-2145-B853-32C81223FF7D}" type="slidenum">
              <a:rPr lang="fr-FR" smtClean="0"/>
              <a:t>2</a:t>
            </a:fld>
            <a:endParaRPr lang="fr-FR"/>
          </a:p>
        </p:txBody>
      </p:sp>
    </p:spTree>
    <p:extLst>
      <p:ext uri="{BB962C8B-B14F-4D97-AF65-F5344CB8AC3E}">
        <p14:creationId xmlns:p14="http://schemas.microsoft.com/office/powerpoint/2010/main" val="350782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8990C-CD40-36D0-D394-59C3D74077E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42A157F-0AAF-6710-6680-BDD53948A85C}"/>
              </a:ext>
            </a:extLst>
          </p:cNvPr>
          <p:cNvSpPr>
            <a:spLocks noGrp="1"/>
          </p:cNvSpPr>
          <p:nvPr>
            <p:ph type="ctrTitle"/>
          </p:nvPr>
        </p:nvSpPr>
        <p:spPr>
          <a:xfrm>
            <a:off x="1524000" y="109983"/>
            <a:ext cx="9144000" cy="483476"/>
          </a:xfrm>
        </p:spPr>
        <p:txBody>
          <a:bodyPr>
            <a:normAutofit fontScale="90000"/>
          </a:bodyPr>
          <a:lstStyle/>
          <a:p>
            <a:r>
              <a:rPr lang="fr-FR" sz="3200" dirty="0" err="1"/>
              <a:t>Italy</a:t>
            </a:r>
            <a:r>
              <a:rPr lang="fr-FR" sz="3200" dirty="0"/>
              <a:t>  2024- </a:t>
            </a:r>
            <a:r>
              <a:rPr lang="fr-FR" sz="3200" dirty="0" err="1"/>
              <a:t>onwards</a:t>
            </a:r>
            <a:endParaRPr lang="fr-FR" sz="3200" dirty="0"/>
          </a:p>
        </p:txBody>
      </p:sp>
      <p:sp>
        <p:nvSpPr>
          <p:cNvPr id="4" name="ZoneTexte 3">
            <a:extLst>
              <a:ext uri="{FF2B5EF4-FFF2-40B4-BE49-F238E27FC236}">
                <a16:creationId xmlns:a16="http://schemas.microsoft.com/office/drawing/2014/main" id="{4C7BF41D-5290-43EA-7D7C-82F35E07FF39}"/>
              </a:ext>
            </a:extLst>
          </p:cNvPr>
          <p:cNvSpPr txBox="1"/>
          <p:nvPr/>
        </p:nvSpPr>
        <p:spPr>
          <a:xfrm>
            <a:off x="1226128" y="1974274"/>
            <a:ext cx="10370128" cy="1569660"/>
          </a:xfrm>
          <a:prstGeom prst="rect">
            <a:avLst/>
          </a:prstGeom>
          <a:noFill/>
        </p:spPr>
        <p:txBody>
          <a:bodyPr wrap="square" rtlCol="0">
            <a:spAutoFit/>
          </a:bodyPr>
          <a:lstStyle/>
          <a:p>
            <a:endParaRPr lang="fr-FR" sz="2400" dirty="0"/>
          </a:p>
          <a:p>
            <a:endParaRPr lang="fr-FR" sz="2400" dirty="0"/>
          </a:p>
          <a:p>
            <a:endParaRPr lang="fr-FR" sz="2400" dirty="0"/>
          </a:p>
          <a:p>
            <a:endParaRPr lang="fr-FR" sz="2400" dirty="0"/>
          </a:p>
        </p:txBody>
      </p:sp>
      <p:pic>
        <p:nvPicPr>
          <p:cNvPr id="6" name="Image 5">
            <a:extLst>
              <a:ext uri="{FF2B5EF4-FFF2-40B4-BE49-F238E27FC236}">
                <a16:creationId xmlns:a16="http://schemas.microsoft.com/office/drawing/2014/main" id="{21D28A07-D8E1-6583-C7F7-7973273F046F}"/>
              </a:ext>
            </a:extLst>
          </p:cNvPr>
          <p:cNvPicPr>
            <a:picLocks noChangeAspect="1"/>
          </p:cNvPicPr>
          <p:nvPr/>
        </p:nvPicPr>
        <p:blipFill>
          <a:blip r:embed="rId2"/>
          <a:stretch>
            <a:fillRect/>
          </a:stretch>
        </p:blipFill>
        <p:spPr>
          <a:xfrm>
            <a:off x="-2541" y="814070"/>
            <a:ext cx="9839923" cy="3961130"/>
          </a:xfrm>
          <a:prstGeom prst="rect">
            <a:avLst/>
          </a:prstGeom>
        </p:spPr>
      </p:pic>
      <p:sp>
        <p:nvSpPr>
          <p:cNvPr id="7" name="ZoneTexte 6">
            <a:extLst>
              <a:ext uri="{FF2B5EF4-FFF2-40B4-BE49-F238E27FC236}">
                <a16:creationId xmlns:a16="http://schemas.microsoft.com/office/drawing/2014/main" id="{49BB884A-E6A8-CE16-D7B7-1B519946C60F}"/>
              </a:ext>
            </a:extLst>
          </p:cNvPr>
          <p:cNvSpPr txBox="1"/>
          <p:nvPr/>
        </p:nvSpPr>
        <p:spPr>
          <a:xfrm>
            <a:off x="-2539" y="4873103"/>
            <a:ext cx="10670540" cy="923330"/>
          </a:xfrm>
          <a:prstGeom prst="rect">
            <a:avLst/>
          </a:prstGeom>
          <a:noFill/>
        </p:spPr>
        <p:txBody>
          <a:bodyPr wrap="square" rtlCol="0">
            <a:spAutoFit/>
          </a:bodyPr>
          <a:lstStyle/>
          <a:p>
            <a:r>
              <a:rPr lang="fr-FR" dirty="0"/>
              <a:t>https://</a:t>
            </a:r>
            <a:r>
              <a:rPr lang="fr-FR" dirty="0" err="1"/>
              <a:t>economy-finance.ec.europa.eu</a:t>
            </a:r>
            <a:r>
              <a:rPr lang="fr-FR" dirty="0"/>
              <a:t>/</a:t>
            </a:r>
            <a:r>
              <a:rPr lang="fr-FR" dirty="0" err="1"/>
              <a:t>economic</a:t>
            </a:r>
            <a:r>
              <a:rPr lang="fr-FR" dirty="0"/>
              <a:t>-surveillance-eu-</a:t>
            </a:r>
            <a:r>
              <a:rPr lang="fr-FR" dirty="0" err="1"/>
              <a:t>economies</a:t>
            </a:r>
            <a:r>
              <a:rPr lang="fr-FR" dirty="0"/>
              <a:t>/</a:t>
            </a:r>
            <a:r>
              <a:rPr lang="fr-FR" dirty="0" err="1"/>
              <a:t>italy</a:t>
            </a:r>
            <a:r>
              <a:rPr lang="fr-FR" dirty="0"/>
              <a:t>/</a:t>
            </a:r>
            <a:r>
              <a:rPr lang="fr-FR" dirty="0" err="1"/>
              <a:t>economic-forecast-italy_en</a:t>
            </a:r>
            <a:r>
              <a:rPr lang="fr-FR" dirty="0"/>
              <a:t>#:~:</a:t>
            </a:r>
            <a:r>
              <a:rPr lang="fr-FR" dirty="0" err="1"/>
              <a:t>text</a:t>
            </a:r>
            <a:r>
              <a:rPr lang="fr-FR" dirty="0"/>
              <a:t>=The%20latest%20macroeconomic%20forecast%20for,by%20investment%20and%20falling%20imports.</a:t>
            </a:r>
          </a:p>
        </p:txBody>
      </p:sp>
      <p:sp>
        <p:nvSpPr>
          <p:cNvPr id="8" name="ZoneTexte 7">
            <a:extLst>
              <a:ext uri="{FF2B5EF4-FFF2-40B4-BE49-F238E27FC236}">
                <a16:creationId xmlns:a16="http://schemas.microsoft.com/office/drawing/2014/main" id="{2FE53783-35A2-3352-E011-6EE8ED9EB10C}"/>
              </a:ext>
            </a:extLst>
          </p:cNvPr>
          <p:cNvSpPr txBox="1"/>
          <p:nvPr/>
        </p:nvSpPr>
        <p:spPr>
          <a:xfrm>
            <a:off x="83125" y="5843845"/>
            <a:ext cx="11651673" cy="923330"/>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‘only debt used for investment in people, key infrastructure and research is sustainable in the longer term. Conversely, debt used for unproductive purposes – for instance, the eye-watering €10 billion of public money that the airline Alitalia burned </a:t>
            </a: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in the 2008-20 period</a:t>
            </a:r>
            <a:r>
              <a:rPr lang="en-US" sz="1800" dirty="0">
                <a:effectLst/>
                <a:latin typeface="Calibri" panose="020F0502020204030204" pitchFamily="34" charset="0"/>
                <a:ea typeface="Calibri" panose="020F0502020204030204" pitchFamily="34" charset="0"/>
                <a:cs typeface="Times New Roman" panose="02020603050405020304" pitchFamily="18" charset="0"/>
              </a:rPr>
              <a:t> –  will not promote (..) growth’</a:t>
            </a:r>
            <a:endParaRPr lang="fr-FR" dirty="0"/>
          </a:p>
        </p:txBody>
      </p:sp>
      <p:sp>
        <p:nvSpPr>
          <p:cNvPr id="3" name="ZoneTexte 2">
            <a:extLst>
              <a:ext uri="{FF2B5EF4-FFF2-40B4-BE49-F238E27FC236}">
                <a16:creationId xmlns:a16="http://schemas.microsoft.com/office/drawing/2014/main" id="{DF8C7F49-3611-0AD7-9B94-E8FCC02CAE3A}"/>
              </a:ext>
            </a:extLst>
          </p:cNvPr>
          <p:cNvSpPr txBox="1"/>
          <p:nvPr/>
        </p:nvSpPr>
        <p:spPr>
          <a:xfrm>
            <a:off x="11001375" y="114300"/>
            <a:ext cx="184731" cy="369332"/>
          </a:xfrm>
          <a:prstGeom prst="rect">
            <a:avLst/>
          </a:prstGeom>
          <a:noFill/>
        </p:spPr>
        <p:txBody>
          <a:bodyPr wrap="none" rtlCol="0">
            <a:spAutoFit/>
          </a:bodyPr>
          <a:lstStyle/>
          <a:p>
            <a:endParaRPr lang="fr-FR" dirty="0"/>
          </a:p>
        </p:txBody>
      </p:sp>
      <p:sp>
        <p:nvSpPr>
          <p:cNvPr id="5" name="ZoneTexte 4">
            <a:extLst>
              <a:ext uri="{FF2B5EF4-FFF2-40B4-BE49-F238E27FC236}">
                <a16:creationId xmlns:a16="http://schemas.microsoft.com/office/drawing/2014/main" id="{FBF53D16-7741-5EAD-2F3F-E0830079E4B1}"/>
              </a:ext>
            </a:extLst>
          </p:cNvPr>
          <p:cNvSpPr txBox="1"/>
          <p:nvPr/>
        </p:nvSpPr>
        <p:spPr>
          <a:xfrm>
            <a:off x="9127375" y="41701"/>
            <a:ext cx="3064625" cy="954107"/>
          </a:xfrm>
          <a:prstGeom prst="rect">
            <a:avLst/>
          </a:prstGeom>
          <a:solidFill>
            <a:schemeClr val="accent1"/>
          </a:solidFill>
        </p:spPr>
        <p:txBody>
          <a:bodyPr wrap="square" rtlCol="0">
            <a:spAutoFit/>
          </a:bodyPr>
          <a:lstStyle/>
          <a:p>
            <a:r>
              <a:rPr lang="fr-FR" sz="2800" dirty="0">
                <a:solidFill>
                  <a:schemeClr val="bg1"/>
                </a:solidFill>
              </a:rPr>
              <a:t> </a:t>
            </a:r>
            <a:r>
              <a:rPr lang="fr-FR" sz="2800" dirty="0" err="1">
                <a:solidFill>
                  <a:schemeClr val="bg1"/>
                </a:solidFill>
              </a:rPr>
              <a:t>Italy</a:t>
            </a:r>
            <a:r>
              <a:rPr lang="fr-FR" sz="2800" dirty="0">
                <a:solidFill>
                  <a:schemeClr val="bg1"/>
                </a:solidFill>
              </a:rPr>
              <a:t> </a:t>
            </a:r>
            <a:r>
              <a:rPr lang="fr-FR" sz="2800" dirty="0" err="1">
                <a:solidFill>
                  <a:schemeClr val="bg1"/>
                </a:solidFill>
              </a:rPr>
              <a:t>recent</a:t>
            </a:r>
            <a:r>
              <a:rPr lang="fr-FR" sz="2800" dirty="0">
                <a:solidFill>
                  <a:schemeClr val="bg1"/>
                </a:solidFill>
              </a:rPr>
              <a:t> </a:t>
            </a:r>
            <a:r>
              <a:rPr lang="fr-FR" sz="2800" dirty="0" err="1">
                <a:solidFill>
                  <a:schemeClr val="bg1"/>
                </a:solidFill>
              </a:rPr>
              <a:t>developments</a:t>
            </a:r>
            <a:endParaRPr lang="fr-FR" sz="2800" dirty="0">
              <a:solidFill>
                <a:schemeClr val="bg1"/>
              </a:solidFill>
            </a:endParaRPr>
          </a:p>
        </p:txBody>
      </p:sp>
      <p:sp>
        <p:nvSpPr>
          <p:cNvPr id="9" name="Espace réservé du numéro de diapositive 8">
            <a:extLst>
              <a:ext uri="{FF2B5EF4-FFF2-40B4-BE49-F238E27FC236}">
                <a16:creationId xmlns:a16="http://schemas.microsoft.com/office/drawing/2014/main" id="{D1720C16-8D53-FDD7-2F84-BF9AE702DB2D}"/>
              </a:ext>
            </a:extLst>
          </p:cNvPr>
          <p:cNvSpPr>
            <a:spLocks noGrp="1"/>
          </p:cNvSpPr>
          <p:nvPr>
            <p:ph type="sldNum" sz="quarter" idx="12"/>
          </p:nvPr>
        </p:nvSpPr>
        <p:spPr/>
        <p:txBody>
          <a:bodyPr/>
          <a:lstStyle/>
          <a:p>
            <a:fld id="{18763A89-805D-2145-B853-32C81223FF7D}" type="slidenum">
              <a:rPr lang="fr-FR" smtClean="0"/>
              <a:t>20</a:t>
            </a:fld>
            <a:endParaRPr lang="fr-FR"/>
          </a:p>
        </p:txBody>
      </p:sp>
    </p:spTree>
    <p:extLst>
      <p:ext uri="{BB962C8B-B14F-4D97-AF65-F5344CB8AC3E}">
        <p14:creationId xmlns:p14="http://schemas.microsoft.com/office/powerpoint/2010/main" val="316440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F8A91-91DD-C743-7865-97B3286962F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8F40D11-BAEA-5D40-DAD7-82C2EE154055}"/>
              </a:ext>
            </a:extLst>
          </p:cNvPr>
          <p:cNvSpPr>
            <a:spLocks noGrp="1"/>
          </p:cNvSpPr>
          <p:nvPr>
            <p:ph type="ctrTitle"/>
          </p:nvPr>
        </p:nvSpPr>
        <p:spPr>
          <a:xfrm>
            <a:off x="1524000" y="109983"/>
            <a:ext cx="9144000" cy="483476"/>
          </a:xfrm>
        </p:spPr>
        <p:txBody>
          <a:bodyPr>
            <a:normAutofit fontScale="90000"/>
          </a:bodyPr>
          <a:lstStyle/>
          <a:p>
            <a:r>
              <a:rPr lang="fr-FR" sz="3200" dirty="0" err="1"/>
              <a:t>Italy</a:t>
            </a:r>
            <a:r>
              <a:rPr lang="fr-FR" sz="3200" dirty="0"/>
              <a:t>  2025- </a:t>
            </a:r>
            <a:r>
              <a:rPr lang="fr-FR" sz="3200" dirty="0" err="1"/>
              <a:t>onwards</a:t>
            </a:r>
            <a:endParaRPr lang="fr-FR" sz="3200" dirty="0"/>
          </a:p>
        </p:txBody>
      </p:sp>
      <p:sp>
        <p:nvSpPr>
          <p:cNvPr id="4" name="ZoneTexte 3">
            <a:extLst>
              <a:ext uri="{FF2B5EF4-FFF2-40B4-BE49-F238E27FC236}">
                <a16:creationId xmlns:a16="http://schemas.microsoft.com/office/drawing/2014/main" id="{4C5693EA-C6F5-AC64-DF25-36F52629336A}"/>
              </a:ext>
            </a:extLst>
          </p:cNvPr>
          <p:cNvSpPr txBox="1"/>
          <p:nvPr/>
        </p:nvSpPr>
        <p:spPr>
          <a:xfrm>
            <a:off x="1226128" y="1974274"/>
            <a:ext cx="10370128" cy="1569660"/>
          </a:xfrm>
          <a:prstGeom prst="rect">
            <a:avLst/>
          </a:prstGeom>
          <a:noFill/>
        </p:spPr>
        <p:txBody>
          <a:bodyPr wrap="square" rtlCol="0">
            <a:spAutoFit/>
          </a:bodyPr>
          <a:lstStyle/>
          <a:p>
            <a:endParaRPr lang="fr-FR" sz="2400" dirty="0"/>
          </a:p>
          <a:p>
            <a:endParaRPr lang="fr-FR" sz="2400" dirty="0"/>
          </a:p>
          <a:p>
            <a:endParaRPr lang="fr-FR" sz="2400" dirty="0"/>
          </a:p>
          <a:p>
            <a:endParaRPr lang="fr-FR" sz="2400" dirty="0"/>
          </a:p>
        </p:txBody>
      </p:sp>
      <p:sp>
        <p:nvSpPr>
          <p:cNvPr id="3" name="ZoneTexte 2">
            <a:extLst>
              <a:ext uri="{FF2B5EF4-FFF2-40B4-BE49-F238E27FC236}">
                <a16:creationId xmlns:a16="http://schemas.microsoft.com/office/drawing/2014/main" id="{E315B71F-F34A-7CE5-7F99-53A3D324BE76}"/>
              </a:ext>
            </a:extLst>
          </p:cNvPr>
          <p:cNvSpPr txBox="1"/>
          <p:nvPr/>
        </p:nvSpPr>
        <p:spPr>
          <a:xfrm>
            <a:off x="11001375" y="114300"/>
            <a:ext cx="184731" cy="369332"/>
          </a:xfrm>
          <a:prstGeom prst="rect">
            <a:avLst/>
          </a:prstGeom>
          <a:noFill/>
        </p:spPr>
        <p:txBody>
          <a:bodyPr wrap="none" rtlCol="0">
            <a:spAutoFit/>
          </a:bodyPr>
          <a:lstStyle/>
          <a:p>
            <a:endParaRPr lang="fr-FR" dirty="0"/>
          </a:p>
        </p:txBody>
      </p:sp>
      <p:sp>
        <p:nvSpPr>
          <p:cNvPr id="5" name="ZoneTexte 4">
            <a:extLst>
              <a:ext uri="{FF2B5EF4-FFF2-40B4-BE49-F238E27FC236}">
                <a16:creationId xmlns:a16="http://schemas.microsoft.com/office/drawing/2014/main" id="{EC2C1F19-D584-A988-F3D0-DCEDF15980C0}"/>
              </a:ext>
            </a:extLst>
          </p:cNvPr>
          <p:cNvSpPr txBox="1"/>
          <p:nvPr/>
        </p:nvSpPr>
        <p:spPr>
          <a:xfrm>
            <a:off x="9127375" y="-127632"/>
            <a:ext cx="3064625" cy="954107"/>
          </a:xfrm>
          <a:prstGeom prst="rect">
            <a:avLst/>
          </a:prstGeom>
          <a:solidFill>
            <a:schemeClr val="accent1"/>
          </a:solidFill>
        </p:spPr>
        <p:txBody>
          <a:bodyPr wrap="square" rtlCol="0">
            <a:spAutoFit/>
          </a:bodyPr>
          <a:lstStyle/>
          <a:p>
            <a:r>
              <a:rPr lang="fr-FR" sz="2800" dirty="0">
                <a:solidFill>
                  <a:schemeClr val="bg1"/>
                </a:solidFill>
              </a:rPr>
              <a:t> </a:t>
            </a:r>
            <a:r>
              <a:rPr lang="fr-FR" sz="2800" dirty="0" err="1">
                <a:solidFill>
                  <a:schemeClr val="bg1"/>
                </a:solidFill>
              </a:rPr>
              <a:t>Italy</a:t>
            </a:r>
            <a:r>
              <a:rPr lang="fr-FR" sz="2800" dirty="0">
                <a:solidFill>
                  <a:schemeClr val="bg1"/>
                </a:solidFill>
              </a:rPr>
              <a:t> </a:t>
            </a:r>
            <a:r>
              <a:rPr lang="fr-FR" sz="2800" dirty="0" err="1">
                <a:solidFill>
                  <a:schemeClr val="bg1"/>
                </a:solidFill>
              </a:rPr>
              <a:t>recent</a:t>
            </a:r>
            <a:r>
              <a:rPr lang="fr-FR" sz="2800" dirty="0">
                <a:solidFill>
                  <a:schemeClr val="bg1"/>
                </a:solidFill>
              </a:rPr>
              <a:t> </a:t>
            </a:r>
            <a:r>
              <a:rPr lang="fr-FR" sz="2800" dirty="0" err="1">
                <a:solidFill>
                  <a:schemeClr val="bg1"/>
                </a:solidFill>
              </a:rPr>
              <a:t>developments</a:t>
            </a:r>
            <a:endParaRPr lang="fr-FR" sz="2800" dirty="0">
              <a:solidFill>
                <a:schemeClr val="bg1"/>
              </a:solidFill>
            </a:endParaRPr>
          </a:p>
        </p:txBody>
      </p:sp>
      <p:sp>
        <p:nvSpPr>
          <p:cNvPr id="9" name="Espace réservé du numéro de diapositive 8">
            <a:extLst>
              <a:ext uri="{FF2B5EF4-FFF2-40B4-BE49-F238E27FC236}">
                <a16:creationId xmlns:a16="http://schemas.microsoft.com/office/drawing/2014/main" id="{C8F55C92-E383-14A2-8009-E32B568306B4}"/>
              </a:ext>
            </a:extLst>
          </p:cNvPr>
          <p:cNvSpPr>
            <a:spLocks noGrp="1"/>
          </p:cNvSpPr>
          <p:nvPr>
            <p:ph type="sldNum" sz="quarter" idx="12"/>
          </p:nvPr>
        </p:nvSpPr>
        <p:spPr/>
        <p:txBody>
          <a:bodyPr/>
          <a:lstStyle/>
          <a:p>
            <a:fld id="{18763A89-805D-2145-B853-32C81223FF7D}" type="slidenum">
              <a:rPr lang="fr-FR" smtClean="0"/>
              <a:t>21</a:t>
            </a:fld>
            <a:endParaRPr lang="fr-FR"/>
          </a:p>
        </p:txBody>
      </p:sp>
      <p:sp>
        <p:nvSpPr>
          <p:cNvPr id="12" name="ZoneTexte 11">
            <a:extLst>
              <a:ext uri="{FF2B5EF4-FFF2-40B4-BE49-F238E27FC236}">
                <a16:creationId xmlns:a16="http://schemas.microsoft.com/office/drawing/2014/main" id="{CF083727-C7BF-1251-DC22-96BA369EBA66}"/>
              </a:ext>
            </a:extLst>
          </p:cNvPr>
          <p:cNvSpPr txBox="1"/>
          <p:nvPr/>
        </p:nvSpPr>
        <p:spPr>
          <a:xfrm>
            <a:off x="186267" y="762003"/>
            <a:ext cx="10999840" cy="6186309"/>
          </a:xfrm>
          <a:prstGeom prst="rect">
            <a:avLst/>
          </a:prstGeom>
          <a:noFill/>
        </p:spPr>
        <p:txBody>
          <a:bodyPr wrap="square" rtlCol="0">
            <a:spAutoFit/>
          </a:bodyPr>
          <a:lstStyle/>
          <a:p>
            <a:r>
              <a:rPr lang="fr-FR" dirty="0"/>
              <a:t>Sept 18th 2025: 10-year </a:t>
            </a:r>
            <a:r>
              <a:rPr lang="fr-FR" dirty="0" err="1"/>
              <a:t>borrowing</a:t>
            </a:r>
            <a:r>
              <a:rPr lang="fr-FR" dirty="0"/>
              <a:t> rate= rate of France, </a:t>
            </a:r>
            <a:r>
              <a:rPr lang="fr-FR" dirty="0" err="1"/>
              <a:t>reflecting</a:t>
            </a:r>
            <a:r>
              <a:rPr lang="fr-FR" dirty="0"/>
              <a:t> the drop of public </a:t>
            </a:r>
            <a:r>
              <a:rPr lang="fr-FR" dirty="0" err="1"/>
              <a:t>deficit</a:t>
            </a:r>
            <a:r>
              <a:rPr lang="fr-FR" dirty="0"/>
              <a:t> </a:t>
            </a:r>
            <a:r>
              <a:rPr lang="fr-FR" dirty="0" err="1"/>
              <a:t>from</a:t>
            </a:r>
            <a:r>
              <a:rPr lang="fr-FR" dirty="0"/>
              <a:t> 7.2% (2023) to 3.4% (2024), surplus in the </a:t>
            </a:r>
            <a:r>
              <a:rPr lang="fr-FR" dirty="0" err="1"/>
              <a:t>trade</a:t>
            </a:r>
            <a:r>
              <a:rPr lang="fr-FR"/>
              <a:t> balance</a:t>
            </a:r>
            <a:endParaRPr lang="fr-FR" dirty="0"/>
          </a:p>
          <a:p>
            <a:r>
              <a:rPr lang="fr-FR" dirty="0"/>
              <a:t>Fitch </a:t>
            </a:r>
            <a:r>
              <a:rPr lang="fr-FR" dirty="0" err="1"/>
              <a:t>upgraded</a:t>
            </a:r>
            <a:r>
              <a:rPr lang="fr-FR" dirty="0"/>
              <a:t> public </a:t>
            </a:r>
            <a:r>
              <a:rPr lang="fr-FR" dirty="0" err="1"/>
              <a:t>debt</a:t>
            </a:r>
            <a:r>
              <a:rPr lang="fr-FR" dirty="0"/>
              <a:t> </a:t>
            </a:r>
            <a:r>
              <a:rPr lang="fr-FR" dirty="0" err="1"/>
              <a:t>from</a:t>
            </a:r>
            <a:r>
              <a:rPr lang="fr-FR" dirty="0"/>
              <a:t> BBB to BBB+ (France A+ to AA-)</a:t>
            </a:r>
          </a:p>
          <a:p>
            <a:r>
              <a:rPr lang="fr-FR" dirty="0" err="1"/>
              <a:t>Meloni’s</a:t>
            </a:r>
            <a:r>
              <a:rPr lang="fr-FR" dirty="0"/>
              <a:t> </a:t>
            </a:r>
            <a:r>
              <a:rPr lang="fr-FR" dirty="0" err="1"/>
              <a:t>government</a:t>
            </a:r>
            <a:r>
              <a:rPr lang="fr-FR" dirty="0"/>
              <a:t>= one of the </a:t>
            </a:r>
            <a:r>
              <a:rPr lang="fr-FR" dirty="0" err="1"/>
              <a:t>most</a:t>
            </a:r>
            <a:r>
              <a:rPr lang="fr-FR" dirty="0"/>
              <a:t> stable in </a:t>
            </a:r>
            <a:r>
              <a:rPr lang="fr-FR" dirty="0" err="1"/>
              <a:t>Italy’s</a:t>
            </a:r>
            <a:r>
              <a:rPr lang="fr-FR" dirty="0"/>
              <a:t> </a:t>
            </a:r>
            <a:r>
              <a:rPr lang="fr-FR" dirty="0" err="1"/>
              <a:t>history</a:t>
            </a:r>
            <a:endParaRPr lang="fr-FR" dirty="0"/>
          </a:p>
          <a:p>
            <a:r>
              <a:rPr lang="fr-FR" dirty="0" err="1"/>
              <a:t>Growth</a:t>
            </a:r>
            <a:r>
              <a:rPr lang="fr-FR" dirty="0"/>
              <a:t> </a:t>
            </a:r>
            <a:r>
              <a:rPr lang="fr-FR" b="1" dirty="0"/>
              <a:t>=+ 0,7% 2024- </a:t>
            </a:r>
            <a:r>
              <a:rPr lang="fr-FR" dirty="0"/>
              <a:t>0,6% </a:t>
            </a:r>
            <a:r>
              <a:rPr lang="fr-FR" dirty="0" err="1"/>
              <a:t>expected</a:t>
            </a:r>
            <a:r>
              <a:rPr lang="fr-FR" dirty="0"/>
              <a:t> for 2025</a:t>
            </a:r>
          </a:p>
          <a:p>
            <a:r>
              <a:rPr lang="fr-FR" dirty="0" err="1"/>
              <a:t>Unemployment</a:t>
            </a:r>
            <a:r>
              <a:rPr lang="fr-FR" dirty="0"/>
              <a:t> 6%- </a:t>
            </a:r>
            <a:r>
              <a:rPr lang="fr-FR" dirty="0" err="1"/>
              <a:t>better</a:t>
            </a:r>
            <a:r>
              <a:rPr lang="fr-FR" dirty="0"/>
              <a:t> fiscal situation (200M€ </a:t>
            </a:r>
            <a:r>
              <a:rPr lang="fr-FR" dirty="0" err="1"/>
              <a:t>European</a:t>
            </a:r>
            <a:r>
              <a:rPr lang="fr-FR" dirty="0"/>
              <a:t> </a:t>
            </a:r>
            <a:r>
              <a:rPr lang="fr-FR" dirty="0" err="1"/>
              <a:t>funds</a:t>
            </a:r>
            <a:r>
              <a:rPr lang="fr-FR" dirty="0"/>
              <a:t>+ one-off fiscal </a:t>
            </a:r>
            <a:r>
              <a:rPr lang="fr-FR" dirty="0" err="1"/>
              <a:t>measure</a:t>
            </a:r>
            <a:r>
              <a:rPr lang="fr-FR" dirty="0"/>
              <a:t>)</a:t>
            </a:r>
          </a:p>
          <a:p>
            <a:r>
              <a:rPr lang="fr-FR" dirty="0"/>
              <a:t>Boost of </a:t>
            </a:r>
            <a:r>
              <a:rPr lang="fr-FR" dirty="0" err="1"/>
              <a:t>tourism</a:t>
            </a:r>
            <a:r>
              <a:rPr lang="fr-FR" dirty="0"/>
              <a:t> revenues</a:t>
            </a:r>
          </a:p>
          <a:p>
            <a:r>
              <a:rPr lang="fr-FR" b="1" dirty="0"/>
              <a:t>General </a:t>
            </a:r>
            <a:r>
              <a:rPr lang="fr-FR" b="1" dirty="0" err="1"/>
              <a:t>optimism</a:t>
            </a:r>
            <a:r>
              <a:rPr lang="fr-FR" b="1" dirty="0"/>
              <a:t> </a:t>
            </a:r>
          </a:p>
          <a:p>
            <a:endParaRPr lang="fr-FR" dirty="0"/>
          </a:p>
          <a:p>
            <a:r>
              <a:rPr lang="fr-FR" dirty="0"/>
              <a:t>But </a:t>
            </a:r>
          </a:p>
          <a:p>
            <a:pPr marL="285750" indent="-285750">
              <a:buFont typeface="Arial" panose="020B0604020202020204" pitchFamily="34" charset="0"/>
              <a:buChar char="•"/>
            </a:pPr>
            <a:r>
              <a:rPr lang="fr-FR" dirty="0" err="1"/>
              <a:t>Irreversible</a:t>
            </a:r>
            <a:r>
              <a:rPr lang="fr-FR" dirty="0"/>
              <a:t> </a:t>
            </a:r>
            <a:r>
              <a:rPr lang="fr-FR" b="1" dirty="0" err="1"/>
              <a:t>demographic</a:t>
            </a:r>
            <a:r>
              <a:rPr lang="fr-FR" b="1" dirty="0"/>
              <a:t> </a:t>
            </a:r>
            <a:r>
              <a:rPr lang="fr-FR" b="1" dirty="0" err="1"/>
              <a:t>decline</a:t>
            </a:r>
            <a:r>
              <a:rPr lang="fr-FR" b="1" dirty="0"/>
              <a:t>, </a:t>
            </a:r>
            <a:r>
              <a:rPr lang="fr-FR" dirty="0" err="1"/>
              <a:t>emigration</a:t>
            </a:r>
            <a:r>
              <a:rPr lang="fr-FR" dirty="0"/>
              <a:t> of </a:t>
            </a:r>
            <a:r>
              <a:rPr lang="fr-FR" dirty="0" err="1"/>
              <a:t>educated</a:t>
            </a:r>
            <a:r>
              <a:rPr lang="fr-FR" dirty="0"/>
              <a:t> </a:t>
            </a:r>
            <a:r>
              <a:rPr lang="fr-FR" dirty="0" err="1"/>
              <a:t>Italians</a:t>
            </a:r>
            <a:endParaRPr lang="fr-FR" dirty="0"/>
          </a:p>
          <a:p>
            <a:pPr marL="285750" indent="-285750">
              <a:buFont typeface="Arial" panose="020B0604020202020204" pitchFamily="34" charset="0"/>
              <a:buChar char="•"/>
            </a:pPr>
            <a:r>
              <a:rPr lang="fr-FR" b="1" dirty="0"/>
              <a:t>Low </a:t>
            </a:r>
            <a:r>
              <a:rPr lang="fr-FR" b="1" dirty="0" err="1"/>
              <a:t>wages</a:t>
            </a:r>
            <a:r>
              <a:rPr lang="fr-FR" b="1" dirty="0"/>
              <a:t> </a:t>
            </a:r>
            <a:r>
              <a:rPr lang="fr-FR" dirty="0"/>
              <a:t>(</a:t>
            </a:r>
            <a:r>
              <a:rPr lang="fr-FR" dirty="0" err="1"/>
              <a:t>below</a:t>
            </a:r>
            <a:r>
              <a:rPr lang="fr-FR" dirty="0"/>
              <a:t> 2008 </a:t>
            </a:r>
            <a:r>
              <a:rPr lang="fr-FR" dirty="0" err="1"/>
              <a:t>level</a:t>
            </a:r>
            <a:r>
              <a:rPr lang="fr-FR" dirty="0"/>
              <a:t>) and persistent </a:t>
            </a:r>
            <a:r>
              <a:rPr lang="fr-FR" dirty="0" err="1"/>
              <a:t>poverty</a:t>
            </a:r>
            <a:r>
              <a:rPr lang="fr-FR" dirty="0"/>
              <a:t> // Rise of </a:t>
            </a:r>
            <a:r>
              <a:rPr lang="fr-FR" dirty="0" err="1"/>
              <a:t>inqualities</a:t>
            </a:r>
            <a:r>
              <a:rPr lang="fr-FR" dirty="0"/>
              <a:t> (real </a:t>
            </a:r>
            <a:r>
              <a:rPr lang="fr-FR" dirty="0" err="1"/>
              <a:t>estate</a:t>
            </a:r>
            <a:r>
              <a:rPr lang="fr-FR" dirty="0"/>
              <a:t> and </a:t>
            </a:r>
            <a:r>
              <a:rPr lang="fr-FR" dirty="0" err="1"/>
              <a:t>financial</a:t>
            </a:r>
            <a:r>
              <a:rPr lang="fr-FR" dirty="0"/>
              <a:t> </a:t>
            </a:r>
            <a:r>
              <a:rPr lang="fr-FR" dirty="0" err="1"/>
              <a:t>wealth</a:t>
            </a:r>
            <a:r>
              <a:rPr lang="fr-FR" dirty="0"/>
              <a:t> have </a:t>
            </a:r>
            <a:r>
              <a:rPr lang="fr-FR" dirty="0" err="1"/>
              <a:t>exploded</a:t>
            </a:r>
            <a:r>
              <a:rPr lang="fr-FR" dirty="0"/>
              <a:t> </a:t>
            </a:r>
            <a:r>
              <a:rPr lang="fr-FR" dirty="0" err="1"/>
              <a:t>thanks</a:t>
            </a:r>
            <a:r>
              <a:rPr lang="fr-FR" dirty="0"/>
              <a:t> to </a:t>
            </a:r>
            <a:r>
              <a:rPr lang="fr-FR" dirty="0" err="1"/>
              <a:t>low</a:t>
            </a:r>
            <a:r>
              <a:rPr lang="fr-FR" dirty="0"/>
              <a:t> taxes to </a:t>
            </a:r>
            <a:r>
              <a:rPr lang="fr-FR" dirty="0" err="1"/>
              <a:t>attract</a:t>
            </a:r>
            <a:r>
              <a:rPr lang="fr-FR" dirty="0"/>
              <a:t> </a:t>
            </a:r>
            <a:r>
              <a:rPr lang="fr-FR" dirty="0" err="1"/>
              <a:t>foreigners</a:t>
            </a:r>
            <a:r>
              <a:rPr lang="fr-FR" dirty="0"/>
              <a:t>)</a:t>
            </a:r>
          </a:p>
          <a:p>
            <a:pPr marL="285750" indent="-285750">
              <a:buFont typeface="Arial" panose="020B0604020202020204" pitchFamily="34" charset="0"/>
              <a:buChar char="•"/>
            </a:pPr>
            <a:r>
              <a:rPr lang="fr-FR" dirty="0"/>
              <a:t>National </a:t>
            </a:r>
            <a:r>
              <a:rPr lang="fr-FR" dirty="0" err="1"/>
              <a:t>debt</a:t>
            </a:r>
            <a:r>
              <a:rPr lang="fr-FR" dirty="0"/>
              <a:t> </a:t>
            </a:r>
            <a:r>
              <a:rPr lang="fr-FR" dirty="0" err="1"/>
              <a:t>still</a:t>
            </a:r>
            <a:r>
              <a:rPr lang="fr-FR" dirty="0"/>
              <a:t> </a:t>
            </a:r>
            <a:r>
              <a:rPr lang="fr-FR" dirty="0" err="1"/>
              <a:t>around</a:t>
            </a:r>
            <a:r>
              <a:rPr lang="fr-FR" dirty="0"/>
              <a:t> 140% of GDP</a:t>
            </a:r>
          </a:p>
          <a:p>
            <a:pPr marL="285750" indent="-285750">
              <a:buFont typeface="Arial" panose="020B0604020202020204" pitchFamily="34" charset="0"/>
              <a:buChar char="•"/>
            </a:pPr>
            <a:r>
              <a:rPr lang="fr-FR" dirty="0" err="1"/>
              <a:t>Still</a:t>
            </a:r>
            <a:r>
              <a:rPr lang="fr-FR" dirty="0"/>
              <a:t> </a:t>
            </a:r>
            <a:r>
              <a:rPr lang="fr-FR" dirty="0" err="1"/>
              <a:t>struggling</a:t>
            </a:r>
            <a:r>
              <a:rPr lang="fr-FR" dirty="0"/>
              <a:t> </a:t>
            </a:r>
            <a:r>
              <a:rPr lang="fr-FR" dirty="0" err="1"/>
              <a:t>with</a:t>
            </a:r>
            <a:r>
              <a:rPr lang="fr-FR" dirty="0"/>
              <a:t> </a:t>
            </a:r>
            <a:r>
              <a:rPr lang="fr-FR" b="1" dirty="0" err="1"/>
              <a:t>low-productivity</a:t>
            </a:r>
            <a:r>
              <a:rPr lang="fr-FR" b="1" dirty="0"/>
              <a:t> </a:t>
            </a:r>
            <a:r>
              <a:rPr lang="fr-FR" b="1" dirty="0" err="1"/>
              <a:t>labor</a:t>
            </a:r>
            <a:r>
              <a:rPr lang="fr-FR" b="1" dirty="0"/>
              <a:t> </a:t>
            </a:r>
            <a:r>
              <a:rPr lang="fr-FR" dirty="0"/>
              <a:t>(</a:t>
            </a:r>
            <a:r>
              <a:rPr lang="fr-FR" dirty="0" err="1"/>
              <a:t>small</a:t>
            </a:r>
            <a:r>
              <a:rPr lang="fr-FR" dirty="0"/>
              <a:t> size of </a:t>
            </a:r>
            <a:r>
              <a:rPr lang="fr-FR" dirty="0" err="1"/>
              <a:t>companies</a:t>
            </a:r>
            <a:r>
              <a:rPr lang="fr-FR" dirty="0"/>
              <a:t>, </a:t>
            </a:r>
            <a:r>
              <a:rPr lang="fr-FR" dirty="0" err="1"/>
              <a:t>little</a:t>
            </a:r>
            <a:r>
              <a:rPr lang="fr-FR" dirty="0"/>
              <a:t> innovation and </a:t>
            </a:r>
            <a:r>
              <a:rPr lang="fr-FR" dirty="0" err="1"/>
              <a:t>insufficient</a:t>
            </a:r>
            <a:r>
              <a:rPr lang="fr-FR" dirty="0"/>
              <a:t> R&amp;D </a:t>
            </a:r>
            <a:r>
              <a:rPr lang="fr-FR" dirty="0" err="1"/>
              <a:t>spending</a:t>
            </a:r>
            <a:r>
              <a:rPr lang="fr-FR" dirty="0"/>
              <a:t>)- Europe second </a:t>
            </a:r>
            <a:r>
              <a:rPr lang="fr-FR" dirty="0" err="1"/>
              <a:t>largest</a:t>
            </a:r>
            <a:r>
              <a:rPr lang="fr-FR" dirty="0"/>
              <a:t> </a:t>
            </a:r>
            <a:r>
              <a:rPr lang="fr-FR" dirty="0" err="1"/>
              <a:t>manufacturing</a:t>
            </a:r>
            <a:r>
              <a:rPr lang="fr-FR" dirty="0"/>
              <a:t> power but 14th for innovation (</a:t>
            </a:r>
            <a:r>
              <a:rPr lang="fr-FR" dirty="0" err="1"/>
              <a:t>European</a:t>
            </a:r>
            <a:r>
              <a:rPr lang="fr-FR" dirty="0"/>
              <a:t> Commission)</a:t>
            </a:r>
          </a:p>
          <a:p>
            <a:endParaRPr lang="fr-FR" dirty="0"/>
          </a:p>
          <a:p>
            <a:endParaRPr lang="fr-FR" dirty="0"/>
          </a:p>
          <a:p>
            <a:r>
              <a:rPr lang="fr-FR" dirty="0"/>
              <a:t>"</a:t>
            </a:r>
            <a:r>
              <a:rPr lang="fr-FR" dirty="0" err="1"/>
              <a:t>We</a:t>
            </a:r>
            <a:r>
              <a:rPr lang="fr-FR" dirty="0"/>
              <a:t> are </a:t>
            </a:r>
            <a:r>
              <a:rPr lang="fr-FR" dirty="0" err="1"/>
              <a:t>talking</a:t>
            </a:r>
            <a:r>
              <a:rPr lang="fr-FR" dirty="0"/>
              <a:t> about a </a:t>
            </a:r>
            <a:r>
              <a:rPr lang="fr-FR" b="1" dirty="0"/>
              <a:t>change of image, not of </a:t>
            </a:r>
            <a:r>
              <a:rPr lang="fr-FR" b="1" dirty="0" err="1"/>
              <a:t>economic</a:t>
            </a:r>
            <a:r>
              <a:rPr lang="fr-FR" b="1" dirty="0"/>
              <a:t> </a:t>
            </a:r>
            <a:r>
              <a:rPr lang="fr-FR" b="1" dirty="0" err="1"/>
              <a:t>policy</a:t>
            </a:r>
            <a:r>
              <a:rPr lang="fr-FR" b="1" dirty="0"/>
              <a:t>," </a:t>
            </a:r>
            <a:r>
              <a:rPr lang="fr-FR" dirty="0" err="1"/>
              <a:t>argued</a:t>
            </a:r>
            <a:r>
              <a:rPr lang="fr-FR" dirty="0"/>
              <a:t> Francesco </a:t>
            </a:r>
            <a:r>
              <a:rPr lang="fr-FR" dirty="0" err="1"/>
              <a:t>Papadia</a:t>
            </a:r>
            <a:r>
              <a:rPr lang="fr-FR" dirty="0"/>
              <a:t>, a senior expert at the </a:t>
            </a:r>
            <a:r>
              <a:rPr lang="fr-FR" dirty="0" err="1"/>
              <a:t>European</a:t>
            </a:r>
            <a:r>
              <a:rPr lang="fr-FR" dirty="0"/>
              <a:t> </a:t>
            </a:r>
            <a:r>
              <a:rPr lang="fr-FR" dirty="0" err="1"/>
              <a:t>research</a:t>
            </a:r>
            <a:r>
              <a:rPr lang="fr-FR" dirty="0"/>
              <a:t> center Bruegel. "For </a:t>
            </a:r>
            <a:r>
              <a:rPr lang="fr-FR" dirty="0" err="1"/>
              <a:t>growth</a:t>
            </a:r>
            <a:r>
              <a:rPr lang="fr-FR" dirty="0"/>
              <a:t>, fiscal </a:t>
            </a:r>
            <a:r>
              <a:rPr lang="fr-FR" dirty="0" err="1"/>
              <a:t>seriousness</a:t>
            </a:r>
            <a:r>
              <a:rPr lang="fr-FR" dirty="0"/>
              <a:t> </a:t>
            </a:r>
            <a:r>
              <a:rPr lang="fr-FR" dirty="0" err="1"/>
              <a:t>is</a:t>
            </a:r>
            <a:r>
              <a:rPr lang="fr-FR" dirty="0"/>
              <a:t> not a substitute for real </a:t>
            </a:r>
            <a:r>
              <a:rPr lang="fr-FR" dirty="0" err="1"/>
              <a:t>reforms</a:t>
            </a:r>
            <a:r>
              <a:rPr lang="fr-FR" dirty="0"/>
              <a:t> </a:t>
            </a:r>
            <a:r>
              <a:rPr lang="fr-FR" dirty="0" err="1"/>
              <a:t>that</a:t>
            </a:r>
            <a:r>
              <a:rPr lang="fr-FR" dirty="0"/>
              <a:t> </a:t>
            </a:r>
            <a:r>
              <a:rPr lang="fr-FR" dirty="0" err="1"/>
              <a:t>would</a:t>
            </a:r>
            <a:r>
              <a:rPr lang="fr-FR" dirty="0"/>
              <a:t> </a:t>
            </a:r>
            <a:r>
              <a:rPr lang="fr-FR" dirty="0" err="1"/>
              <a:t>reduce</a:t>
            </a:r>
            <a:r>
              <a:rPr lang="fr-FR" dirty="0"/>
              <a:t> </a:t>
            </a:r>
            <a:r>
              <a:rPr lang="fr-FR" dirty="0" err="1"/>
              <a:t>debt</a:t>
            </a:r>
            <a:r>
              <a:rPr lang="fr-FR" dirty="0"/>
              <a:t> – </a:t>
            </a:r>
            <a:r>
              <a:rPr lang="fr-FR" dirty="0" err="1"/>
              <a:t>reforms</a:t>
            </a:r>
            <a:r>
              <a:rPr lang="fr-FR" dirty="0"/>
              <a:t> </a:t>
            </a:r>
            <a:r>
              <a:rPr lang="fr-FR" dirty="0" err="1"/>
              <a:t>this</a:t>
            </a:r>
            <a:r>
              <a:rPr lang="fr-FR" dirty="0"/>
              <a:t> </a:t>
            </a:r>
            <a:r>
              <a:rPr lang="fr-FR" dirty="0" err="1"/>
              <a:t>government</a:t>
            </a:r>
            <a:r>
              <a:rPr lang="fr-FR" dirty="0"/>
              <a:t> has not </a:t>
            </a:r>
            <a:r>
              <a:rPr lang="fr-FR" dirty="0" err="1"/>
              <a:t>even</a:t>
            </a:r>
            <a:r>
              <a:rPr lang="fr-FR" dirty="0"/>
              <a:t> </a:t>
            </a:r>
            <a:r>
              <a:rPr lang="fr-FR" dirty="0" err="1"/>
              <a:t>considered</a:t>
            </a:r>
            <a:r>
              <a:rPr lang="fr-FR" dirty="0"/>
              <a:t>." (Article 9)</a:t>
            </a:r>
          </a:p>
          <a:p>
            <a:endParaRPr lang="fr-FR" dirty="0"/>
          </a:p>
        </p:txBody>
      </p:sp>
    </p:spTree>
    <p:extLst>
      <p:ext uri="{BB962C8B-B14F-4D97-AF65-F5344CB8AC3E}">
        <p14:creationId xmlns:p14="http://schemas.microsoft.com/office/powerpoint/2010/main" val="238268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FEA425-B2C7-C9C8-E389-76B0E41E7B5B}"/>
              </a:ext>
            </a:extLst>
          </p:cNvPr>
          <p:cNvSpPr>
            <a:spLocks noGrp="1"/>
          </p:cNvSpPr>
          <p:nvPr>
            <p:ph type="title"/>
          </p:nvPr>
        </p:nvSpPr>
        <p:spPr/>
        <p:txBody>
          <a:bodyPr/>
          <a:lstStyle/>
          <a:p>
            <a:r>
              <a:rPr lang="fr-FR" dirty="0"/>
              <a:t>Quiz</a:t>
            </a:r>
          </a:p>
        </p:txBody>
      </p:sp>
      <p:sp>
        <p:nvSpPr>
          <p:cNvPr id="3" name="Espace réservé du contenu 2">
            <a:extLst>
              <a:ext uri="{FF2B5EF4-FFF2-40B4-BE49-F238E27FC236}">
                <a16:creationId xmlns:a16="http://schemas.microsoft.com/office/drawing/2014/main" id="{7CDC402D-42A4-48A0-2201-686D8642DCAB}"/>
              </a:ext>
            </a:extLst>
          </p:cNvPr>
          <p:cNvSpPr>
            <a:spLocks noGrp="1"/>
          </p:cNvSpPr>
          <p:nvPr>
            <p:ph idx="1"/>
          </p:nvPr>
        </p:nvSpPr>
        <p:spPr/>
        <p:txBody>
          <a:bodyPr/>
          <a:lstStyle/>
          <a:p>
            <a:r>
              <a:rPr lang="fr-FR" dirty="0"/>
              <a:t>1) </a:t>
            </a:r>
            <a:r>
              <a:rPr lang="fr-FR" dirty="0" err="1"/>
              <a:t>Why</a:t>
            </a:r>
            <a:r>
              <a:rPr lang="fr-FR" dirty="0"/>
              <a:t> </a:t>
            </a:r>
            <a:r>
              <a:rPr lang="fr-FR" dirty="0" err="1"/>
              <a:t>is</a:t>
            </a:r>
            <a:r>
              <a:rPr lang="fr-FR" dirty="0"/>
              <a:t> the 2008 </a:t>
            </a:r>
            <a:r>
              <a:rPr lang="fr-FR" dirty="0" err="1"/>
              <a:t>crisis</a:t>
            </a:r>
            <a:r>
              <a:rPr lang="fr-FR" dirty="0"/>
              <a:t> a </a:t>
            </a:r>
            <a:r>
              <a:rPr lang="fr-FR" dirty="0" err="1"/>
              <a:t>turning</a:t>
            </a:r>
            <a:r>
              <a:rPr lang="fr-FR" dirty="0"/>
              <a:t> point for the EU? </a:t>
            </a:r>
            <a:r>
              <a:rPr lang="fr-FR" dirty="0" err="1"/>
              <a:t>What</a:t>
            </a:r>
            <a:r>
              <a:rPr lang="fr-FR" dirty="0"/>
              <a:t> </a:t>
            </a:r>
            <a:r>
              <a:rPr lang="fr-FR" dirty="0" err="1"/>
              <a:t>consequences</a:t>
            </a:r>
            <a:r>
              <a:rPr lang="fr-FR" dirty="0"/>
              <a:t> on </a:t>
            </a:r>
            <a:r>
              <a:rPr lang="fr-FR" dirty="0" err="1"/>
              <a:t>Italy</a:t>
            </a:r>
            <a:r>
              <a:rPr lang="fr-FR" dirty="0"/>
              <a:t> and </a:t>
            </a:r>
            <a:r>
              <a:rPr lang="fr-FR" dirty="0" err="1"/>
              <a:t>Spain’s</a:t>
            </a:r>
            <a:r>
              <a:rPr lang="fr-FR" dirty="0"/>
              <a:t> </a:t>
            </a:r>
            <a:r>
              <a:rPr lang="fr-FR" dirty="0" err="1"/>
              <a:t>economic</a:t>
            </a:r>
            <a:r>
              <a:rPr lang="fr-FR" dirty="0"/>
              <a:t> </a:t>
            </a:r>
            <a:r>
              <a:rPr lang="fr-FR" dirty="0" err="1"/>
              <a:t>policies</a:t>
            </a:r>
            <a:r>
              <a:rPr lang="fr-FR" dirty="0"/>
              <a:t>? </a:t>
            </a:r>
          </a:p>
          <a:p>
            <a:r>
              <a:rPr lang="fr-FR" dirty="0"/>
              <a:t>2) </a:t>
            </a:r>
            <a:r>
              <a:rPr lang="fr-FR" dirty="0" err="1"/>
              <a:t>Why</a:t>
            </a:r>
            <a:r>
              <a:rPr lang="fr-FR" dirty="0"/>
              <a:t> has Spain been </a:t>
            </a:r>
            <a:r>
              <a:rPr lang="fr-FR" dirty="0" err="1"/>
              <a:t>particularly</a:t>
            </a:r>
            <a:r>
              <a:rPr lang="fr-FR" dirty="0"/>
              <a:t> hit by the </a:t>
            </a:r>
            <a:r>
              <a:rPr lang="fr-FR" dirty="0" err="1"/>
              <a:t>Eurozone</a:t>
            </a:r>
            <a:r>
              <a:rPr lang="fr-FR" dirty="0"/>
              <a:t> </a:t>
            </a:r>
            <a:r>
              <a:rPr lang="fr-FR" dirty="0" err="1"/>
              <a:t>crisis</a:t>
            </a:r>
            <a:r>
              <a:rPr lang="fr-FR" dirty="0"/>
              <a:t> in 2009-10? </a:t>
            </a:r>
          </a:p>
          <a:p>
            <a:r>
              <a:rPr lang="fr-FR" dirty="0"/>
              <a:t>3) In spite of good </a:t>
            </a:r>
            <a:r>
              <a:rPr lang="fr-FR" dirty="0" err="1"/>
              <a:t>economic</a:t>
            </a:r>
            <a:r>
              <a:rPr lang="fr-FR" dirty="0"/>
              <a:t> prospects, </a:t>
            </a:r>
            <a:r>
              <a:rPr lang="fr-FR" dirty="0" err="1"/>
              <a:t>what</a:t>
            </a:r>
            <a:r>
              <a:rPr lang="fr-FR" dirty="0"/>
              <a:t> </a:t>
            </a:r>
            <a:r>
              <a:rPr lang="fr-FR" dirty="0" err="1"/>
              <a:t>could</a:t>
            </a:r>
            <a:r>
              <a:rPr lang="fr-FR" dirty="0"/>
              <a:t> </a:t>
            </a:r>
            <a:r>
              <a:rPr lang="fr-FR" dirty="0" err="1"/>
              <a:t>be</a:t>
            </a:r>
            <a:r>
              <a:rPr lang="fr-FR" dirty="0"/>
              <a:t> a </a:t>
            </a:r>
            <a:r>
              <a:rPr lang="fr-FR" dirty="0" err="1"/>
              <a:t>threat</a:t>
            </a:r>
            <a:r>
              <a:rPr lang="fr-FR" dirty="0"/>
              <a:t> for the </a:t>
            </a:r>
            <a:r>
              <a:rPr lang="fr-FR" dirty="0" err="1"/>
              <a:t>Spanish</a:t>
            </a:r>
            <a:r>
              <a:rPr lang="fr-FR" dirty="0"/>
              <a:t> </a:t>
            </a:r>
            <a:r>
              <a:rPr lang="fr-FR" dirty="0" err="1"/>
              <a:t>economy</a:t>
            </a:r>
            <a:r>
              <a:rPr lang="fr-FR" dirty="0"/>
              <a:t> in the long-run? </a:t>
            </a:r>
          </a:p>
          <a:p>
            <a:r>
              <a:rPr lang="fr-FR" dirty="0"/>
              <a:t>4) </a:t>
            </a:r>
            <a:r>
              <a:rPr lang="fr-FR" dirty="0" err="1"/>
              <a:t>Why</a:t>
            </a:r>
            <a:r>
              <a:rPr lang="fr-FR" dirty="0"/>
              <a:t> </a:t>
            </a:r>
            <a:r>
              <a:rPr lang="fr-FR" dirty="0" err="1"/>
              <a:t>was</a:t>
            </a:r>
            <a:r>
              <a:rPr lang="fr-FR" dirty="0"/>
              <a:t> the E.U </a:t>
            </a:r>
            <a:r>
              <a:rPr lang="fr-FR" dirty="0" err="1"/>
              <a:t>rather</a:t>
            </a:r>
            <a:r>
              <a:rPr lang="fr-FR" dirty="0"/>
              <a:t> </a:t>
            </a:r>
            <a:r>
              <a:rPr lang="fr-FR" dirty="0" err="1"/>
              <a:t>unpopular</a:t>
            </a:r>
            <a:r>
              <a:rPr lang="fr-FR" dirty="0"/>
              <a:t> in </a:t>
            </a:r>
            <a:r>
              <a:rPr lang="fr-FR" dirty="0" err="1"/>
              <a:t>Italy</a:t>
            </a:r>
            <a:r>
              <a:rPr lang="fr-FR" dirty="0"/>
              <a:t> in 2010-12? </a:t>
            </a:r>
          </a:p>
          <a:p>
            <a:r>
              <a:rPr lang="fr-FR" dirty="0"/>
              <a:t> 5) </a:t>
            </a:r>
            <a:r>
              <a:rPr lang="fr-FR" dirty="0" err="1"/>
              <a:t>What</a:t>
            </a:r>
            <a:r>
              <a:rPr lang="fr-FR" dirty="0"/>
              <a:t> are the prospects for the </a:t>
            </a:r>
            <a:r>
              <a:rPr lang="fr-FR" dirty="0" err="1"/>
              <a:t>Italian</a:t>
            </a:r>
            <a:r>
              <a:rPr lang="fr-FR" dirty="0"/>
              <a:t> </a:t>
            </a:r>
            <a:r>
              <a:rPr lang="fr-FR" dirty="0" err="1"/>
              <a:t>economy</a:t>
            </a:r>
            <a:r>
              <a:rPr lang="fr-FR"/>
              <a:t> in 2025-26? </a:t>
            </a:r>
            <a:endParaRPr lang="fr-FR" dirty="0"/>
          </a:p>
          <a:p>
            <a:endParaRPr lang="fr-FR" dirty="0"/>
          </a:p>
        </p:txBody>
      </p:sp>
      <p:sp>
        <p:nvSpPr>
          <p:cNvPr id="4" name="Espace réservé du numéro de diapositive 3">
            <a:extLst>
              <a:ext uri="{FF2B5EF4-FFF2-40B4-BE49-F238E27FC236}">
                <a16:creationId xmlns:a16="http://schemas.microsoft.com/office/drawing/2014/main" id="{8DB2F570-2935-CD15-8D20-8C974F854C81}"/>
              </a:ext>
            </a:extLst>
          </p:cNvPr>
          <p:cNvSpPr>
            <a:spLocks noGrp="1"/>
          </p:cNvSpPr>
          <p:nvPr>
            <p:ph type="sldNum" sz="quarter" idx="12"/>
          </p:nvPr>
        </p:nvSpPr>
        <p:spPr/>
        <p:txBody>
          <a:bodyPr/>
          <a:lstStyle/>
          <a:p>
            <a:fld id="{18763A89-805D-2145-B853-32C81223FF7D}" type="slidenum">
              <a:rPr lang="fr-FR" smtClean="0"/>
              <a:t>22</a:t>
            </a:fld>
            <a:endParaRPr lang="fr-FR"/>
          </a:p>
        </p:txBody>
      </p:sp>
    </p:spTree>
    <p:extLst>
      <p:ext uri="{BB962C8B-B14F-4D97-AF65-F5344CB8AC3E}">
        <p14:creationId xmlns:p14="http://schemas.microsoft.com/office/powerpoint/2010/main" val="138389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61029-51FB-EC9E-1790-7CC1FBDF985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DD062C7-B656-7865-D896-8418CC40EBD5}"/>
              </a:ext>
            </a:extLst>
          </p:cNvPr>
          <p:cNvSpPr>
            <a:spLocks noGrp="1"/>
          </p:cNvSpPr>
          <p:nvPr>
            <p:ph type="ctrTitle"/>
          </p:nvPr>
        </p:nvSpPr>
        <p:spPr>
          <a:xfrm>
            <a:off x="1524000" y="109983"/>
            <a:ext cx="9144000" cy="483476"/>
          </a:xfrm>
        </p:spPr>
        <p:txBody>
          <a:bodyPr>
            <a:normAutofit fontScale="90000"/>
          </a:bodyPr>
          <a:lstStyle/>
          <a:p>
            <a:r>
              <a:rPr lang="fr-FR" sz="3200" dirty="0" err="1"/>
              <a:t>Italy</a:t>
            </a:r>
            <a:r>
              <a:rPr lang="fr-FR" sz="3200" dirty="0"/>
              <a:t>, Spain and the Euro</a:t>
            </a:r>
          </a:p>
        </p:txBody>
      </p:sp>
      <p:sp>
        <p:nvSpPr>
          <p:cNvPr id="3" name="ZoneTexte 2">
            <a:extLst>
              <a:ext uri="{FF2B5EF4-FFF2-40B4-BE49-F238E27FC236}">
                <a16:creationId xmlns:a16="http://schemas.microsoft.com/office/drawing/2014/main" id="{69E065DF-D0F7-2AE2-3A51-3EEDE5580F36}"/>
              </a:ext>
            </a:extLst>
          </p:cNvPr>
          <p:cNvSpPr txBox="1"/>
          <p:nvPr/>
        </p:nvSpPr>
        <p:spPr>
          <a:xfrm>
            <a:off x="2024743" y="1197429"/>
            <a:ext cx="184731" cy="369332"/>
          </a:xfrm>
          <a:prstGeom prst="rect">
            <a:avLst/>
          </a:prstGeom>
          <a:noFill/>
        </p:spPr>
        <p:txBody>
          <a:bodyPr wrap="none" rtlCol="0">
            <a:spAutoFit/>
          </a:bodyPr>
          <a:lstStyle/>
          <a:p>
            <a:endParaRPr lang="fr-FR" dirty="0"/>
          </a:p>
        </p:txBody>
      </p:sp>
      <p:pic>
        <p:nvPicPr>
          <p:cNvPr id="4" name="Image 7">
            <a:extLst>
              <a:ext uri="{FF2B5EF4-FFF2-40B4-BE49-F238E27FC236}">
                <a16:creationId xmlns:a16="http://schemas.microsoft.com/office/drawing/2014/main" id="{8776E026-709A-6C68-08BA-8C7AA1A512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38200"/>
            <a:ext cx="7543800" cy="418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ZoneTexte 4">
            <a:extLst>
              <a:ext uri="{FF2B5EF4-FFF2-40B4-BE49-F238E27FC236}">
                <a16:creationId xmlns:a16="http://schemas.microsoft.com/office/drawing/2014/main" id="{0FE02624-090E-27C9-AA85-4874D414EEE4}"/>
              </a:ext>
            </a:extLst>
          </p:cNvPr>
          <p:cNvSpPr txBox="1"/>
          <p:nvPr/>
        </p:nvSpPr>
        <p:spPr>
          <a:xfrm>
            <a:off x="508000" y="2510971"/>
            <a:ext cx="1420838" cy="369332"/>
          </a:xfrm>
          <a:prstGeom prst="rect">
            <a:avLst/>
          </a:prstGeom>
          <a:noFill/>
        </p:spPr>
        <p:txBody>
          <a:bodyPr wrap="none" rtlCol="0">
            <a:spAutoFit/>
          </a:bodyPr>
          <a:lstStyle/>
          <a:p>
            <a:r>
              <a:rPr lang="fr-FR" dirty="0"/>
              <a:t>Target of ECB</a:t>
            </a:r>
          </a:p>
        </p:txBody>
      </p:sp>
      <p:sp>
        <p:nvSpPr>
          <p:cNvPr id="11" name="ZoneTexte 10">
            <a:extLst>
              <a:ext uri="{FF2B5EF4-FFF2-40B4-BE49-F238E27FC236}">
                <a16:creationId xmlns:a16="http://schemas.microsoft.com/office/drawing/2014/main" id="{A58799C6-9799-E5FF-8EAF-4EA56BC85720}"/>
              </a:ext>
            </a:extLst>
          </p:cNvPr>
          <p:cNvSpPr txBox="1"/>
          <p:nvPr/>
        </p:nvSpPr>
        <p:spPr>
          <a:xfrm>
            <a:off x="464457" y="5965371"/>
            <a:ext cx="11817659" cy="369332"/>
          </a:xfrm>
          <a:prstGeom prst="rect">
            <a:avLst/>
          </a:prstGeom>
          <a:noFill/>
        </p:spPr>
        <p:txBody>
          <a:bodyPr wrap="none" rtlCol="0">
            <a:spAutoFit/>
          </a:bodyPr>
          <a:lstStyle/>
          <a:p>
            <a:r>
              <a:rPr lang="fr-FR" dirty="0"/>
              <a:t>Driven in Spain by a real-</a:t>
            </a:r>
            <a:r>
              <a:rPr lang="fr-FR" dirty="0" err="1"/>
              <a:t>estate</a:t>
            </a:r>
            <a:r>
              <a:rPr lang="fr-FR" dirty="0"/>
              <a:t> boom, </a:t>
            </a:r>
            <a:r>
              <a:rPr lang="fr-FR" dirty="0" err="1"/>
              <a:t>moderate</a:t>
            </a:r>
            <a:r>
              <a:rPr lang="fr-FR" dirty="0"/>
              <a:t> </a:t>
            </a:r>
            <a:r>
              <a:rPr lang="fr-FR" dirty="0" err="1"/>
              <a:t>increase</a:t>
            </a:r>
            <a:r>
              <a:rPr lang="fr-FR" dirty="0"/>
              <a:t> of </a:t>
            </a:r>
            <a:r>
              <a:rPr lang="fr-FR" dirty="0" err="1"/>
              <a:t>property</a:t>
            </a:r>
            <a:r>
              <a:rPr lang="fr-FR" dirty="0"/>
              <a:t> </a:t>
            </a:r>
            <a:r>
              <a:rPr lang="fr-FR" dirty="0" err="1"/>
              <a:t>prices</a:t>
            </a:r>
            <a:r>
              <a:rPr lang="fr-FR" dirty="0"/>
              <a:t> in </a:t>
            </a:r>
            <a:r>
              <a:rPr lang="fr-FR" dirty="0" err="1"/>
              <a:t>Italy</a:t>
            </a:r>
            <a:r>
              <a:rPr lang="fr-FR" dirty="0"/>
              <a:t>, </a:t>
            </a:r>
            <a:r>
              <a:rPr lang="fr-FR" dirty="0" err="1"/>
              <a:t>while</a:t>
            </a:r>
            <a:r>
              <a:rPr lang="fr-FR" dirty="0"/>
              <a:t> </a:t>
            </a:r>
            <a:r>
              <a:rPr lang="fr-FR" dirty="0" err="1"/>
              <a:t>prices</a:t>
            </a:r>
            <a:r>
              <a:rPr lang="fr-FR" dirty="0"/>
              <a:t> have </a:t>
            </a:r>
            <a:r>
              <a:rPr lang="fr-FR" dirty="0" err="1"/>
              <a:t>stagnated</a:t>
            </a:r>
            <a:r>
              <a:rPr lang="fr-FR" dirty="0"/>
              <a:t> in Germany </a:t>
            </a:r>
          </a:p>
        </p:txBody>
      </p:sp>
      <p:sp>
        <p:nvSpPr>
          <p:cNvPr id="7" name="ZoneTexte 6">
            <a:extLst>
              <a:ext uri="{FF2B5EF4-FFF2-40B4-BE49-F238E27FC236}">
                <a16:creationId xmlns:a16="http://schemas.microsoft.com/office/drawing/2014/main" id="{5455C117-C657-D6D3-6773-C9CCE17C989C}"/>
              </a:ext>
            </a:extLst>
          </p:cNvPr>
          <p:cNvSpPr txBox="1"/>
          <p:nvPr/>
        </p:nvSpPr>
        <p:spPr>
          <a:xfrm>
            <a:off x="9161495" y="0"/>
            <a:ext cx="3064625" cy="707886"/>
          </a:xfrm>
          <a:prstGeom prst="rect">
            <a:avLst/>
          </a:prstGeom>
          <a:solidFill>
            <a:schemeClr val="accent1"/>
          </a:solidFill>
        </p:spPr>
        <p:txBody>
          <a:bodyPr wrap="square" rtlCol="0">
            <a:spAutoFit/>
          </a:bodyPr>
          <a:lstStyle/>
          <a:p>
            <a:r>
              <a:rPr lang="fr-FR" sz="2000" dirty="0">
                <a:solidFill>
                  <a:schemeClr val="bg1"/>
                </a:solidFill>
              </a:rPr>
              <a:t>Inflation in the </a:t>
            </a:r>
            <a:r>
              <a:rPr lang="fr-FR" sz="2000" dirty="0" err="1">
                <a:solidFill>
                  <a:schemeClr val="bg1"/>
                </a:solidFill>
              </a:rPr>
              <a:t>Eurozone</a:t>
            </a:r>
            <a:endParaRPr lang="fr-FR" sz="2000" dirty="0">
              <a:solidFill>
                <a:schemeClr val="bg1"/>
              </a:solidFill>
            </a:endParaRPr>
          </a:p>
          <a:p>
            <a:r>
              <a:rPr lang="fr-FR" sz="2000" dirty="0">
                <a:solidFill>
                  <a:schemeClr val="bg1"/>
                </a:solidFill>
              </a:rPr>
              <a:t>1999 - 2012</a:t>
            </a:r>
          </a:p>
        </p:txBody>
      </p:sp>
      <p:sp>
        <p:nvSpPr>
          <p:cNvPr id="8" name="Espace réservé du numéro de diapositive 7">
            <a:extLst>
              <a:ext uri="{FF2B5EF4-FFF2-40B4-BE49-F238E27FC236}">
                <a16:creationId xmlns:a16="http://schemas.microsoft.com/office/drawing/2014/main" id="{23C4A336-2C29-78A0-BFAE-04E8631FEA2A}"/>
              </a:ext>
            </a:extLst>
          </p:cNvPr>
          <p:cNvSpPr>
            <a:spLocks noGrp="1"/>
          </p:cNvSpPr>
          <p:nvPr>
            <p:ph type="sldNum" sz="quarter" idx="12"/>
          </p:nvPr>
        </p:nvSpPr>
        <p:spPr/>
        <p:txBody>
          <a:bodyPr/>
          <a:lstStyle/>
          <a:p>
            <a:fld id="{18763A89-805D-2145-B853-32C81223FF7D}" type="slidenum">
              <a:rPr lang="fr-FR" smtClean="0"/>
              <a:t>3</a:t>
            </a:fld>
            <a:endParaRPr lang="fr-FR"/>
          </a:p>
        </p:txBody>
      </p:sp>
    </p:spTree>
    <p:extLst>
      <p:ext uri="{BB962C8B-B14F-4D97-AF65-F5344CB8AC3E}">
        <p14:creationId xmlns:p14="http://schemas.microsoft.com/office/powerpoint/2010/main" val="325133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DF27C-E226-AADC-8213-F485AC42FEC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95FECCE-1B1E-D393-A3B1-FBD757D44DCE}"/>
              </a:ext>
            </a:extLst>
          </p:cNvPr>
          <p:cNvSpPr>
            <a:spLocks noGrp="1"/>
          </p:cNvSpPr>
          <p:nvPr>
            <p:ph type="ctrTitle"/>
          </p:nvPr>
        </p:nvSpPr>
        <p:spPr>
          <a:xfrm>
            <a:off x="1524000" y="109983"/>
            <a:ext cx="9144000" cy="483476"/>
          </a:xfrm>
        </p:spPr>
        <p:txBody>
          <a:bodyPr>
            <a:normAutofit fontScale="90000"/>
          </a:bodyPr>
          <a:lstStyle/>
          <a:p>
            <a:r>
              <a:rPr lang="fr-FR" sz="3200" dirty="0" err="1"/>
              <a:t>Italy</a:t>
            </a:r>
            <a:r>
              <a:rPr lang="fr-FR" sz="3200" dirty="0"/>
              <a:t>, Spain and the Euro</a:t>
            </a:r>
          </a:p>
        </p:txBody>
      </p:sp>
      <p:sp>
        <p:nvSpPr>
          <p:cNvPr id="3" name="ZoneTexte 2">
            <a:extLst>
              <a:ext uri="{FF2B5EF4-FFF2-40B4-BE49-F238E27FC236}">
                <a16:creationId xmlns:a16="http://schemas.microsoft.com/office/drawing/2014/main" id="{F9C49D28-52DA-F977-F872-5A2A6204A040}"/>
              </a:ext>
            </a:extLst>
          </p:cNvPr>
          <p:cNvSpPr txBox="1"/>
          <p:nvPr/>
        </p:nvSpPr>
        <p:spPr>
          <a:xfrm>
            <a:off x="2024743" y="1197429"/>
            <a:ext cx="184731" cy="369332"/>
          </a:xfrm>
          <a:prstGeom prst="rect">
            <a:avLst/>
          </a:prstGeom>
          <a:noFill/>
        </p:spPr>
        <p:txBody>
          <a:bodyPr wrap="none" rtlCol="0">
            <a:spAutoFit/>
          </a:bodyPr>
          <a:lstStyle/>
          <a:p>
            <a:endParaRPr lang="fr-FR" dirty="0"/>
          </a:p>
        </p:txBody>
      </p:sp>
      <p:pic>
        <p:nvPicPr>
          <p:cNvPr id="7" name="Image 6">
            <a:extLst>
              <a:ext uri="{FF2B5EF4-FFF2-40B4-BE49-F238E27FC236}">
                <a16:creationId xmlns:a16="http://schemas.microsoft.com/office/drawing/2014/main" id="{FBD4B005-3075-840A-0E3B-916B7B3C23BC}"/>
              </a:ext>
            </a:extLst>
          </p:cNvPr>
          <p:cNvPicPr>
            <a:picLocks noChangeAspect="1"/>
          </p:cNvPicPr>
          <p:nvPr/>
        </p:nvPicPr>
        <p:blipFill rotWithShape="1">
          <a:blip r:embed="rId2"/>
          <a:srcRect t="280"/>
          <a:stretch/>
        </p:blipFill>
        <p:spPr>
          <a:xfrm>
            <a:off x="0" y="1487268"/>
            <a:ext cx="8642244" cy="4499875"/>
          </a:xfrm>
          <a:prstGeom prst="rect">
            <a:avLst/>
          </a:prstGeom>
        </p:spPr>
      </p:pic>
      <p:sp>
        <p:nvSpPr>
          <p:cNvPr id="8" name="ZoneTexte 7">
            <a:extLst>
              <a:ext uri="{FF2B5EF4-FFF2-40B4-BE49-F238E27FC236}">
                <a16:creationId xmlns:a16="http://schemas.microsoft.com/office/drawing/2014/main" id="{176C2321-B482-48DF-CF6C-592886272766}"/>
              </a:ext>
            </a:extLst>
          </p:cNvPr>
          <p:cNvSpPr txBox="1"/>
          <p:nvPr/>
        </p:nvSpPr>
        <p:spPr>
          <a:xfrm>
            <a:off x="246742" y="870857"/>
            <a:ext cx="9770623" cy="369332"/>
          </a:xfrm>
          <a:prstGeom prst="rect">
            <a:avLst/>
          </a:prstGeom>
          <a:noFill/>
        </p:spPr>
        <p:txBody>
          <a:bodyPr wrap="none" rtlCol="0">
            <a:spAutoFit/>
          </a:bodyPr>
          <a:lstStyle/>
          <a:p>
            <a:r>
              <a:rPr lang="fr-FR" dirty="0" err="1"/>
              <a:t>Current</a:t>
            </a:r>
            <a:r>
              <a:rPr lang="fr-FR" dirty="0"/>
              <a:t> </a:t>
            </a:r>
            <a:r>
              <a:rPr lang="fr-FR" dirty="0" err="1"/>
              <a:t>account</a:t>
            </a:r>
            <a:r>
              <a:rPr lang="fr-FR" dirty="0"/>
              <a:t> balances of Germany, France, </a:t>
            </a:r>
            <a:r>
              <a:rPr lang="fr-FR" dirty="0" err="1"/>
              <a:t>Italy</a:t>
            </a:r>
            <a:r>
              <a:rPr lang="fr-FR" dirty="0"/>
              <a:t>, Spain and Portugal in % of GDP </a:t>
            </a:r>
            <a:r>
              <a:rPr lang="fr-FR" dirty="0" err="1"/>
              <a:t>from</a:t>
            </a:r>
            <a:r>
              <a:rPr lang="fr-FR" dirty="0"/>
              <a:t> 2002 to 2021</a:t>
            </a:r>
          </a:p>
        </p:txBody>
      </p:sp>
      <p:sp>
        <p:nvSpPr>
          <p:cNvPr id="9" name="ZoneTexte 8">
            <a:extLst>
              <a:ext uri="{FF2B5EF4-FFF2-40B4-BE49-F238E27FC236}">
                <a16:creationId xmlns:a16="http://schemas.microsoft.com/office/drawing/2014/main" id="{4C4A9961-6DEB-0632-441D-028BAA08DC87}"/>
              </a:ext>
            </a:extLst>
          </p:cNvPr>
          <p:cNvSpPr txBox="1"/>
          <p:nvPr/>
        </p:nvSpPr>
        <p:spPr>
          <a:xfrm>
            <a:off x="9085945" y="1843314"/>
            <a:ext cx="3106056" cy="1754326"/>
          </a:xfrm>
          <a:prstGeom prst="rect">
            <a:avLst/>
          </a:prstGeom>
          <a:noFill/>
        </p:spPr>
        <p:txBody>
          <a:bodyPr wrap="square" rtlCol="0">
            <a:spAutoFit/>
          </a:bodyPr>
          <a:lstStyle/>
          <a:p>
            <a:r>
              <a:rPr lang="fr-FR" dirty="0"/>
              <a:t>In 2008, </a:t>
            </a:r>
            <a:r>
              <a:rPr lang="fr-FR" dirty="0" err="1"/>
              <a:t>deficit</a:t>
            </a:r>
            <a:r>
              <a:rPr lang="fr-FR" dirty="0"/>
              <a:t> of 9% for Spain and 12% of GDP for Portugal. The </a:t>
            </a:r>
            <a:r>
              <a:rPr lang="fr-FR" dirty="0" err="1"/>
              <a:t>subprime</a:t>
            </a:r>
            <a:r>
              <a:rPr lang="fr-FR" dirty="0"/>
              <a:t> </a:t>
            </a:r>
            <a:r>
              <a:rPr lang="fr-FR" dirty="0" err="1"/>
              <a:t>crisis</a:t>
            </a:r>
            <a:r>
              <a:rPr lang="fr-FR" dirty="0"/>
              <a:t> in 2008 has </a:t>
            </a:r>
            <a:r>
              <a:rPr lang="fr-FR" dirty="0" err="1"/>
              <a:t>helped</a:t>
            </a:r>
            <a:r>
              <a:rPr lang="fr-FR" dirty="0"/>
              <a:t> </a:t>
            </a:r>
            <a:r>
              <a:rPr lang="fr-FR" dirty="0" err="1"/>
              <a:t>these</a:t>
            </a:r>
            <a:r>
              <a:rPr lang="fr-FR" dirty="0"/>
              <a:t> countries </a:t>
            </a:r>
            <a:r>
              <a:rPr lang="fr-FR" dirty="0" err="1"/>
              <a:t>improve</a:t>
            </a:r>
            <a:r>
              <a:rPr lang="fr-FR" dirty="0"/>
              <a:t> </a:t>
            </a:r>
            <a:r>
              <a:rPr lang="fr-FR" dirty="0" err="1"/>
              <a:t>their</a:t>
            </a:r>
            <a:r>
              <a:rPr lang="fr-FR" dirty="0"/>
              <a:t> C.A. balance</a:t>
            </a:r>
          </a:p>
          <a:p>
            <a:r>
              <a:rPr lang="fr-FR" dirty="0"/>
              <a:t>2020: Spain +0,8%, Italie +3;7%</a:t>
            </a:r>
          </a:p>
        </p:txBody>
      </p:sp>
      <p:sp>
        <p:nvSpPr>
          <p:cNvPr id="10" name="ZoneTexte 9">
            <a:extLst>
              <a:ext uri="{FF2B5EF4-FFF2-40B4-BE49-F238E27FC236}">
                <a16:creationId xmlns:a16="http://schemas.microsoft.com/office/drawing/2014/main" id="{FA970118-492F-D3C2-9E2F-E4B0AC2A3E8B}"/>
              </a:ext>
            </a:extLst>
          </p:cNvPr>
          <p:cNvSpPr txBox="1"/>
          <p:nvPr/>
        </p:nvSpPr>
        <p:spPr>
          <a:xfrm>
            <a:off x="8606972" y="4368800"/>
            <a:ext cx="3802743" cy="1477328"/>
          </a:xfrm>
          <a:prstGeom prst="rect">
            <a:avLst/>
          </a:prstGeom>
          <a:noFill/>
        </p:spPr>
        <p:txBody>
          <a:bodyPr wrap="square" rtlCol="0">
            <a:spAutoFit/>
          </a:bodyPr>
          <a:lstStyle/>
          <a:p>
            <a:r>
              <a:rPr lang="fr-FR" dirty="0"/>
              <a:t>In the 2000’s, </a:t>
            </a:r>
            <a:r>
              <a:rPr lang="fr-FR" b="1" dirty="0"/>
              <a:t>important </a:t>
            </a:r>
            <a:r>
              <a:rPr lang="fr-FR" b="1" dirty="0" err="1"/>
              <a:t>loans</a:t>
            </a:r>
            <a:r>
              <a:rPr lang="fr-FR" b="1" dirty="0"/>
              <a:t> </a:t>
            </a:r>
            <a:r>
              <a:rPr lang="fr-FR" dirty="0" err="1"/>
              <a:t>from</a:t>
            </a:r>
            <a:r>
              <a:rPr lang="fr-FR" dirty="0"/>
              <a:t> Germany to the </a:t>
            </a:r>
            <a:r>
              <a:rPr lang="fr-FR" dirty="0" err="1"/>
              <a:t>Southern</a:t>
            </a:r>
            <a:r>
              <a:rPr lang="fr-FR" dirty="0"/>
              <a:t> </a:t>
            </a:r>
            <a:r>
              <a:rPr lang="fr-FR" dirty="0" err="1"/>
              <a:t>European</a:t>
            </a:r>
            <a:r>
              <a:rPr lang="fr-FR" dirty="0"/>
              <a:t> countries, </a:t>
            </a:r>
            <a:r>
              <a:rPr lang="fr-FR" dirty="0" err="1"/>
              <a:t>this</a:t>
            </a:r>
            <a:r>
              <a:rPr lang="fr-FR" dirty="0"/>
              <a:t> situation </a:t>
            </a:r>
            <a:r>
              <a:rPr lang="fr-FR" dirty="0" err="1"/>
              <a:t>changed</a:t>
            </a:r>
            <a:r>
              <a:rPr lang="fr-FR" dirty="0"/>
              <a:t> in 2008, </a:t>
            </a:r>
            <a:r>
              <a:rPr lang="fr-FR" dirty="0" err="1"/>
              <a:t>when</a:t>
            </a:r>
            <a:r>
              <a:rPr lang="fr-FR" dirty="0"/>
              <a:t> Germany </a:t>
            </a:r>
            <a:r>
              <a:rPr lang="fr-FR" dirty="0" err="1"/>
              <a:t>stopped</a:t>
            </a:r>
            <a:r>
              <a:rPr lang="fr-FR" dirty="0"/>
              <a:t> </a:t>
            </a:r>
            <a:r>
              <a:rPr lang="fr-FR" dirty="0" err="1"/>
              <a:t>lending</a:t>
            </a:r>
            <a:r>
              <a:rPr lang="fr-FR" dirty="0"/>
              <a:t> money </a:t>
            </a:r>
            <a:r>
              <a:rPr lang="fr-FR" dirty="0" err="1"/>
              <a:t>within</a:t>
            </a:r>
            <a:r>
              <a:rPr lang="fr-FR" dirty="0"/>
              <a:t> the </a:t>
            </a:r>
            <a:r>
              <a:rPr lang="fr-FR" dirty="0" err="1"/>
              <a:t>Eurozone</a:t>
            </a:r>
            <a:r>
              <a:rPr lang="fr-FR" dirty="0"/>
              <a:t> </a:t>
            </a:r>
          </a:p>
        </p:txBody>
      </p:sp>
      <p:sp>
        <p:nvSpPr>
          <p:cNvPr id="5" name="ZoneTexte 4">
            <a:extLst>
              <a:ext uri="{FF2B5EF4-FFF2-40B4-BE49-F238E27FC236}">
                <a16:creationId xmlns:a16="http://schemas.microsoft.com/office/drawing/2014/main" id="{48042DB4-2D89-27AA-B6E1-AFB477731F64}"/>
              </a:ext>
            </a:extLst>
          </p:cNvPr>
          <p:cNvSpPr txBox="1"/>
          <p:nvPr/>
        </p:nvSpPr>
        <p:spPr>
          <a:xfrm>
            <a:off x="9161495" y="0"/>
            <a:ext cx="3064625" cy="707886"/>
          </a:xfrm>
          <a:prstGeom prst="rect">
            <a:avLst/>
          </a:prstGeom>
          <a:solidFill>
            <a:schemeClr val="accent1"/>
          </a:solidFill>
        </p:spPr>
        <p:txBody>
          <a:bodyPr wrap="square" rtlCol="0">
            <a:spAutoFit/>
          </a:bodyPr>
          <a:lstStyle/>
          <a:p>
            <a:r>
              <a:rPr lang="fr-FR" sz="2000" dirty="0" err="1">
                <a:solidFill>
                  <a:schemeClr val="bg1"/>
                </a:solidFill>
              </a:rPr>
              <a:t>Current</a:t>
            </a:r>
            <a:r>
              <a:rPr lang="fr-FR" sz="2000" dirty="0">
                <a:solidFill>
                  <a:schemeClr val="bg1"/>
                </a:solidFill>
              </a:rPr>
              <a:t> </a:t>
            </a:r>
            <a:r>
              <a:rPr lang="fr-FR" sz="2000" dirty="0" err="1">
                <a:solidFill>
                  <a:schemeClr val="bg1"/>
                </a:solidFill>
              </a:rPr>
              <a:t>account</a:t>
            </a:r>
            <a:r>
              <a:rPr lang="fr-FR" sz="2000" dirty="0">
                <a:solidFill>
                  <a:schemeClr val="bg1"/>
                </a:solidFill>
              </a:rPr>
              <a:t> balances 2002-2021</a:t>
            </a:r>
          </a:p>
        </p:txBody>
      </p:sp>
      <p:sp>
        <p:nvSpPr>
          <p:cNvPr id="6" name="Espace réservé du numéro de diapositive 5">
            <a:extLst>
              <a:ext uri="{FF2B5EF4-FFF2-40B4-BE49-F238E27FC236}">
                <a16:creationId xmlns:a16="http://schemas.microsoft.com/office/drawing/2014/main" id="{373C717E-1292-4A1B-A1E9-6B2B86552553}"/>
              </a:ext>
            </a:extLst>
          </p:cNvPr>
          <p:cNvSpPr>
            <a:spLocks noGrp="1"/>
          </p:cNvSpPr>
          <p:nvPr>
            <p:ph type="sldNum" sz="quarter" idx="12"/>
          </p:nvPr>
        </p:nvSpPr>
        <p:spPr/>
        <p:txBody>
          <a:bodyPr/>
          <a:lstStyle/>
          <a:p>
            <a:fld id="{18763A89-805D-2145-B853-32C81223FF7D}" type="slidenum">
              <a:rPr lang="fr-FR" smtClean="0"/>
              <a:t>4</a:t>
            </a:fld>
            <a:endParaRPr lang="fr-FR"/>
          </a:p>
        </p:txBody>
      </p:sp>
    </p:spTree>
    <p:extLst>
      <p:ext uri="{BB962C8B-B14F-4D97-AF65-F5344CB8AC3E}">
        <p14:creationId xmlns:p14="http://schemas.microsoft.com/office/powerpoint/2010/main" val="145574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7B5CA-C5B7-8B01-1F52-CD704879D4D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481F3A3-3E1F-F2BD-EA92-22B39A9AD237}"/>
              </a:ext>
            </a:extLst>
          </p:cNvPr>
          <p:cNvSpPr>
            <a:spLocks noGrp="1"/>
          </p:cNvSpPr>
          <p:nvPr>
            <p:ph type="ctrTitle"/>
          </p:nvPr>
        </p:nvSpPr>
        <p:spPr>
          <a:xfrm>
            <a:off x="1524000" y="109983"/>
            <a:ext cx="9144000" cy="483476"/>
          </a:xfrm>
        </p:spPr>
        <p:txBody>
          <a:bodyPr>
            <a:normAutofit fontScale="90000"/>
          </a:bodyPr>
          <a:lstStyle/>
          <a:p>
            <a:r>
              <a:rPr lang="fr-FR" sz="3200" dirty="0" err="1"/>
              <a:t>Italy</a:t>
            </a:r>
            <a:r>
              <a:rPr lang="fr-FR" sz="3200" dirty="0"/>
              <a:t>, Spain and the Euro</a:t>
            </a:r>
          </a:p>
        </p:txBody>
      </p:sp>
      <p:sp>
        <p:nvSpPr>
          <p:cNvPr id="3" name="ZoneTexte 2">
            <a:extLst>
              <a:ext uri="{FF2B5EF4-FFF2-40B4-BE49-F238E27FC236}">
                <a16:creationId xmlns:a16="http://schemas.microsoft.com/office/drawing/2014/main" id="{D5D063E1-57F2-63FA-E62F-6C1A263DAF5F}"/>
              </a:ext>
            </a:extLst>
          </p:cNvPr>
          <p:cNvSpPr txBox="1"/>
          <p:nvPr/>
        </p:nvSpPr>
        <p:spPr>
          <a:xfrm>
            <a:off x="2024743" y="1197429"/>
            <a:ext cx="184731" cy="369332"/>
          </a:xfrm>
          <a:prstGeom prst="rect">
            <a:avLst/>
          </a:prstGeom>
          <a:noFill/>
        </p:spPr>
        <p:txBody>
          <a:bodyPr wrap="none" rtlCol="0">
            <a:spAutoFit/>
          </a:bodyPr>
          <a:lstStyle/>
          <a:p>
            <a:endParaRPr lang="fr-FR" dirty="0"/>
          </a:p>
        </p:txBody>
      </p:sp>
      <p:pic>
        <p:nvPicPr>
          <p:cNvPr id="6" name="Image 5">
            <a:extLst>
              <a:ext uri="{FF2B5EF4-FFF2-40B4-BE49-F238E27FC236}">
                <a16:creationId xmlns:a16="http://schemas.microsoft.com/office/drawing/2014/main" id="{647D90AB-FD2F-1059-85E2-303AEA453788}"/>
              </a:ext>
            </a:extLst>
          </p:cNvPr>
          <p:cNvPicPr>
            <a:picLocks noChangeAspect="1"/>
          </p:cNvPicPr>
          <p:nvPr/>
        </p:nvPicPr>
        <p:blipFill>
          <a:blip r:embed="rId2"/>
          <a:stretch>
            <a:fillRect/>
          </a:stretch>
        </p:blipFill>
        <p:spPr>
          <a:xfrm>
            <a:off x="304798" y="2075938"/>
            <a:ext cx="5965337" cy="4210050"/>
          </a:xfrm>
          <a:prstGeom prst="rect">
            <a:avLst/>
          </a:prstGeom>
        </p:spPr>
      </p:pic>
      <p:sp>
        <p:nvSpPr>
          <p:cNvPr id="11" name="ZoneTexte 10">
            <a:extLst>
              <a:ext uri="{FF2B5EF4-FFF2-40B4-BE49-F238E27FC236}">
                <a16:creationId xmlns:a16="http://schemas.microsoft.com/office/drawing/2014/main" id="{7577F585-FACD-91CA-2279-497D3DB0F5EC}"/>
              </a:ext>
            </a:extLst>
          </p:cNvPr>
          <p:cNvSpPr txBox="1"/>
          <p:nvPr/>
        </p:nvSpPr>
        <p:spPr>
          <a:xfrm>
            <a:off x="6969205" y="2075935"/>
            <a:ext cx="4213657" cy="1200329"/>
          </a:xfrm>
          <a:prstGeom prst="rect">
            <a:avLst/>
          </a:prstGeom>
          <a:noFill/>
        </p:spPr>
        <p:txBody>
          <a:bodyPr wrap="square" rtlCol="0">
            <a:spAutoFit/>
          </a:bodyPr>
          <a:lstStyle/>
          <a:p>
            <a:r>
              <a:rPr lang="fr-FR" dirty="0"/>
              <a:t>A real </a:t>
            </a:r>
            <a:r>
              <a:rPr lang="fr-FR" dirty="0" err="1"/>
              <a:t>problem</a:t>
            </a:r>
            <a:r>
              <a:rPr lang="fr-FR" dirty="0"/>
              <a:t> of convergence </a:t>
            </a:r>
            <a:r>
              <a:rPr lang="fr-FR" dirty="0" err="1"/>
              <a:t>within</a:t>
            </a:r>
            <a:r>
              <a:rPr lang="fr-FR" dirty="0"/>
              <a:t> Europe, exchange rate </a:t>
            </a:r>
            <a:r>
              <a:rPr lang="fr-FR" dirty="0" err="1"/>
              <a:t>undervalued</a:t>
            </a:r>
            <a:r>
              <a:rPr lang="fr-FR" dirty="0"/>
              <a:t> for Germany, and </a:t>
            </a:r>
            <a:r>
              <a:rPr lang="fr-FR" dirty="0" err="1"/>
              <a:t>overvalued</a:t>
            </a:r>
            <a:r>
              <a:rPr lang="fr-FR" dirty="0"/>
              <a:t> for </a:t>
            </a:r>
            <a:r>
              <a:rPr lang="fr-FR" dirty="0" err="1"/>
              <a:t>Italy</a:t>
            </a:r>
            <a:r>
              <a:rPr lang="fr-FR" dirty="0"/>
              <a:t> and Spain</a:t>
            </a:r>
          </a:p>
        </p:txBody>
      </p:sp>
      <p:sp>
        <p:nvSpPr>
          <p:cNvPr id="12" name="ZoneTexte 11">
            <a:extLst>
              <a:ext uri="{FF2B5EF4-FFF2-40B4-BE49-F238E27FC236}">
                <a16:creationId xmlns:a16="http://schemas.microsoft.com/office/drawing/2014/main" id="{5461E019-3992-C43F-844F-44827A77CE1B}"/>
              </a:ext>
            </a:extLst>
          </p:cNvPr>
          <p:cNvSpPr txBox="1"/>
          <p:nvPr/>
        </p:nvSpPr>
        <p:spPr>
          <a:xfrm>
            <a:off x="135915" y="1223319"/>
            <a:ext cx="6734151" cy="369332"/>
          </a:xfrm>
          <a:prstGeom prst="rect">
            <a:avLst/>
          </a:prstGeom>
          <a:noFill/>
        </p:spPr>
        <p:txBody>
          <a:bodyPr wrap="none" rtlCol="0">
            <a:spAutoFit/>
          </a:bodyPr>
          <a:lstStyle/>
          <a:p>
            <a:r>
              <a:rPr lang="fr-FR" dirty="0"/>
              <a:t>GDP per capita as a percentage of the German GDP </a:t>
            </a:r>
            <a:r>
              <a:rPr lang="fr-FR" dirty="0" err="1"/>
              <a:t>from</a:t>
            </a:r>
            <a:r>
              <a:rPr lang="fr-FR" dirty="0"/>
              <a:t> 1999 to 2022</a:t>
            </a:r>
          </a:p>
        </p:txBody>
      </p:sp>
      <p:sp>
        <p:nvSpPr>
          <p:cNvPr id="13" name="ZoneTexte 12">
            <a:extLst>
              <a:ext uri="{FF2B5EF4-FFF2-40B4-BE49-F238E27FC236}">
                <a16:creationId xmlns:a16="http://schemas.microsoft.com/office/drawing/2014/main" id="{4684F055-9F36-F84A-7FAF-704FE1426314}"/>
              </a:ext>
            </a:extLst>
          </p:cNvPr>
          <p:cNvSpPr txBox="1"/>
          <p:nvPr/>
        </p:nvSpPr>
        <p:spPr>
          <a:xfrm>
            <a:off x="-15" y="6474941"/>
            <a:ext cx="2441694" cy="646331"/>
          </a:xfrm>
          <a:prstGeom prst="rect">
            <a:avLst/>
          </a:prstGeom>
          <a:noFill/>
        </p:spPr>
        <p:txBody>
          <a:bodyPr wrap="none" rtlCol="0">
            <a:spAutoFit/>
          </a:bodyPr>
          <a:lstStyle/>
          <a:p>
            <a:r>
              <a:rPr kumimoji="0" lang="fr-FR" sz="1800" b="0" i="0" u="none" strike="noStrike" kern="0" cap="none" spc="0" normalizeH="0" baseline="0" noProof="0" dirty="0">
                <a:ln>
                  <a:noFill/>
                </a:ln>
                <a:solidFill>
                  <a:srgbClr val="000000"/>
                </a:solidFill>
                <a:effectLst/>
                <a:uLnTx/>
                <a:uFillTx/>
                <a:latin typeface="Arial"/>
                <a:ea typeface="ＭＳ Ｐゴシック" charset="0"/>
                <a:cs typeface="+mn-cs"/>
              </a:rPr>
              <a:t>Source : Natixis, 2020</a:t>
            </a:r>
          </a:p>
          <a:p>
            <a:endParaRPr lang="fr-FR" dirty="0"/>
          </a:p>
        </p:txBody>
      </p:sp>
      <p:sp>
        <p:nvSpPr>
          <p:cNvPr id="5" name="ZoneTexte 4">
            <a:extLst>
              <a:ext uri="{FF2B5EF4-FFF2-40B4-BE49-F238E27FC236}">
                <a16:creationId xmlns:a16="http://schemas.microsoft.com/office/drawing/2014/main" id="{B360E9DF-A405-5F1E-4A56-6E8DC86E900C}"/>
              </a:ext>
            </a:extLst>
          </p:cNvPr>
          <p:cNvSpPr txBox="1"/>
          <p:nvPr/>
        </p:nvSpPr>
        <p:spPr>
          <a:xfrm>
            <a:off x="9161495" y="0"/>
            <a:ext cx="3064625" cy="707886"/>
          </a:xfrm>
          <a:prstGeom prst="rect">
            <a:avLst/>
          </a:prstGeom>
          <a:solidFill>
            <a:schemeClr val="accent1"/>
          </a:solidFill>
        </p:spPr>
        <p:txBody>
          <a:bodyPr wrap="square" rtlCol="0">
            <a:spAutoFit/>
          </a:bodyPr>
          <a:lstStyle/>
          <a:p>
            <a:r>
              <a:rPr lang="fr-FR" sz="2000" dirty="0">
                <a:solidFill>
                  <a:schemeClr val="bg1"/>
                </a:solidFill>
              </a:rPr>
              <a:t>GDP per capita (in% of Germany) 1999-2022</a:t>
            </a:r>
          </a:p>
        </p:txBody>
      </p:sp>
      <p:sp>
        <p:nvSpPr>
          <p:cNvPr id="7" name="Espace réservé du numéro de diapositive 6">
            <a:extLst>
              <a:ext uri="{FF2B5EF4-FFF2-40B4-BE49-F238E27FC236}">
                <a16:creationId xmlns:a16="http://schemas.microsoft.com/office/drawing/2014/main" id="{CD53B69F-6C2C-97B7-3074-505F9A046DF4}"/>
              </a:ext>
            </a:extLst>
          </p:cNvPr>
          <p:cNvSpPr>
            <a:spLocks noGrp="1"/>
          </p:cNvSpPr>
          <p:nvPr>
            <p:ph type="sldNum" sz="quarter" idx="12"/>
          </p:nvPr>
        </p:nvSpPr>
        <p:spPr/>
        <p:txBody>
          <a:bodyPr/>
          <a:lstStyle/>
          <a:p>
            <a:fld id="{18763A89-805D-2145-B853-32C81223FF7D}" type="slidenum">
              <a:rPr lang="fr-FR" smtClean="0"/>
              <a:t>5</a:t>
            </a:fld>
            <a:endParaRPr lang="fr-FR"/>
          </a:p>
        </p:txBody>
      </p:sp>
    </p:spTree>
    <p:extLst>
      <p:ext uri="{BB962C8B-B14F-4D97-AF65-F5344CB8AC3E}">
        <p14:creationId xmlns:p14="http://schemas.microsoft.com/office/powerpoint/2010/main" val="24836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B1331-76A1-25A8-505F-FE81300CFEF0}"/>
            </a:ext>
          </a:extLst>
        </p:cNvPr>
        <p:cNvGrpSpPr/>
        <p:nvPr/>
      </p:nvGrpSpPr>
      <p:grpSpPr>
        <a:xfrm>
          <a:off x="0" y="0"/>
          <a:ext cx="0" cy="0"/>
          <a:chOff x="0" y="0"/>
          <a:chExt cx="0" cy="0"/>
        </a:xfrm>
      </p:grpSpPr>
      <p:sp>
        <p:nvSpPr>
          <p:cNvPr id="9" name="ZoneTexte 8">
            <a:extLst>
              <a:ext uri="{FF2B5EF4-FFF2-40B4-BE49-F238E27FC236}">
                <a16:creationId xmlns:a16="http://schemas.microsoft.com/office/drawing/2014/main" id="{80E2F3CD-6FEF-52DF-16BB-5303BB727B2B}"/>
              </a:ext>
            </a:extLst>
          </p:cNvPr>
          <p:cNvSpPr txBox="1"/>
          <p:nvPr/>
        </p:nvSpPr>
        <p:spPr>
          <a:xfrm>
            <a:off x="6618514" y="624114"/>
            <a:ext cx="4540025" cy="461665"/>
          </a:xfrm>
          <a:prstGeom prst="rect">
            <a:avLst/>
          </a:prstGeom>
          <a:noFill/>
        </p:spPr>
        <p:txBody>
          <a:bodyPr wrap="none" rtlCol="0">
            <a:spAutoFit/>
          </a:bodyPr>
          <a:lstStyle/>
          <a:p>
            <a:r>
              <a:rPr lang="fr-FR" sz="2400" dirty="0"/>
              <a:t>Mundell-Fleming impossible </a:t>
            </a:r>
            <a:r>
              <a:rPr lang="fr-FR" sz="2400" dirty="0" err="1"/>
              <a:t>trinity</a:t>
            </a:r>
            <a:endParaRPr lang="fr-FR" sz="2400" dirty="0"/>
          </a:p>
        </p:txBody>
      </p:sp>
      <p:sp>
        <p:nvSpPr>
          <p:cNvPr id="11" name="ZoneTexte 10">
            <a:extLst>
              <a:ext uri="{FF2B5EF4-FFF2-40B4-BE49-F238E27FC236}">
                <a16:creationId xmlns:a16="http://schemas.microsoft.com/office/drawing/2014/main" id="{F1FC51A6-568A-C168-D813-4B6FE88E9D01}"/>
              </a:ext>
            </a:extLst>
          </p:cNvPr>
          <p:cNvSpPr txBox="1"/>
          <p:nvPr/>
        </p:nvSpPr>
        <p:spPr>
          <a:xfrm>
            <a:off x="5399314" y="1378858"/>
            <a:ext cx="6754587" cy="5355312"/>
          </a:xfrm>
          <a:prstGeom prst="rect">
            <a:avLst/>
          </a:prstGeom>
          <a:noFill/>
        </p:spPr>
        <p:txBody>
          <a:bodyPr wrap="square" rtlCol="0">
            <a:spAutoFit/>
          </a:bodyPr>
          <a:lstStyle/>
          <a:p>
            <a:r>
              <a:rPr lang="fr-FR" dirty="0" err="1"/>
              <a:t>When</a:t>
            </a:r>
            <a:r>
              <a:rPr lang="fr-FR" dirty="0"/>
              <a:t> </a:t>
            </a:r>
            <a:r>
              <a:rPr lang="fr-FR" dirty="0" err="1"/>
              <a:t>defining</a:t>
            </a:r>
            <a:r>
              <a:rPr lang="fr-FR" dirty="0"/>
              <a:t> an exchange rate system, </a:t>
            </a:r>
            <a:r>
              <a:rPr lang="fr-FR" dirty="0" err="1"/>
              <a:t>there</a:t>
            </a:r>
            <a:r>
              <a:rPr lang="fr-FR" dirty="0"/>
              <a:t> are </a:t>
            </a:r>
            <a:r>
              <a:rPr lang="fr-FR" dirty="0" err="1"/>
              <a:t>three</a:t>
            </a:r>
            <a:r>
              <a:rPr lang="fr-FR" dirty="0"/>
              <a:t> objectives</a:t>
            </a:r>
          </a:p>
          <a:p>
            <a:pPr marL="285750" indent="-285750">
              <a:buFontTx/>
              <a:buChar char="-"/>
            </a:pPr>
            <a:r>
              <a:rPr lang="fr-FR" dirty="0"/>
              <a:t>1) A </a:t>
            </a:r>
            <a:r>
              <a:rPr lang="fr-FR" dirty="0" err="1"/>
              <a:t>fixed</a:t>
            </a:r>
            <a:r>
              <a:rPr lang="fr-FR" dirty="0"/>
              <a:t> and stable </a:t>
            </a:r>
            <a:r>
              <a:rPr lang="fr-FR" dirty="0" err="1"/>
              <a:t>foreign</a:t>
            </a:r>
            <a:r>
              <a:rPr lang="fr-FR" dirty="0"/>
              <a:t> exchange rate</a:t>
            </a:r>
          </a:p>
          <a:p>
            <a:pPr marL="285750" indent="-285750">
              <a:buFontTx/>
              <a:buChar char="-"/>
            </a:pPr>
            <a:r>
              <a:rPr lang="fr-FR" dirty="0"/>
              <a:t>2) Free capital </a:t>
            </a:r>
            <a:r>
              <a:rPr lang="fr-FR" dirty="0" err="1"/>
              <a:t>movement</a:t>
            </a:r>
            <a:r>
              <a:rPr lang="fr-FR" dirty="0"/>
              <a:t> (absence of </a:t>
            </a:r>
            <a:r>
              <a:rPr lang="fr-FR" dirty="0" err="1"/>
              <a:t>controls</a:t>
            </a:r>
            <a:r>
              <a:rPr lang="fr-FR" dirty="0"/>
              <a:t>)</a:t>
            </a:r>
          </a:p>
          <a:p>
            <a:pPr marL="285750" indent="-285750">
              <a:buFontTx/>
              <a:buChar char="-"/>
            </a:pPr>
            <a:r>
              <a:rPr lang="fr-FR" dirty="0"/>
              <a:t>3) An </a:t>
            </a:r>
            <a:r>
              <a:rPr lang="fr-FR" dirty="0" err="1"/>
              <a:t>independent</a:t>
            </a:r>
            <a:r>
              <a:rPr lang="fr-FR" dirty="0"/>
              <a:t> </a:t>
            </a:r>
            <a:r>
              <a:rPr lang="fr-FR" dirty="0" err="1"/>
              <a:t>monetary</a:t>
            </a:r>
            <a:r>
              <a:rPr lang="fr-FR" dirty="0"/>
              <a:t> </a:t>
            </a:r>
            <a:r>
              <a:rPr lang="fr-FR" dirty="0" err="1"/>
              <a:t>policy</a:t>
            </a:r>
            <a:endParaRPr lang="fr-FR" dirty="0"/>
          </a:p>
          <a:p>
            <a:pPr marL="285750" indent="-285750">
              <a:buFontTx/>
              <a:buChar char="-"/>
            </a:pPr>
            <a:endParaRPr lang="fr-FR" dirty="0"/>
          </a:p>
          <a:p>
            <a:pPr marL="285750" indent="-285750">
              <a:buFontTx/>
              <a:buChar char="-"/>
            </a:pPr>
            <a:endParaRPr lang="fr-FR" dirty="0"/>
          </a:p>
          <a:p>
            <a:r>
              <a:rPr lang="fr-FR" dirty="0"/>
              <a:t>A Central </a:t>
            </a:r>
            <a:r>
              <a:rPr lang="fr-FR" dirty="0" err="1"/>
              <a:t>bank</a:t>
            </a:r>
            <a:r>
              <a:rPr lang="fr-FR" dirty="0"/>
              <a:t> can </a:t>
            </a:r>
            <a:r>
              <a:rPr lang="fr-FR" dirty="0" err="1"/>
              <a:t>pursue</a:t>
            </a:r>
            <a:r>
              <a:rPr lang="fr-FR" dirty="0"/>
              <a:t> </a:t>
            </a:r>
            <a:r>
              <a:rPr lang="fr-FR" b="1" dirty="0" err="1"/>
              <a:t>only</a:t>
            </a:r>
            <a:r>
              <a:rPr lang="fr-FR" b="1" dirty="0"/>
              <a:t> </a:t>
            </a:r>
            <a:r>
              <a:rPr lang="fr-FR" b="1" dirty="0" err="1"/>
              <a:t>two</a:t>
            </a:r>
            <a:r>
              <a:rPr lang="fr-FR" b="1" dirty="0"/>
              <a:t> of the </a:t>
            </a:r>
            <a:r>
              <a:rPr lang="fr-FR" b="1" dirty="0" err="1"/>
              <a:t>three</a:t>
            </a:r>
            <a:endParaRPr lang="fr-FR" b="1" dirty="0"/>
          </a:p>
          <a:p>
            <a:endParaRPr lang="fr-FR" dirty="0"/>
          </a:p>
          <a:p>
            <a:r>
              <a:rPr lang="fr-FR" dirty="0"/>
              <a:t>The introduction of a single </a:t>
            </a:r>
            <a:r>
              <a:rPr lang="fr-FR" dirty="0" err="1"/>
              <a:t>currency</a:t>
            </a:r>
            <a:r>
              <a:rPr lang="fr-FR" dirty="0"/>
              <a:t> </a:t>
            </a:r>
            <a:r>
              <a:rPr lang="fr-FR" dirty="0" err="1"/>
              <a:t>led</a:t>
            </a:r>
            <a:r>
              <a:rPr lang="fr-FR" dirty="0"/>
              <a:t> to </a:t>
            </a:r>
            <a:r>
              <a:rPr lang="fr-FR" dirty="0" err="1"/>
              <a:t>adopting</a:t>
            </a:r>
            <a:r>
              <a:rPr lang="fr-FR" dirty="0"/>
              <a:t> 1) and 2), </a:t>
            </a:r>
            <a:r>
              <a:rPr lang="fr-FR" dirty="0" err="1"/>
              <a:t>thus</a:t>
            </a:r>
            <a:r>
              <a:rPr lang="fr-FR" dirty="0"/>
              <a:t> impossible to lead a sovereign </a:t>
            </a:r>
            <a:r>
              <a:rPr lang="fr-FR" dirty="0" err="1"/>
              <a:t>monetary</a:t>
            </a:r>
            <a:r>
              <a:rPr lang="fr-FR" dirty="0"/>
              <a:t> </a:t>
            </a:r>
            <a:r>
              <a:rPr lang="fr-FR" dirty="0" err="1"/>
              <a:t>policy</a:t>
            </a:r>
            <a:r>
              <a:rPr lang="fr-FR" dirty="0"/>
              <a:t>; </a:t>
            </a:r>
          </a:p>
          <a:p>
            <a:r>
              <a:rPr lang="fr-FR" dirty="0"/>
              <a:t>important </a:t>
            </a:r>
            <a:r>
              <a:rPr lang="fr-FR" dirty="0" err="1"/>
              <a:t>political</a:t>
            </a:r>
            <a:r>
              <a:rPr lang="fr-FR" dirty="0"/>
              <a:t> </a:t>
            </a:r>
            <a:r>
              <a:rPr lang="fr-FR" dirty="0" err="1"/>
              <a:t>decision</a:t>
            </a:r>
            <a:r>
              <a:rPr lang="fr-FR" dirty="0"/>
              <a:t> made by </a:t>
            </a:r>
            <a:r>
              <a:rPr lang="fr-FR" dirty="0" err="1"/>
              <a:t>economists</a:t>
            </a:r>
            <a:r>
              <a:rPr lang="fr-FR" dirty="0"/>
              <a:t>, not </a:t>
            </a:r>
            <a:r>
              <a:rPr lang="fr-FR" dirty="0" err="1"/>
              <a:t>everybody</a:t>
            </a:r>
            <a:r>
              <a:rPr lang="fr-FR" dirty="0"/>
              <a:t> </a:t>
            </a:r>
            <a:r>
              <a:rPr lang="fr-FR" dirty="0" err="1"/>
              <a:t>agrees</a:t>
            </a:r>
            <a:r>
              <a:rPr lang="fr-FR" dirty="0"/>
              <a:t> </a:t>
            </a:r>
            <a:r>
              <a:rPr lang="fr-FR" dirty="0" err="1"/>
              <a:t>it’s</a:t>
            </a:r>
            <a:r>
              <a:rPr lang="fr-FR" dirty="0"/>
              <a:t> the right </a:t>
            </a:r>
            <a:r>
              <a:rPr lang="fr-FR" dirty="0" err="1"/>
              <a:t>choice</a:t>
            </a:r>
            <a:r>
              <a:rPr lang="fr-FR" dirty="0"/>
              <a:t> (Ex Dani </a:t>
            </a:r>
            <a:r>
              <a:rPr lang="fr-FR" dirty="0" err="1"/>
              <a:t>Rodrick</a:t>
            </a:r>
            <a:r>
              <a:rPr lang="fr-FR" dirty="0"/>
              <a:t>)</a:t>
            </a:r>
          </a:p>
          <a:p>
            <a:endParaRPr lang="fr-FR" dirty="0"/>
          </a:p>
          <a:p>
            <a:r>
              <a:rPr lang="fr-FR" dirty="0" err="1"/>
              <a:t>Eurozone</a:t>
            </a:r>
            <a:r>
              <a:rPr lang="fr-FR" dirty="0"/>
              <a:t> </a:t>
            </a:r>
            <a:r>
              <a:rPr lang="fr-FR" dirty="0" err="1"/>
              <a:t>is</a:t>
            </a:r>
            <a:r>
              <a:rPr lang="fr-FR" dirty="0"/>
              <a:t> not an optimal  </a:t>
            </a:r>
            <a:r>
              <a:rPr lang="fr-FR" dirty="0" err="1"/>
              <a:t>currency</a:t>
            </a:r>
            <a:r>
              <a:rPr lang="fr-FR" dirty="0"/>
              <a:t> area (</a:t>
            </a:r>
            <a:r>
              <a:rPr lang="fr-FR" dirty="0" err="1"/>
              <a:t>little</a:t>
            </a:r>
            <a:r>
              <a:rPr lang="fr-FR" dirty="0"/>
              <a:t> </a:t>
            </a:r>
            <a:r>
              <a:rPr lang="fr-FR" dirty="0" err="1"/>
              <a:t>labor</a:t>
            </a:r>
            <a:r>
              <a:rPr lang="fr-FR" dirty="0"/>
              <a:t> </a:t>
            </a:r>
            <a:r>
              <a:rPr lang="fr-FR" dirty="0" err="1"/>
              <a:t>mobility</a:t>
            </a:r>
            <a:r>
              <a:rPr lang="fr-FR" dirty="0"/>
              <a:t>, few </a:t>
            </a:r>
            <a:r>
              <a:rPr lang="fr-FR" dirty="0" err="1"/>
              <a:t>transfer</a:t>
            </a:r>
            <a:r>
              <a:rPr lang="fr-FR" dirty="0"/>
              <a:t> </a:t>
            </a:r>
            <a:r>
              <a:rPr lang="fr-FR" dirty="0" err="1"/>
              <a:t>mechanisms</a:t>
            </a:r>
            <a:r>
              <a:rPr lang="fr-FR" dirty="0"/>
              <a:t>, no fiscal </a:t>
            </a:r>
            <a:r>
              <a:rPr lang="fr-FR" dirty="0" err="1"/>
              <a:t>federalism</a:t>
            </a:r>
            <a:r>
              <a:rPr lang="fr-FR" dirty="0"/>
              <a:t> in </a:t>
            </a:r>
            <a:r>
              <a:rPr lang="fr-FR" dirty="0" err="1"/>
              <a:t>comparison</a:t>
            </a:r>
            <a:r>
              <a:rPr lang="fr-FR" dirty="0"/>
              <a:t> </a:t>
            </a:r>
            <a:r>
              <a:rPr lang="fr-FR" dirty="0" err="1"/>
              <a:t>with</a:t>
            </a:r>
            <a:r>
              <a:rPr lang="fr-FR" dirty="0"/>
              <a:t> the US or Canada for ex)</a:t>
            </a:r>
          </a:p>
          <a:p>
            <a:r>
              <a:rPr lang="fr-FR" dirty="0">
                <a:solidFill>
                  <a:srgbClr val="FF0000"/>
                </a:solidFill>
                <a:cs typeface="Arial"/>
                <a:sym typeface="Wingdings" charset="0"/>
              </a:rPr>
              <a:t> In the </a:t>
            </a:r>
            <a:r>
              <a:rPr lang="fr-FR" dirty="0" err="1">
                <a:solidFill>
                  <a:srgbClr val="FF0000"/>
                </a:solidFill>
                <a:cs typeface="Arial"/>
                <a:sym typeface="Wingdings" charset="0"/>
              </a:rPr>
              <a:t>context</a:t>
            </a:r>
            <a:r>
              <a:rPr lang="fr-FR" dirty="0">
                <a:solidFill>
                  <a:srgbClr val="FF0000"/>
                </a:solidFill>
                <a:cs typeface="Arial"/>
                <a:sym typeface="Wingdings" charset="0"/>
              </a:rPr>
              <a:t> of the </a:t>
            </a:r>
            <a:r>
              <a:rPr lang="fr-FR" dirty="0" err="1">
                <a:solidFill>
                  <a:srgbClr val="FF0000"/>
                </a:solidFill>
                <a:cs typeface="Arial"/>
                <a:sym typeface="Wingdings" charset="0"/>
              </a:rPr>
              <a:t>Eurozone</a:t>
            </a:r>
            <a:r>
              <a:rPr lang="fr-FR" dirty="0">
                <a:solidFill>
                  <a:srgbClr val="FF0000"/>
                </a:solidFill>
                <a:cs typeface="Arial"/>
                <a:sym typeface="Wingdings" charset="0"/>
              </a:rPr>
              <a:t>, Spain and </a:t>
            </a:r>
            <a:r>
              <a:rPr lang="fr-FR" dirty="0" err="1">
                <a:solidFill>
                  <a:srgbClr val="FF0000"/>
                </a:solidFill>
                <a:cs typeface="Arial"/>
                <a:sym typeface="Wingdings" charset="0"/>
              </a:rPr>
              <a:t>Italy</a:t>
            </a:r>
            <a:r>
              <a:rPr lang="fr-FR" dirty="0">
                <a:solidFill>
                  <a:srgbClr val="FF0000"/>
                </a:solidFill>
                <a:cs typeface="Arial"/>
                <a:sym typeface="Wingdings" charset="0"/>
              </a:rPr>
              <a:t> (as all countries of the </a:t>
            </a:r>
            <a:r>
              <a:rPr lang="fr-FR" dirty="0" err="1">
                <a:solidFill>
                  <a:srgbClr val="FF0000"/>
                </a:solidFill>
                <a:cs typeface="Arial"/>
                <a:sym typeface="Wingdings" charset="0"/>
              </a:rPr>
              <a:t>Eurozone</a:t>
            </a:r>
            <a:r>
              <a:rPr lang="fr-FR" dirty="0">
                <a:solidFill>
                  <a:srgbClr val="FF0000"/>
                </a:solidFill>
                <a:cs typeface="Arial"/>
                <a:sym typeface="Wingdings" charset="0"/>
              </a:rPr>
              <a:t>)  have </a:t>
            </a:r>
            <a:r>
              <a:rPr lang="fr-FR" dirty="0" err="1">
                <a:solidFill>
                  <a:srgbClr val="FF0000"/>
                </a:solidFill>
                <a:cs typeface="Arial"/>
                <a:sym typeface="Wingdings" charset="0"/>
              </a:rPr>
              <a:t>renounced</a:t>
            </a:r>
            <a:r>
              <a:rPr lang="fr-FR" dirty="0">
                <a:solidFill>
                  <a:srgbClr val="FF0000"/>
                </a:solidFill>
                <a:cs typeface="Arial"/>
                <a:sym typeface="Wingdings" charset="0"/>
              </a:rPr>
              <a:t> </a:t>
            </a:r>
            <a:r>
              <a:rPr lang="fr-FR" dirty="0" err="1">
                <a:solidFill>
                  <a:srgbClr val="FF0000"/>
                </a:solidFill>
                <a:cs typeface="Arial"/>
                <a:sym typeface="Wingdings" charset="0"/>
              </a:rPr>
              <a:t>its</a:t>
            </a:r>
            <a:r>
              <a:rPr lang="fr-FR" dirty="0">
                <a:solidFill>
                  <a:srgbClr val="FF0000"/>
                </a:solidFill>
                <a:cs typeface="Arial"/>
                <a:sym typeface="Wingdings" charset="0"/>
              </a:rPr>
              <a:t> sovereign </a:t>
            </a:r>
            <a:r>
              <a:rPr lang="fr-FR" dirty="0" err="1">
                <a:solidFill>
                  <a:srgbClr val="FF0000"/>
                </a:solidFill>
                <a:cs typeface="Arial"/>
                <a:sym typeface="Wingdings" charset="0"/>
              </a:rPr>
              <a:t>economic</a:t>
            </a:r>
            <a:r>
              <a:rPr lang="fr-FR" dirty="0">
                <a:solidFill>
                  <a:srgbClr val="FF0000"/>
                </a:solidFill>
                <a:cs typeface="Arial"/>
                <a:sym typeface="Wingdings" charset="0"/>
              </a:rPr>
              <a:t> </a:t>
            </a:r>
            <a:r>
              <a:rPr lang="fr-FR" dirty="0" err="1">
                <a:solidFill>
                  <a:srgbClr val="FF0000"/>
                </a:solidFill>
                <a:cs typeface="Arial"/>
                <a:sym typeface="Wingdings" charset="0"/>
              </a:rPr>
              <a:t>policy</a:t>
            </a:r>
            <a:endParaRPr lang="fr-FR" dirty="0">
              <a:solidFill>
                <a:srgbClr val="FF0000"/>
              </a:solidFill>
            </a:endParaRPr>
          </a:p>
          <a:p>
            <a:endParaRPr lang="fr-FR" dirty="0"/>
          </a:p>
        </p:txBody>
      </p:sp>
      <p:sp>
        <p:nvSpPr>
          <p:cNvPr id="12" name="ZoneTexte 11">
            <a:extLst>
              <a:ext uri="{FF2B5EF4-FFF2-40B4-BE49-F238E27FC236}">
                <a16:creationId xmlns:a16="http://schemas.microsoft.com/office/drawing/2014/main" id="{189A44E4-04BD-304F-430A-3D5539A35ECD}"/>
              </a:ext>
            </a:extLst>
          </p:cNvPr>
          <p:cNvSpPr txBox="1"/>
          <p:nvPr/>
        </p:nvSpPr>
        <p:spPr>
          <a:xfrm>
            <a:off x="8534400" y="6284686"/>
            <a:ext cx="1877245" cy="369332"/>
          </a:xfrm>
          <a:prstGeom prst="rect">
            <a:avLst/>
          </a:prstGeom>
          <a:noFill/>
        </p:spPr>
        <p:txBody>
          <a:bodyPr wrap="none" rtlCol="0">
            <a:spAutoFit/>
          </a:bodyPr>
          <a:lstStyle/>
          <a:p>
            <a:r>
              <a:rPr lang="fr-FR" dirty="0"/>
              <a:t>Source: </a:t>
            </a:r>
            <a:r>
              <a:rPr lang="fr-FR" dirty="0" err="1"/>
              <a:t>Wikipedia</a:t>
            </a:r>
            <a:endParaRPr lang="fr-FR" dirty="0"/>
          </a:p>
        </p:txBody>
      </p:sp>
      <p:sp>
        <p:nvSpPr>
          <p:cNvPr id="4" name="ZoneTexte 3">
            <a:extLst>
              <a:ext uri="{FF2B5EF4-FFF2-40B4-BE49-F238E27FC236}">
                <a16:creationId xmlns:a16="http://schemas.microsoft.com/office/drawing/2014/main" id="{D57ECD98-D793-F7CF-D163-33C36C2FDDAD}"/>
              </a:ext>
            </a:extLst>
          </p:cNvPr>
          <p:cNvSpPr txBox="1"/>
          <p:nvPr/>
        </p:nvSpPr>
        <p:spPr>
          <a:xfrm>
            <a:off x="9161495" y="0"/>
            <a:ext cx="3064625" cy="461665"/>
          </a:xfrm>
          <a:prstGeom prst="rect">
            <a:avLst/>
          </a:prstGeom>
          <a:solidFill>
            <a:schemeClr val="accent1"/>
          </a:solidFill>
        </p:spPr>
        <p:txBody>
          <a:bodyPr wrap="square" rtlCol="0">
            <a:spAutoFit/>
          </a:bodyPr>
          <a:lstStyle/>
          <a:p>
            <a:r>
              <a:rPr lang="fr-FR" sz="2400" dirty="0"/>
              <a:t>                </a:t>
            </a:r>
            <a:r>
              <a:rPr lang="fr-FR" sz="2400" dirty="0">
                <a:solidFill>
                  <a:schemeClr val="bg1"/>
                </a:solidFill>
              </a:rPr>
              <a:t> Mundell  </a:t>
            </a:r>
          </a:p>
        </p:txBody>
      </p:sp>
      <p:sp>
        <p:nvSpPr>
          <p:cNvPr id="5" name="Triangle 4">
            <a:extLst>
              <a:ext uri="{FF2B5EF4-FFF2-40B4-BE49-F238E27FC236}">
                <a16:creationId xmlns:a16="http://schemas.microsoft.com/office/drawing/2014/main" id="{016BAB99-2836-EBA5-7CA1-00FAE20C596B}"/>
              </a:ext>
            </a:extLst>
          </p:cNvPr>
          <p:cNvSpPr/>
          <p:nvPr/>
        </p:nvSpPr>
        <p:spPr>
          <a:xfrm>
            <a:off x="698500" y="1295400"/>
            <a:ext cx="3886200" cy="3236400"/>
          </a:xfrm>
          <a:prstGeom prst="triangle">
            <a:avLst>
              <a:gd name="adj" fmla="val 5008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a:extLst>
              <a:ext uri="{FF2B5EF4-FFF2-40B4-BE49-F238E27FC236}">
                <a16:creationId xmlns:a16="http://schemas.microsoft.com/office/drawing/2014/main" id="{BD83F8C9-506A-A976-9EAE-B2CA4588C88A}"/>
              </a:ext>
            </a:extLst>
          </p:cNvPr>
          <p:cNvCxnSpPr>
            <a:cxnSpLocks/>
            <a:stCxn id="5" idx="2"/>
          </p:cNvCxnSpPr>
          <p:nvPr/>
        </p:nvCxnSpPr>
        <p:spPr>
          <a:xfrm flipV="1">
            <a:off x="698500" y="2590801"/>
            <a:ext cx="3429000" cy="1940999"/>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65DB1236-6A4F-DF71-3C12-864CEAED1DB9}"/>
              </a:ext>
            </a:extLst>
          </p:cNvPr>
          <p:cNvCxnSpPr>
            <a:cxnSpLocks/>
            <a:stCxn id="5" idx="4"/>
          </p:cNvCxnSpPr>
          <p:nvPr/>
        </p:nvCxnSpPr>
        <p:spPr>
          <a:xfrm flipH="1" flipV="1">
            <a:off x="1155700" y="2590801"/>
            <a:ext cx="3429000" cy="1940999"/>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82AAF367-82CF-2961-D2A5-543512A0A614}"/>
              </a:ext>
            </a:extLst>
          </p:cNvPr>
          <p:cNvCxnSpPr>
            <a:cxnSpLocks/>
            <a:stCxn id="5" idx="0"/>
          </p:cNvCxnSpPr>
          <p:nvPr/>
        </p:nvCxnSpPr>
        <p:spPr>
          <a:xfrm>
            <a:off x="2645059" y="1295400"/>
            <a:ext cx="34641" cy="345600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D2F971AC-FFAA-DA58-2B41-F5263BB3783F}"/>
              </a:ext>
            </a:extLst>
          </p:cNvPr>
          <p:cNvSpPr txBox="1"/>
          <p:nvPr/>
        </p:nvSpPr>
        <p:spPr>
          <a:xfrm>
            <a:off x="2584400" y="1066800"/>
            <a:ext cx="232059" cy="276999"/>
          </a:xfrm>
          <a:prstGeom prst="rect">
            <a:avLst/>
          </a:prstGeom>
          <a:noFill/>
        </p:spPr>
        <p:txBody>
          <a:bodyPr wrap="square" rtlCol="0">
            <a:spAutoFit/>
          </a:bodyPr>
          <a:lstStyle/>
          <a:p>
            <a:r>
              <a:rPr lang="fr-FR" sz="1200"/>
              <a:t>A</a:t>
            </a:r>
          </a:p>
        </p:txBody>
      </p:sp>
      <p:sp>
        <p:nvSpPr>
          <p:cNvPr id="14" name="ZoneTexte 13">
            <a:extLst>
              <a:ext uri="{FF2B5EF4-FFF2-40B4-BE49-F238E27FC236}">
                <a16:creationId xmlns:a16="http://schemas.microsoft.com/office/drawing/2014/main" id="{A2B8931A-73C5-405E-D6AB-7A2D96AB0645}"/>
              </a:ext>
            </a:extLst>
          </p:cNvPr>
          <p:cNvSpPr txBox="1"/>
          <p:nvPr/>
        </p:nvSpPr>
        <p:spPr>
          <a:xfrm>
            <a:off x="555341" y="4419600"/>
            <a:ext cx="232059" cy="276999"/>
          </a:xfrm>
          <a:prstGeom prst="rect">
            <a:avLst/>
          </a:prstGeom>
          <a:noFill/>
        </p:spPr>
        <p:txBody>
          <a:bodyPr wrap="square" rtlCol="0">
            <a:spAutoFit/>
          </a:bodyPr>
          <a:lstStyle/>
          <a:p>
            <a:r>
              <a:rPr lang="fr-FR" sz="1200"/>
              <a:t>B</a:t>
            </a:r>
          </a:p>
        </p:txBody>
      </p:sp>
      <p:sp>
        <p:nvSpPr>
          <p:cNvPr id="15" name="ZoneTexte 14">
            <a:extLst>
              <a:ext uri="{FF2B5EF4-FFF2-40B4-BE49-F238E27FC236}">
                <a16:creationId xmlns:a16="http://schemas.microsoft.com/office/drawing/2014/main" id="{0D4141F1-AB2C-5BD8-717B-D1ADD2BDC32D}"/>
              </a:ext>
            </a:extLst>
          </p:cNvPr>
          <p:cNvSpPr txBox="1"/>
          <p:nvPr/>
        </p:nvSpPr>
        <p:spPr>
          <a:xfrm>
            <a:off x="4636400" y="4419600"/>
            <a:ext cx="232059" cy="276999"/>
          </a:xfrm>
          <a:prstGeom prst="rect">
            <a:avLst/>
          </a:prstGeom>
          <a:noFill/>
        </p:spPr>
        <p:txBody>
          <a:bodyPr wrap="square" rtlCol="0">
            <a:spAutoFit/>
          </a:bodyPr>
          <a:lstStyle/>
          <a:p>
            <a:r>
              <a:rPr lang="fr-FR" sz="1200"/>
              <a:t>C</a:t>
            </a:r>
          </a:p>
        </p:txBody>
      </p:sp>
      <p:sp>
        <p:nvSpPr>
          <p:cNvPr id="16" name="ZoneTexte 15">
            <a:extLst>
              <a:ext uri="{FF2B5EF4-FFF2-40B4-BE49-F238E27FC236}">
                <a16:creationId xmlns:a16="http://schemas.microsoft.com/office/drawing/2014/main" id="{E7021639-8062-D723-406E-437E8CF6048D}"/>
              </a:ext>
            </a:extLst>
          </p:cNvPr>
          <p:cNvSpPr txBox="1"/>
          <p:nvPr/>
        </p:nvSpPr>
        <p:spPr>
          <a:xfrm rot="18057616">
            <a:off x="602202" y="2629925"/>
            <a:ext cx="2061452" cy="338554"/>
          </a:xfrm>
          <a:prstGeom prst="rect">
            <a:avLst/>
          </a:prstGeom>
          <a:solidFill>
            <a:schemeClr val="bg1"/>
          </a:solidFill>
        </p:spPr>
        <p:txBody>
          <a:bodyPr wrap="square" rtlCol="0">
            <a:spAutoFit/>
          </a:bodyPr>
          <a:lstStyle/>
          <a:p>
            <a:r>
              <a:rPr lang="fr-FR" sz="1600" dirty="0" err="1"/>
              <a:t>Fixed</a:t>
            </a:r>
            <a:r>
              <a:rPr lang="fr-FR" sz="1600" dirty="0"/>
              <a:t> exchange rate</a:t>
            </a:r>
          </a:p>
        </p:txBody>
      </p:sp>
      <p:sp>
        <p:nvSpPr>
          <p:cNvPr id="17" name="ZoneTexte 16">
            <a:extLst>
              <a:ext uri="{FF2B5EF4-FFF2-40B4-BE49-F238E27FC236}">
                <a16:creationId xmlns:a16="http://schemas.microsoft.com/office/drawing/2014/main" id="{426E083C-0E7F-5DD4-3A89-8835D75C7AAA}"/>
              </a:ext>
            </a:extLst>
          </p:cNvPr>
          <p:cNvSpPr txBox="1"/>
          <p:nvPr/>
        </p:nvSpPr>
        <p:spPr>
          <a:xfrm rot="3537910">
            <a:off x="2516695" y="2788892"/>
            <a:ext cx="2604800" cy="307777"/>
          </a:xfrm>
          <a:prstGeom prst="rect">
            <a:avLst/>
          </a:prstGeom>
          <a:solidFill>
            <a:schemeClr val="bg1"/>
          </a:solidFill>
        </p:spPr>
        <p:txBody>
          <a:bodyPr wrap="square" rtlCol="0">
            <a:spAutoFit/>
          </a:bodyPr>
          <a:lstStyle/>
          <a:p>
            <a:r>
              <a:rPr lang="fr-FR" sz="1400" dirty="0"/>
              <a:t>Independent  </a:t>
            </a:r>
            <a:r>
              <a:rPr lang="fr-FR" sz="1400" dirty="0" err="1"/>
              <a:t>monetary</a:t>
            </a:r>
            <a:r>
              <a:rPr lang="fr-FR" sz="1400" dirty="0"/>
              <a:t> </a:t>
            </a:r>
            <a:r>
              <a:rPr lang="fr-FR" sz="1400" dirty="0" err="1"/>
              <a:t>policy</a:t>
            </a:r>
            <a:endParaRPr lang="fr-FR" sz="1400" dirty="0"/>
          </a:p>
        </p:txBody>
      </p:sp>
      <p:sp>
        <p:nvSpPr>
          <p:cNvPr id="19" name="ZoneTexte 18">
            <a:extLst>
              <a:ext uri="{FF2B5EF4-FFF2-40B4-BE49-F238E27FC236}">
                <a16:creationId xmlns:a16="http://schemas.microsoft.com/office/drawing/2014/main" id="{D9EE6C80-F415-F2BE-84BB-150794BA4F70}"/>
              </a:ext>
            </a:extLst>
          </p:cNvPr>
          <p:cNvSpPr txBox="1"/>
          <p:nvPr/>
        </p:nvSpPr>
        <p:spPr>
          <a:xfrm>
            <a:off x="1701801" y="4752201"/>
            <a:ext cx="2175160" cy="338554"/>
          </a:xfrm>
          <a:prstGeom prst="rect">
            <a:avLst/>
          </a:prstGeom>
          <a:solidFill>
            <a:schemeClr val="bg1"/>
          </a:solidFill>
        </p:spPr>
        <p:txBody>
          <a:bodyPr wrap="square" rtlCol="0">
            <a:spAutoFit/>
          </a:bodyPr>
          <a:lstStyle/>
          <a:p>
            <a:r>
              <a:rPr lang="fr-FR" sz="1600" dirty="0"/>
              <a:t>Free </a:t>
            </a:r>
            <a:r>
              <a:rPr lang="fr-FR" sz="1600" dirty="0" err="1"/>
              <a:t>movement</a:t>
            </a:r>
            <a:r>
              <a:rPr lang="fr-FR" sz="1600" dirty="0"/>
              <a:t> of K </a:t>
            </a:r>
          </a:p>
        </p:txBody>
      </p:sp>
      <p:sp>
        <p:nvSpPr>
          <p:cNvPr id="20" name="Rectangle 7">
            <a:extLst>
              <a:ext uri="{FF2B5EF4-FFF2-40B4-BE49-F238E27FC236}">
                <a16:creationId xmlns:a16="http://schemas.microsoft.com/office/drawing/2014/main" id="{24829D53-848E-86BE-D31A-8B40F507595A}"/>
              </a:ext>
            </a:extLst>
          </p:cNvPr>
          <p:cNvSpPr>
            <a:spLocks noChangeArrowheads="1"/>
          </p:cNvSpPr>
          <p:nvPr/>
        </p:nvSpPr>
        <p:spPr bwMode="auto">
          <a:xfrm>
            <a:off x="25401" y="4092796"/>
            <a:ext cx="1546056"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lr>
                <a:srgbClr val="6699FF"/>
              </a:buClr>
              <a:buFont typeface="Wingdings" pitchFamily="2" charset="2"/>
              <a:buChar char="n"/>
              <a:defRPr sz="2600">
                <a:solidFill>
                  <a:srgbClr val="003366"/>
                </a:solidFill>
                <a:latin typeface="Arial" panose="020B0604020202020204" pitchFamily="34" charset="0"/>
                <a:ea typeface="ＭＳ Ｐゴシック" panose="020B0600070205080204" pitchFamily="34" charset="-128"/>
              </a:defRPr>
            </a:lvl1pPr>
            <a:lvl2pPr marL="742950" indent="-285750">
              <a:spcBef>
                <a:spcPct val="20000"/>
              </a:spcBef>
              <a:buClr>
                <a:srgbClr val="6699FF"/>
              </a:buClr>
              <a:buChar char="•"/>
              <a:defRPr sz="2400">
                <a:solidFill>
                  <a:srgbClr val="00336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err="1">
                <a:ln>
                  <a:noFill/>
                </a:ln>
                <a:solidFill>
                  <a:srgbClr val="000099"/>
                </a:solidFill>
                <a:effectLst/>
                <a:uLnTx/>
                <a:uFillTx/>
                <a:latin typeface="Arial" panose="020B0604020202020204" pitchFamily="34" charset="0"/>
                <a:ea typeface="ＭＳ Ｐゴシック" panose="020B0600070205080204" pitchFamily="34" charset="-128"/>
                <a:cs typeface="+mn-cs"/>
              </a:rPr>
              <a:t>Fixed</a:t>
            </a:r>
            <a:r>
              <a:rPr kumimoji="0" lang="fr-FR" altLang="fr-FR" sz="1400" b="1" i="0" u="none" strike="noStrike" kern="1200" cap="none" spc="0" normalizeH="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 exchange rate system</a:t>
            </a:r>
            <a:endParaRPr kumimoji="0" lang="fr-FR" altLang="fr-FR" sz="14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endParaRPr>
          </a:p>
        </p:txBody>
      </p:sp>
      <p:sp>
        <p:nvSpPr>
          <p:cNvPr id="21" name="Rectangle 7">
            <a:extLst>
              <a:ext uri="{FF2B5EF4-FFF2-40B4-BE49-F238E27FC236}">
                <a16:creationId xmlns:a16="http://schemas.microsoft.com/office/drawing/2014/main" id="{A5779ED4-2671-437F-4FD3-BCE8E4AC165A}"/>
              </a:ext>
            </a:extLst>
          </p:cNvPr>
          <p:cNvSpPr>
            <a:spLocks noChangeArrowheads="1"/>
          </p:cNvSpPr>
          <p:nvPr/>
        </p:nvSpPr>
        <p:spPr bwMode="auto">
          <a:xfrm>
            <a:off x="3924300" y="4169639"/>
            <a:ext cx="1469404" cy="646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lr>
                <a:srgbClr val="6699FF"/>
              </a:buClr>
              <a:buFont typeface="Wingdings" pitchFamily="2" charset="2"/>
              <a:buChar char="n"/>
              <a:defRPr sz="2600">
                <a:solidFill>
                  <a:srgbClr val="003366"/>
                </a:solidFill>
                <a:latin typeface="Arial" panose="020B0604020202020204" pitchFamily="34" charset="0"/>
                <a:ea typeface="ＭＳ Ｐゴシック" panose="020B0600070205080204" pitchFamily="34" charset="-128"/>
              </a:defRPr>
            </a:lvl1pPr>
            <a:lvl2pPr marL="742950" indent="-285750">
              <a:spcBef>
                <a:spcPct val="20000"/>
              </a:spcBef>
              <a:buClr>
                <a:srgbClr val="6699FF"/>
              </a:buClr>
              <a:buChar char="•"/>
              <a:defRPr sz="2400">
                <a:solidFill>
                  <a:srgbClr val="00336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None/>
              <a:defRPr/>
            </a:pPr>
            <a:r>
              <a:rPr lang="fr-FR" altLang="fr-FR" sz="1400" b="1" dirty="0" err="1">
                <a:solidFill>
                  <a:srgbClr val="000099"/>
                </a:solidFill>
                <a:cs typeface="+mn-cs"/>
              </a:rPr>
              <a:t>Floating</a:t>
            </a:r>
            <a:r>
              <a:rPr lang="fr-FR" altLang="fr-FR" sz="1400" b="1" dirty="0">
                <a:solidFill>
                  <a:srgbClr val="000099"/>
                </a:solidFill>
                <a:cs typeface="+mn-cs"/>
              </a:rPr>
              <a:t> exchange rate system</a:t>
            </a:r>
          </a:p>
        </p:txBody>
      </p:sp>
      <p:sp>
        <p:nvSpPr>
          <p:cNvPr id="22" name="Rectangle 7">
            <a:extLst>
              <a:ext uri="{FF2B5EF4-FFF2-40B4-BE49-F238E27FC236}">
                <a16:creationId xmlns:a16="http://schemas.microsoft.com/office/drawing/2014/main" id="{22B0FCF2-7D8B-4160-76FD-9E112E9AD9E7}"/>
              </a:ext>
            </a:extLst>
          </p:cNvPr>
          <p:cNvSpPr>
            <a:spLocks noChangeArrowheads="1"/>
          </p:cNvSpPr>
          <p:nvPr/>
        </p:nvSpPr>
        <p:spPr bwMode="auto">
          <a:xfrm>
            <a:off x="2080166" y="2344005"/>
            <a:ext cx="1298034" cy="62779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spcBef>
                <a:spcPct val="20000"/>
              </a:spcBef>
              <a:buClr>
                <a:srgbClr val="6699FF"/>
              </a:buClr>
              <a:buFont typeface="Wingdings" pitchFamily="2" charset="2"/>
              <a:buChar char="n"/>
              <a:defRPr sz="2600">
                <a:solidFill>
                  <a:srgbClr val="003366"/>
                </a:solidFill>
                <a:latin typeface="Arial" panose="020B0604020202020204" pitchFamily="34" charset="0"/>
                <a:ea typeface="ＭＳ Ｐゴシック" panose="020B0600070205080204" pitchFamily="34" charset="-128"/>
              </a:defRPr>
            </a:lvl1pPr>
            <a:lvl2pPr marL="742950" indent="-285750">
              <a:spcBef>
                <a:spcPct val="20000"/>
              </a:spcBef>
              <a:buClr>
                <a:srgbClr val="6699FF"/>
              </a:buClr>
              <a:buChar char="•"/>
              <a:defRPr sz="2400">
                <a:solidFill>
                  <a:srgbClr val="00336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fr-FR" sz="1400" b="1" dirty="0" err="1">
                <a:solidFill>
                  <a:srgbClr val="000099"/>
                </a:solidFill>
              </a:rPr>
              <a:t>Intermediary</a:t>
            </a:r>
            <a:r>
              <a:rPr lang="fr-FR" altLang="fr-FR" sz="1400" b="1" dirty="0">
                <a:solidFill>
                  <a:srgbClr val="000099"/>
                </a:solidFill>
              </a:rPr>
              <a:t> exchange rate system</a:t>
            </a:r>
            <a:endParaRPr lang="fr-FR" altLang="fr-FR" sz="1400" b="1" dirty="0">
              <a:solidFill>
                <a:srgbClr val="000099"/>
              </a:solidFill>
              <a:cs typeface="+mn-cs"/>
            </a:endParaRPr>
          </a:p>
        </p:txBody>
      </p:sp>
      <p:sp>
        <p:nvSpPr>
          <p:cNvPr id="23" name="Espace réservé du numéro de diapositive 22">
            <a:extLst>
              <a:ext uri="{FF2B5EF4-FFF2-40B4-BE49-F238E27FC236}">
                <a16:creationId xmlns:a16="http://schemas.microsoft.com/office/drawing/2014/main" id="{9F5F32C1-5322-32A3-0630-927A1EE69D38}"/>
              </a:ext>
            </a:extLst>
          </p:cNvPr>
          <p:cNvSpPr>
            <a:spLocks noGrp="1"/>
          </p:cNvSpPr>
          <p:nvPr>
            <p:ph type="sldNum" sz="quarter" idx="12"/>
          </p:nvPr>
        </p:nvSpPr>
        <p:spPr/>
        <p:txBody>
          <a:bodyPr/>
          <a:lstStyle/>
          <a:p>
            <a:fld id="{18763A89-805D-2145-B853-32C81223FF7D}" type="slidenum">
              <a:rPr lang="fr-FR" smtClean="0"/>
              <a:t>6</a:t>
            </a:fld>
            <a:endParaRPr lang="fr-FR"/>
          </a:p>
        </p:txBody>
      </p:sp>
      <p:sp>
        <p:nvSpPr>
          <p:cNvPr id="2" name="ZoneTexte 1">
            <a:extLst>
              <a:ext uri="{FF2B5EF4-FFF2-40B4-BE49-F238E27FC236}">
                <a16:creationId xmlns:a16="http://schemas.microsoft.com/office/drawing/2014/main" id="{0122EE7D-2D4A-D9A0-C795-6C04D2637429}"/>
              </a:ext>
            </a:extLst>
          </p:cNvPr>
          <p:cNvSpPr txBox="1"/>
          <p:nvPr/>
        </p:nvSpPr>
        <p:spPr>
          <a:xfrm>
            <a:off x="3556000" y="203200"/>
            <a:ext cx="4214359" cy="369332"/>
          </a:xfrm>
          <a:prstGeom prst="rect">
            <a:avLst/>
          </a:prstGeom>
          <a:noFill/>
        </p:spPr>
        <p:txBody>
          <a:bodyPr wrap="none" rtlCol="0">
            <a:spAutoFit/>
          </a:bodyPr>
          <a:lstStyle/>
          <a:p>
            <a:r>
              <a:rPr lang="fr-FR" dirty="0"/>
              <a:t>Adoption of the Euro and </a:t>
            </a:r>
            <a:r>
              <a:rPr lang="fr-FR" dirty="0" err="1"/>
              <a:t>its</a:t>
            </a:r>
            <a:r>
              <a:rPr lang="fr-FR" dirty="0"/>
              <a:t> </a:t>
            </a:r>
            <a:r>
              <a:rPr lang="fr-FR" dirty="0" err="1"/>
              <a:t>consequences</a:t>
            </a:r>
            <a:endParaRPr lang="fr-FR" dirty="0"/>
          </a:p>
        </p:txBody>
      </p:sp>
    </p:spTree>
    <p:extLst>
      <p:ext uri="{BB962C8B-B14F-4D97-AF65-F5344CB8AC3E}">
        <p14:creationId xmlns:p14="http://schemas.microsoft.com/office/powerpoint/2010/main" val="202792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76049-5250-5EA0-B356-D0FB6179F06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5F1EBC3-FACA-40AA-12D3-9A4A6212D207}"/>
              </a:ext>
            </a:extLst>
          </p:cNvPr>
          <p:cNvSpPr>
            <a:spLocks noGrp="1"/>
          </p:cNvSpPr>
          <p:nvPr>
            <p:ph type="ctrTitle"/>
          </p:nvPr>
        </p:nvSpPr>
        <p:spPr>
          <a:xfrm>
            <a:off x="1524000" y="109983"/>
            <a:ext cx="9144000" cy="483476"/>
          </a:xfrm>
        </p:spPr>
        <p:txBody>
          <a:bodyPr>
            <a:normAutofit fontScale="90000"/>
          </a:bodyPr>
          <a:lstStyle/>
          <a:p>
            <a:r>
              <a:rPr lang="fr-FR" sz="3200" dirty="0"/>
              <a:t> Spain: </a:t>
            </a:r>
            <a:r>
              <a:rPr lang="fr-FR" sz="3200" dirty="0" err="1"/>
              <a:t>recent</a:t>
            </a:r>
            <a:r>
              <a:rPr lang="fr-FR" sz="3200" dirty="0"/>
              <a:t> </a:t>
            </a:r>
            <a:r>
              <a:rPr lang="fr-FR" sz="3200" dirty="0" err="1"/>
              <a:t>historical</a:t>
            </a:r>
            <a:r>
              <a:rPr lang="fr-FR" sz="3200" dirty="0"/>
              <a:t> perspective</a:t>
            </a:r>
          </a:p>
        </p:txBody>
      </p:sp>
      <p:sp>
        <p:nvSpPr>
          <p:cNvPr id="3" name="ZoneTexte 2">
            <a:extLst>
              <a:ext uri="{FF2B5EF4-FFF2-40B4-BE49-F238E27FC236}">
                <a16:creationId xmlns:a16="http://schemas.microsoft.com/office/drawing/2014/main" id="{552314DA-9A39-3020-5148-BE598FB459A6}"/>
              </a:ext>
            </a:extLst>
          </p:cNvPr>
          <p:cNvSpPr txBox="1"/>
          <p:nvPr/>
        </p:nvSpPr>
        <p:spPr>
          <a:xfrm>
            <a:off x="2024743" y="1197429"/>
            <a:ext cx="184731" cy="369332"/>
          </a:xfrm>
          <a:prstGeom prst="rect">
            <a:avLst/>
          </a:prstGeom>
          <a:noFill/>
        </p:spPr>
        <p:txBody>
          <a:bodyPr wrap="none" rtlCol="0">
            <a:spAutoFit/>
          </a:bodyPr>
          <a:lstStyle/>
          <a:p>
            <a:endParaRPr lang="fr-FR" dirty="0"/>
          </a:p>
        </p:txBody>
      </p:sp>
      <p:sp>
        <p:nvSpPr>
          <p:cNvPr id="7" name="ZoneTexte 6">
            <a:extLst>
              <a:ext uri="{FF2B5EF4-FFF2-40B4-BE49-F238E27FC236}">
                <a16:creationId xmlns:a16="http://schemas.microsoft.com/office/drawing/2014/main" id="{F84BF8A8-8D04-0D49-11FB-C19203B3CDA3}"/>
              </a:ext>
            </a:extLst>
          </p:cNvPr>
          <p:cNvSpPr txBox="1"/>
          <p:nvPr/>
        </p:nvSpPr>
        <p:spPr>
          <a:xfrm>
            <a:off x="-149627" y="849746"/>
            <a:ext cx="9461629" cy="369332"/>
          </a:xfrm>
          <a:prstGeom prst="rect">
            <a:avLst/>
          </a:prstGeom>
          <a:noFill/>
        </p:spPr>
        <p:txBody>
          <a:bodyPr wrap="none" rtlCol="0">
            <a:spAutoFit/>
          </a:bodyPr>
          <a:lstStyle/>
          <a:p>
            <a:r>
              <a:rPr lang="fr-FR" b="1" dirty="0"/>
              <a:t>  1986</a:t>
            </a:r>
            <a:r>
              <a:rPr lang="fr-FR" dirty="0"/>
              <a:t>: Spain joins the EU and ‘ </a:t>
            </a:r>
            <a:r>
              <a:rPr lang="fr-FR" dirty="0" err="1"/>
              <a:t>sold</a:t>
            </a:r>
            <a:r>
              <a:rPr lang="fr-FR" dirty="0"/>
              <a:t> off </a:t>
            </a:r>
            <a:r>
              <a:rPr lang="fr-FR" dirty="0" err="1"/>
              <a:t>most</a:t>
            </a:r>
            <a:r>
              <a:rPr lang="fr-FR" dirty="0"/>
              <a:t> of </a:t>
            </a:r>
            <a:r>
              <a:rPr lang="fr-FR" dirty="0" err="1"/>
              <a:t>its</a:t>
            </a:r>
            <a:r>
              <a:rPr lang="fr-FR" dirty="0"/>
              <a:t> </a:t>
            </a:r>
            <a:r>
              <a:rPr lang="fr-FR" dirty="0" err="1"/>
              <a:t>manufacturing</a:t>
            </a:r>
            <a:r>
              <a:rPr lang="fr-FR" dirty="0"/>
              <a:t> industries to Germany (</a:t>
            </a:r>
            <a:r>
              <a:rPr lang="fr-FR" dirty="0" err="1"/>
              <a:t>text</a:t>
            </a:r>
            <a:r>
              <a:rPr lang="fr-FR" dirty="0"/>
              <a:t> 1) </a:t>
            </a:r>
            <a:r>
              <a:rPr lang="fr-FR" sz="1800" dirty="0">
                <a:solidFill>
                  <a:srgbClr val="000000"/>
                </a:solidFill>
                <a:cs typeface="Arial"/>
                <a:sym typeface="Wingdings" charset="0"/>
              </a:rPr>
              <a:t></a:t>
            </a:r>
            <a:endParaRPr lang="fr-FR" dirty="0"/>
          </a:p>
        </p:txBody>
      </p:sp>
      <p:sp>
        <p:nvSpPr>
          <p:cNvPr id="10" name="ZoneTexte 9">
            <a:extLst>
              <a:ext uri="{FF2B5EF4-FFF2-40B4-BE49-F238E27FC236}">
                <a16:creationId xmlns:a16="http://schemas.microsoft.com/office/drawing/2014/main" id="{9419CFBD-37A9-A734-8D7D-C61A622A1F83}"/>
              </a:ext>
            </a:extLst>
          </p:cNvPr>
          <p:cNvSpPr txBox="1"/>
          <p:nvPr/>
        </p:nvSpPr>
        <p:spPr>
          <a:xfrm>
            <a:off x="9210504" y="668406"/>
            <a:ext cx="2981496" cy="923330"/>
          </a:xfrm>
          <a:prstGeom prst="rect">
            <a:avLst/>
          </a:prstGeom>
          <a:noFill/>
        </p:spPr>
        <p:txBody>
          <a:bodyPr wrap="square" rtlCol="0">
            <a:spAutoFit/>
          </a:bodyPr>
          <a:lstStyle/>
          <a:p>
            <a:r>
              <a:rPr lang="fr-FR" dirty="0" err="1"/>
              <a:t>Became</a:t>
            </a:r>
            <a:r>
              <a:rPr lang="fr-FR" dirty="0"/>
              <a:t> </a:t>
            </a:r>
            <a:r>
              <a:rPr lang="fr-FR" b="1" dirty="0"/>
              <a:t>a service-</a:t>
            </a:r>
            <a:r>
              <a:rPr lang="fr-FR" b="1" dirty="0" err="1"/>
              <a:t>oriented</a:t>
            </a:r>
            <a:r>
              <a:rPr lang="fr-FR" b="1" dirty="0"/>
              <a:t> </a:t>
            </a:r>
            <a:r>
              <a:rPr lang="fr-FR" b="1" dirty="0" err="1"/>
              <a:t>industry</a:t>
            </a:r>
            <a:r>
              <a:rPr lang="fr-FR" b="1" dirty="0"/>
              <a:t> </a:t>
            </a:r>
            <a:r>
              <a:rPr lang="fr-FR" dirty="0"/>
              <a:t>(</a:t>
            </a:r>
            <a:r>
              <a:rPr lang="fr-FR" dirty="0" err="1"/>
              <a:t>property</a:t>
            </a:r>
            <a:r>
              <a:rPr lang="fr-FR" dirty="0"/>
              <a:t> and </a:t>
            </a:r>
            <a:r>
              <a:rPr lang="fr-FR" dirty="0" err="1"/>
              <a:t>tourism</a:t>
            </a:r>
            <a:r>
              <a:rPr lang="fr-FR" dirty="0"/>
              <a:t>)</a:t>
            </a:r>
          </a:p>
        </p:txBody>
      </p:sp>
      <p:sp>
        <p:nvSpPr>
          <p:cNvPr id="14" name="ZoneTexte 13">
            <a:extLst>
              <a:ext uri="{FF2B5EF4-FFF2-40B4-BE49-F238E27FC236}">
                <a16:creationId xmlns:a16="http://schemas.microsoft.com/office/drawing/2014/main" id="{493B5CFB-43C9-54B4-90B4-36D55C027DCE}"/>
              </a:ext>
            </a:extLst>
          </p:cNvPr>
          <p:cNvSpPr txBox="1"/>
          <p:nvPr/>
        </p:nvSpPr>
        <p:spPr>
          <a:xfrm>
            <a:off x="-66499" y="1579423"/>
            <a:ext cx="11013464" cy="369332"/>
          </a:xfrm>
          <a:prstGeom prst="rect">
            <a:avLst/>
          </a:prstGeom>
          <a:noFill/>
        </p:spPr>
        <p:txBody>
          <a:bodyPr wrap="none" rtlCol="0">
            <a:spAutoFit/>
          </a:bodyPr>
          <a:lstStyle/>
          <a:p>
            <a:r>
              <a:rPr lang="fr-FR" b="1" dirty="0"/>
              <a:t>1999</a:t>
            </a:r>
            <a:r>
              <a:rPr lang="fr-FR" dirty="0"/>
              <a:t>: adoption of  the Euro, </a:t>
            </a:r>
            <a:r>
              <a:rPr lang="fr-FR" dirty="0" err="1"/>
              <a:t>replacing</a:t>
            </a:r>
            <a:r>
              <a:rPr lang="fr-FR" dirty="0"/>
              <a:t> </a:t>
            </a:r>
            <a:r>
              <a:rPr lang="fr-FR" dirty="0" err="1"/>
              <a:t>weak</a:t>
            </a:r>
            <a:r>
              <a:rPr lang="fr-FR" dirty="0"/>
              <a:t> Peseta, </a:t>
            </a:r>
            <a:r>
              <a:rPr lang="fr-FR" dirty="0" err="1"/>
              <a:t>Spanish</a:t>
            </a:r>
            <a:r>
              <a:rPr lang="fr-FR" dirty="0"/>
              <a:t> </a:t>
            </a:r>
            <a:r>
              <a:rPr lang="fr-FR" dirty="0" err="1"/>
              <a:t>multinationals</a:t>
            </a:r>
            <a:r>
              <a:rPr lang="fr-FR" dirty="0"/>
              <a:t> </a:t>
            </a:r>
            <a:r>
              <a:rPr lang="fr-FR" dirty="0" err="1"/>
              <a:t>invested</a:t>
            </a:r>
            <a:r>
              <a:rPr lang="fr-FR" dirty="0"/>
              <a:t> in South-America.. Not in Spain</a:t>
            </a:r>
          </a:p>
        </p:txBody>
      </p:sp>
      <p:sp>
        <p:nvSpPr>
          <p:cNvPr id="16" name="ZoneTexte 15">
            <a:extLst>
              <a:ext uri="{FF2B5EF4-FFF2-40B4-BE49-F238E27FC236}">
                <a16:creationId xmlns:a16="http://schemas.microsoft.com/office/drawing/2014/main" id="{DB439FB9-C181-8F5E-C9E7-6549FA8BD7D2}"/>
              </a:ext>
            </a:extLst>
          </p:cNvPr>
          <p:cNvSpPr txBox="1"/>
          <p:nvPr/>
        </p:nvSpPr>
        <p:spPr>
          <a:xfrm>
            <a:off x="8611985" y="2327568"/>
            <a:ext cx="2319087" cy="3416320"/>
          </a:xfrm>
          <a:prstGeom prst="rect">
            <a:avLst/>
          </a:prstGeom>
          <a:noFill/>
        </p:spPr>
        <p:txBody>
          <a:bodyPr wrap="square" rtlCol="0">
            <a:spAutoFit/>
          </a:bodyPr>
          <a:lstStyle/>
          <a:p>
            <a:r>
              <a:rPr lang="fr-FR" dirty="0" err="1"/>
              <a:t>Between</a:t>
            </a:r>
            <a:r>
              <a:rPr lang="fr-FR" dirty="0"/>
              <a:t> 1995 and 2007 </a:t>
            </a:r>
            <a:r>
              <a:rPr lang="fr-FR" dirty="0" err="1"/>
              <a:t>Spanish</a:t>
            </a:r>
            <a:r>
              <a:rPr lang="fr-FR" dirty="0"/>
              <a:t> GDP </a:t>
            </a:r>
            <a:r>
              <a:rPr lang="fr-FR" dirty="0" err="1"/>
              <a:t>grew</a:t>
            </a:r>
            <a:r>
              <a:rPr lang="fr-FR" dirty="0"/>
              <a:t> at an </a:t>
            </a:r>
            <a:r>
              <a:rPr lang="fr-FR" dirty="0" err="1"/>
              <a:t>annual</a:t>
            </a:r>
            <a:r>
              <a:rPr lang="fr-FR" dirty="0"/>
              <a:t> rate of about 3.8% (1.5 points more </a:t>
            </a:r>
            <a:r>
              <a:rPr lang="fr-FR" dirty="0" err="1"/>
              <a:t>than</a:t>
            </a:r>
            <a:r>
              <a:rPr lang="fr-FR" dirty="0"/>
              <a:t> EU </a:t>
            </a:r>
            <a:r>
              <a:rPr lang="fr-FR" dirty="0" err="1"/>
              <a:t>average</a:t>
            </a:r>
            <a:r>
              <a:rPr lang="fr-FR" dirty="0"/>
              <a:t>)</a:t>
            </a:r>
          </a:p>
          <a:p>
            <a:endParaRPr lang="fr-FR" dirty="0"/>
          </a:p>
          <a:p>
            <a:r>
              <a:rPr lang="fr-FR" dirty="0"/>
              <a:t>+ </a:t>
            </a:r>
            <a:r>
              <a:rPr lang="fr-FR" dirty="0" err="1"/>
              <a:t>solid</a:t>
            </a:r>
            <a:r>
              <a:rPr lang="fr-FR" dirty="0"/>
              <a:t> fiscal surplus of 1.9% of GDP in 2007 and </a:t>
            </a:r>
            <a:r>
              <a:rPr lang="fr-FR" dirty="0" err="1"/>
              <a:t>gross</a:t>
            </a:r>
            <a:r>
              <a:rPr lang="fr-FR" dirty="0"/>
              <a:t> </a:t>
            </a:r>
            <a:r>
              <a:rPr lang="fr-FR" dirty="0" err="1"/>
              <a:t>debt</a:t>
            </a:r>
            <a:r>
              <a:rPr lang="fr-FR" dirty="0"/>
              <a:t> </a:t>
            </a:r>
            <a:r>
              <a:rPr lang="fr-FR" dirty="0" err="1"/>
              <a:t>only</a:t>
            </a:r>
            <a:r>
              <a:rPr lang="fr-FR" dirty="0"/>
              <a:t> 36% of GDP</a:t>
            </a:r>
          </a:p>
          <a:p>
            <a:endParaRPr lang="fr-FR" dirty="0"/>
          </a:p>
        </p:txBody>
      </p:sp>
      <p:sp>
        <p:nvSpPr>
          <p:cNvPr id="19" name="ZoneTexte 18">
            <a:extLst>
              <a:ext uri="{FF2B5EF4-FFF2-40B4-BE49-F238E27FC236}">
                <a16:creationId xmlns:a16="http://schemas.microsoft.com/office/drawing/2014/main" id="{676062C0-3752-551F-6080-A67293A70187}"/>
              </a:ext>
            </a:extLst>
          </p:cNvPr>
          <p:cNvSpPr txBox="1"/>
          <p:nvPr/>
        </p:nvSpPr>
        <p:spPr>
          <a:xfrm>
            <a:off x="8611985" y="6118160"/>
            <a:ext cx="1970155" cy="369332"/>
          </a:xfrm>
          <a:prstGeom prst="rect">
            <a:avLst/>
          </a:prstGeom>
          <a:noFill/>
        </p:spPr>
        <p:txBody>
          <a:bodyPr wrap="none" rtlCol="0">
            <a:spAutoFit/>
          </a:bodyPr>
          <a:lstStyle/>
          <a:p>
            <a:r>
              <a:rPr lang="fr-FR" dirty="0"/>
              <a:t>Source: </a:t>
            </a:r>
            <a:r>
              <a:rPr lang="fr-FR" dirty="0" err="1"/>
              <a:t>Worldbank</a:t>
            </a:r>
            <a:endParaRPr lang="fr-FR" dirty="0"/>
          </a:p>
        </p:txBody>
      </p:sp>
      <p:pic>
        <p:nvPicPr>
          <p:cNvPr id="21" name="Image 20">
            <a:extLst>
              <a:ext uri="{FF2B5EF4-FFF2-40B4-BE49-F238E27FC236}">
                <a16:creationId xmlns:a16="http://schemas.microsoft.com/office/drawing/2014/main" id="{9D5A34A7-5804-5A7D-AEF2-9C2B29C9F493}"/>
              </a:ext>
            </a:extLst>
          </p:cNvPr>
          <p:cNvPicPr>
            <a:picLocks noChangeAspect="1"/>
          </p:cNvPicPr>
          <p:nvPr/>
        </p:nvPicPr>
        <p:blipFill>
          <a:blip r:embed="rId2"/>
          <a:stretch>
            <a:fillRect/>
          </a:stretch>
        </p:blipFill>
        <p:spPr>
          <a:xfrm>
            <a:off x="1260928" y="2101441"/>
            <a:ext cx="6187275" cy="4646576"/>
          </a:xfrm>
          <a:prstGeom prst="rect">
            <a:avLst/>
          </a:prstGeom>
        </p:spPr>
      </p:pic>
      <p:sp>
        <p:nvSpPr>
          <p:cNvPr id="5" name="ZoneTexte 4">
            <a:extLst>
              <a:ext uri="{FF2B5EF4-FFF2-40B4-BE49-F238E27FC236}">
                <a16:creationId xmlns:a16="http://schemas.microsoft.com/office/drawing/2014/main" id="{4BF5A6A7-3A37-7E2B-28BF-7D77F64BEE9E}"/>
              </a:ext>
            </a:extLst>
          </p:cNvPr>
          <p:cNvSpPr txBox="1"/>
          <p:nvPr/>
        </p:nvSpPr>
        <p:spPr>
          <a:xfrm>
            <a:off x="9161495" y="0"/>
            <a:ext cx="3064625" cy="400110"/>
          </a:xfrm>
          <a:prstGeom prst="rect">
            <a:avLst/>
          </a:prstGeom>
          <a:solidFill>
            <a:schemeClr val="accent1"/>
          </a:solidFill>
        </p:spPr>
        <p:txBody>
          <a:bodyPr wrap="square" rtlCol="0">
            <a:spAutoFit/>
          </a:bodyPr>
          <a:lstStyle/>
          <a:p>
            <a:r>
              <a:rPr lang="fr-FR" sz="2000" dirty="0">
                <a:solidFill>
                  <a:schemeClr val="bg1"/>
                </a:solidFill>
              </a:rPr>
              <a:t>Spain: 1986-1999</a:t>
            </a:r>
          </a:p>
        </p:txBody>
      </p:sp>
      <p:sp>
        <p:nvSpPr>
          <p:cNvPr id="6" name="Espace réservé du numéro de diapositive 5">
            <a:extLst>
              <a:ext uri="{FF2B5EF4-FFF2-40B4-BE49-F238E27FC236}">
                <a16:creationId xmlns:a16="http://schemas.microsoft.com/office/drawing/2014/main" id="{0715CFF0-0D83-F580-A44C-3B8CB2714F29}"/>
              </a:ext>
            </a:extLst>
          </p:cNvPr>
          <p:cNvSpPr>
            <a:spLocks noGrp="1"/>
          </p:cNvSpPr>
          <p:nvPr>
            <p:ph type="sldNum" sz="quarter" idx="12"/>
          </p:nvPr>
        </p:nvSpPr>
        <p:spPr/>
        <p:txBody>
          <a:bodyPr/>
          <a:lstStyle/>
          <a:p>
            <a:fld id="{18763A89-805D-2145-B853-32C81223FF7D}" type="slidenum">
              <a:rPr lang="fr-FR" smtClean="0"/>
              <a:t>7</a:t>
            </a:fld>
            <a:endParaRPr lang="fr-FR"/>
          </a:p>
        </p:txBody>
      </p:sp>
    </p:spTree>
    <p:extLst>
      <p:ext uri="{BB962C8B-B14F-4D97-AF65-F5344CB8AC3E}">
        <p14:creationId xmlns:p14="http://schemas.microsoft.com/office/powerpoint/2010/main" val="195105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8F6E9-6B50-6B53-0C62-80A8DDC823D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3DB97ED-0877-2EEB-6C68-BDB3B4591422}"/>
              </a:ext>
            </a:extLst>
          </p:cNvPr>
          <p:cNvSpPr>
            <a:spLocks noGrp="1"/>
          </p:cNvSpPr>
          <p:nvPr>
            <p:ph type="ctrTitle"/>
          </p:nvPr>
        </p:nvSpPr>
        <p:spPr>
          <a:xfrm>
            <a:off x="1524000" y="109983"/>
            <a:ext cx="9144000" cy="483476"/>
          </a:xfrm>
        </p:spPr>
        <p:txBody>
          <a:bodyPr>
            <a:normAutofit fontScale="90000"/>
          </a:bodyPr>
          <a:lstStyle/>
          <a:p>
            <a:r>
              <a:rPr lang="fr-FR" sz="3200" dirty="0"/>
              <a:t> Spain 2008</a:t>
            </a:r>
          </a:p>
        </p:txBody>
      </p:sp>
      <p:sp>
        <p:nvSpPr>
          <p:cNvPr id="3" name="ZoneTexte 2">
            <a:extLst>
              <a:ext uri="{FF2B5EF4-FFF2-40B4-BE49-F238E27FC236}">
                <a16:creationId xmlns:a16="http://schemas.microsoft.com/office/drawing/2014/main" id="{E0727518-2D56-A4CF-5558-A55FF5D4622D}"/>
              </a:ext>
            </a:extLst>
          </p:cNvPr>
          <p:cNvSpPr txBox="1"/>
          <p:nvPr/>
        </p:nvSpPr>
        <p:spPr>
          <a:xfrm>
            <a:off x="2024743" y="1197429"/>
            <a:ext cx="184731" cy="369332"/>
          </a:xfrm>
          <a:prstGeom prst="rect">
            <a:avLst/>
          </a:prstGeom>
          <a:noFill/>
        </p:spPr>
        <p:txBody>
          <a:bodyPr wrap="none" rtlCol="0">
            <a:spAutoFit/>
          </a:bodyPr>
          <a:lstStyle/>
          <a:p>
            <a:endParaRPr lang="fr-FR" dirty="0"/>
          </a:p>
        </p:txBody>
      </p:sp>
      <p:sp>
        <p:nvSpPr>
          <p:cNvPr id="4" name="ZoneTexte 3">
            <a:extLst>
              <a:ext uri="{FF2B5EF4-FFF2-40B4-BE49-F238E27FC236}">
                <a16:creationId xmlns:a16="http://schemas.microsoft.com/office/drawing/2014/main" id="{57C521ED-E741-FB06-DAA1-B0DBF39A0BC3}"/>
              </a:ext>
            </a:extLst>
          </p:cNvPr>
          <p:cNvSpPr txBox="1"/>
          <p:nvPr/>
        </p:nvSpPr>
        <p:spPr>
          <a:xfrm>
            <a:off x="781396" y="881148"/>
            <a:ext cx="11188931" cy="5293757"/>
          </a:xfrm>
          <a:prstGeom prst="rect">
            <a:avLst/>
          </a:prstGeom>
          <a:noFill/>
        </p:spPr>
        <p:txBody>
          <a:bodyPr wrap="square" rtlCol="0">
            <a:spAutoFit/>
          </a:bodyPr>
          <a:lstStyle/>
          <a:p>
            <a:r>
              <a:rPr lang="fr-FR" sz="2000" dirty="0"/>
              <a:t>2008: Spain </a:t>
            </a:r>
            <a:r>
              <a:rPr lang="fr-FR" sz="2000" dirty="0" err="1"/>
              <a:t>was</a:t>
            </a:r>
            <a:r>
              <a:rPr lang="fr-FR" sz="2000" dirty="0"/>
              <a:t> hit </a:t>
            </a:r>
            <a:r>
              <a:rPr lang="fr-FR" sz="2000" dirty="0" err="1"/>
              <a:t>very</a:t>
            </a:r>
            <a:r>
              <a:rPr lang="fr-FR" sz="2000" dirty="0"/>
              <a:t> </a:t>
            </a:r>
            <a:r>
              <a:rPr lang="fr-FR" sz="2000" dirty="0" err="1"/>
              <a:t>violently</a:t>
            </a:r>
            <a:r>
              <a:rPr lang="fr-FR" sz="2000" dirty="0"/>
              <a:t> by the </a:t>
            </a:r>
            <a:r>
              <a:rPr lang="fr-FR" sz="2000" dirty="0" err="1"/>
              <a:t>crisis</a:t>
            </a:r>
            <a:r>
              <a:rPr lang="fr-FR" sz="2000" dirty="0"/>
              <a:t>, </a:t>
            </a:r>
            <a:r>
              <a:rPr lang="fr-FR" sz="2000" dirty="0" err="1"/>
              <a:t>with</a:t>
            </a:r>
            <a:r>
              <a:rPr lang="fr-FR" sz="2000" dirty="0"/>
              <a:t> output </a:t>
            </a:r>
            <a:r>
              <a:rPr lang="fr-FR" sz="2000" dirty="0" err="1"/>
              <a:t>growth</a:t>
            </a:r>
            <a:r>
              <a:rPr lang="fr-FR" sz="2000" dirty="0"/>
              <a:t> </a:t>
            </a:r>
            <a:r>
              <a:rPr lang="fr-FR" sz="2000" dirty="0" err="1"/>
              <a:t>turning</a:t>
            </a:r>
            <a:r>
              <a:rPr lang="fr-FR" sz="2000" dirty="0"/>
              <a:t> </a:t>
            </a:r>
            <a:r>
              <a:rPr lang="fr-FR" sz="2000" dirty="0" err="1"/>
              <a:t>negative</a:t>
            </a:r>
            <a:r>
              <a:rPr lang="fr-FR" sz="2000" dirty="0"/>
              <a:t> (-3.7% in 2009), </a:t>
            </a:r>
            <a:r>
              <a:rPr lang="fr-FR" sz="2000" b="1" dirty="0" err="1"/>
              <a:t>unemployment</a:t>
            </a:r>
            <a:r>
              <a:rPr lang="fr-FR" sz="2000" b="1" dirty="0"/>
              <a:t> </a:t>
            </a:r>
            <a:r>
              <a:rPr lang="fr-FR" sz="2000" b="1" dirty="0" err="1"/>
              <a:t>increased</a:t>
            </a:r>
            <a:r>
              <a:rPr lang="fr-FR" sz="2000" b="1" dirty="0"/>
              <a:t> to 18% in 2009</a:t>
            </a:r>
            <a:r>
              <a:rPr lang="fr-FR" sz="2000" dirty="0"/>
              <a:t>, </a:t>
            </a:r>
            <a:r>
              <a:rPr lang="fr-FR" sz="2000" dirty="0" err="1"/>
              <a:t>from</a:t>
            </a:r>
            <a:r>
              <a:rPr lang="fr-FR" sz="2000" dirty="0"/>
              <a:t> 8.2% in 2007. (</a:t>
            </a:r>
            <a:r>
              <a:rPr lang="fr-FR" sz="2000" dirty="0" err="1"/>
              <a:t>see</a:t>
            </a:r>
            <a:r>
              <a:rPr lang="fr-FR" sz="2000" dirty="0"/>
              <a:t> </a:t>
            </a:r>
            <a:r>
              <a:rPr lang="fr-FR" sz="2000" b="1" dirty="0"/>
              <a:t>article 2 Spain at a </a:t>
            </a:r>
            <a:r>
              <a:rPr lang="fr-FR" sz="2000" b="1" dirty="0" err="1"/>
              <a:t>crossroads</a:t>
            </a:r>
            <a:r>
              <a:rPr lang="fr-FR" sz="2000" b="1" dirty="0"/>
              <a:t>- 2012</a:t>
            </a:r>
            <a:r>
              <a:rPr lang="fr-FR" sz="2000" dirty="0"/>
              <a:t>)</a:t>
            </a:r>
          </a:p>
          <a:p>
            <a:r>
              <a:rPr lang="fr-FR" sz="2000" dirty="0">
                <a:solidFill>
                  <a:srgbClr val="000000"/>
                </a:solidFill>
                <a:cs typeface="Arial"/>
                <a:sym typeface="Wingdings" charset="0"/>
              </a:rPr>
              <a:t> </a:t>
            </a:r>
            <a:r>
              <a:rPr lang="fr-FR" sz="2000" b="1" dirty="0">
                <a:solidFill>
                  <a:srgbClr val="000000"/>
                </a:solidFill>
                <a:cs typeface="Arial"/>
                <a:sym typeface="Wingdings" charset="0"/>
              </a:rPr>
              <a:t>Emigration </a:t>
            </a:r>
            <a:r>
              <a:rPr lang="fr-FR" sz="2000" dirty="0">
                <a:solidFill>
                  <a:srgbClr val="000000"/>
                </a:solidFill>
                <a:cs typeface="Arial"/>
                <a:sym typeface="Wingdings" charset="0"/>
              </a:rPr>
              <a:t>of the </a:t>
            </a:r>
            <a:r>
              <a:rPr lang="fr-FR" sz="2000" dirty="0" err="1">
                <a:solidFill>
                  <a:srgbClr val="000000"/>
                </a:solidFill>
                <a:cs typeface="Arial"/>
                <a:sym typeface="Wingdings" charset="0"/>
              </a:rPr>
              <a:t>young</a:t>
            </a:r>
            <a:r>
              <a:rPr lang="fr-FR" sz="2000" dirty="0">
                <a:solidFill>
                  <a:srgbClr val="000000"/>
                </a:solidFill>
                <a:cs typeface="Arial"/>
                <a:sym typeface="Wingdings" charset="0"/>
              </a:rPr>
              <a:t> </a:t>
            </a:r>
            <a:r>
              <a:rPr lang="fr-FR" sz="2000" dirty="0" err="1">
                <a:solidFill>
                  <a:srgbClr val="000000"/>
                </a:solidFill>
                <a:cs typeface="Arial"/>
                <a:sym typeface="Wingdings" charset="0"/>
              </a:rPr>
              <a:t>educated</a:t>
            </a:r>
            <a:r>
              <a:rPr lang="fr-FR" sz="2000" dirty="0">
                <a:solidFill>
                  <a:srgbClr val="000000"/>
                </a:solidFill>
                <a:cs typeface="Arial"/>
                <a:sym typeface="Wingdings" charset="0"/>
              </a:rPr>
              <a:t> </a:t>
            </a:r>
            <a:r>
              <a:rPr lang="fr-FR" sz="2000" dirty="0" err="1">
                <a:solidFill>
                  <a:srgbClr val="000000"/>
                </a:solidFill>
                <a:cs typeface="Arial"/>
                <a:sym typeface="Wingdings" charset="0"/>
              </a:rPr>
              <a:t>workforce</a:t>
            </a:r>
            <a:endParaRPr lang="fr-FR" sz="2000" dirty="0">
              <a:solidFill>
                <a:srgbClr val="000000"/>
              </a:solidFill>
              <a:cs typeface="Arial"/>
              <a:sym typeface="Wingdings" charset="0"/>
            </a:endParaRPr>
          </a:p>
          <a:p>
            <a:endParaRPr lang="fr-FR" sz="2000" dirty="0"/>
          </a:p>
          <a:p>
            <a:r>
              <a:rPr lang="fr-FR" sz="2000" dirty="0"/>
              <a:t>Drop in fiscal revenue + stimulus package </a:t>
            </a:r>
            <a:r>
              <a:rPr lang="fr-FR" sz="2000" dirty="0">
                <a:solidFill>
                  <a:srgbClr val="000000"/>
                </a:solidFill>
                <a:cs typeface="Arial"/>
                <a:sym typeface="Wingdings" charset="0"/>
              </a:rPr>
              <a:t> </a:t>
            </a:r>
            <a:r>
              <a:rPr lang="fr-FR" sz="2000" b="1" dirty="0">
                <a:solidFill>
                  <a:srgbClr val="000000"/>
                </a:solidFill>
                <a:cs typeface="Arial"/>
                <a:sym typeface="Wingdings" charset="0"/>
              </a:rPr>
              <a:t>11% </a:t>
            </a:r>
            <a:r>
              <a:rPr lang="fr-FR" sz="2000" b="1" dirty="0" err="1">
                <a:solidFill>
                  <a:srgbClr val="000000"/>
                </a:solidFill>
                <a:cs typeface="Arial"/>
                <a:sym typeface="Wingdings" charset="0"/>
              </a:rPr>
              <a:t>deficit</a:t>
            </a:r>
            <a:r>
              <a:rPr lang="fr-FR" sz="2000" b="1" dirty="0">
                <a:solidFill>
                  <a:srgbClr val="000000"/>
                </a:solidFill>
                <a:cs typeface="Arial"/>
                <a:sym typeface="Wingdings" charset="0"/>
              </a:rPr>
              <a:t> in 2009 </a:t>
            </a:r>
            <a:r>
              <a:rPr lang="fr-FR" sz="2000" dirty="0">
                <a:solidFill>
                  <a:srgbClr val="000000"/>
                </a:solidFill>
                <a:cs typeface="Arial"/>
                <a:sym typeface="Wingdings" charset="0"/>
              </a:rPr>
              <a:t>(4.1% in 2007)</a:t>
            </a:r>
            <a:r>
              <a:rPr lang="fr-FR" sz="2000" dirty="0"/>
              <a:t>   </a:t>
            </a:r>
          </a:p>
          <a:p>
            <a:r>
              <a:rPr lang="fr-FR" sz="2000" dirty="0"/>
              <a:t>The </a:t>
            </a:r>
            <a:r>
              <a:rPr lang="fr-FR" sz="2000" dirty="0" err="1"/>
              <a:t>cost</a:t>
            </a:r>
            <a:r>
              <a:rPr lang="fr-FR" sz="2000" dirty="0"/>
              <a:t> of </a:t>
            </a:r>
            <a:r>
              <a:rPr lang="fr-FR" sz="2000" dirty="0" err="1"/>
              <a:t>borrowing</a:t>
            </a:r>
            <a:r>
              <a:rPr lang="fr-FR" sz="2000" dirty="0"/>
              <a:t> </a:t>
            </a:r>
            <a:r>
              <a:rPr lang="fr-FR" sz="2000" dirty="0" err="1"/>
              <a:t>is</a:t>
            </a:r>
            <a:r>
              <a:rPr lang="fr-FR" sz="2000" dirty="0"/>
              <a:t> high and rating of </a:t>
            </a:r>
            <a:r>
              <a:rPr lang="fr-FR" sz="2000" dirty="0" err="1"/>
              <a:t>its</a:t>
            </a:r>
            <a:r>
              <a:rPr lang="fr-FR" sz="2000" dirty="0"/>
              <a:t> </a:t>
            </a:r>
            <a:r>
              <a:rPr lang="fr-FR" sz="2000" dirty="0" err="1"/>
              <a:t>debt</a:t>
            </a:r>
            <a:r>
              <a:rPr lang="fr-FR" sz="2000" dirty="0"/>
              <a:t> </a:t>
            </a:r>
            <a:r>
              <a:rPr lang="fr-FR" sz="2000" dirty="0" err="1"/>
              <a:t>dropped</a:t>
            </a:r>
            <a:r>
              <a:rPr lang="fr-FR" sz="2000" dirty="0"/>
              <a:t> </a:t>
            </a:r>
            <a:r>
              <a:rPr lang="fr-FR" sz="2000" dirty="0" err="1"/>
              <a:t>just</a:t>
            </a:r>
            <a:r>
              <a:rPr lang="fr-FR" sz="2000" dirty="0"/>
              <a:t> </a:t>
            </a:r>
            <a:r>
              <a:rPr lang="fr-FR" sz="2000" dirty="0" err="1"/>
              <a:t>above</a:t>
            </a:r>
            <a:r>
              <a:rPr lang="fr-FR" sz="2000" dirty="0"/>
              <a:t> the </a:t>
            </a:r>
            <a:r>
              <a:rPr lang="fr-FR" sz="2000" dirty="0" err="1"/>
              <a:t>junk</a:t>
            </a:r>
            <a:r>
              <a:rPr lang="fr-FR" sz="2000" dirty="0"/>
              <a:t> </a:t>
            </a:r>
            <a:r>
              <a:rPr lang="fr-FR" sz="2000" dirty="0" err="1"/>
              <a:t>level</a:t>
            </a:r>
            <a:r>
              <a:rPr lang="fr-FR" sz="2000" dirty="0"/>
              <a:t> </a:t>
            </a:r>
          </a:p>
          <a:p>
            <a:endParaRPr lang="fr-FR" sz="2000" dirty="0"/>
          </a:p>
          <a:p>
            <a:pPr marL="285750" indent="-285750">
              <a:buFont typeface="Wingdings" pitchFamily="2" charset="2"/>
              <a:buChar char="è"/>
            </a:pPr>
            <a:r>
              <a:rPr lang="fr-FR" sz="2000" b="1" dirty="0">
                <a:solidFill>
                  <a:srgbClr val="000000"/>
                </a:solidFill>
                <a:cs typeface="Arial"/>
                <a:sym typeface="Wingdings" charset="0"/>
              </a:rPr>
              <a:t>The </a:t>
            </a:r>
            <a:r>
              <a:rPr lang="fr-FR" sz="2000" b="1" dirty="0" err="1">
                <a:solidFill>
                  <a:srgbClr val="000000"/>
                </a:solidFill>
                <a:cs typeface="Arial"/>
                <a:sym typeface="Wingdings" charset="0"/>
              </a:rPr>
              <a:t>Indignados</a:t>
            </a:r>
            <a:r>
              <a:rPr lang="fr-FR" sz="2000" b="1" dirty="0">
                <a:solidFill>
                  <a:srgbClr val="000000"/>
                </a:solidFill>
                <a:cs typeface="Arial"/>
                <a:sym typeface="Wingdings" charset="0"/>
              </a:rPr>
              <a:t> </a:t>
            </a:r>
            <a:r>
              <a:rPr lang="fr-FR" sz="2000" b="1" dirty="0" err="1">
                <a:solidFill>
                  <a:srgbClr val="000000"/>
                </a:solidFill>
                <a:cs typeface="Arial"/>
                <a:sym typeface="Wingdings" charset="0"/>
              </a:rPr>
              <a:t>movement</a:t>
            </a:r>
            <a:r>
              <a:rPr lang="fr-FR" sz="2000" b="1" dirty="0">
                <a:solidFill>
                  <a:srgbClr val="000000"/>
                </a:solidFill>
                <a:cs typeface="Arial"/>
                <a:sym typeface="Wingdings" charset="0"/>
              </a:rPr>
              <a:t>, </a:t>
            </a:r>
            <a:r>
              <a:rPr lang="fr-FR" sz="2000" dirty="0" err="1">
                <a:solidFill>
                  <a:srgbClr val="000000"/>
                </a:solidFill>
                <a:cs typeface="Arial"/>
                <a:sym typeface="Wingdings" charset="0"/>
              </a:rPr>
              <a:t>demanding</a:t>
            </a:r>
            <a:r>
              <a:rPr lang="fr-FR" sz="2000" dirty="0">
                <a:solidFill>
                  <a:srgbClr val="000000"/>
                </a:solidFill>
                <a:cs typeface="Arial"/>
                <a:sym typeface="Wingdings" charset="0"/>
              </a:rPr>
              <a:t> the end of </a:t>
            </a:r>
            <a:r>
              <a:rPr lang="fr-FR" sz="2000" dirty="0" err="1">
                <a:solidFill>
                  <a:srgbClr val="000000"/>
                </a:solidFill>
                <a:cs typeface="Arial"/>
                <a:sym typeface="Wingdings" charset="0"/>
              </a:rPr>
              <a:t>austerity</a:t>
            </a:r>
            <a:r>
              <a:rPr lang="fr-FR" sz="2000" dirty="0">
                <a:solidFill>
                  <a:srgbClr val="000000"/>
                </a:solidFill>
                <a:cs typeface="Arial"/>
                <a:sym typeface="Wingdings" charset="0"/>
              </a:rPr>
              <a:t> </a:t>
            </a:r>
            <a:r>
              <a:rPr lang="fr-FR" sz="2000" dirty="0" err="1">
                <a:solidFill>
                  <a:srgbClr val="000000"/>
                </a:solidFill>
                <a:cs typeface="Arial"/>
                <a:sym typeface="Wingdings" charset="0"/>
              </a:rPr>
              <a:t>measures</a:t>
            </a:r>
            <a:r>
              <a:rPr lang="fr-FR" sz="2000" dirty="0">
                <a:solidFill>
                  <a:srgbClr val="000000"/>
                </a:solidFill>
                <a:cs typeface="Arial"/>
                <a:sym typeface="Wingdings" charset="0"/>
              </a:rPr>
              <a:t> </a:t>
            </a:r>
            <a:r>
              <a:rPr lang="fr-FR" sz="2000" dirty="0" err="1">
                <a:solidFill>
                  <a:srgbClr val="000000"/>
                </a:solidFill>
                <a:cs typeface="Arial"/>
                <a:sym typeface="Wingdings" charset="0"/>
              </a:rPr>
              <a:t>imposed</a:t>
            </a:r>
            <a:r>
              <a:rPr lang="fr-FR" sz="2000" dirty="0">
                <a:solidFill>
                  <a:srgbClr val="000000"/>
                </a:solidFill>
                <a:cs typeface="Arial"/>
                <a:sym typeface="Wingdings" charset="0"/>
              </a:rPr>
              <a:t> by the </a:t>
            </a:r>
            <a:r>
              <a:rPr lang="fr-FR" sz="2000" dirty="0" err="1">
                <a:solidFill>
                  <a:srgbClr val="000000"/>
                </a:solidFill>
                <a:cs typeface="Arial"/>
                <a:sym typeface="Wingdings" charset="0"/>
              </a:rPr>
              <a:t>Troika</a:t>
            </a:r>
            <a:r>
              <a:rPr lang="fr-FR" sz="2000" dirty="0">
                <a:solidFill>
                  <a:srgbClr val="000000"/>
                </a:solidFill>
                <a:cs typeface="Arial"/>
                <a:sym typeface="Wingdings" charset="0"/>
              </a:rPr>
              <a:t> ECB/IMF/EU + </a:t>
            </a:r>
            <a:r>
              <a:rPr lang="fr-FR" sz="2000" dirty="0" err="1">
                <a:solidFill>
                  <a:srgbClr val="000000"/>
                </a:solidFill>
                <a:cs typeface="Arial"/>
                <a:sym typeface="Wingdings" charset="0"/>
              </a:rPr>
              <a:t>rise</a:t>
            </a:r>
            <a:r>
              <a:rPr lang="fr-FR" sz="2000" dirty="0">
                <a:solidFill>
                  <a:srgbClr val="000000"/>
                </a:solidFill>
                <a:cs typeface="Arial"/>
                <a:sym typeface="Wingdings" charset="0"/>
              </a:rPr>
              <a:t> of Podemos</a:t>
            </a:r>
          </a:p>
          <a:p>
            <a:pPr marL="285750" indent="-285750">
              <a:buFont typeface="Wingdings" pitchFamily="2" charset="2"/>
              <a:buChar char="è"/>
            </a:pPr>
            <a:endParaRPr lang="fr-FR" sz="2000" dirty="0">
              <a:solidFill>
                <a:srgbClr val="000000"/>
              </a:solidFill>
              <a:cs typeface="Arial"/>
              <a:sym typeface="Wingdings" charset="0"/>
            </a:endParaRPr>
          </a:p>
          <a:p>
            <a:pPr marL="285750" indent="-285750">
              <a:buFont typeface="Wingdings" pitchFamily="2" charset="2"/>
              <a:buChar char="è"/>
            </a:pPr>
            <a:endParaRPr lang="fr-FR" sz="2000" dirty="0">
              <a:solidFill>
                <a:srgbClr val="000000"/>
              </a:solidFill>
              <a:cs typeface="Arial"/>
              <a:sym typeface="Wingdings" charset="0"/>
            </a:endParaRPr>
          </a:p>
          <a:p>
            <a:r>
              <a:rPr lang="fr-FR" sz="2000" dirty="0" err="1">
                <a:solidFill>
                  <a:srgbClr val="000000"/>
                </a:solidFill>
                <a:cs typeface="Arial"/>
                <a:sym typeface="Wingdings" charset="0"/>
              </a:rPr>
              <a:t>Why</a:t>
            </a:r>
            <a:r>
              <a:rPr lang="fr-FR" sz="2000" dirty="0">
                <a:solidFill>
                  <a:srgbClr val="000000"/>
                </a:solidFill>
                <a:cs typeface="Arial"/>
                <a:sym typeface="Wingdings" charset="0"/>
              </a:rPr>
              <a:t> </a:t>
            </a:r>
            <a:r>
              <a:rPr lang="fr-FR" sz="2000" dirty="0" err="1">
                <a:solidFill>
                  <a:srgbClr val="000000"/>
                </a:solidFill>
                <a:cs typeface="Arial"/>
                <a:sym typeface="Wingdings" charset="0"/>
              </a:rPr>
              <a:t>such</a:t>
            </a:r>
            <a:r>
              <a:rPr lang="fr-FR" sz="2000" dirty="0">
                <a:solidFill>
                  <a:srgbClr val="000000"/>
                </a:solidFill>
                <a:cs typeface="Arial"/>
                <a:sym typeface="Wingdings" charset="0"/>
              </a:rPr>
              <a:t> a quick </a:t>
            </a:r>
            <a:r>
              <a:rPr lang="fr-FR" sz="2000" dirty="0" err="1">
                <a:solidFill>
                  <a:srgbClr val="000000"/>
                </a:solidFill>
                <a:cs typeface="Arial"/>
                <a:sym typeface="Wingdings" charset="0"/>
              </a:rPr>
              <a:t>rise</a:t>
            </a:r>
            <a:r>
              <a:rPr lang="fr-FR" sz="2000" dirty="0">
                <a:solidFill>
                  <a:srgbClr val="000000"/>
                </a:solidFill>
                <a:cs typeface="Arial"/>
                <a:sym typeface="Wingdings" charset="0"/>
              </a:rPr>
              <a:t> and </a:t>
            </a:r>
            <a:r>
              <a:rPr lang="fr-FR" sz="2000" dirty="0" err="1">
                <a:solidFill>
                  <a:srgbClr val="000000"/>
                </a:solidFill>
                <a:cs typeface="Arial"/>
                <a:sym typeface="Wingdings" charset="0"/>
              </a:rPr>
              <a:t>fall</a:t>
            </a:r>
            <a:r>
              <a:rPr lang="fr-FR" sz="2000" dirty="0">
                <a:solidFill>
                  <a:srgbClr val="000000"/>
                </a:solidFill>
                <a:cs typeface="Arial"/>
                <a:sym typeface="Wingdings" charset="0"/>
              </a:rPr>
              <a:t> ? </a:t>
            </a:r>
          </a:p>
          <a:p>
            <a:pPr marL="285750" indent="-285750">
              <a:buFontTx/>
              <a:buChar char="-"/>
            </a:pPr>
            <a:r>
              <a:rPr lang="fr-FR" sz="2000" dirty="0">
                <a:solidFill>
                  <a:srgbClr val="000000"/>
                </a:solidFill>
                <a:cs typeface="Arial"/>
                <a:sym typeface="Wingdings" charset="0"/>
              </a:rPr>
              <a:t>The EU and </a:t>
            </a:r>
            <a:r>
              <a:rPr lang="fr-FR" sz="2000" dirty="0" err="1">
                <a:solidFill>
                  <a:srgbClr val="000000"/>
                </a:solidFill>
                <a:cs typeface="Arial"/>
                <a:sym typeface="Wingdings" charset="0"/>
              </a:rPr>
              <a:t>its</a:t>
            </a:r>
            <a:r>
              <a:rPr lang="fr-FR" sz="2000" dirty="0">
                <a:solidFill>
                  <a:srgbClr val="000000"/>
                </a:solidFill>
                <a:cs typeface="Arial"/>
                <a:sym typeface="Wingdings" charset="0"/>
              </a:rPr>
              <a:t> </a:t>
            </a:r>
            <a:r>
              <a:rPr lang="fr-FR" sz="2000" dirty="0" err="1">
                <a:solidFill>
                  <a:srgbClr val="000000"/>
                </a:solidFill>
                <a:cs typeface="Arial"/>
                <a:sym typeface="Wingdings" charset="0"/>
              </a:rPr>
              <a:t>common</a:t>
            </a:r>
            <a:r>
              <a:rPr lang="fr-FR" sz="2000" dirty="0">
                <a:solidFill>
                  <a:srgbClr val="000000"/>
                </a:solidFill>
                <a:cs typeface="Arial"/>
                <a:sym typeface="Wingdings" charset="0"/>
              </a:rPr>
              <a:t> </a:t>
            </a:r>
            <a:r>
              <a:rPr lang="fr-FR" sz="2000" dirty="0" err="1">
                <a:solidFill>
                  <a:srgbClr val="000000"/>
                </a:solidFill>
                <a:cs typeface="Arial"/>
                <a:sym typeface="Wingdings" charset="0"/>
              </a:rPr>
              <a:t>curreny</a:t>
            </a:r>
            <a:r>
              <a:rPr lang="fr-FR" sz="2000" dirty="0">
                <a:solidFill>
                  <a:srgbClr val="000000"/>
                </a:solidFill>
                <a:cs typeface="Arial"/>
                <a:sym typeface="Wingdings" charset="0"/>
              </a:rPr>
              <a:t> </a:t>
            </a:r>
            <a:r>
              <a:rPr lang="fr-FR" sz="2000" dirty="0" err="1">
                <a:solidFill>
                  <a:srgbClr val="000000"/>
                </a:solidFill>
                <a:cs typeface="Arial"/>
                <a:sym typeface="Wingdings" charset="0"/>
              </a:rPr>
              <a:t>without</a:t>
            </a:r>
            <a:r>
              <a:rPr lang="fr-FR" sz="2000" dirty="0">
                <a:solidFill>
                  <a:srgbClr val="000000"/>
                </a:solidFill>
                <a:cs typeface="Arial"/>
                <a:sym typeface="Wingdings" charset="0"/>
              </a:rPr>
              <a:t> a </a:t>
            </a:r>
            <a:r>
              <a:rPr lang="fr-FR" sz="2000" dirty="0" err="1">
                <a:solidFill>
                  <a:srgbClr val="000000"/>
                </a:solidFill>
                <a:cs typeface="Arial"/>
                <a:sym typeface="Wingdings" charset="0"/>
              </a:rPr>
              <a:t>lender</a:t>
            </a:r>
            <a:r>
              <a:rPr lang="fr-FR" sz="2000" dirty="0">
                <a:solidFill>
                  <a:srgbClr val="000000"/>
                </a:solidFill>
                <a:cs typeface="Arial"/>
                <a:sym typeface="Wingdings" charset="0"/>
              </a:rPr>
              <a:t> of last </a:t>
            </a:r>
            <a:r>
              <a:rPr lang="fr-FR" sz="2000" dirty="0" err="1">
                <a:solidFill>
                  <a:srgbClr val="000000"/>
                </a:solidFill>
                <a:cs typeface="Arial"/>
                <a:sym typeface="Wingdings" charset="0"/>
              </a:rPr>
              <a:t>resort</a:t>
            </a:r>
            <a:r>
              <a:rPr lang="fr-FR" sz="2000" dirty="0">
                <a:solidFill>
                  <a:srgbClr val="000000"/>
                </a:solidFill>
                <a:cs typeface="Arial"/>
                <a:sym typeface="Wingdings" charset="0"/>
              </a:rPr>
              <a:t> , no </a:t>
            </a:r>
            <a:r>
              <a:rPr lang="fr-FR" sz="2000" dirty="0" err="1">
                <a:solidFill>
                  <a:srgbClr val="000000"/>
                </a:solidFill>
                <a:cs typeface="Arial"/>
                <a:sym typeface="Wingdings" charset="0"/>
              </a:rPr>
              <a:t>coordinated</a:t>
            </a:r>
            <a:r>
              <a:rPr lang="fr-FR" sz="2000" dirty="0">
                <a:solidFill>
                  <a:srgbClr val="000000"/>
                </a:solidFill>
                <a:cs typeface="Arial"/>
                <a:sym typeface="Wingdings" charset="0"/>
              </a:rPr>
              <a:t> fiscal </a:t>
            </a:r>
            <a:r>
              <a:rPr lang="fr-FR" sz="2000" dirty="0" err="1">
                <a:solidFill>
                  <a:srgbClr val="000000"/>
                </a:solidFill>
                <a:cs typeface="Arial"/>
                <a:sym typeface="Wingdings" charset="0"/>
              </a:rPr>
              <a:t>policies</a:t>
            </a:r>
            <a:r>
              <a:rPr lang="fr-FR" sz="2000" dirty="0">
                <a:solidFill>
                  <a:srgbClr val="000000"/>
                </a:solidFill>
                <a:cs typeface="Arial"/>
                <a:sym typeface="Wingdings" charset="0"/>
              </a:rPr>
              <a:t> and the imposition of </a:t>
            </a:r>
            <a:r>
              <a:rPr lang="fr-FR" sz="2000" dirty="0" err="1">
                <a:solidFill>
                  <a:srgbClr val="000000"/>
                </a:solidFill>
                <a:cs typeface="Arial"/>
                <a:sym typeface="Wingdings" charset="0"/>
              </a:rPr>
              <a:t>debt</a:t>
            </a:r>
            <a:r>
              <a:rPr lang="fr-FR" sz="2000" dirty="0">
                <a:solidFill>
                  <a:srgbClr val="000000"/>
                </a:solidFill>
                <a:cs typeface="Arial"/>
                <a:sym typeface="Wingdings" charset="0"/>
              </a:rPr>
              <a:t> and </a:t>
            </a:r>
            <a:r>
              <a:rPr lang="fr-FR" sz="2000" dirty="0" err="1">
                <a:solidFill>
                  <a:srgbClr val="000000"/>
                </a:solidFill>
                <a:cs typeface="Arial"/>
                <a:sym typeface="Wingdings" charset="0"/>
              </a:rPr>
              <a:t>deficit</a:t>
            </a:r>
            <a:r>
              <a:rPr lang="fr-FR" sz="2000" dirty="0">
                <a:solidFill>
                  <a:srgbClr val="000000"/>
                </a:solidFill>
                <a:cs typeface="Arial"/>
                <a:sym typeface="Wingdings" charset="0"/>
              </a:rPr>
              <a:t> </a:t>
            </a:r>
            <a:r>
              <a:rPr lang="fr-FR" sz="2000" dirty="0" err="1">
                <a:solidFill>
                  <a:srgbClr val="000000"/>
                </a:solidFill>
                <a:cs typeface="Arial"/>
                <a:sym typeface="Wingdings" charset="0"/>
              </a:rPr>
              <a:t>targets</a:t>
            </a:r>
            <a:endParaRPr lang="fr-FR" sz="2000" dirty="0">
              <a:solidFill>
                <a:srgbClr val="000000"/>
              </a:solidFill>
              <a:cs typeface="Arial"/>
              <a:sym typeface="Wingdings" charset="0"/>
            </a:endParaRPr>
          </a:p>
          <a:p>
            <a:pPr marL="285750" indent="-285750">
              <a:buFontTx/>
              <a:buChar char="-"/>
            </a:pPr>
            <a:r>
              <a:rPr lang="fr-FR" sz="2000" dirty="0">
                <a:solidFill>
                  <a:srgbClr val="000000"/>
                </a:solidFill>
                <a:cs typeface="Arial"/>
                <a:sym typeface="Wingdings" charset="0"/>
              </a:rPr>
              <a:t>Domestic </a:t>
            </a:r>
            <a:r>
              <a:rPr lang="fr-FR" sz="2000" dirty="0" err="1">
                <a:solidFill>
                  <a:srgbClr val="000000"/>
                </a:solidFill>
                <a:cs typeface="Arial"/>
                <a:sym typeface="Wingdings" charset="0"/>
              </a:rPr>
              <a:t>housing</a:t>
            </a:r>
            <a:r>
              <a:rPr lang="fr-FR" sz="2000" dirty="0">
                <a:solidFill>
                  <a:srgbClr val="000000"/>
                </a:solidFill>
                <a:cs typeface="Arial"/>
                <a:sym typeface="Wingdings" charset="0"/>
              </a:rPr>
              <a:t> </a:t>
            </a:r>
            <a:r>
              <a:rPr lang="fr-FR" sz="2000" dirty="0" err="1">
                <a:solidFill>
                  <a:srgbClr val="000000"/>
                </a:solidFill>
                <a:cs typeface="Arial"/>
                <a:sym typeface="Wingdings" charset="0"/>
              </a:rPr>
              <a:t>bubble</a:t>
            </a:r>
            <a:r>
              <a:rPr lang="fr-FR" sz="2000" dirty="0">
                <a:solidFill>
                  <a:srgbClr val="000000"/>
                </a:solidFill>
                <a:cs typeface="Arial"/>
                <a:sym typeface="Wingdings" charset="0"/>
              </a:rPr>
              <a:t> and an </a:t>
            </a:r>
            <a:r>
              <a:rPr lang="fr-FR" sz="2000" dirty="0" err="1">
                <a:solidFill>
                  <a:srgbClr val="000000"/>
                </a:solidFill>
                <a:cs typeface="Arial"/>
                <a:sym typeface="Wingdings" charset="0"/>
              </a:rPr>
              <a:t>overly</a:t>
            </a:r>
            <a:r>
              <a:rPr lang="fr-FR" sz="2000" dirty="0">
                <a:solidFill>
                  <a:srgbClr val="000000"/>
                </a:solidFill>
                <a:cs typeface="Arial"/>
                <a:sym typeface="Wingdings" charset="0"/>
              </a:rPr>
              <a:t> </a:t>
            </a:r>
            <a:r>
              <a:rPr lang="fr-FR" sz="2000" dirty="0" err="1">
                <a:solidFill>
                  <a:srgbClr val="000000"/>
                </a:solidFill>
                <a:cs typeface="Arial"/>
                <a:sym typeface="Wingdings" charset="0"/>
              </a:rPr>
              <a:t>exposed</a:t>
            </a:r>
            <a:r>
              <a:rPr lang="fr-FR" sz="2000" dirty="0">
                <a:solidFill>
                  <a:srgbClr val="000000"/>
                </a:solidFill>
                <a:cs typeface="Arial"/>
                <a:sym typeface="Wingdings" charset="0"/>
              </a:rPr>
              <a:t> </a:t>
            </a:r>
            <a:r>
              <a:rPr lang="fr-FR" sz="2000" dirty="0" err="1">
                <a:solidFill>
                  <a:srgbClr val="000000"/>
                </a:solidFill>
                <a:cs typeface="Arial"/>
                <a:sym typeface="Wingdings" charset="0"/>
              </a:rPr>
              <a:t>banking</a:t>
            </a:r>
            <a:r>
              <a:rPr lang="fr-FR" sz="2000" dirty="0">
                <a:solidFill>
                  <a:srgbClr val="000000"/>
                </a:solidFill>
                <a:cs typeface="Arial"/>
                <a:sym typeface="Wingdings" charset="0"/>
              </a:rPr>
              <a:t> </a:t>
            </a:r>
            <a:r>
              <a:rPr lang="fr-FR" sz="2000" dirty="0" err="1">
                <a:solidFill>
                  <a:srgbClr val="000000"/>
                </a:solidFill>
                <a:cs typeface="Arial"/>
                <a:sym typeface="Wingdings" charset="0"/>
              </a:rPr>
              <a:t>sector</a:t>
            </a:r>
            <a:r>
              <a:rPr lang="fr-FR" sz="2000" dirty="0">
                <a:solidFill>
                  <a:srgbClr val="000000"/>
                </a:solidFill>
                <a:cs typeface="Arial"/>
                <a:sym typeface="Wingdings" charset="0"/>
              </a:rPr>
              <a:t> </a:t>
            </a:r>
            <a:r>
              <a:rPr lang="fr-FR" sz="2000" dirty="0" err="1">
                <a:solidFill>
                  <a:srgbClr val="000000"/>
                </a:solidFill>
                <a:cs typeface="Arial"/>
                <a:sym typeface="Wingdings" charset="0"/>
              </a:rPr>
              <a:t>which</a:t>
            </a:r>
            <a:r>
              <a:rPr lang="fr-FR" sz="2000" dirty="0">
                <a:solidFill>
                  <a:srgbClr val="000000"/>
                </a:solidFill>
                <a:cs typeface="Arial"/>
                <a:sym typeface="Wingdings" charset="0"/>
              </a:rPr>
              <a:t> </a:t>
            </a:r>
            <a:r>
              <a:rPr lang="fr-FR" sz="2000" dirty="0" err="1">
                <a:solidFill>
                  <a:srgbClr val="000000"/>
                </a:solidFill>
                <a:cs typeface="Arial"/>
                <a:sym typeface="Wingdings" charset="0"/>
              </a:rPr>
              <a:t>invested</a:t>
            </a:r>
            <a:r>
              <a:rPr lang="fr-FR" sz="2000" dirty="0">
                <a:solidFill>
                  <a:srgbClr val="000000"/>
                </a:solidFill>
                <a:cs typeface="Arial"/>
                <a:sym typeface="Wingdings" charset="0"/>
              </a:rPr>
              <a:t> </a:t>
            </a:r>
            <a:r>
              <a:rPr lang="fr-FR" sz="2000" dirty="0" err="1">
                <a:solidFill>
                  <a:srgbClr val="000000"/>
                </a:solidFill>
                <a:cs typeface="Arial"/>
                <a:sym typeface="Wingdings" charset="0"/>
              </a:rPr>
              <a:t>heavily</a:t>
            </a:r>
            <a:r>
              <a:rPr lang="fr-FR" sz="2000" dirty="0">
                <a:solidFill>
                  <a:srgbClr val="000000"/>
                </a:solidFill>
                <a:cs typeface="Arial"/>
                <a:sym typeface="Wingdings" charset="0"/>
              </a:rPr>
              <a:t> in the construction </a:t>
            </a:r>
            <a:r>
              <a:rPr lang="fr-FR" sz="2000" dirty="0" err="1">
                <a:solidFill>
                  <a:srgbClr val="000000"/>
                </a:solidFill>
                <a:cs typeface="Arial"/>
                <a:sym typeface="Wingdings" charset="0"/>
              </a:rPr>
              <a:t>sector</a:t>
            </a:r>
            <a:r>
              <a:rPr lang="fr-FR" sz="2000" dirty="0">
                <a:solidFill>
                  <a:srgbClr val="000000"/>
                </a:solidFill>
                <a:cs typeface="Arial"/>
                <a:sym typeface="Wingdings" charset="0"/>
              </a:rPr>
              <a:t> (</a:t>
            </a:r>
            <a:r>
              <a:rPr lang="fr-FR" sz="2000" dirty="0" err="1">
                <a:solidFill>
                  <a:srgbClr val="000000"/>
                </a:solidFill>
                <a:cs typeface="Arial"/>
                <a:sym typeface="Wingdings" charset="0"/>
              </a:rPr>
              <a:t>unregulated</a:t>
            </a:r>
            <a:r>
              <a:rPr lang="fr-FR" sz="2000" dirty="0">
                <a:solidFill>
                  <a:srgbClr val="000000"/>
                </a:solidFill>
                <a:cs typeface="Arial"/>
                <a:sym typeface="Wingdings" charset="0"/>
              </a:rPr>
              <a:t> </a:t>
            </a:r>
            <a:r>
              <a:rPr lang="fr-FR" sz="2000" dirty="0" err="1">
                <a:solidFill>
                  <a:srgbClr val="000000"/>
                </a:solidFill>
                <a:cs typeface="Arial"/>
                <a:sym typeface="Wingdings" charset="0"/>
              </a:rPr>
              <a:t>cajas</a:t>
            </a:r>
            <a:r>
              <a:rPr lang="fr-FR" sz="2000" dirty="0">
                <a:solidFill>
                  <a:srgbClr val="000000"/>
                </a:solidFill>
                <a:cs typeface="Arial"/>
                <a:sym typeface="Wingdings" charset="0"/>
              </a:rPr>
              <a:t>)</a:t>
            </a:r>
            <a:endParaRPr lang="fr-FR" sz="2000" dirty="0"/>
          </a:p>
          <a:p>
            <a:endParaRPr lang="fr-FR" dirty="0"/>
          </a:p>
        </p:txBody>
      </p:sp>
      <p:sp>
        <p:nvSpPr>
          <p:cNvPr id="6" name="Flèche vers la droite 5">
            <a:extLst>
              <a:ext uri="{FF2B5EF4-FFF2-40B4-BE49-F238E27FC236}">
                <a16:creationId xmlns:a16="http://schemas.microsoft.com/office/drawing/2014/main" id="{5E60AB03-B154-D686-977D-728630560605}"/>
              </a:ext>
            </a:extLst>
          </p:cNvPr>
          <p:cNvSpPr/>
          <p:nvPr/>
        </p:nvSpPr>
        <p:spPr>
          <a:xfrm>
            <a:off x="1579416" y="596853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78B173DC-EA78-57EF-4EBC-6FF0E89684CD}"/>
              </a:ext>
            </a:extLst>
          </p:cNvPr>
          <p:cNvSpPr txBox="1"/>
          <p:nvPr/>
        </p:nvSpPr>
        <p:spPr>
          <a:xfrm>
            <a:off x="2660073" y="6018417"/>
            <a:ext cx="9656874" cy="738664"/>
          </a:xfrm>
          <a:prstGeom prst="rect">
            <a:avLst/>
          </a:prstGeom>
          <a:noFill/>
        </p:spPr>
        <p:txBody>
          <a:bodyPr wrap="none" rtlCol="0">
            <a:spAutoFit/>
          </a:bodyPr>
          <a:lstStyle/>
          <a:p>
            <a:r>
              <a:rPr lang="fr-FR" sz="2400" dirty="0"/>
              <a:t>100 Billion Euros package </a:t>
            </a:r>
            <a:r>
              <a:rPr lang="fr-FR" sz="2400" dirty="0" err="1"/>
              <a:t>from</a:t>
            </a:r>
            <a:r>
              <a:rPr lang="fr-FR" sz="2400" dirty="0"/>
              <a:t> the EU to </a:t>
            </a:r>
            <a:r>
              <a:rPr lang="fr-FR" sz="2400" dirty="0" err="1"/>
              <a:t>rescue</a:t>
            </a:r>
            <a:r>
              <a:rPr lang="fr-FR" sz="2400" dirty="0"/>
              <a:t> the </a:t>
            </a:r>
            <a:r>
              <a:rPr lang="fr-FR" sz="2400" dirty="0" err="1"/>
              <a:t>Spanish</a:t>
            </a:r>
            <a:r>
              <a:rPr lang="fr-FR" sz="2400" dirty="0"/>
              <a:t> </a:t>
            </a:r>
            <a:r>
              <a:rPr lang="fr-FR" sz="2400" dirty="0" err="1"/>
              <a:t>banking</a:t>
            </a:r>
            <a:r>
              <a:rPr lang="fr-FR" sz="2400" dirty="0"/>
              <a:t> system</a:t>
            </a:r>
          </a:p>
          <a:p>
            <a:endParaRPr lang="fr-FR" dirty="0"/>
          </a:p>
        </p:txBody>
      </p:sp>
      <p:sp>
        <p:nvSpPr>
          <p:cNvPr id="7" name="ZoneTexte 6">
            <a:extLst>
              <a:ext uri="{FF2B5EF4-FFF2-40B4-BE49-F238E27FC236}">
                <a16:creationId xmlns:a16="http://schemas.microsoft.com/office/drawing/2014/main" id="{5460674E-A8A3-8043-7B47-36C8DEE93328}"/>
              </a:ext>
            </a:extLst>
          </p:cNvPr>
          <p:cNvSpPr txBox="1"/>
          <p:nvPr/>
        </p:nvSpPr>
        <p:spPr>
          <a:xfrm>
            <a:off x="9161495" y="0"/>
            <a:ext cx="3064625" cy="400110"/>
          </a:xfrm>
          <a:prstGeom prst="rect">
            <a:avLst/>
          </a:prstGeom>
          <a:solidFill>
            <a:schemeClr val="accent1"/>
          </a:solidFill>
        </p:spPr>
        <p:txBody>
          <a:bodyPr wrap="square" rtlCol="0">
            <a:spAutoFit/>
          </a:bodyPr>
          <a:lstStyle/>
          <a:p>
            <a:r>
              <a:rPr lang="fr-FR" sz="2000" dirty="0">
                <a:solidFill>
                  <a:schemeClr val="bg1"/>
                </a:solidFill>
              </a:rPr>
              <a:t>Spain 2008</a:t>
            </a:r>
          </a:p>
        </p:txBody>
      </p:sp>
      <p:sp>
        <p:nvSpPr>
          <p:cNvPr id="8" name="Espace réservé du numéro de diapositive 7">
            <a:extLst>
              <a:ext uri="{FF2B5EF4-FFF2-40B4-BE49-F238E27FC236}">
                <a16:creationId xmlns:a16="http://schemas.microsoft.com/office/drawing/2014/main" id="{B3AC278F-41B8-3A6F-342C-8738B84C22E9}"/>
              </a:ext>
            </a:extLst>
          </p:cNvPr>
          <p:cNvSpPr>
            <a:spLocks noGrp="1"/>
          </p:cNvSpPr>
          <p:nvPr>
            <p:ph type="sldNum" sz="quarter" idx="12"/>
          </p:nvPr>
        </p:nvSpPr>
        <p:spPr/>
        <p:txBody>
          <a:bodyPr/>
          <a:lstStyle/>
          <a:p>
            <a:fld id="{18763A89-805D-2145-B853-32C81223FF7D}" type="slidenum">
              <a:rPr lang="fr-FR" smtClean="0"/>
              <a:t>8</a:t>
            </a:fld>
            <a:endParaRPr lang="fr-FR"/>
          </a:p>
        </p:txBody>
      </p:sp>
    </p:spTree>
    <p:extLst>
      <p:ext uri="{BB962C8B-B14F-4D97-AF65-F5344CB8AC3E}">
        <p14:creationId xmlns:p14="http://schemas.microsoft.com/office/powerpoint/2010/main" val="203922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D1440-C9C2-39E1-0187-8C7B1B8AD2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434225B-1BE6-296C-BE00-56A531CED063}"/>
              </a:ext>
            </a:extLst>
          </p:cNvPr>
          <p:cNvSpPr>
            <a:spLocks noGrp="1"/>
          </p:cNvSpPr>
          <p:nvPr>
            <p:ph type="ctrTitle"/>
          </p:nvPr>
        </p:nvSpPr>
        <p:spPr>
          <a:xfrm>
            <a:off x="1524000" y="109983"/>
            <a:ext cx="9144000" cy="483476"/>
          </a:xfrm>
        </p:spPr>
        <p:txBody>
          <a:bodyPr>
            <a:normAutofit fontScale="90000"/>
          </a:bodyPr>
          <a:lstStyle/>
          <a:p>
            <a:r>
              <a:rPr lang="fr-FR" sz="3200" dirty="0"/>
              <a:t> Spain 2012</a:t>
            </a:r>
          </a:p>
        </p:txBody>
      </p:sp>
      <p:sp>
        <p:nvSpPr>
          <p:cNvPr id="3" name="ZoneTexte 2">
            <a:extLst>
              <a:ext uri="{FF2B5EF4-FFF2-40B4-BE49-F238E27FC236}">
                <a16:creationId xmlns:a16="http://schemas.microsoft.com/office/drawing/2014/main" id="{D9446C0F-A26E-C6FB-E418-0430012A5C72}"/>
              </a:ext>
            </a:extLst>
          </p:cNvPr>
          <p:cNvSpPr txBox="1"/>
          <p:nvPr/>
        </p:nvSpPr>
        <p:spPr>
          <a:xfrm>
            <a:off x="2024743" y="1197429"/>
            <a:ext cx="184731" cy="369332"/>
          </a:xfrm>
          <a:prstGeom prst="rect">
            <a:avLst/>
          </a:prstGeom>
          <a:noFill/>
        </p:spPr>
        <p:txBody>
          <a:bodyPr wrap="none" rtlCol="0">
            <a:spAutoFit/>
          </a:bodyPr>
          <a:lstStyle/>
          <a:p>
            <a:endParaRPr lang="fr-FR" dirty="0"/>
          </a:p>
        </p:txBody>
      </p:sp>
      <p:pic>
        <p:nvPicPr>
          <p:cNvPr id="8" name="Image 7">
            <a:extLst>
              <a:ext uri="{FF2B5EF4-FFF2-40B4-BE49-F238E27FC236}">
                <a16:creationId xmlns:a16="http://schemas.microsoft.com/office/drawing/2014/main" id="{90234B99-9C41-0C97-F714-D0674E9C7791}"/>
              </a:ext>
            </a:extLst>
          </p:cNvPr>
          <p:cNvPicPr>
            <a:picLocks noChangeAspect="1"/>
          </p:cNvPicPr>
          <p:nvPr/>
        </p:nvPicPr>
        <p:blipFill>
          <a:blip r:embed="rId2"/>
          <a:stretch>
            <a:fillRect/>
          </a:stretch>
        </p:blipFill>
        <p:spPr>
          <a:xfrm>
            <a:off x="465517" y="861409"/>
            <a:ext cx="4566227" cy="4211706"/>
          </a:xfrm>
          <a:prstGeom prst="rect">
            <a:avLst/>
          </a:prstGeom>
        </p:spPr>
      </p:pic>
      <p:sp>
        <p:nvSpPr>
          <p:cNvPr id="10" name="ZoneTexte 9">
            <a:extLst>
              <a:ext uri="{FF2B5EF4-FFF2-40B4-BE49-F238E27FC236}">
                <a16:creationId xmlns:a16="http://schemas.microsoft.com/office/drawing/2014/main" id="{698EFF6C-5DAF-681C-1E57-F46C04DA23F5}"/>
              </a:ext>
            </a:extLst>
          </p:cNvPr>
          <p:cNvSpPr txBox="1"/>
          <p:nvPr/>
        </p:nvSpPr>
        <p:spPr>
          <a:xfrm>
            <a:off x="5785657" y="665013"/>
            <a:ext cx="4019501" cy="923330"/>
          </a:xfrm>
          <a:prstGeom prst="rect">
            <a:avLst/>
          </a:prstGeom>
          <a:noFill/>
        </p:spPr>
        <p:txBody>
          <a:bodyPr wrap="square" rtlCol="0">
            <a:spAutoFit/>
          </a:bodyPr>
          <a:lstStyle/>
          <a:p>
            <a:r>
              <a:rPr lang="fr-FR" dirty="0"/>
              <a:t>https://</a:t>
            </a:r>
            <a:r>
              <a:rPr lang="fr-FR" dirty="0" err="1"/>
              <a:t>www.theguardian.com</a:t>
            </a:r>
            <a:r>
              <a:rPr lang="fr-FR" dirty="0"/>
              <a:t>/world/2012/</a:t>
            </a:r>
            <a:r>
              <a:rPr lang="fr-FR" dirty="0" err="1"/>
              <a:t>jun</a:t>
            </a:r>
            <a:r>
              <a:rPr lang="fr-FR" dirty="0"/>
              <a:t>/09/</a:t>
            </a:r>
            <a:r>
              <a:rPr lang="fr-FR" dirty="0" err="1"/>
              <a:t>spain-bank-bailout-eurozone-crisis</a:t>
            </a:r>
            <a:endParaRPr lang="fr-FR" dirty="0"/>
          </a:p>
        </p:txBody>
      </p:sp>
      <p:sp>
        <p:nvSpPr>
          <p:cNvPr id="11" name="ZoneTexte 10">
            <a:extLst>
              <a:ext uri="{FF2B5EF4-FFF2-40B4-BE49-F238E27FC236}">
                <a16:creationId xmlns:a16="http://schemas.microsoft.com/office/drawing/2014/main" id="{0C0F97B5-BCB0-71E2-5009-76302EC1DD40}"/>
              </a:ext>
            </a:extLst>
          </p:cNvPr>
          <p:cNvSpPr txBox="1"/>
          <p:nvPr/>
        </p:nvSpPr>
        <p:spPr>
          <a:xfrm>
            <a:off x="-7" y="5505261"/>
            <a:ext cx="11122436" cy="954107"/>
          </a:xfrm>
          <a:prstGeom prst="rect">
            <a:avLst/>
          </a:prstGeom>
          <a:noFill/>
        </p:spPr>
        <p:txBody>
          <a:bodyPr wrap="square" rtlCol="0">
            <a:spAutoFit/>
          </a:bodyPr>
          <a:lstStyle/>
          <a:p>
            <a:r>
              <a:rPr lang="fr-FR" sz="2800" b="0" i="0" u="none" strike="noStrike" dirty="0">
                <a:solidFill>
                  <a:srgbClr val="121212"/>
                </a:solidFill>
                <a:effectLst/>
                <a:latin typeface="GuardianTextEgyptian"/>
              </a:rPr>
              <a:t>‘</a:t>
            </a:r>
            <a:r>
              <a:rPr lang="fr-FR" sz="2800" b="0" i="0" u="none" strike="noStrike" dirty="0" err="1">
                <a:solidFill>
                  <a:srgbClr val="121212"/>
                </a:solidFill>
                <a:effectLst/>
                <a:latin typeface="GuardianTextEgyptian"/>
              </a:rPr>
              <a:t>Eurozone</a:t>
            </a:r>
            <a:r>
              <a:rPr lang="fr-FR" sz="2800" b="0" i="0" u="none" strike="noStrike" dirty="0">
                <a:solidFill>
                  <a:srgbClr val="121212"/>
                </a:solidFill>
                <a:effectLst/>
                <a:latin typeface="GuardianTextEgyptian"/>
              </a:rPr>
              <a:t> finance </a:t>
            </a:r>
            <a:r>
              <a:rPr lang="fr-FR" sz="2800" b="0" i="0" u="none" strike="noStrike" dirty="0" err="1">
                <a:solidFill>
                  <a:srgbClr val="121212"/>
                </a:solidFill>
                <a:effectLst/>
                <a:latin typeface="GuardianTextEgyptian"/>
              </a:rPr>
              <a:t>ministers</a:t>
            </a:r>
            <a:r>
              <a:rPr lang="fr-FR" sz="2800" b="0" i="0" u="none" strike="noStrike" dirty="0">
                <a:solidFill>
                  <a:srgbClr val="121212"/>
                </a:solidFill>
                <a:effectLst/>
                <a:latin typeface="GuardianTextEgyptian"/>
              </a:rPr>
              <a:t>, </a:t>
            </a:r>
            <a:r>
              <a:rPr lang="fr-FR" sz="2800" b="0" i="0" u="none" strike="noStrike" dirty="0" err="1">
                <a:solidFill>
                  <a:srgbClr val="121212"/>
                </a:solidFill>
                <a:effectLst/>
                <a:latin typeface="GuardianTextEgyptian"/>
              </a:rPr>
              <a:t>however</a:t>
            </a:r>
            <a:r>
              <a:rPr lang="fr-FR" sz="2800" b="0" i="0" u="none" strike="noStrike" dirty="0">
                <a:solidFill>
                  <a:srgbClr val="121212"/>
                </a:solidFill>
                <a:effectLst/>
                <a:latin typeface="GuardianTextEgyptian"/>
              </a:rPr>
              <a:t>, </a:t>
            </a:r>
            <a:r>
              <a:rPr lang="fr-FR" sz="2800" b="0" i="0" u="none" strike="noStrike" dirty="0" err="1">
                <a:solidFill>
                  <a:srgbClr val="121212"/>
                </a:solidFill>
                <a:effectLst/>
                <a:latin typeface="GuardianTextEgyptian"/>
              </a:rPr>
              <a:t>warned</a:t>
            </a:r>
            <a:r>
              <a:rPr lang="fr-FR" sz="2800" b="0" i="0" u="none" strike="noStrike" dirty="0">
                <a:solidFill>
                  <a:srgbClr val="121212"/>
                </a:solidFill>
                <a:effectLst/>
                <a:latin typeface="GuardianTextEgyptian"/>
              </a:rPr>
              <a:t> </a:t>
            </a:r>
            <a:r>
              <a:rPr lang="fr-FR" sz="2800" b="0" i="0" u="none" strike="noStrike" dirty="0" err="1">
                <a:solidFill>
                  <a:srgbClr val="121212"/>
                </a:solidFill>
                <a:effectLst/>
                <a:latin typeface="GuardianTextEgyptian"/>
              </a:rPr>
              <a:t>they</a:t>
            </a:r>
            <a:r>
              <a:rPr lang="fr-FR" sz="2800" b="0" i="0" u="none" strike="noStrike" dirty="0">
                <a:solidFill>
                  <a:srgbClr val="121212"/>
                </a:solidFill>
                <a:effectLst/>
                <a:latin typeface="GuardianTextEgyptian"/>
              </a:rPr>
              <a:t> </a:t>
            </a:r>
            <a:r>
              <a:rPr lang="fr-FR" sz="2800" b="0" i="0" u="none" strike="noStrike" dirty="0" err="1">
                <a:solidFill>
                  <a:srgbClr val="121212"/>
                </a:solidFill>
                <a:effectLst/>
                <a:latin typeface="GuardianTextEgyptian"/>
              </a:rPr>
              <a:t>would</a:t>
            </a:r>
            <a:r>
              <a:rPr lang="fr-FR" sz="2800" b="0" i="0" u="none" strike="noStrike" dirty="0">
                <a:solidFill>
                  <a:srgbClr val="121212"/>
                </a:solidFill>
                <a:effectLst/>
                <a:latin typeface="GuardianTextEgyptian"/>
              </a:rPr>
              <a:t> </a:t>
            </a:r>
            <a:r>
              <a:rPr lang="fr-FR" sz="2800" b="0" i="0" u="none" strike="noStrike" dirty="0" err="1">
                <a:solidFill>
                  <a:srgbClr val="121212"/>
                </a:solidFill>
                <a:effectLst/>
                <a:latin typeface="GuardianTextEgyptian"/>
              </a:rPr>
              <a:t>closely</a:t>
            </a:r>
            <a:r>
              <a:rPr lang="fr-FR" sz="2800" b="0" i="0" u="none" strike="noStrike" dirty="0">
                <a:solidFill>
                  <a:srgbClr val="121212"/>
                </a:solidFill>
                <a:effectLst/>
                <a:latin typeface="GuardianTextEgyptian"/>
              </a:rPr>
              <a:t> </a:t>
            </a:r>
            <a:r>
              <a:rPr lang="fr-FR" sz="2800" b="1" i="0" u="none" strike="noStrike" dirty="0">
                <a:solidFill>
                  <a:srgbClr val="121212"/>
                </a:solidFill>
                <a:effectLst/>
                <a:latin typeface="GuardianTextEgyptian"/>
              </a:rPr>
              <a:t>monitor </a:t>
            </a:r>
            <a:r>
              <a:rPr lang="fr-FR" sz="2800" b="1" i="0" u="none" strike="noStrike" dirty="0" err="1">
                <a:solidFill>
                  <a:srgbClr val="121212"/>
                </a:solidFill>
                <a:effectLst/>
                <a:latin typeface="GuardianTextEgyptian"/>
              </a:rPr>
              <a:t>Spain's</a:t>
            </a:r>
            <a:r>
              <a:rPr lang="fr-FR" sz="2800" b="1" i="0" u="none" strike="noStrike" dirty="0">
                <a:solidFill>
                  <a:srgbClr val="121212"/>
                </a:solidFill>
                <a:effectLst/>
                <a:latin typeface="GuardianTextEgyptian"/>
              </a:rPr>
              <a:t> </a:t>
            </a:r>
            <a:r>
              <a:rPr lang="fr-FR" sz="2800" b="1" i="0" u="none" strike="noStrike" dirty="0" err="1">
                <a:solidFill>
                  <a:srgbClr val="121212"/>
                </a:solidFill>
                <a:effectLst/>
                <a:latin typeface="GuardianTextEgyptian"/>
              </a:rPr>
              <a:t>ability</a:t>
            </a:r>
            <a:r>
              <a:rPr lang="fr-FR" sz="2800" b="1" i="0" u="none" strike="noStrike" dirty="0">
                <a:solidFill>
                  <a:srgbClr val="121212"/>
                </a:solidFill>
                <a:effectLst/>
                <a:latin typeface="GuardianTextEgyptian"/>
              </a:rPr>
              <a:t> to stick to </a:t>
            </a:r>
            <a:r>
              <a:rPr lang="fr-FR" sz="2800" b="1" i="0" u="none" strike="noStrike" dirty="0" err="1">
                <a:solidFill>
                  <a:srgbClr val="121212"/>
                </a:solidFill>
                <a:effectLst/>
                <a:latin typeface="GuardianTextEgyptian"/>
              </a:rPr>
              <a:t>deficit</a:t>
            </a:r>
            <a:r>
              <a:rPr lang="fr-FR" sz="2800" b="1" i="0" u="none" strike="noStrike" dirty="0">
                <a:solidFill>
                  <a:srgbClr val="121212"/>
                </a:solidFill>
                <a:effectLst/>
                <a:latin typeface="GuardianTextEgyptian"/>
              </a:rPr>
              <a:t> </a:t>
            </a:r>
            <a:r>
              <a:rPr lang="fr-FR" sz="2800" b="1" i="0" u="none" strike="noStrike" dirty="0" err="1">
                <a:solidFill>
                  <a:srgbClr val="121212"/>
                </a:solidFill>
                <a:effectLst/>
                <a:latin typeface="GuardianTextEgyptian"/>
              </a:rPr>
              <a:t>targets</a:t>
            </a:r>
            <a:r>
              <a:rPr lang="fr-FR" sz="2800" b="1" i="0" u="none" strike="noStrike" dirty="0">
                <a:solidFill>
                  <a:srgbClr val="121212"/>
                </a:solidFill>
                <a:effectLst/>
                <a:latin typeface="GuardianTextEgyptian"/>
              </a:rPr>
              <a:t> and structural </a:t>
            </a:r>
            <a:r>
              <a:rPr lang="fr-FR" sz="2800" b="1" i="0" u="none" strike="noStrike" dirty="0" err="1">
                <a:solidFill>
                  <a:srgbClr val="121212"/>
                </a:solidFill>
                <a:effectLst/>
                <a:latin typeface="GuardianTextEgyptian"/>
              </a:rPr>
              <a:t>reforms</a:t>
            </a:r>
            <a:r>
              <a:rPr lang="fr-FR" sz="2800" b="1" i="0" u="none" strike="noStrike" dirty="0">
                <a:solidFill>
                  <a:srgbClr val="121212"/>
                </a:solidFill>
                <a:effectLst/>
                <a:latin typeface="GuardianTextEgyptian"/>
              </a:rPr>
              <a:t>’.</a:t>
            </a:r>
            <a:endParaRPr lang="fr-FR" sz="2800" b="1" dirty="0"/>
          </a:p>
        </p:txBody>
      </p:sp>
      <p:sp>
        <p:nvSpPr>
          <p:cNvPr id="5" name="ZoneTexte 4">
            <a:extLst>
              <a:ext uri="{FF2B5EF4-FFF2-40B4-BE49-F238E27FC236}">
                <a16:creationId xmlns:a16="http://schemas.microsoft.com/office/drawing/2014/main" id="{400C2BD9-03C8-7DF4-7A55-041E3109D8B4}"/>
              </a:ext>
            </a:extLst>
          </p:cNvPr>
          <p:cNvSpPr txBox="1"/>
          <p:nvPr/>
        </p:nvSpPr>
        <p:spPr>
          <a:xfrm>
            <a:off x="9161495" y="0"/>
            <a:ext cx="3064625" cy="400110"/>
          </a:xfrm>
          <a:prstGeom prst="rect">
            <a:avLst/>
          </a:prstGeom>
          <a:solidFill>
            <a:schemeClr val="accent1"/>
          </a:solidFill>
        </p:spPr>
        <p:txBody>
          <a:bodyPr wrap="square" rtlCol="0">
            <a:spAutoFit/>
          </a:bodyPr>
          <a:lstStyle/>
          <a:p>
            <a:r>
              <a:rPr lang="fr-FR" sz="2000" dirty="0">
                <a:solidFill>
                  <a:schemeClr val="bg1"/>
                </a:solidFill>
              </a:rPr>
              <a:t>Spain 2012</a:t>
            </a:r>
          </a:p>
        </p:txBody>
      </p:sp>
      <p:sp>
        <p:nvSpPr>
          <p:cNvPr id="6" name="Espace réservé du numéro de diapositive 5">
            <a:extLst>
              <a:ext uri="{FF2B5EF4-FFF2-40B4-BE49-F238E27FC236}">
                <a16:creationId xmlns:a16="http://schemas.microsoft.com/office/drawing/2014/main" id="{00C50275-A8EA-0A91-8493-E04B87C63048}"/>
              </a:ext>
            </a:extLst>
          </p:cNvPr>
          <p:cNvSpPr>
            <a:spLocks noGrp="1"/>
          </p:cNvSpPr>
          <p:nvPr>
            <p:ph type="sldNum" sz="quarter" idx="12"/>
          </p:nvPr>
        </p:nvSpPr>
        <p:spPr/>
        <p:txBody>
          <a:bodyPr/>
          <a:lstStyle/>
          <a:p>
            <a:fld id="{18763A89-805D-2145-B853-32C81223FF7D}" type="slidenum">
              <a:rPr lang="fr-FR" smtClean="0"/>
              <a:t>9</a:t>
            </a:fld>
            <a:endParaRPr lang="fr-FR"/>
          </a:p>
        </p:txBody>
      </p:sp>
    </p:spTree>
    <p:extLst>
      <p:ext uri="{BB962C8B-B14F-4D97-AF65-F5344CB8AC3E}">
        <p14:creationId xmlns:p14="http://schemas.microsoft.com/office/powerpoint/2010/main" val="138485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1231</TotalTime>
  <Words>2242</Words>
  <Application>Microsoft Macintosh PowerPoint</Application>
  <PresentationFormat>Grand écran</PresentationFormat>
  <Paragraphs>217</Paragraphs>
  <Slides>22</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ＭＳ Ｐゴシック</vt:lpstr>
      <vt:lpstr>Arial</vt:lpstr>
      <vt:lpstr>Calibri</vt:lpstr>
      <vt:lpstr>Calibri Light</vt:lpstr>
      <vt:lpstr>GuardianTextEgyptian</vt:lpstr>
      <vt:lpstr>Wingdings</vt:lpstr>
      <vt:lpstr>Thème Office</vt:lpstr>
      <vt:lpstr>Italy, Spain and the Euro</vt:lpstr>
      <vt:lpstr>Italy, Spain and the Euro</vt:lpstr>
      <vt:lpstr>Italy, Spain and the Euro</vt:lpstr>
      <vt:lpstr>Italy, Spain and the Euro</vt:lpstr>
      <vt:lpstr>Italy, Spain and the Euro</vt:lpstr>
      <vt:lpstr>Présentation PowerPoint</vt:lpstr>
      <vt:lpstr> Spain: recent historical perspective</vt:lpstr>
      <vt:lpstr> Spain 2008</vt:lpstr>
      <vt:lpstr> Spain 2012</vt:lpstr>
      <vt:lpstr> Spain austerity cure post 2012</vt:lpstr>
      <vt:lpstr> Spain property market</vt:lpstr>
      <vt:lpstr> Spain 2024</vt:lpstr>
      <vt:lpstr> Spain 2024</vt:lpstr>
      <vt:lpstr> Spain 2024</vt:lpstr>
      <vt:lpstr> Spain 2025</vt:lpstr>
      <vt:lpstr>Italy in the 1990’s</vt:lpstr>
      <vt:lpstr>Italy in the 1990’s</vt:lpstr>
      <vt:lpstr>Présentation PowerPoint</vt:lpstr>
      <vt:lpstr>Italy 2020- 2024</vt:lpstr>
      <vt:lpstr>Italy  2024- onwards</vt:lpstr>
      <vt:lpstr>Italy  2025- onwards</vt:lpstr>
      <vt:lpstr>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Microsoft Office User</cp:lastModifiedBy>
  <cp:revision>117</cp:revision>
  <dcterms:created xsi:type="dcterms:W3CDTF">2024-09-27T07:07:59Z</dcterms:created>
  <dcterms:modified xsi:type="dcterms:W3CDTF">2025-12-08T07:36:36Z</dcterms:modified>
</cp:coreProperties>
</file>