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75" r:id="rId2"/>
    <p:sldId id="324" r:id="rId3"/>
    <p:sldId id="325" r:id="rId4"/>
    <p:sldId id="329" r:id="rId5"/>
    <p:sldId id="264" r:id="rId6"/>
    <p:sldId id="267" r:id="rId7"/>
    <p:sldId id="294" r:id="rId8"/>
    <p:sldId id="293" r:id="rId9"/>
    <p:sldId id="265" r:id="rId10"/>
    <p:sldId id="295" r:id="rId11"/>
    <p:sldId id="296" r:id="rId12"/>
    <p:sldId id="297" r:id="rId13"/>
    <p:sldId id="298" r:id="rId14"/>
    <p:sldId id="299" r:id="rId15"/>
    <p:sldId id="300" r:id="rId16"/>
    <p:sldId id="301" r:id="rId17"/>
    <p:sldId id="302" r:id="rId18"/>
    <p:sldId id="304" r:id="rId19"/>
    <p:sldId id="305" r:id="rId20"/>
    <p:sldId id="306" r:id="rId21"/>
    <p:sldId id="263" r:id="rId22"/>
    <p:sldId id="257" r:id="rId23"/>
    <p:sldId id="258" r:id="rId24"/>
    <p:sldId id="259" r:id="rId25"/>
    <p:sldId id="328" r:id="rId26"/>
    <p:sldId id="307" r:id="rId27"/>
    <p:sldId id="261" r:id="rId28"/>
    <p:sldId id="309" r:id="rId29"/>
    <p:sldId id="262" r:id="rId30"/>
    <p:sldId id="432" r:id="rId31"/>
    <p:sldId id="428" r:id="rId32"/>
    <p:sldId id="433" r:id="rId33"/>
    <p:sldId id="430" r:id="rId34"/>
    <p:sldId id="312" r:id="rId35"/>
    <p:sldId id="311" r:id="rId36"/>
    <p:sldId id="317" r:id="rId37"/>
    <p:sldId id="318" r:id="rId38"/>
    <p:sldId id="319" r:id="rId39"/>
    <p:sldId id="320" r:id="rId40"/>
    <p:sldId id="323" r:id="rId41"/>
    <p:sldId id="321" r:id="rId42"/>
    <p:sldId id="326" r:id="rId43"/>
    <p:sldId id="327" r:id="rId4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7" d="100"/>
          <a:sy n="77" d="100"/>
        </p:scale>
        <p:origin x="268"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C13264-D7DE-4E9E-B379-57E27D63D56C}" type="datetimeFigureOut">
              <a:rPr lang="fr-FR" smtClean="0"/>
              <a:t>17/11/2025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15D08E-6D93-480D-BC95-0EF6A5D112A6}" type="slidenum">
              <a:rPr lang="fr-FR" smtClean="0"/>
              <a:t>‹N°›</a:t>
            </a:fld>
            <a:endParaRPr lang="fr-FR"/>
          </a:p>
        </p:txBody>
      </p:sp>
    </p:spTree>
    <p:extLst>
      <p:ext uri="{BB962C8B-B14F-4D97-AF65-F5344CB8AC3E}">
        <p14:creationId xmlns:p14="http://schemas.microsoft.com/office/powerpoint/2010/main" val="425760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08A92E-80D8-4CBE-92C5-DABD242CCA7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138E973-C59A-4BF3-8FD5-940DD68EB4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88C5BAF-F43B-49DD-B268-B2856440D400}"/>
              </a:ext>
            </a:extLst>
          </p:cNvPr>
          <p:cNvSpPr>
            <a:spLocks noGrp="1"/>
          </p:cNvSpPr>
          <p:nvPr>
            <p:ph type="dt" sz="half" idx="10"/>
          </p:nvPr>
        </p:nvSpPr>
        <p:spPr/>
        <p:txBody>
          <a:bodyPr/>
          <a:lstStyle/>
          <a:p>
            <a:fld id="{D2A671B8-FA19-430B-9987-558F0A8107AB}" type="datetime1">
              <a:rPr lang="fr-FR" smtClean="0"/>
              <a:t>17/11/2025</a:t>
            </a:fld>
            <a:endParaRPr lang="fr-FR"/>
          </a:p>
        </p:txBody>
      </p:sp>
      <p:sp>
        <p:nvSpPr>
          <p:cNvPr id="5" name="Espace réservé du pied de page 4">
            <a:extLst>
              <a:ext uri="{FF2B5EF4-FFF2-40B4-BE49-F238E27FC236}">
                <a16:creationId xmlns:a16="http://schemas.microsoft.com/office/drawing/2014/main" id="{46FF4384-7345-4593-82FD-00A23E9871B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6EAC916-3673-48C6-B536-C015A7034563}"/>
              </a:ext>
            </a:extLst>
          </p:cNvPr>
          <p:cNvSpPr>
            <a:spLocks noGrp="1"/>
          </p:cNvSpPr>
          <p:nvPr>
            <p:ph type="sldNum" sz="quarter" idx="12"/>
          </p:nvPr>
        </p:nvSpPr>
        <p:spPr/>
        <p:txBody>
          <a:bodyPr/>
          <a:lstStyle/>
          <a:p>
            <a:fld id="{3E38D195-55B1-48C8-AFE8-EED7FA417749}" type="slidenum">
              <a:rPr lang="fr-FR" smtClean="0"/>
              <a:t>‹N°›</a:t>
            </a:fld>
            <a:endParaRPr lang="fr-FR"/>
          </a:p>
        </p:txBody>
      </p:sp>
    </p:spTree>
    <p:extLst>
      <p:ext uri="{BB962C8B-B14F-4D97-AF65-F5344CB8AC3E}">
        <p14:creationId xmlns:p14="http://schemas.microsoft.com/office/powerpoint/2010/main" val="3976112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C2FA52-0797-4A80-9FA7-7D0B5C6EC25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62DFD0F-99A7-4EA1-BB2E-F78CF4C3D6FD}"/>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EF46570-3906-43C7-8DF4-9A45BD28F334}"/>
              </a:ext>
            </a:extLst>
          </p:cNvPr>
          <p:cNvSpPr>
            <a:spLocks noGrp="1"/>
          </p:cNvSpPr>
          <p:nvPr>
            <p:ph type="dt" sz="half" idx="10"/>
          </p:nvPr>
        </p:nvSpPr>
        <p:spPr/>
        <p:txBody>
          <a:bodyPr/>
          <a:lstStyle/>
          <a:p>
            <a:fld id="{C408AD25-B295-4A27-87EB-4E63EB644819}" type="datetime1">
              <a:rPr lang="fr-FR" smtClean="0"/>
              <a:t>17/11/2025</a:t>
            </a:fld>
            <a:endParaRPr lang="fr-FR"/>
          </a:p>
        </p:txBody>
      </p:sp>
      <p:sp>
        <p:nvSpPr>
          <p:cNvPr id="5" name="Espace réservé du pied de page 4">
            <a:extLst>
              <a:ext uri="{FF2B5EF4-FFF2-40B4-BE49-F238E27FC236}">
                <a16:creationId xmlns:a16="http://schemas.microsoft.com/office/drawing/2014/main" id="{C5501E01-2BA5-493A-8E51-581EA59EE84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7234EA4-BF94-4C13-87A9-3C9694C6BA06}"/>
              </a:ext>
            </a:extLst>
          </p:cNvPr>
          <p:cNvSpPr>
            <a:spLocks noGrp="1"/>
          </p:cNvSpPr>
          <p:nvPr>
            <p:ph type="sldNum" sz="quarter" idx="12"/>
          </p:nvPr>
        </p:nvSpPr>
        <p:spPr/>
        <p:txBody>
          <a:bodyPr/>
          <a:lstStyle/>
          <a:p>
            <a:fld id="{3E38D195-55B1-48C8-AFE8-EED7FA417749}" type="slidenum">
              <a:rPr lang="fr-FR" smtClean="0"/>
              <a:t>‹N°›</a:t>
            </a:fld>
            <a:endParaRPr lang="fr-FR"/>
          </a:p>
        </p:txBody>
      </p:sp>
    </p:spTree>
    <p:extLst>
      <p:ext uri="{BB962C8B-B14F-4D97-AF65-F5344CB8AC3E}">
        <p14:creationId xmlns:p14="http://schemas.microsoft.com/office/powerpoint/2010/main" val="2404209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7FF5878-4122-4FE2-B709-94063098353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911F7A1-7992-4DC7-8496-0F5287F82838}"/>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4CCA5F5-A344-440F-A030-4F48774139AC}"/>
              </a:ext>
            </a:extLst>
          </p:cNvPr>
          <p:cNvSpPr>
            <a:spLocks noGrp="1"/>
          </p:cNvSpPr>
          <p:nvPr>
            <p:ph type="dt" sz="half" idx="10"/>
          </p:nvPr>
        </p:nvSpPr>
        <p:spPr/>
        <p:txBody>
          <a:bodyPr/>
          <a:lstStyle/>
          <a:p>
            <a:fld id="{3D010D20-7FE6-46F3-B4D5-B8DF4FFEFD80}" type="datetime1">
              <a:rPr lang="fr-FR" smtClean="0"/>
              <a:t>17/11/2025</a:t>
            </a:fld>
            <a:endParaRPr lang="fr-FR"/>
          </a:p>
        </p:txBody>
      </p:sp>
      <p:sp>
        <p:nvSpPr>
          <p:cNvPr id="5" name="Espace réservé du pied de page 4">
            <a:extLst>
              <a:ext uri="{FF2B5EF4-FFF2-40B4-BE49-F238E27FC236}">
                <a16:creationId xmlns:a16="http://schemas.microsoft.com/office/drawing/2014/main" id="{2A47E5B5-E88F-4C84-B647-8D7E0327E66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D617A80-1C01-49DC-8A59-C0F30C6E7ECB}"/>
              </a:ext>
            </a:extLst>
          </p:cNvPr>
          <p:cNvSpPr>
            <a:spLocks noGrp="1"/>
          </p:cNvSpPr>
          <p:nvPr>
            <p:ph type="sldNum" sz="quarter" idx="12"/>
          </p:nvPr>
        </p:nvSpPr>
        <p:spPr/>
        <p:txBody>
          <a:bodyPr/>
          <a:lstStyle/>
          <a:p>
            <a:fld id="{3E38D195-55B1-48C8-AFE8-EED7FA417749}" type="slidenum">
              <a:rPr lang="fr-FR" smtClean="0"/>
              <a:t>‹N°›</a:t>
            </a:fld>
            <a:endParaRPr lang="fr-FR"/>
          </a:p>
        </p:txBody>
      </p:sp>
    </p:spTree>
    <p:extLst>
      <p:ext uri="{BB962C8B-B14F-4D97-AF65-F5344CB8AC3E}">
        <p14:creationId xmlns:p14="http://schemas.microsoft.com/office/powerpoint/2010/main" val="1782652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DBAC4A-6012-47D9-B150-EB52937D9B1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BC242AE-3C85-4B91-AF85-9BAAE8DBA1CB}"/>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F10FB64-D13A-4CD5-A519-DB740B2CDC5C}"/>
              </a:ext>
            </a:extLst>
          </p:cNvPr>
          <p:cNvSpPr>
            <a:spLocks noGrp="1"/>
          </p:cNvSpPr>
          <p:nvPr>
            <p:ph type="dt" sz="half" idx="10"/>
          </p:nvPr>
        </p:nvSpPr>
        <p:spPr/>
        <p:txBody>
          <a:bodyPr/>
          <a:lstStyle/>
          <a:p>
            <a:fld id="{D1ED0A45-E7F7-4C1C-BF0B-943BF79A97E7}" type="datetime1">
              <a:rPr lang="fr-FR" smtClean="0"/>
              <a:t>17/11/2025</a:t>
            </a:fld>
            <a:endParaRPr lang="fr-FR"/>
          </a:p>
        </p:txBody>
      </p:sp>
      <p:sp>
        <p:nvSpPr>
          <p:cNvPr id="5" name="Espace réservé du pied de page 4">
            <a:extLst>
              <a:ext uri="{FF2B5EF4-FFF2-40B4-BE49-F238E27FC236}">
                <a16:creationId xmlns:a16="http://schemas.microsoft.com/office/drawing/2014/main" id="{321901C5-1314-4ED9-93D4-C3438315C23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558F54C-9C23-4FC2-A773-4AFA92FC034C}"/>
              </a:ext>
            </a:extLst>
          </p:cNvPr>
          <p:cNvSpPr>
            <a:spLocks noGrp="1"/>
          </p:cNvSpPr>
          <p:nvPr>
            <p:ph type="sldNum" sz="quarter" idx="12"/>
          </p:nvPr>
        </p:nvSpPr>
        <p:spPr/>
        <p:txBody>
          <a:bodyPr/>
          <a:lstStyle/>
          <a:p>
            <a:fld id="{3E38D195-55B1-48C8-AFE8-EED7FA417749}" type="slidenum">
              <a:rPr lang="fr-FR" smtClean="0"/>
              <a:t>‹N°›</a:t>
            </a:fld>
            <a:endParaRPr lang="fr-FR"/>
          </a:p>
        </p:txBody>
      </p:sp>
    </p:spTree>
    <p:extLst>
      <p:ext uri="{BB962C8B-B14F-4D97-AF65-F5344CB8AC3E}">
        <p14:creationId xmlns:p14="http://schemas.microsoft.com/office/powerpoint/2010/main" val="355262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3CD5B2-6A1C-4D75-A163-6D326AF02E3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4EA20B6-A180-47B9-9FA8-474246BEED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D57AE02F-08A6-497E-8AC3-F7433893F491}"/>
              </a:ext>
            </a:extLst>
          </p:cNvPr>
          <p:cNvSpPr>
            <a:spLocks noGrp="1"/>
          </p:cNvSpPr>
          <p:nvPr>
            <p:ph type="dt" sz="half" idx="10"/>
          </p:nvPr>
        </p:nvSpPr>
        <p:spPr/>
        <p:txBody>
          <a:bodyPr/>
          <a:lstStyle/>
          <a:p>
            <a:fld id="{9A7BF1E9-149C-4B78-B9D6-11EB082C105E}" type="datetime1">
              <a:rPr lang="fr-FR" smtClean="0"/>
              <a:t>17/11/2025</a:t>
            </a:fld>
            <a:endParaRPr lang="fr-FR"/>
          </a:p>
        </p:txBody>
      </p:sp>
      <p:sp>
        <p:nvSpPr>
          <p:cNvPr id="5" name="Espace réservé du pied de page 4">
            <a:extLst>
              <a:ext uri="{FF2B5EF4-FFF2-40B4-BE49-F238E27FC236}">
                <a16:creationId xmlns:a16="http://schemas.microsoft.com/office/drawing/2014/main" id="{895F49E6-4B56-4389-B802-5868E85A0D6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126530E-6659-45ED-B4FD-F2AF9699B505}"/>
              </a:ext>
            </a:extLst>
          </p:cNvPr>
          <p:cNvSpPr>
            <a:spLocks noGrp="1"/>
          </p:cNvSpPr>
          <p:nvPr>
            <p:ph type="sldNum" sz="quarter" idx="12"/>
          </p:nvPr>
        </p:nvSpPr>
        <p:spPr/>
        <p:txBody>
          <a:bodyPr/>
          <a:lstStyle/>
          <a:p>
            <a:fld id="{3E38D195-55B1-48C8-AFE8-EED7FA417749}" type="slidenum">
              <a:rPr lang="fr-FR" smtClean="0"/>
              <a:t>‹N°›</a:t>
            </a:fld>
            <a:endParaRPr lang="fr-FR"/>
          </a:p>
        </p:txBody>
      </p:sp>
    </p:spTree>
    <p:extLst>
      <p:ext uri="{BB962C8B-B14F-4D97-AF65-F5344CB8AC3E}">
        <p14:creationId xmlns:p14="http://schemas.microsoft.com/office/powerpoint/2010/main" val="3371031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EF94F7-734E-48F2-B591-A6396FFF6CB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078482D-DEDB-43FB-AE9C-766BB74B54D6}"/>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6B3276F-274A-44F2-8E3E-5CE3467D968F}"/>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709426D-3B3C-4970-9AFA-BC7C7E130528}"/>
              </a:ext>
            </a:extLst>
          </p:cNvPr>
          <p:cNvSpPr>
            <a:spLocks noGrp="1"/>
          </p:cNvSpPr>
          <p:nvPr>
            <p:ph type="dt" sz="half" idx="10"/>
          </p:nvPr>
        </p:nvSpPr>
        <p:spPr/>
        <p:txBody>
          <a:bodyPr/>
          <a:lstStyle/>
          <a:p>
            <a:fld id="{7E943E04-D91B-44EC-9439-A68450CBCC20}" type="datetime1">
              <a:rPr lang="fr-FR" smtClean="0"/>
              <a:t>17/11/2025</a:t>
            </a:fld>
            <a:endParaRPr lang="fr-FR"/>
          </a:p>
        </p:txBody>
      </p:sp>
      <p:sp>
        <p:nvSpPr>
          <p:cNvPr id="6" name="Espace réservé du pied de page 5">
            <a:extLst>
              <a:ext uri="{FF2B5EF4-FFF2-40B4-BE49-F238E27FC236}">
                <a16:creationId xmlns:a16="http://schemas.microsoft.com/office/drawing/2014/main" id="{BD08DE16-817C-47E5-8C8B-914D7AD57A9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212199E-42BC-446A-BDEF-090B9027C66E}"/>
              </a:ext>
            </a:extLst>
          </p:cNvPr>
          <p:cNvSpPr>
            <a:spLocks noGrp="1"/>
          </p:cNvSpPr>
          <p:nvPr>
            <p:ph type="sldNum" sz="quarter" idx="12"/>
          </p:nvPr>
        </p:nvSpPr>
        <p:spPr/>
        <p:txBody>
          <a:bodyPr/>
          <a:lstStyle/>
          <a:p>
            <a:fld id="{3E38D195-55B1-48C8-AFE8-EED7FA417749}" type="slidenum">
              <a:rPr lang="fr-FR" smtClean="0"/>
              <a:t>‹N°›</a:t>
            </a:fld>
            <a:endParaRPr lang="fr-FR"/>
          </a:p>
        </p:txBody>
      </p:sp>
    </p:spTree>
    <p:extLst>
      <p:ext uri="{BB962C8B-B14F-4D97-AF65-F5344CB8AC3E}">
        <p14:creationId xmlns:p14="http://schemas.microsoft.com/office/powerpoint/2010/main" val="3319443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990A09-00C3-4B1B-BDF1-BAEF2FA5966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9364AB4-C6CF-424B-920F-37D85D225F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CC784FEC-BD92-4D7C-BFC7-91940C8AB3FE}"/>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D9CE607-92FC-4C0D-994C-8E1AB3C09D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6AFFAEED-849D-4755-BA26-ABEC5136063A}"/>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B8F1440-823B-4329-A322-53FBC1981693}"/>
              </a:ext>
            </a:extLst>
          </p:cNvPr>
          <p:cNvSpPr>
            <a:spLocks noGrp="1"/>
          </p:cNvSpPr>
          <p:nvPr>
            <p:ph type="dt" sz="half" idx="10"/>
          </p:nvPr>
        </p:nvSpPr>
        <p:spPr/>
        <p:txBody>
          <a:bodyPr/>
          <a:lstStyle/>
          <a:p>
            <a:fld id="{B9D9031B-21FF-428F-8377-97DA4DD8BFFC}" type="datetime1">
              <a:rPr lang="fr-FR" smtClean="0"/>
              <a:t>17/11/2025</a:t>
            </a:fld>
            <a:endParaRPr lang="fr-FR"/>
          </a:p>
        </p:txBody>
      </p:sp>
      <p:sp>
        <p:nvSpPr>
          <p:cNvPr id="8" name="Espace réservé du pied de page 7">
            <a:extLst>
              <a:ext uri="{FF2B5EF4-FFF2-40B4-BE49-F238E27FC236}">
                <a16:creationId xmlns:a16="http://schemas.microsoft.com/office/drawing/2014/main" id="{726B3D20-DA92-494E-8E9D-5857B2C15FD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23E6078-3D4E-4475-BF4D-AB688C86D1A0}"/>
              </a:ext>
            </a:extLst>
          </p:cNvPr>
          <p:cNvSpPr>
            <a:spLocks noGrp="1"/>
          </p:cNvSpPr>
          <p:nvPr>
            <p:ph type="sldNum" sz="quarter" idx="12"/>
          </p:nvPr>
        </p:nvSpPr>
        <p:spPr/>
        <p:txBody>
          <a:bodyPr/>
          <a:lstStyle/>
          <a:p>
            <a:fld id="{3E38D195-55B1-48C8-AFE8-EED7FA417749}" type="slidenum">
              <a:rPr lang="fr-FR" smtClean="0"/>
              <a:t>‹N°›</a:t>
            </a:fld>
            <a:endParaRPr lang="fr-FR"/>
          </a:p>
        </p:txBody>
      </p:sp>
    </p:spTree>
    <p:extLst>
      <p:ext uri="{BB962C8B-B14F-4D97-AF65-F5344CB8AC3E}">
        <p14:creationId xmlns:p14="http://schemas.microsoft.com/office/powerpoint/2010/main" val="2388377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640DEE-E9C4-4FB8-B222-B470E2E555D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C4ED4A7-A5E0-417D-A96F-21A36CA59261}"/>
              </a:ext>
            </a:extLst>
          </p:cNvPr>
          <p:cNvSpPr>
            <a:spLocks noGrp="1"/>
          </p:cNvSpPr>
          <p:nvPr>
            <p:ph type="dt" sz="half" idx="10"/>
          </p:nvPr>
        </p:nvSpPr>
        <p:spPr/>
        <p:txBody>
          <a:bodyPr/>
          <a:lstStyle/>
          <a:p>
            <a:fld id="{9F4A2EBA-CAB0-43C2-9607-949DEA9F6FED}" type="datetime1">
              <a:rPr lang="fr-FR" smtClean="0"/>
              <a:t>17/11/2025</a:t>
            </a:fld>
            <a:endParaRPr lang="fr-FR"/>
          </a:p>
        </p:txBody>
      </p:sp>
      <p:sp>
        <p:nvSpPr>
          <p:cNvPr id="4" name="Espace réservé du pied de page 3">
            <a:extLst>
              <a:ext uri="{FF2B5EF4-FFF2-40B4-BE49-F238E27FC236}">
                <a16:creationId xmlns:a16="http://schemas.microsoft.com/office/drawing/2014/main" id="{F78E5460-AA29-4361-82FF-71C0E2AF3DB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B7703C9-F214-4E57-8DE5-1E354AB4F65C}"/>
              </a:ext>
            </a:extLst>
          </p:cNvPr>
          <p:cNvSpPr>
            <a:spLocks noGrp="1"/>
          </p:cNvSpPr>
          <p:nvPr>
            <p:ph type="sldNum" sz="quarter" idx="12"/>
          </p:nvPr>
        </p:nvSpPr>
        <p:spPr/>
        <p:txBody>
          <a:bodyPr/>
          <a:lstStyle/>
          <a:p>
            <a:fld id="{3E38D195-55B1-48C8-AFE8-EED7FA417749}" type="slidenum">
              <a:rPr lang="fr-FR" smtClean="0"/>
              <a:t>‹N°›</a:t>
            </a:fld>
            <a:endParaRPr lang="fr-FR"/>
          </a:p>
        </p:txBody>
      </p:sp>
    </p:spTree>
    <p:extLst>
      <p:ext uri="{BB962C8B-B14F-4D97-AF65-F5344CB8AC3E}">
        <p14:creationId xmlns:p14="http://schemas.microsoft.com/office/powerpoint/2010/main" val="243641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20DB795-2F71-4E5C-B507-613D714C965B}"/>
              </a:ext>
            </a:extLst>
          </p:cNvPr>
          <p:cNvSpPr>
            <a:spLocks noGrp="1"/>
          </p:cNvSpPr>
          <p:nvPr>
            <p:ph type="dt" sz="half" idx="10"/>
          </p:nvPr>
        </p:nvSpPr>
        <p:spPr/>
        <p:txBody>
          <a:bodyPr/>
          <a:lstStyle/>
          <a:p>
            <a:fld id="{D1364754-F8DF-4CA2-8451-6F25B6CCD44A}" type="datetime1">
              <a:rPr lang="fr-FR" smtClean="0"/>
              <a:t>17/11/2025</a:t>
            </a:fld>
            <a:endParaRPr lang="fr-FR"/>
          </a:p>
        </p:txBody>
      </p:sp>
      <p:sp>
        <p:nvSpPr>
          <p:cNvPr id="3" name="Espace réservé du pied de page 2">
            <a:extLst>
              <a:ext uri="{FF2B5EF4-FFF2-40B4-BE49-F238E27FC236}">
                <a16:creationId xmlns:a16="http://schemas.microsoft.com/office/drawing/2014/main" id="{60C5DF47-DA51-4F48-A45C-93C52721111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37AC317-02A2-42F1-AE63-B505EE5C57A9}"/>
              </a:ext>
            </a:extLst>
          </p:cNvPr>
          <p:cNvSpPr>
            <a:spLocks noGrp="1"/>
          </p:cNvSpPr>
          <p:nvPr>
            <p:ph type="sldNum" sz="quarter" idx="12"/>
          </p:nvPr>
        </p:nvSpPr>
        <p:spPr/>
        <p:txBody>
          <a:bodyPr/>
          <a:lstStyle/>
          <a:p>
            <a:fld id="{3E38D195-55B1-48C8-AFE8-EED7FA417749}" type="slidenum">
              <a:rPr lang="fr-FR" smtClean="0"/>
              <a:t>‹N°›</a:t>
            </a:fld>
            <a:endParaRPr lang="fr-FR"/>
          </a:p>
        </p:txBody>
      </p:sp>
    </p:spTree>
    <p:extLst>
      <p:ext uri="{BB962C8B-B14F-4D97-AF65-F5344CB8AC3E}">
        <p14:creationId xmlns:p14="http://schemas.microsoft.com/office/powerpoint/2010/main" val="3779075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7B9E59-6CF3-4260-9B14-11C6F1C578F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BB8F188-3C6D-4D78-904F-230F551123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E623853-0F33-4028-A4A1-A277C70C9B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BE008942-8974-458E-A8E2-94B14745B0B0}"/>
              </a:ext>
            </a:extLst>
          </p:cNvPr>
          <p:cNvSpPr>
            <a:spLocks noGrp="1"/>
          </p:cNvSpPr>
          <p:nvPr>
            <p:ph type="dt" sz="half" idx="10"/>
          </p:nvPr>
        </p:nvSpPr>
        <p:spPr/>
        <p:txBody>
          <a:bodyPr/>
          <a:lstStyle/>
          <a:p>
            <a:fld id="{581FFC5B-5763-4BED-9846-4FAAD7CD1E19}" type="datetime1">
              <a:rPr lang="fr-FR" smtClean="0"/>
              <a:t>17/11/2025</a:t>
            </a:fld>
            <a:endParaRPr lang="fr-FR"/>
          </a:p>
        </p:txBody>
      </p:sp>
      <p:sp>
        <p:nvSpPr>
          <p:cNvPr id="6" name="Espace réservé du pied de page 5">
            <a:extLst>
              <a:ext uri="{FF2B5EF4-FFF2-40B4-BE49-F238E27FC236}">
                <a16:creationId xmlns:a16="http://schemas.microsoft.com/office/drawing/2014/main" id="{97308E58-B8ED-4311-93A5-AE61D9D551D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8501CF9-F029-4F56-85A0-5DC494A2CE0B}"/>
              </a:ext>
            </a:extLst>
          </p:cNvPr>
          <p:cNvSpPr>
            <a:spLocks noGrp="1"/>
          </p:cNvSpPr>
          <p:nvPr>
            <p:ph type="sldNum" sz="quarter" idx="12"/>
          </p:nvPr>
        </p:nvSpPr>
        <p:spPr/>
        <p:txBody>
          <a:bodyPr/>
          <a:lstStyle/>
          <a:p>
            <a:fld id="{3E38D195-55B1-48C8-AFE8-EED7FA417749}" type="slidenum">
              <a:rPr lang="fr-FR" smtClean="0"/>
              <a:t>‹N°›</a:t>
            </a:fld>
            <a:endParaRPr lang="fr-FR"/>
          </a:p>
        </p:txBody>
      </p:sp>
    </p:spTree>
    <p:extLst>
      <p:ext uri="{BB962C8B-B14F-4D97-AF65-F5344CB8AC3E}">
        <p14:creationId xmlns:p14="http://schemas.microsoft.com/office/powerpoint/2010/main" val="278083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DBD54E-86C6-433A-AC73-7B83A580245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CEFC92A-5CA6-4C65-9208-2B9F4A58E4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759074E-FF55-497A-813A-D95BB51607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741CB602-9048-47EA-941E-AE87CC4A4600}"/>
              </a:ext>
            </a:extLst>
          </p:cNvPr>
          <p:cNvSpPr>
            <a:spLocks noGrp="1"/>
          </p:cNvSpPr>
          <p:nvPr>
            <p:ph type="dt" sz="half" idx="10"/>
          </p:nvPr>
        </p:nvSpPr>
        <p:spPr/>
        <p:txBody>
          <a:bodyPr/>
          <a:lstStyle/>
          <a:p>
            <a:fld id="{B52A7D9E-A8C6-477A-ABA9-D196A33FAE05}" type="datetime1">
              <a:rPr lang="fr-FR" smtClean="0"/>
              <a:t>17/11/2025</a:t>
            </a:fld>
            <a:endParaRPr lang="fr-FR"/>
          </a:p>
        </p:txBody>
      </p:sp>
      <p:sp>
        <p:nvSpPr>
          <p:cNvPr id="6" name="Espace réservé du pied de page 5">
            <a:extLst>
              <a:ext uri="{FF2B5EF4-FFF2-40B4-BE49-F238E27FC236}">
                <a16:creationId xmlns:a16="http://schemas.microsoft.com/office/drawing/2014/main" id="{2FB57750-AC45-43C3-B1A6-C99908690A3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8CBAD4F-4AE2-4576-A4CD-FF2682C30151}"/>
              </a:ext>
            </a:extLst>
          </p:cNvPr>
          <p:cNvSpPr>
            <a:spLocks noGrp="1"/>
          </p:cNvSpPr>
          <p:nvPr>
            <p:ph type="sldNum" sz="quarter" idx="12"/>
          </p:nvPr>
        </p:nvSpPr>
        <p:spPr/>
        <p:txBody>
          <a:bodyPr/>
          <a:lstStyle/>
          <a:p>
            <a:fld id="{3E38D195-55B1-48C8-AFE8-EED7FA417749}" type="slidenum">
              <a:rPr lang="fr-FR" smtClean="0"/>
              <a:t>‹N°›</a:t>
            </a:fld>
            <a:endParaRPr lang="fr-FR"/>
          </a:p>
        </p:txBody>
      </p:sp>
    </p:spTree>
    <p:extLst>
      <p:ext uri="{BB962C8B-B14F-4D97-AF65-F5344CB8AC3E}">
        <p14:creationId xmlns:p14="http://schemas.microsoft.com/office/powerpoint/2010/main" val="1389558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9C50F9E-3ABD-4CBC-A075-8116A15C88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3143600-A80E-47E2-8AEF-638DD2DFD6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430E1B5-022D-4415-B0A9-C1FEB2B55E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4D61AD-6DDE-4446-A8DF-DE1F453BE4B6}" type="datetime1">
              <a:rPr lang="fr-FR" smtClean="0"/>
              <a:t>17/11/2025</a:t>
            </a:fld>
            <a:endParaRPr lang="fr-FR"/>
          </a:p>
        </p:txBody>
      </p:sp>
      <p:sp>
        <p:nvSpPr>
          <p:cNvPr id="5" name="Espace réservé du pied de page 4">
            <a:extLst>
              <a:ext uri="{FF2B5EF4-FFF2-40B4-BE49-F238E27FC236}">
                <a16:creationId xmlns:a16="http://schemas.microsoft.com/office/drawing/2014/main" id="{911C7627-0DBE-4785-8A03-C3DFEC0941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3727E23-2FE7-4194-9EBC-D26373AD61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8D195-55B1-48C8-AFE8-EED7FA417749}" type="slidenum">
              <a:rPr lang="fr-FR" smtClean="0"/>
              <a:t>‹N°›</a:t>
            </a:fld>
            <a:endParaRPr lang="fr-FR"/>
          </a:p>
        </p:txBody>
      </p:sp>
    </p:spTree>
    <p:extLst>
      <p:ext uri="{BB962C8B-B14F-4D97-AF65-F5344CB8AC3E}">
        <p14:creationId xmlns:p14="http://schemas.microsoft.com/office/powerpoint/2010/main" val="2549449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has-sante.fr/" TargetMode="External"/><Relationship Id="rId2" Type="http://schemas.openxmlformats.org/officeDocument/2006/relationships/hyperlink" Target="http://base-donnees-publique.medicaments.gouv.fr/" TargetMode="External"/><Relationship Id="rId1" Type="http://schemas.openxmlformats.org/officeDocument/2006/relationships/slideLayout" Target="../slideLayouts/slideLayout2.xml"/><Relationship Id="rId4" Type="http://schemas.openxmlformats.org/officeDocument/2006/relationships/hyperlink" Target="https://www.ansm.sante.fr/Dossiers/Interactions-medicamenteuses/Interactions-medicamenteuses/(offset)/0"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meddispar.fr/" TargetMode="External"/><Relationship Id="rId2" Type="http://schemas.openxmlformats.org/officeDocument/2006/relationships/hyperlink" Target="https://www.conseil-national.medecin.fr/article/article-34-prescription-258" TargetMode="External"/><Relationship Id="rId1" Type="http://schemas.openxmlformats.org/officeDocument/2006/relationships/slideLayout" Target="../slideLayouts/slideLayout2.xml"/><Relationship Id="rId5" Type="http://schemas.openxmlformats.org/officeDocument/2006/relationships/hyperlink" Target="https://www.has-sante.fr/" TargetMode="External"/><Relationship Id="rId4" Type="http://schemas.openxmlformats.org/officeDocument/2006/relationships/hyperlink" Target="https://www.ansm.sante.fr/Dossiers/Interactions-medicamenteuses/Interactions-medicamenteuses/(offset)/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926275"/>
            <a:ext cx="9144000" cy="2583687"/>
          </a:xfrm>
        </p:spPr>
        <p:txBody>
          <a:bodyPr>
            <a:normAutofit/>
          </a:bodyPr>
          <a:lstStyle/>
          <a:p>
            <a:r>
              <a:rPr lang="fr-FR" b="1" dirty="0"/>
              <a:t>ED Prescription</a:t>
            </a:r>
            <a:br>
              <a:rPr lang="fr-FR" b="1" dirty="0"/>
            </a:br>
            <a:r>
              <a:rPr lang="fr-FR" b="1" dirty="0"/>
              <a:t>FGSM3 – Lyon Est</a:t>
            </a:r>
            <a:br>
              <a:rPr lang="fr-FR" b="1" dirty="0"/>
            </a:br>
            <a:r>
              <a:rPr lang="fr-FR" b="1" dirty="0"/>
              <a:t>Novembre 2025</a:t>
            </a:r>
          </a:p>
        </p:txBody>
      </p:sp>
      <p:sp>
        <p:nvSpPr>
          <p:cNvPr id="3" name="Sous-titre 2"/>
          <p:cNvSpPr>
            <a:spLocks noGrp="1"/>
          </p:cNvSpPr>
          <p:nvPr>
            <p:ph type="subTitle" idx="1"/>
          </p:nvPr>
        </p:nvSpPr>
        <p:spPr>
          <a:xfrm>
            <a:off x="1667508" y="4581128"/>
            <a:ext cx="8856984" cy="2160240"/>
          </a:xfrm>
        </p:spPr>
        <p:txBody>
          <a:bodyPr>
            <a:noAutofit/>
          </a:bodyPr>
          <a:lstStyle/>
          <a:p>
            <a:pPr algn="r">
              <a:spcBef>
                <a:spcPts val="0"/>
              </a:spcBef>
            </a:pPr>
            <a:r>
              <a:rPr lang="fr-FR" sz="1800" b="1" i="1"/>
              <a:t>Aurélie PORTEFAIX – aurelie.portefaix@chu-lyon.fr </a:t>
            </a:r>
          </a:p>
          <a:p>
            <a:pPr algn="r">
              <a:spcBef>
                <a:spcPts val="0"/>
              </a:spcBef>
            </a:pPr>
            <a:r>
              <a:rPr lang="fr-FR" sz="1800" i="1"/>
              <a:t>CIC pédiatrique </a:t>
            </a:r>
          </a:p>
          <a:p>
            <a:pPr algn="r">
              <a:spcBef>
                <a:spcPts val="0"/>
              </a:spcBef>
            </a:pPr>
            <a:r>
              <a:rPr lang="fr-FR" sz="1800" i="1"/>
              <a:t>Hospices Civils de Lyon</a:t>
            </a:r>
          </a:p>
          <a:p>
            <a:pPr algn="r">
              <a:spcBef>
                <a:spcPts val="0"/>
              </a:spcBef>
            </a:pPr>
            <a:endParaRPr lang="fr-FR" sz="1800" i="1"/>
          </a:p>
          <a:p>
            <a:pPr algn="r">
              <a:spcBef>
                <a:spcPts val="0"/>
              </a:spcBef>
            </a:pPr>
            <a:r>
              <a:rPr lang="fr-FR" sz="1800" b="1" i="1"/>
              <a:t>Marine AUFFRET – marine.auffret@univ-lyon1.fr</a:t>
            </a:r>
            <a:endParaRPr lang="fr-FR" sz="1800" b="1" i="1" dirty="0"/>
          </a:p>
          <a:p>
            <a:pPr algn="r">
              <a:spcBef>
                <a:spcPts val="0"/>
              </a:spcBef>
            </a:pPr>
            <a:r>
              <a:rPr lang="fr-FR" sz="1800" dirty="0"/>
              <a:t>Service Hospitalo-universitaire de pharmacotoxicologie</a:t>
            </a:r>
          </a:p>
          <a:p>
            <a:pPr algn="r">
              <a:spcBef>
                <a:spcPts val="0"/>
              </a:spcBef>
            </a:pPr>
            <a:r>
              <a:rPr lang="fr-FR" sz="1800" dirty="0"/>
              <a:t>Hospices Civils de Lyon</a:t>
            </a:r>
          </a:p>
        </p:txBody>
      </p:sp>
      <p:sp>
        <p:nvSpPr>
          <p:cNvPr id="4" name="Ellipse 3"/>
          <p:cNvSpPr/>
          <p:nvPr/>
        </p:nvSpPr>
        <p:spPr>
          <a:xfrm>
            <a:off x="10865346" y="697320"/>
            <a:ext cx="514400" cy="45790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a:t>A</a:t>
            </a:r>
          </a:p>
        </p:txBody>
      </p:sp>
    </p:spTree>
    <p:extLst>
      <p:ext uri="{BB962C8B-B14F-4D97-AF65-F5344CB8AC3E}">
        <p14:creationId xmlns:p14="http://schemas.microsoft.com/office/powerpoint/2010/main" val="238287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5E7C72D9-97A8-4D9E-9459-843C4A94BF6E}"/>
              </a:ext>
            </a:extLst>
          </p:cNvPr>
          <p:cNvSpPr txBox="1">
            <a:spLocks/>
          </p:cNvSpPr>
          <p:nvPr/>
        </p:nvSpPr>
        <p:spPr>
          <a:xfrm>
            <a:off x="0" y="1"/>
            <a:ext cx="12192000" cy="590550"/>
          </a:xfrm>
          <a:prstGeom prst="rect">
            <a:avLst/>
          </a:prstGeom>
          <a:solidFill>
            <a:schemeClr val="accent1">
              <a:lumMod val="5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a:solidFill>
                  <a:schemeClr val="bg1"/>
                </a:solidFill>
              </a:rPr>
              <a:t>ED Prescription - Cas n°1 </a:t>
            </a:r>
            <a:endParaRPr lang="fr-FR" b="1" dirty="0">
              <a:solidFill>
                <a:schemeClr val="bg1"/>
              </a:solidFill>
            </a:endParaRPr>
          </a:p>
        </p:txBody>
      </p:sp>
      <p:sp>
        <p:nvSpPr>
          <p:cNvPr id="3" name="Titre 2">
            <a:extLst>
              <a:ext uri="{FF2B5EF4-FFF2-40B4-BE49-F238E27FC236}">
                <a16:creationId xmlns:a16="http://schemas.microsoft.com/office/drawing/2014/main" id="{DEC640F7-0900-4831-B0EC-1064BC55EBA8}"/>
              </a:ext>
            </a:extLst>
          </p:cNvPr>
          <p:cNvSpPr>
            <a:spLocks noGrp="1"/>
          </p:cNvSpPr>
          <p:nvPr>
            <p:ph type="title"/>
          </p:nvPr>
        </p:nvSpPr>
        <p:spPr/>
        <p:txBody>
          <a:bodyPr/>
          <a:lstStyle/>
          <a:p>
            <a:endParaRPr lang="fr-FR"/>
          </a:p>
        </p:txBody>
      </p:sp>
      <p:pic>
        <p:nvPicPr>
          <p:cNvPr id="7" name="Image 6">
            <a:extLst>
              <a:ext uri="{FF2B5EF4-FFF2-40B4-BE49-F238E27FC236}">
                <a16:creationId xmlns:a16="http://schemas.microsoft.com/office/drawing/2014/main" id="{F963A480-D7EE-4A48-979A-D9ED6C5F0A83}"/>
              </a:ext>
            </a:extLst>
          </p:cNvPr>
          <p:cNvPicPr>
            <a:picLocks noChangeAspect="1"/>
          </p:cNvPicPr>
          <p:nvPr/>
        </p:nvPicPr>
        <p:blipFill rotWithShape="1">
          <a:blip r:embed="rId2"/>
          <a:srcRect l="33501" t="13936" r="16166" b="15111"/>
          <a:stretch/>
        </p:blipFill>
        <p:spPr>
          <a:xfrm>
            <a:off x="3241040" y="850900"/>
            <a:ext cx="6868160" cy="5446060"/>
          </a:xfrm>
          <a:prstGeom prst="rect">
            <a:avLst/>
          </a:prstGeom>
        </p:spPr>
      </p:pic>
      <p:sp>
        <p:nvSpPr>
          <p:cNvPr id="8" name="Rectangle 7">
            <a:extLst>
              <a:ext uri="{FF2B5EF4-FFF2-40B4-BE49-F238E27FC236}">
                <a16:creationId xmlns:a16="http://schemas.microsoft.com/office/drawing/2014/main" id="{626DBE38-0FB8-45E3-8CFB-ACCAC9063DA7}"/>
              </a:ext>
            </a:extLst>
          </p:cNvPr>
          <p:cNvSpPr/>
          <p:nvPr/>
        </p:nvSpPr>
        <p:spPr>
          <a:xfrm>
            <a:off x="182244" y="6408400"/>
            <a:ext cx="11914505" cy="369332"/>
          </a:xfrm>
          <a:prstGeom prst="rect">
            <a:avLst/>
          </a:prstGeom>
        </p:spPr>
        <p:txBody>
          <a:bodyPr wrap="square">
            <a:spAutoFit/>
          </a:bodyPr>
          <a:lstStyle/>
          <a:p>
            <a:r>
              <a:rPr lang="fr-FR" dirty="0"/>
              <a:t>https://www.ameli.fr/rhone/medecin/exercice-liberal/presciption-prise-charge/medicaments-et-dispositifs/medicaments</a:t>
            </a:r>
          </a:p>
        </p:txBody>
      </p:sp>
      <p:sp>
        <p:nvSpPr>
          <p:cNvPr id="2" name="Espace réservé du numéro de diapositive 1"/>
          <p:cNvSpPr>
            <a:spLocks noGrp="1"/>
          </p:cNvSpPr>
          <p:nvPr>
            <p:ph type="sldNum" sz="quarter" idx="12"/>
          </p:nvPr>
        </p:nvSpPr>
        <p:spPr/>
        <p:txBody>
          <a:bodyPr/>
          <a:lstStyle/>
          <a:p>
            <a:fld id="{3E38D195-55B1-48C8-AFE8-EED7FA417749}" type="slidenum">
              <a:rPr lang="fr-FR" smtClean="0"/>
              <a:t>10</a:t>
            </a:fld>
            <a:endParaRPr lang="fr-FR"/>
          </a:p>
        </p:txBody>
      </p:sp>
    </p:spTree>
    <p:extLst>
      <p:ext uri="{BB962C8B-B14F-4D97-AF65-F5344CB8AC3E}">
        <p14:creationId xmlns:p14="http://schemas.microsoft.com/office/powerpoint/2010/main" val="2506690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5E7C72D9-97A8-4D9E-9459-843C4A94BF6E}"/>
              </a:ext>
            </a:extLst>
          </p:cNvPr>
          <p:cNvSpPr txBox="1">
            <a:spLocks/>
          </p:cNvSpPr>
          <p:nvPr/>
        </p:nvSpPr>
        <p:spPr>
          <a:xfrm>
            <a:off x="0" y="1"/>
            <a:ext cx="12192000" cy="590550"/>
          </a:xfrm>
          <a:prstGeom prst="rect">
            <a:avLst/>
          </a:prstGeom>
          <a:solidFill>
            <a:schemeClr val="accent1">
              <a:lumMod val="5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a:solidFill>
                  <a:schemeClr val="bg1"/>
                </a:solidFill>
              </a:rPr>
              <a:t>ED Prescription - Cas n°1 </a:t>
            </a:r>
            <a:endParaRPr lang="fr-FR" b="1" dirty="0">
              <a:solidFill>
                <a:schemeClr val="bg1"/>
              </a:solidFill>
            </a:endParaRPr>
          </a:p>
        </p:txBody>
      </p:sp>
      <p:sp>
        <p:nvSpPr>
          <p:cNvPr id="9" name="Rectangle 8">
            <a:extLst>
              <a:ext uri="{FF2B5EF4-FFF2-40B4-BE49-F238E27FC236}">
                <a16:creationId xmlns:a16="http://schemas.microsoft.com/office/drawing/2014/main" id="{1884DB76-0EB8-40A5-A809-1ADF8BC61DA8}"/>
              </a:ext>
            </a:extLst>
          </p:cNvPr>
          <p:cNvSpPr>
            <a:spLocks noChangeArrowheads="1"/>
          </p:cNvSpPr>
          <p:nvPr/>
        </p:nvSpPr>
        <p:spPr bwMode="auto">
          <a:xfrm>
            <a:off x="514350" y="1908968"/>
            <a:ext cx="11258550" cy="465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fr-FR" altLang="fr-FR" sz="2800" dirty="0">
                <a:solidFill>
                  <a:schemeClr val="accent1">
                    <a:lumMod val="50000"/>
                  </a:schemeClr>
                </a:solidFill>
                <a:latin typeface="+mn-lt"/>
              </a:rPr>
              <a:t>Conditions générales (Art. R.5132-3 </a:t>
            </a:r>
            <a:r>
              <a:rPr lang="fr-FR" altLang="fr-FR" sz="2800" dirty="0" err="1">
                <a:solidFill>
                  <a:schemeClr val="accent1">
                    <a:lumMod val="50000"/>
                  </a:schemeClr>
                </a:solidFill>
                <a:latin typeface="+mn-lt"/>
              </a:rPr>
              <a:t>csp</a:t>
            </a:r>
            <a:r>
              <a:rPr lang="fr-FR" altLang="fr-FR" sz="2800" dirty="0">
                <a:solidFill>
                  <a:schemeClr val="accent1">
                    <a:lumMod val="50000"/>
                  </a:schemeClr>
                </a:solidFill>
                <a:latin typeface="+mn-lt"/>
              </a:rPr>
              <a:t>)</a:t>
            </a:r>
          </a:p>
          <a:p>
            <a:pPr lvl="1" eaLnBrk="1" hangingPunct="1"/>
            <a:r>
              <a:rPr lang="fr-FR" altLang="fr-FR" sz="2400" dirty="0">
                <a:solidFill>
                  <a:schemeClr val="accent1">
                    <a:lumMod val="50000"/>
                  </a:schemeClr>
                </a:solidFill>
                <a:latin typeface="+mn-lt"/>
              </a:rPr>
              <a:t>Double exemplaire (patient et assurance maladie)</a:t>
            </a:r>
          </a:p>
          <a:p>
            <a:pPr lvl="1" eaLnBrk="1" hangingPunct="1"/>
            <a:r>
              <a:rPr lang="fr-FR" altLang="fr-FR" sz="2400" dirty="0">
                <a:solidFill>
                  <a:schemeClr val="accent1">
                    <a:lumMod val="50000"/>
                  </a:schemeClr>
                </a:solidFill>
                <a:latin typeface="+mn-lt"/>
              </a:rPr>
              <a:t>Mentions obligatoires</a:t>
            </a:r>
          </a:p>
          <a:p>
            <a:pPr lvl="1" eaLnBrk="1" hangingPunct="1"/>
            <a:r>
              <a:rPr lang="fr-FR" altLang="fr-FR" sz="2400" dirty="0">
                <a:solidFill>
                  <a:schemeClr val="accent1">
                    <a:lumMod val="50000"/>
                  </a:schemeClr>
                </a:solidFill>
                <a:latin typeface="+mn-lt"/>
              </a:rPr>
              <a:t>Validité maximum: 1 an</a:t>
            </a:r>
          </a:p>
          <a:p>
            <a:pPr lvl="1" eaLnBrk="1" hangingPunct="1"/>
            <a:r>
              <a:rPr lang="fr-FR" altLang="fr-FR" sz="2400" dirty="0">
                <a:solidFill>
                  <a:schemeClr val="accent1">
                    <a:lumMod val="50000"/>
                  </a:schemeClr>
                </a:solidFill>
                <a:latin typeface="+mn-lt"/>
              </a:rPr>
              <a:t>Caduque si absence de délivrance dans les 3 mois</a:t>
            </a:r>
          </a:p>
          <a:p>
            <a:pPr lvl="1" eaLnBrk="1" hangingPunct="1"/>
            <a:r>
              <a:rPr lang="fr-FR" altLang="fr-FR" sz="2400" dirty="0">
                <a:solidFill>
                  <a:schemeClr val="accent1">
                    <a:lumMod val="50000"/>
                  </a:schemeClr>
                </a:solidFill>
                <a:latin typeface="+mn-lt"/>
              </a:rPr>
              <a:t>Quantité dispensée:</a:t>
            </a:r>
          </a:p>
          <a:p>
            <a:pPr lvl="2" eaLnBrk="1" hangingPunct="1"/>
            <a:r>
              <a:rPr lang="fr-FR" altLang="fr-FR" sz="2000" dirty="0">
                <a:solidFill>
                  <a:schemeClr val="accent1">
                    <a:lumMod val="50000"/>
                  </a:schemeClr>
                </a:solidFill>
                <a:latin typeface="+mn-lt"/>
              </a:rPr>
              <a:t>1 mois maximum (général)</a:t>
            </a:r>
          </a:p>
          <a:p>
            <a:pPr lvl="2" eaLnBrk="1" hangingPunct="1"/>
            <a:r>
              <a:rPr lang="fr-FR" altLang="fr-FR" sz="2000" dirty="0">
                <a:solidFill>
                  <a:schemeClr val="accent1">
                    <a:lumMod val="50000"/>
                  </a:schemeClr>
                </a:solidFill>
                <a:latin typeface="+mn-lt"/>
              </a:rPr>
              <a:t>3 mois pour contraceptifs</a:t>
            </a:r>
          </a:p>
          <a:p>
            <a:pPr lvl="2" eaLnBrk="1" hangingPunct="1"/>
            <a:r>
              <a:rPr lang="fr-FR" altLang="fr-FR" sz="2000" dirty="0">
                <a:solidFill>
                  <a:schemeClr val="accent1">
                    <a:lumMod val="50000"/>
                  </a:schemeClr>
                </a:solidFill>
                <a:latin typeface="+mn-lt"/>
              </a:rPr>
              <a:t>3 mois pour produits pour traitement chronique avec conditionnement de 3 mois</a:t>
            </a:r>
          </a:p>
        </p:txBody>
      </p:sp>
      <p:sp>
        <p:nvSpPr>
          <p:cNvPr id="2" name="Espace réservé du numéro de diapositive 1"/>
          <p:cNvSpPr>
            <a:spLocks noGrp="1"/>
          </p:cNvSpPr>
          <p:nvPr>
            <p:ph type="sldNum" sz="quarter" idx="12"/>
          </p:nvPr>
        </p:nvSpPr>
        <p:spPr/>
        <p:txBody>
          <a:bodyPr/>
          <a:lstStyle/>
          <a:p>
            <a:fld id="{3E38D195-55B1-48C8-AFE8-EED7FA417749}" type="slidenum">
              <a:rPr lang="fr-FR" smtClean="0"/>
              <a:t>11</a:t>
            </a:fld>
            <a:endParaRPr lang="fr-FR"/>
          </a:p>
        </p:txBody>
      </p:sp>
    </p:spTree>
    <p:extLst>
      <p:ext uri="{BB962C8B-B14F-4D97-AF65-F5344CB8AC3E}">
        <p14:creationId xmlns:p14="http://schemas.microsoft.com/office/powerpoint/2010/main" val="1616519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5E7C72D9-97A8-4D9E-9459-843C4A94BF6E}"/>
              </a:ext>
            </a:extLst>
          </p:cNvPr>
          <p:cNvSpPr txBox="1">
            <a:spLocks/>
          </p:cNvSpPr>
          <p:nvPr/>
        </p:nvSpPr>
        <p:spPr>
          <a:xfrm>
            <a:off x="0" y="1"/>
            <a:ext cx="12192000" cy="590550"/>
          </a:xfrm>
          <a:prstGeom prst="rect">
            <a:avLst/>
          </a:prstGeom>
          <a:solidFill>
            <a:schemeClr val="accent1">
              <a:lumMod val="5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a:solidFill>
                  <a:schemeClr val="bg1"/>
                </a:solidFill>
              </a:rPr>
              <a:t>ED Prescription - Cas n°1 </a:t>
            </a:r>
            <a:endParaRPr lang="fr-FR" b="1" dirty="0">
              <a:solidFill>
                <a:schemeClr val="bg1"/>
              </a:solidFill>
            </a:endParaRPr>
          </a:p>
        </p:txBody>
      </p:sp>
      <p:sp>
        <p:nvSpPr>
          <p:cNvPr id="5" name="Rectangle 7">
            <a:extLst>
              <a:ext uri="{FF2B5EF4-FFF2-40B4-BE49-F238E27FC236}">
                <a16:creationId xmlns:a16="http://schemas.microsoft.com/office/drawing/2014/main" id="{30F7722D-88C6-47B0-9FBA-EE71ABFC4C00}"/>
              </a:ext>
            </a:extLst>
          </p:cNvPr>
          <p:cNvSpPr>
            <a:spLocks noChangeArrowheads="1"/>
          </p:cNvSpPr>
          <p:nvPr/>
        </p:nvSpPr>
        <p:spPr bwMode="auto">
          <a:xfrm>
            <a:off x="487680" y="1701801"/>
            <a:ext cx="11511280" cy="486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fr-FR" altLang="fr-FR" sz="2800" dirty="0">
                <a:solidFill>
                  <a:schemeClr val="accent1">
                    <a:lumMod val="50000"/>
                  </a:schemeClr>
                </a:solidFill>
                <a:latin typeface="+mn-lt"/>
              </a:rPr>
              <a:t>Principe actif désigné par sa DCI / pharmacopée / usuelle (Art. L. 5121-1-2 </a:t>
            </a:r>
            <a:r>
              <a:rPr lang="fr-FR" altLang="fr-FR" sz="2800" dirty="0" err="1">
                <a:solidFill>
                  <a:schemeClr val="accent1">
                    <a:lumMod val="50000"/>
                  </a:schemeClr>
                </a:solidFill>
                <a:latin typeface="+mn-lt"/>
              </a:rPr>
              <a:t>csp</a:t>
            </a:r>
            <a:r>
              <a:rPr lang="fr-FR" altLang="fr-FR" sz="2800" dirty="0">
                <a:solidFill>
                  <a:schemeClr val="accent1">
                    <a:lumMod val="50000"/>
                  </a:schemeClr>
                </a:solidFill>
                <a:latin typeface="+mn-lt"/>
              </a:rPr>
              <a:t>)</a:t>
            </a:r>
          </a:p>
          <a:p>
            <a:pPr lvl="1" eaLnBrk="1" hangingPunct="1"/>
            <a:r>
              <a:rPr lang="fr-FR" altLang="fr-FR" sz="2400" dirty="0">
                <a:solidFill>
                  <a:schemeClr val="accent1">
                    <a:lumMod val="50000"/>
                  </a:schemeClr>
                </a:solidFill>
                <a:latin typeface="+mn-lt"/>
              </a:rPr>
              <a:t>Ex: propranolol</a:t>
            </a:r>
          </a:p>
          <a:p>
            <a:pPr lvl="1" eaLnBrk="1" hangingPunct="1"/>
            <a:r>
              <a:rPr lang="fr-FR" altLang="fr-FR" sz="2400" dirty="0">
                <a:solidFill>
                  <a:schemeClr val="accent1">
                    <a:lumMod val="50000"/>
                  </a:schemeClr>
                </a:solidFill>
                <a:latin typeface="+mn-lt"/>
              </a:rPr>
              <a:t>Ex: losartan 50mg + hydrochlorothiazide 12.5 mg</a:t>
            </a:r>
          </a:p>
          <a:p>
            <a:pPr lvl="1" eaLnBrk="1" hangingPunct="1"/>
            <a:r>
              <a:rPr lang="fr-FR" altLang="fr-FR" sz="2400" dirty="0">
                <a:solidFill>
                  <a:schemeClr val="accent1">
                    <a:lumMod val="50000"/>
                  </a:schemeClr>
                </a:solidFill>
                <a:latin typeface="+mn-lt"/>
              </a:rPr>
              <a:t>Dosage en principe actif</a:t>
            </a:r>
          </a:p>
          <a:p>
            <a:pPr lvl="1" eaLnBrk="1" hangingPunct="1"/>
            <a:r>
              <a:rPr lang="fr-FR" altLang="fr-FR" sz="2400" dirty="0">
                <a:solidFill>
                  <a:schemeClr val="accent1">
                    <a:lumMod val="50000"/>
                  </a:schemeClr>
                </a:solidFill>
                <a:latin typeface="+mn-lt"/>
              </a:rPr>
              <a:t>Voie d’administration et forme pharmaceutique</a:t>
            </a:r>
          </a:p>
          <a:p>
            <a:pPr lvl="1" eaLnBrk="1" hangingPunct="1"/>
            <a:r>
              <a:rPr lang="fr-FR" altLang="fr-FR" sz="2400" dirty="0">
                <a:solidFill>
                  <a:schemeClr val="accent1">
                    <a:lumMod val="50000"/>
                  </a:schemeClr>
                </a:solidFill>
                <a:latin typeface="+mn-lt"/>
              </a:rPr>
              <a:t>Délivrance: substitution possible</a:t>
            </a:r>
          </a:p>
          <a:p>
            <a:pPr eaLnBrk="1" hangingPunct="1"/>
            <a:r>
              <a:rPr lang="fr-FR" altLang="fr-FR" sz="2800" dirty="0">
                <a:solidFill>
                  <a:schemeClr val="accent1">
                    <a:lumMod val="50000"/>
                  </a:schemeClr>
                </a:solidFill>
                <a:latin typeface="+mn-lt"/>
              </a:rPr>
              <a:t>Nom « de fantaisie » de la spécialité possible</a:t>
            </a:r>
          </a:p>
        </p:txBody>
      </p:sp>
      <p:sp>
        <p:nvSpPr>
          <p:cNvPr id="2" name="Espace réservé du numéro de diapositive 1"/>
          <p:cNvSpPr>
            <a:spLocks noGrp="1"/>
          </p:cNvSpPr>
          <p:nvPr>
            <p:ph type="sldNum" sz="quarter" idx="12"/>
          </p:nvPr>
        </p:nvSpPr>
        <p:spPr/>
        <p:txBody>
          <a:bodyPr/>
          <a:lstStyle/>
          <a:p>
            <a:fld id="{3E38D195-55B1-48C8-AFE8-EED7FA417749}" type="slidenum">
              <a:rPr lang="fr-FR" smtClean="0"/>
              <a:t>12</a:t>
            </a:fld>
            <a:endParaRPr lang="fr-FR"/>
          </a:p>
        </p:txBody>
      </p:sp>
    </p:spTree>
    <p:extLst>
      <p:ext uri="{BB962C8B-B14F-4D97-AF65-F5344CB8AC3E}">
        <p14:creationId xmlns:p14="http://schemas.microsoft.com/office/powerpoint/2010/main" val="3241197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5E7C72D9-97A8-4D9E-9459-843C4A94BF6E}"/>
              </a:ext>
            </a:extLst>
          </p:cNvPr>
          <p:cNvSpPr txBox="1">
            <a:spLocks/>
          </p:cNvSpPr>
          <p:nvPr/>
        </p:nvSpPr>
        <p:spPr>
          <a:xfrm>
            <a:off x="0" y="1"/>
            <a:ext cx="12192000" cy="590550"/>
          </a:xfrm>
          <a:prstGeom prst="rect">
            <a:avLst/>
          </a:prstGeom>
          <a:solidFill>
            <a:schemeClr val="accent1">
              <a:lumMod val="5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a:solidFill>
                  <a:schemeClr val="bg1"/>
                </a:solidFill>
              </a:rPr>
              <a:t>ED Prescription - Cas n°1 </a:t>
            </a:r>
            <a:endParaRPr lang="fr-FR" b="1" dirty="0">
              <a:solidFill>
                <a:schemeClr val="bg1"/>
              </a:solidFill>
            </a:endParaRPr>
          </a:p>
        </p:txBody>
      </p:sp>
      <p:sp>
        <p:nvSpPr>
          <p:cNvPr id="4" name="Rectangle 11">
            <a:extLst>
              <a:ext uri="{FF2B5EF4-FFF2-40B4-BE49-F238E27FC236}">
                <a16:creationId xmlns:a16="http://schemas.microsoft.com/office/drawing/2014/main" id="{C1FDA68A-924B-4E1C-BFFC-4321469E1308}"/>
              </a:ext>
            </a:extLst>
          </p:cNvPr>
          <p:cNvSpPr>
            <a:spLocks noChangeArrowheads="1"/>
          </p:cNvSpPr>
          <p:nvPr/>
        </p:nvSpPr>
        <p:spPr bwMode="auto">
          <a:xfrm>
            <a:off x="209550" y="1341438"/>
            <a:ext cx="11772900" cy="551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r>
              <a:rPr lang="fr-FR" altLang="fr-FR" sz="2800" dirty="0">
                <a:solidFill>
                  <a:schemeClr val="accent1">
                    <a:lumMod val="50000"/>
                  </a:schemeClr>
                </a:solidFill>
                <a:latin typeface="+mn-lt"/>
              </a:rPr>
              <a:t>Substitution</a:t>
            </a:r>
          </a:p>
          <a:p>
            <a:pPr lvl="1" algn="just" eaLnBrk="1" hangingPunct="1"/>
            <a:r>
              <a:rPr lang="fr-FR" altLang="fr-FR" dirty="0">
                <a:solidFill>
                  <a:schemeClr val="accent1">
                    <a:lumMod val="50000"/>
                  </a:schemeClr>
                </a:solidFill>
                <a:latin typeface="+mn-lt"/>
              </a:rPr>
              <a:t>Le pharmacien « peut délivrer par substitution à la spécialité prescrite une spécialité du même groupe générique » (Art L5125-23 </a:t>
            </a:r>
            <a:r>
              <a:rPr lang="fr-FR" altLang="fr-FR" dirty="0" err="1">
                <a:solidFill>
                  <a:schemeClr val="accent1">
                    <a:lumMod val="50000"/>
                  </a:schemeClr>
                </a:solidFill>
                <a:latin typeface="+mn-lt"/>
              </a:rPr>
              <a:t>csp</a:t>
            </a:r>
            <a:r>
              <a:rPr lang="fr-FR" altLang="fr-FR" dirty="0">
                <a:solidFill>
                  <a:schemeClr val="accent1">
                    <a:lumMod val="50000"/>
                  </a:schemeClr>
                </a:solidFill>
                <a:latin typeface="+mn-lt"/>
              </a:rPr>
              <a:t>)</a:t>
            </a:r>
          </a:p>
          <a:p>
            <a:pPr lvl="1" algn="just" eaLnBrk="1" hangingPunct="1"/>
            <a:r>
              <a:rPr lang="fr-FR" altLang="fr-FR" dirty="0">
                <a:solidFill>
                  <a:schemeClr val="accent1">
                    <a:lumMod val="50000"/>
                  </a:schemeClr>
                </a:solidFill>
                <a:latin typeface="+mn-lt"/>
              </a:rPr>
              <a:t>Sauf si le médecin exclut la possibilité de substitution en mentionnant à la main avant la dénomination de la spécialité: « non substituable »</a:t>
            </a:r>
          </a:p>
          <a:p>
            <a:pPr lvl="1" algn="just" eaLnBrk="1" hangingPunct="1"/>
            <a:r>
              <a:rPr lang="fr-FR" altLang="fr-FR" dirty="0">
                <a:solidFill>
                  <a:schemeClr val="accent1">
                    <a:lumMod val="50000"/>
                  </a:schemeClr>
                </a:solidFill>
                <a:latin typeface="+mn-lt"/>
              </a:rPr>
              <a:t>Le pharmacien doit inscrire le nom de la spécialité qu’il a délivrée</a:t>
            </a:r>
          </a:p>
          <a:p>
            <a:pPr lvl="1" algn="just" eaLnBrk="1" hangingPunct="1"/>
            <a:r>
              <a:rPr lang="fr-FR" altLang="fr-FR" dirty="0">
                <a:solidFill>
                  <a:schemeClr val="accent1">
                    <a:lumMod val="50000"/>
                  </a:schemeClr>
                </a:solidFill>
                <a:latin typeface="+mn-lt"/>
              </a:rPr>
              <a:t>Le patient peut refuser mais alors remboursement au tarif forfaitaire de responsabilité (si TFR)</a:t>
            </a:r>
          </a:p>
        </p:txBody>
      </p:sp>
      <p:sp>
        <p:nvSpPr>
          <p:cNvPr id="2" name="Espace réservé du numéro de diapositive 1"/>
          <p:cNvSpPr>
            <a:spLocks noGrp="1"/>
          </p:cNvSpPr>
          <p:nvPr>
            <p:ph type="sldNum" sz="quarter" idx="12"/>
          </p:nvPr>
        </p:nvSpPr>
        <p:spPr/>
        <p:txBody>
          <a:bodyPr/>
          <a:lstStyle/>
          <a:p>
            <a:fld id="{3E38D195-55B1-48C8-AFE8-EED7FA417749}" type="slidenum">
              <a:rPr lang="fr-FR" smtClean="0"/>
              <a:t>13</a:t>
            </a:fld>
            <a:endParaRPr lang="fr-FR"/>
          </a:p>
        </p:txBody>
      </p:sp>
    </p:spTree>
    <p:extLst>
      <p:ext uri="{BB962C8B-B14F-4D97-AF65-F5344CB8AC3E}">
        <p14:creationId xmlns:p14="http://schemas.microsoft.com/office/powerpoint/2010/main" val="1044596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5E7C72D9-97A8-4D9E-9459-843C4A94BF6E}"/>
              </a:ext>
            </a:extLst>
          </p:cNvPr>
          <p:cNvSpPr txBox="1">
            <a:spLocks/>
          </p:cNvSpPr>
          <p:nvPr/>
        </p:nvSpPr>
        <p:spPr>
          <a:xfrm>
            <a:off x="0" y="1"/>
            <a:ext cx="12192000" cy="590550"/>
          </a:xfrm>
          <a:prstGeom prst="rect">
            <a:avLst/>
          </a:prstGeom>
          <a:solidFill>
            <a:schemeClr val="accent1">
              <a:lumMod val="5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bg1"/>
                </a:solidFill>
              </a:rPr>
              <a:t>ED Prescription - Cas n°1 (bis) </a:t>
            </a:r>
          </a:p>
        </p:txBody>
      </p:sp>
      <p:sp>
        <p:nvSpPr>
          <p:cNvPr id="5" name="Rectangle 5">
            <a:extLst>
              <a:ext uri="{FF2B5EF4-FFF2-40B4-BE49-F238E27FC236}">
                <a16:creationId xmlns:a16="http://schemas.microsoft.com/office/drawing/2014/main" id="{01A7B51D-C33B-4B53-881C-DC739621DAF5}"/>
              </a:ext>
            </a:extLst>
          </p:cNvPr>
          <p:cNvSpPr>
            <a:spLocks noChangeArrowheads="1"/>
          </p:cNvSpPr>
          <p:nvPr/>
        </p:nvSpPr>
        <p:spPr bwMode="auto">
          <a:xfrm>
            <a:off x="133350" y="908051"/>
            <a:ext cx="11734800" cy="1073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pPr>
            <a:r>
              <a:rPr lang="fr-FR" altLang="fr-FR" sz="2800" dirty="0">
                <a:solidFill>
                  <a:schemeClr val="accent1">
                    <a:lumMod val="50000"/>
                  </a:schemeClr>
                </a:solidFill>
                <a:latin typeface="+mn-lt"/>
              </a:rPr>
              <a:t>Madame Paul vous consulte à nouveau 3 jours plus tard. La douleur n’est pas suffisamment contrôlée et l’empêche de dormir</a:t>
            </a:r>
          </a:p>
          <a:p>
            <a:pPr eaLnBrk="1" hangingPunct="1">
              <a:lnSpc>
                <a:spcPct val="90000"/>
              </a:lnSpc>
            </a:pPr>
            <a:endParaRPr lang="fr-FR" altLang="fr-FR" sz="2800" dirty="0">
              <a:solidFill>
                <a:schemeClr val="accent1">
                  <a:lumMod val="50000"/>
                </a:schemeClr>
              </a:solidFill>
              <a:latin typeface="+mn-lt"/>
            </a:endParaRPr>
          </a:p>
        </p:txBody>
      </p:sp>
      <p:sp>
        <p:nvSpPr>
          <p:cNvPr id="7" name="Rectangle 5">
            <a:extLst>
              <a:ext uri="{FF2B5EF4-FFF2-40B4-BE49-F238E27FC236}">
                <a16:creationId xmlns:a16="http://schemas.microsoft.com/office/drawing/2014/main" id="{3032AD1F-607E-4991-8654-A218ED484B94}"/>
              </a:ext>
            </a:extLst>
          </p:cNvPr>
          <p:cNvSpPr>
            <a:spLocks noChangeArrowheads="1"/>
          </p:cNvSpPr>
          <p:nvPr/>
        </p:nvSpPr>
        <p:spPr bwMode="auto">
          <a:xfrm>
            <a:off x="209550" y="2528888"/>
            <a:ext cx="1150620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pPr>
            <a:r>
              <a:rPr lang="fr-FR" altLang="fr-FR" sz="2400" dirty="0">
                <a:solidFill>
                  <a:schemeClr val="accent1">
                    <a:lumMod val="50000"/>
                  </a:schemeClr>
                </a:solidFill>
                <a:latin typeface="+mn-lt"/>
              </a:rPr>
              <a:t>Diagnostic</a:t>
            </a:r>
          </a:p>
          <a:p>
            <a:pPr lvl="1" eaLnBrk="1" hangingPunct="1">
              <a:lnSpc>
                <a:spcPct val="90000"/>
              </a:lnSpc>
            </a:pPr>
            <a:r>
              <a:rPr lang="fr-FR" altLang="fr-FR" sz="2000" dirty="0">
                <a:solidFill>
                  <a:schemeClr val="accent1">
                    <a:lumMod val="50000"/>
                  </a:schemeClr>
                </a:solidFill>
                <a:latin typeface="+mn-lt"/>
              </a:rPr>
              <a:t>Confirmé?</a:t>
            </a:r>
          </a:p>
          <a:p>
            <a:pPr lvl="1" eaLnBrk="1" hangingPunct="1">
              <a:lnSpc>
                <a:spcPct val="90000"/>
              </a:lnSpc>
            </a:pPr>
            <a:r>
              <a:rPr lang="fr-FR" altLang="fr-FR" sz="2000" dirty="0">
                <a:solidFill>
                  <a:schemeClr val="accent1">
                    <a:lumMod val="50000"/>
                  </a:schemeClr>
                </a:solidFill>
                <a:latin typeface="+mn-lt"/>
              </a:rPr>
              <a:t>Aggravation?</a:t>
            </a:r>
          </a:p>
          <a:p>
            <a:pPr eaLnBrk="1" hangingPunct="1">
              <a:lnSpc>
                <a:spcPct val="90000"/>
              </a:lnSpc>
            </a:pPr>
            <a:r>
              <a:rPr lang="fr-FR" altLang="fr-FR" sz="2400" dirty="0">
                <a:solidFill>
                  <a:schemeClr val="accent1">
                    <a:lumMod val="50000"/>
                  </a:schemeClr>
                </a:solidFill>
                <a:latin typeface="+mn-lt"/>
              </a:rPr>
              <a:t>Observance?</a:t>
            </a:r>
          </a:p>
          <a:p>
            <a:pPr eaLnBrk="1" hangingPunct="1">
              <a:lnSpc>
                <a:spcPct val="90000"/>
              </a:lnSpc>
            </a:pPr>
            <a:r>
              <a:rPr lang="fr-FR" altLang="fr-FR" sz="2400" dirty="0">
                <a:solidFill>
                  <a:schemeClr val="accent1">
                    <a:lumMod val="50000"/>
                  </a:schemeClr>
                </a:solidFill>
                <a:latin typeface="+mn-lt"/>
              </a:rPr>
              <a:t>Posologie a priori adéquate?</a:t>
            </a:r>
          </a:p>
          <a:p>
            <a:pPr eaLnBrk="1" hangingPunct="1">
              <a:lnSpc>
                <a:spcPct val="90000"/>
              </a:lnSpc>
            </a:pPr>
            <a:r>
              <a:rPr lang="fr-FR" altLang="fr-FR" sz="2400" dirty="0">
                <a:solidFill>
                  <a:schemeClr val="accent1">
                    <a:lumMod val="50000"/>
                  </a:schemeClr>
                </a:solidFill>
                <a:latin typeface="+mn-lt"/>
              </a:rPr>
              <a:t>Echec constaté après 4-5 ½ vies?</a:t>
            </a:r>
          </a:p>
          <a:p>
            <a:pPr eaLnBrk="1" hangingPunct="1">
              <a:lnSpc>
                <a:spcPct val="90000"/>
              </a:lnSpc>
            </a:pPr>
            <a:r>
              <a:rPr lang="fr-FR" altLang="fr-FR" sz="2400" dirty="0">
                <a:solidFill>
                  <a:schemeClr val="accent1">
                    <a:lumMod val="50000"/>
                  </a:schemeClr>
                </a:solidFill>
                <a:latin typeface="+mn-lt"/>
              </a:rPr>
              <a:t>Manque de sensibilité du patient?</a:t>
            </a:r>
            <a:endParaRPr lang="fr-FR" altLang="fr-FR" sz="2000" dirty="0">
              <a:solidFill>
                <a:schemeClr val="accent1">
                  <a:lumMod val="50000"/>
                </a:schemeClr>
              </a:solidFill>
              <a:latin typeface="+mn-lt"/>
            </a:endParaRPr>
          </a:p>
          <a:p>
            <a:pPr lvl="1" eaLnBrk="1" hangingPunct="1">
              <a:lnSpc>
                <a:spcPct val="90000"/>
              </a:lnSpc>
            </a:pPr>
            <a:r>
              <a:rPr lang="fr-FR" altLang="fr-FR" sz="2000" dirty="0">
                <a:solidFill>
                  <a:schemeClr val="accent1">
                    <a:lumMod val="50000"/>
                  </a:schemeClr>
                </a:solidFill>
                <a:latin typeface="+mn-lt"/>
              </a:rPr>
              <a:t>Polymorphisme génétique?</a:t>
            </a:r>
          </a:p>
          <a:p>
            <a:pPr lvl="1" eaLnBrk="1" hangingPunct="1">
              <a:lnSpc>
                <a:spcPct val="90000"/>
              </a:lnSpc>
            </a:pPr>
            <a:r>
              <a:rPr lang="fr-FR" altLang="fr-FR" sz="2000" dirty="0">
                <a:solidFill>
                  <a:schemeClr val="accent1">
                    <a:lumMod val="50000"/>
                  </a:schemeClr>
                </a:solidFill>
                <a:latin typeface="+mn-lt"/>
              </a:rPr>
              <a:t>Autre?</a:t>
            </a:r>
          </a:p>
          <a:p>
            <a:pPr eaLnBrk="1" hangingPunct="1">
              <a:lnSpc>
                <a:spcPct val="90000"/>
              </a:lnSpc>
            </a:pPr>
            <a:r>
              <a:rPr lang="fr-FR" altLang="fr-FR" sz="2400" dirty="0">
                <a:solidFill>
                  <a:schemeClr val="accent1">
                    <a:lumMod val="50000"/>
                  </a:schemeClr>
                </a:solidFill>
                <a:latin typeface="+mn-lt"/>
              </a:rPr>
              <a:t>Interactions médicamenteuses?</a:t>
            </a:r>
          </a:p>
        </p:txBody>
      </p:sp>
      <p:sp>
        <p:nvSpPr>
          <p:cNvPr id="8" name="Text Box 7">
            <a:extLst>
              <a:ext uri="{FF2B5EF4-FFF2-40B4-BE49-F238E27FC236}">
                <a16:creationId xmlns:a16="http://schemas.microsoft.com/office/drawing/2014/main" id="{741312AF-2B23-47D7-A9A7-D1681BAE38AF}"/>
              </a:ext>
            </a:extLst>
          </p:cNvPr>
          <p:cNvSpPr txBox="1">
            <a:spLocks noChangeArrowheads="1"/>
          </p:cNvSpPr>
          <p:nvPr/>
        </p:nvSpPr>
        <p:spPr bwMode="auto">
          <a:xfrm>
            <a:off x="2448421" y="1892301"/>
            <a:ext cx="8002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800" b="1" dirty="0">
                <a:solidFill>
                  <a:schemeClr val="accent1">
                    <a:lumMod val="50000"/>
                  </a:schemeClr>
                </a:solidFill>
                <a:latin typeface="+mn-lt"/>
              </a:rPr>
              <a:t>Quelles questions faut-il se poser ?</a:t>
            </a:r>
          </a:p>
        </p:txBody>
      </p:sp>
      <p:sp>
        <p:nvSpPr>
          <p:cNvPr id="2" name="Espace réservé du numéro de diapositive 1"/>
          <p:cNvSpPr>
            <a:spLocks noGrp="1"/>
          </p:cNvSpPr>
          <p:nvPr>
            <p:ph type="sldNum" sz="quarter" idx="12"/>
          </p:nvPr>
        </p:nvSpPr>
        <p:spPr/>
        <p:txBody>
          <a:bodyPr/>
          <a:lstStyle/>
          <a:p>
            <a:fld id="{3E38D195-55B1-48C8-AFE8-EED7FA417749}" type="slidenum">
              <a:rPr lang="fr-FR" smtClean="0"/>
              <a:t>14</a:t>
            </a:fld>
            <a:endParaRPr lang="fr-FR"/>
          </a:p>
        </p:txBody>
      </p:sp>
    </p:spTree>
    <p:extLst>
      <p:ext uri="{BB962C8B-B14F-4D97-AF65-F5344CB8AC3E}">
        <p14:creationId xmlns:p14="http://schemas.microsoft.com/office/powerpoint/2010/main" val="384988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5E7C72D9-97A8-4D9E-9459-843C4A94BF6E}"/>
              </a:ext>
            </a:extLst>
          </p:cNvPr>
          <p:cNvSpPr txBox="1">
            <a:spLocks/>
          </p:cNvSpPr>
          <p:nvPr/>
        </p:nvSpPr>
        <p:spPr>
          <a:xfrm>
            <a:off x="0" y="1"/>
            <a:ext cx="12192000" cy="590550"/>
          </a:xfrm>
          <a:prstGeom prst="rect">
            <a:avLst/>
          </a:prstGeom>
          <a:solidFill>
            <a:schemeClr val="accent1">
              <a:lumMod val="5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bg1"/>
                </a:solidFill>
              </a:rPr>
              <a:t>ED Prescription - Cas n°1 (bis) </a:t>
            </a:r>
          </a:p>
        </p:txBody>
      </p:sp>
      <p:sp>
        <p:nvSpPr>
          <p:cNvPr id="9" name="Titre 4">
            <a:extLst>
              <a:ext uri="{FF2B5EF4-FFF2-40B4-BE49-F238E27FC236}">
                <a16:creationId xmlns:a16="http://schemas.microsoft.com/office/drawing/2014/main" id="{020201B4-1529-45D7-8784-8619273CFB46}"/>
              </a:ext>
            </a:extLst>
          </p:cNvPr>
          <p:cNvSpPr>
            <a:spLocks noGrp="1" noChangeArrowheads="1"/>
          </p:cNvSpPr>
          <p:nvPr>
            <p:ph type="title"/>
          </p:nvPr>
        </p:nvSpPr>
        <p:spPr bwMode="auto">
          <a:xfrm>
            <a:off x="66675" y="654050"/>
            <a:ext cx="105156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b="1" dirty="0">
                <a:latin typeface="+mn-lt"/>
              </a:rPr>
              <a:t>Prescription de diclofénac</a:t>
            </a:r>
          </a:p>
        </p:txBody>
      </p:sp>
      <p:sp>
        <p:nvSpPr>
          <p:cNvPr id="2" name="Rectangle 1">
            <a:extLst>
              <a:ext uri="{FF2B5EF4-FFF2-40B4-BE49-F238E27FC236}">
                <a16:creationId xmlns:a16="http://schemas.microsoft.com/office/drawing/2014/main" id="{F5078873-02DE-4339-927E-B6D695625071}"/>
              </a:ext>
            </a:extLst>
          </p:cNvPr>
          <p:cNvSpPr/>
          <p:nvPr/>
        </p:nvSpPr>
        <p:spPr>
          <a:xfrm>
            <a:off x="66675" y="6396335"/>
            <a:ext cx="11925300" cy="369332"/>
          </a:xfrm>
          <a:prstGeom prst="rect">
            <a:avLst/>
          </a:prstGeom>
        </p:spPr>
        <p:txBody>
          <a:bodyPr wrap="square">
            <a:spAutoFit/>
          </a:bodyPr>
          <a:lstStyle/>
          <a:p>
            <a:r>
              <a:rPr lang="fr-FR" dirty="0"/>
              <a:t>http://base-donnees-publique.medicaments.gouv.fr/affichageDoc.php?specid=67411717&amp;typedoc=R</a:t>
            </a:r>
          </a:p>
        </p:txBody>
      </p:sp>
      <p:pic>
        <p:nvPicPr>
          <p:cNvPr id="3" name="Image 2">
            <a:extLst>
              <a:ext uri="{FF2B5EF4-FFF2-40B4-BE49-F238E27FC236}">
                <a16:creationId xmlns:a16="http://schemas.microsoft.com/office/drawing/2014/main" id="{D1A18509-B059-48BF-B314-49494F530BFC}"/>
              </a:ext>
            </a:extLst>
          </p:cNvPr>
          <p:cNvPicPr>
            <a:picLocks noChangeAspect="1"/>
          </p:cNvPicPr>
          <p:nvPr/>
        </p:nvPicPr>
        <p:blipFill rotWithShape="1">
          <a:blip r:embed="rId2"/>
          <a:srcRect l="28917" t="9443" r="13204" b="38853"/>
          <a:stretch/>
        </p:blipFill>
        <p:spPr>
          <a:xfrm>
            <a:off x="4935220" y="965200"/>
            <a:ext cx="7056755" cy="35458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Image 3">
            <a:extLst>
              <a:ext uri="{FF2B5EF4-FFF2-40B4-BE49-F238E27FC236}">
                <a16:creationId xmlns:a16="http://schemas.microsoft.com/office/drawing/2014/main" id="{5D1C9716-FDC7-4046-86B5-9B239EE1D775}"/>
              </a:ext>
            </a:extLst>
          </p:cNvPr>
          <p:cNvPicPr>
            <a:picLocks noChangeAspect="1"/>
          </p:cNvPicPr>
          <p:nvPr/>
        </p:nvPicPr>
        <p:blipFill rotWithShape="1">
          <a:blip r:embed="rId3"/>
          <a:srcRect l="29333" t="30666" r="13204" b="28760"/>
          <a:stretch/>
        </p:blipFill>
        <p:spPr>
          <a:xfrm>
            <a:off x="538480" y="3119755"/>
            <a:ext cx="7005955" cy="278256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Image 9">
            <a:extLst>
              <a:ext uri="{FF2B5EF4-FFF2-40B4-BE49-F238E27FC236}">
                <a16:creationId xmlns:a16="http://schemas.microsoft.com/office/drawing/2014/main" id="{5217E994-3CF1-4AA9-AA37-002047E851FB}"/>
              </a:ext>
            </a:extLst>
          </p:cNvPr>
          <p:cNvPicPr>
            <a:picLocks noChangeAspect="1"/>
          </p:cNvPicPr>
          <p:nvPr/>
        </p:nvPicPr>
        <p:blipFill rotWithShape="1">
          <a:blip r:embed="rId4"/>
          <a:srcRect l="28750" t="53037" r="27167" b="37778"/>
          <a:stretch/>
        </p:blipFill>
        <p:spPr>
          <a:xfrm>
            <a:off x="6370320" y="5577840"/>
            <a:ext cx="5374640" cy="629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Espace réservé du numéro de diapositive 4"/>
          <p:cNvSpPr>
            <a:spLocks noGrp="1"/>
          </p:cNvSpPr>
          <p:nvPr>
            <p:ph type="sldNum" sz="quarter" idx="12"/>
          </p:nvPr>
        </p:nvSpPr>
        <p:spPr/>
        <p:txBody>
          <a:bodyPr/>
          <a:lstStyle/>
          <a:p>
            <a:fld id="{3E38D195-55B1-48C8-AFE8-EED7FA417749}" type="slidenum">
              <a:rPr lang="fr-FR" smtClean="0"/>
              <a:t>15</a:t>
            </a:fld>
            <a:endParaRPr lang="fr-FR"/>
          </a:p>
        </p:txBody>
      </p:sp>
    </p:spTree>
    <p:extLst>
      <p:ext uri="{BB962C8B-B14F-4D97-AF65-F5344CB8AC3E}">
        <p14:creationId xmlns:p14="http://schemas.microsoft.com/office/powerpoint/2010/main" val="327695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5E7C72D9-97A8-4D9E-9459-843C4A94BF6E}"/>
              </a:ext>
            </a:extLst>
          </p:cNvPr>
          <p:cNvSpPr txBox="1">
            <a:spLocks/>
          </p:cNvSpPr>
          <p:nvPr/>
        </p:nvSpPr>
        <p:spPr>
          <a:xfrm>
            <a:off x="0" y="1"/>
            <a:ext cx="12192000" cy="590550"/>
          </a:xfrm>
          <a:prstGeom prst="rect">
            <a:avLst/>
          </a:prstGeom>
          <a:solidFill>
            <a:schemeClr val="accent1">
              <a:lumMod val="5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bg1"/>
                </a:solidFill>
              </a:rPr>
              <a:t>ED Prescription - Cas n°1 (bis) </a:t>
            </a:r>
          </a:p>
        </p:txBody>
      </p:sp>
      <p:sp>
        <p:nvSpPr>
          <p:cNvPr id="9" name="Titre 4">
            <a:extLst>
              <a:ext uri="{FF2B5EF4-FFF2-40B4-BE49-F238E27FC236}">
                <a16:creationId xmlns:a16="http://schemas.microsoft.com/office/drawing/2014/main" id="{020201B4-1529-45D7-8784-8619273CFB46}"/>
              </a:ext>
            </a:extLst>
          </p:cNvPr>
          <p:cNvSpPr>
            <a:spLocks noGrp="1" noChangeArrowheads="1"/>
          </p:cNvSpPr>
          <p:nvPr>
            <p:ph type="title"/>
          </p:nvPr>
        </p:nvSpPr>
        <p:spPr bwMode="auto">
          <a:xfrm>
            <a:off x="66675" y="654050"/>
            <a:ext cx="105156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b="1" dirty="0">
                <a:latin typeface="+mn-lt"/>
              </a:rPr>
              <a:t>Prescription de diclofénac</a:t>
            </a:r>
          </a:p>
        </p:txBody>
      </p:sp>
      <p:pic>
        <p:nvPicPr>
          <p:cNvPr id="7" name="Image 6">
            <a:extLst>
              <a:ext uri="{FF2B5EF4-FFF2-40B4-BE49-F238E27FC236}">
                <a16:creationId xmlns:a16="http://schemas.microsoft.com/office/drawing/2014/main" id="{2F098230-3EAD-4532-AFE3-46EF58D95217}"/>
              </a:ext>
            </a:extLst>
          </p:cNvPr>
          <p:cNvPicPr>
            <a:picLocks noChangeAspect="1"/>
          </p:cNvPicPr>
          <p:nvPr/>
        </p:nvPicPr>
        <p:blipFill rotWithShape="1">
          <a:blip r:embed="rId2"/>
          <a:srcRect l="35083" t="23518" r="35500" b="13070"/>
          <a:stretch/>
        </p:blipFill>
        <p:spPr>
          <a:xfrm>
            <a:off x="6939280" y="654050"/>
            <a:ext cx="4968240" cy="6024244"/>
          </a:xfrm>
          <a:prstGeom prst="rect">
            <a:avLst/>
          </a:prstGeom>
          <a:ln>
            <a:solidFill>
              <a:schemeClr val="accent1"/>
            </a:solidFill>
          </a:ln>
        </p:spPr>
      </p:pic>
      <p:sp>
        <p:nvSpPr>
          <p:cNvPr id="11" name="Text Box 16">
            <a:extLst>
              <a:ext uri="{FF2B5EF4-FFF2-40B4-BE49-F238E27FC236}">
                <a16:creationId xmlns:a16="http://schemas.microsoft.com/office/drawing/2014/main" id="{111F4033-44CA-4026-952B-80188B01DEC2}"/>
              </a:ext>
            </a:extLst>
          </p:cNvPr>
          <p:cNvSpPr txBox="1">
            <a:spLocks noChangeArrowheads="1"/>
          </p:cNvSpPr>
          <p:nvPr/>
        </p:nvSpPr>
        <p:spPr bwMode="auto">
          <a:xfrm>
            <a:off x="406401" y="2465843"/>
            <a:ext cx="639064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2800" dirty="0">
                <a:solidFill>
                  <a:schemeClr val="accent1">
                    <a:lumMod val="50000"/>
                  </a:schemeClr>
                </a:solidFill>
                <a:latin typeface="+mn-lt"/>
              </a:rPr>
              <a:t>Diclofénac = Liste II </a:t>
            </a:r>
          </a:p>
          <a:p>
            <a:pPr>
              <a:spcBef>
                <a:spcPct val="0"/>
              </a:spcBef>
              <a:buFontTx/>
              <a:buNone/>
            </a:pPr>
            <a:r>
              <a:rPr lang="fr-FR" altLang="fr-FR" sz="2800" dirty="0">
                <a:solidFill>
                  <a:schemeClr val="accent1">
                    <a:lumMod val="50000"/>
                  </a:schemeClr>
                </a:solidFill>
                <a:latin typeface="+mn-lt"/>
                <a:sym typeface="Wingdings" panose="05000000000000000000" pitchFamily="2" charset="2"/>
              </a:rPr>
              <a:t> </a:t>
            </a:r>
            <a:r>
              <a:rPr lang="fr-FR" altLang="fr-FR" sz="2800" dirty="0">
                <a:solidFill>
                  <a:schemeClr val="accent1">
                    <a:lumMod val="50000"/>
                  </a:schemeClr>
                </a:solidFill>
                <a:latin typeface="+mn-lt"/>
              </a:rPr>
              <a:t>Sur ordonnance, renouvelable dans la limite de la validité (soit ici 1 an)</a:t>
            </a:r>
          </a:p>
        </p:txBody>
      </p:sp>
      <p:sp>
        <p:nvSpPr>
          <p:cNvPr id="8" name="Rectangle 7">
            <a:extLst>
              <a:ext uri="{FF2B5EF4-FFF2-40B4-BE49-F238E27FC236}">
                <a16:creationId xmlns:a16="http://schemas.microsoft.com/office/drawing/2014/main" id="{5F326282-1216-40C4-8AC2-31D9E6B0AC90}"/>
              </a:ext>
            </a:extLst>
          </p:cNvPr>
          <p:cNvSpPr/>
          <p:nvPr/>
        </p:nvSpPr>
        <p:spPr>
          <a:xfrm>
            <a:off x="7609840" y="3688080"/>
            <a:ext cx="1473200" cy="27432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ABB0B44B-F9D6-40B4-BDF1-D052B8E26BD2}"/>
              </a:ext>
            </a:extLst>
          </p:cNvPr>
          <p:cNvSpPr/>
          <p:nvPr/>
        </p:nvSpPr>
        <p:spPr>
          <a:xfrm>
            <a:off x="8503920" y="2722880"/>
            <a:ext cx="1097280" cy="27432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 Box 16">
            <a:extLst>
              <a:ext uri="{FF2B5EF4-FFF2-40B4-BE49-F238E27FC236}">
                <a16:creationId xmlns:a16="http://schemas.microsoft.com/office/drawing/2014/main" id="{17ACC59C-D452-48A6-BE61-40C0148FEC6A}"/>
              </a:ext>
            </a:extLst>
          </p:cNvPr>
          <p:cNvSpPr txBox="1">
            <a:spLocks noChangeArrowheads="1"/>
          </p:cNvSpPr>
          <p:nvPr/>
        </p:nvSpPr>
        <p:spPr bwMode="auto">
          <a:xfrm>
            <a:off x="4880328" y="4566284"/>
            <a:ext cx="1790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2400" dirty="0">
                <a:solidFill>
                  <a:schemeClr val="accent1">
                    <a:lumMod val="50000"/>
                  </a:schemeClr>
                </a:solidFill>
                <a:latin typeface="+mn-lt"/>
              </a:rPr>
              <a:t>Pas d’espace</a:t>
            </a:r>
          </a:p>
        </p:txBody>
      </p:sp>
      <p:sp>
        <p:nvSpPr>
          <p:cNvPr id="14" name="Line 15">
            <a:extLst>
              <a:ext uri="{FF2B5EF4-FFF2-40B4-BE49-F238E27FC236}">
                <a16:creationId xmlns:a16="http://schemas.microsoft.com/office/drawing/2014/main" id="{2DE00907-E28D-478D-A52D-20DCA64A84C8}"/>
              </a:ext>
            </a:extLst>
          </p:cNvPr>
          <p:cNvSpPr>
            <a:spLocks noChangeShapeType="1"/>
          </p:cNvSpPr>
          <p:nvPr/>
        </p:nvSpPr>
        <p:spPr bwMode="auto">
          <a:xfrm flipV="1">
            <a:off x="6671028" y="3914336"/>
            <a:ext cx="3214652" cy="992943"/>
          </a:xfrm>
          <a:prstGeom prst="line">
            <a:avLst/>
          </a:prstGeom>
          <a:noFill/>
          <a:ln w="381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2" name="Espace réservé du numéro de diapositive 1"/>
          <p:cNvSpPr>
            <a:spLocks noGrp="1"/>
          </p:cNvSpPr>
          <p:nvPr>
            <p:ph type="sldNum" sz="quarter" idx="12"/>
          </p:nvPr>
        </p:nvSpPr>
        <p:spPr/>
        <p:txBody>
          <a:bodyPr/>
          <a:lstStyle/>
          <a:p>
            <a:fld id="{3E38D195-55B1-48C8-AFE8-EED7FA417749}" type="slidenum">
              <a:rPr lang="fr-FR" smtClean="0"/>
              <a:t>16</a:t>
            </a:fld>
            <a:endParaRPr lang="fr-FR"/>
          </a:p>
        </p:txBody>
      </p:sp>
    </p:spTree>
    <p:extLst>
      <p:ext uri="{BB962C8B-B14F-4D97-AF65-F5344CB8AC3E}">
        <p14:creationId xmlns:p14="http://schemas.microsoft.com/office/powerpoint/2010/main" val="3588552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5E7C72D9-97A8-4D9E-9459-843C4A94BF6E}"/>
              </a:ext>
            </a:extLst>
          </p:cNvPr>
          <p:cNvSpPr txBox="1">
            <a:spLocks/>
          </p:cNvSpPr>
          <p:nvPr/>
        </p:nvSpPr>
        <p:spPr>
          <a:xfrm>
            <a:off x="0" y="1"/>
            <a:ext cx="12192000" cy="590550"/>
          </a:xfrm>
          <a:prstGeom prst="rect">
            <a:avLst/>
          </a:prstGeom>
          <a:solidFill>
            <a:schemeClr val="accent1">
              <a:lumMod val="5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bg1"/>
                </a:solidFill>
              </a:rPr>
              <a:t>ED Prescription - Cas n°1 (bis) </a:t>
            </a:r>
          </a:p>
        </p:txBody>
      </p:sp>
      <p:sp>
        <p:nvSpPr>
          <p:cNvPr id="9" name="Titre 4">
            <a:extLst>
              <a:ext uri="{FF2B5EF4-FFF2-40B4-BE49-F238E27FC236}">
                <a16:creationId xmlns:a16="http://schemas.microsoft.com/office/drawing/2014/main" id="{020201B4-1529-45D7-8784-8619273CFB46}"/>
              </a:ext>
            </a:extLst>
          </p:cNvPr>
          <p:cNvSpPr>
            <a:spLocks noGrp="1" noChangeArrowheads="1"/>
          </p:cNvSpPr>
          <p:nvPr>
            <p:ph type="title"/>
          </p:nvPr>
        </p:nvSpPr>
        <p:spPr bwMode="auto">
          <a:xfrm>
            <a:off x="66675" y="654050"/>
            <a:ext cx="105156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b="1" dirty="0">
                <a:latin typeface="+mn-lt"/>
              </a:rPr>
              <a:t>Prescription de diclofénac</a:t>
            </a:r>
          </a:p>
        </p:txBody>
      </p:sp>
      <p:sp>
        <p:nvSpPr>
          <p:cNvPr id="10" name="Rectangle 5">
            <a:extLst>
              <a:ext uri="{FF2B5EF4-FFF2-40B4-BE49-F238E27FC236}">
                <a16:creationId xmlns:a16="http://schemas.microsoft.com/office/drawing/2014/main" id="{BD5730FB-80DC-4708-91A6-6837E2078645}"/>
              </a:ext>
            </a:extLst>
          </p:cNvPr>
          <p:cNvSpPr>
            <a:spLocks noChangeArrowheads="1"/>
          </p:cNvSpPr>
          <p:nvPr/>
        </p:nvSpPr>
        <p:spPr bwMode="auto">
          <a:xfrm>
            <a:off x="365760" y="2551132"/>
            <a:ext cx="10656272" cy="23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pPr>
            <a:r>
              <a:rPr lang="fr-FR" altLang="fr-FR" sz="2800" dirty="0">
                <a:solidFill>
                  <a:schemeClr val="accent1">
                    <a:lumMod val="50000"/>
                  </a:schemeClr>
                </a:solidFill>
                <a:latin typeface="+mn-lt"/>
              </a:rPr>
              <a:t>Lire le RCP</a:t>
            </a:r>
          </a:p>
          <a:p>
            <a:pPr eaLnBrk="1" hangingPunct="1">
              <a:lnSpc>
                <a:spcPct val="90000"/>
              </a:lnSpc>
            </a:pPr>
            <a:r>
              <a:rPr lang="fr-FR" altLang="fr-FR" sz="2800" dirty="0">
                <a:solidFill>
                  <a:schemeClr val="accent1">
                    <a:lumMod val="50000"/>
                  </a:schemeClr>
                </a:solidFill>
                <a:latin typeface="+mn-lt"/>
              </a:rPr>
              <a:t>Interroger la patiente</a:t>
            </a:r>
          </a:p>
          <a:p>
            <a:pPr lvl="1" eaLnBrk="1" hangingPunct="1">
              <a:lnSpc>
                <a:spcPct val="90000"/>
              </a:lnSpc>
            </a:pPr>
            <a:r>
              <a:rPr lang="fr-FR" altLang="fr-FR" sz="2400" dirty="0">
                <a:solidFill>
                  <a:schemeClr val="accent1">
                    <a:lumMod val="50000"/>
                  </a:schemeClr>
                </a:solidFill>
                <a:latin typeface="+mn-lt"/>
              </a:rPr>
              <a:t>Traitements concomitants</a:t>
            </a:r>
          </a:p>
          <a:p>
            <a:pPr lvl="1" eaLnBrk="1" hangingPunct="1">
              <a:lnSpc>
                <a:spcPct val="90000"/>
              </a:lnSpc>
            </a:pPr>
            <a:r>
              <a:rPr lang="fr-FR" altLang="fr-FR" sz="2400" dirty="0">
                <a:solidFill>
                  <a:schemeClr val="accent1">
                    <a:lumMod val="50000"/>
                  </a:schemeClr>
                </a:solidFill>
                <a:latin typeface="+mn-lt"/>
              </a:rPr>
              <a:t>Antécédents / pathologie</a:t>
            </a:r>
          </a:p>
        </p:txBody>
      </p:sp>
      <p:sp>
        <p:nvSpPr>
          <p:cNvPr id="15" name="Text Box 7">
            <a:extLst>
              <a:ext uri="{FF2B5EF4-FFF2-40B4-BE49-F238E27FC236}">
                <a16:creationId xmlns:a16="http://schemas.microsoft.com/office/drawing/2014/main" id="{DF46D45C-2548-42E6-B61C-6AD2C466A78D}"/>
              </a:ext>
            </a:extLst>
          </p:cNvPr>
          <p:cNvSpPr txBox="1">
            <a:spLocks noChangeArrowheads="1"/>
          </p:cNvSpPr>
          <p:nvPr/>
        </p:nvSpPr>
        <p:spPr bwMode="auto">
          <a:xfrm>
            <a:off x="540048" y="1597025"/>
            <a:ext cx="106562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800" b="1" dirty="0">
                <a:solidFill>
                  <a:schemeClr val="accent1">
                    <a:lumMod val="50000"/>
                  </a:schemeClr>
                </a:solidFill>
                <a:latin typeface="+mn-lt"/>
              </a:rPr>
              <a:t>Que fallait-il faire avant de prescrire un nouveau médicament ?</a:t>
            </a:r>
          </a:p>
        </p:txBody>
      </p:sp>
      <p:sp>
        <p:nvSpPr>
          <p:cNvPr id="16" name="Rectangle 5">
            <a:extLst>
              <a:ext uri="{FF2B5EF4-FFF2-40B4-BE49-F238E27FC236}">
                <a16:creationId xmlns:a16="http://schemas.microsoft.com/office/drawing/2014/main" id="{8BD45E2D-26F8-4C84-BF5E-391BB95DA504}"/>
              </a:ext>
            </a:extLst>
          </p:cNvPr>
          <p:cNvSpPr>
            <a:spLocks noChangeArrowheads="1"/>
          </p:cNvSpPr>
          <p:nvPr/>
        </p:nvSpPr>
        <p:spPr bwMode="auto">
          <a:xfrm>
            <a:off x="365760" y="5019040"/>
            <a:ext cx="11308080" cy="4964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eaLnBrk="1" hangingPunct="1">
              <a:lnSpc>
                <a:spcPct val="90000"/>
              </a:lnSpc>
              <a:buNone/>
            </a:pPr>
            <a:r>
              <a:rPr lang="fr-FR" altLang="fr-FR" sz="2800" dirty="0">
                <a:solidFill>
                  <a:schemeClr val="accent1">
                    <a:lumMod val="50000"/>
                  </a:schemeClr>
                </a:solidFill>
                <a:latin typeface="+mn-lt"/>
              </a:rPr>
              <a:t>Vous interrogez Mme P sur ses antécédents. Elle vous signale qu’elle est traitée depuis 3 ans pour une fibrillation auriculaire par du Préviscan® et de l’</a:t>
            </a:r>
            <a:r>
              <a:rPr lang="fr-FR" altLang="fr-FR" sz="2800" dirty="0" err="1">
                <a:solidFill>
                  <a:schemeClr val="accent1">
                    <a:lumMod val="50000"/>
                  </a:schemeClr>
                </a:solidFill>
                <a:latin typeface="+mn-lt"/>
              </a:rPr>
              <a:t>Avlocardyl</a:t>
            </a:r>
            <a:r>
              <a:rPr lang="fr-FR" altLang="fr-FR" sz="2800" dirty="0">
                <a:solidFill>
                  <a:schemeClr val="accent1">
                    <a:lumMod val="50000"/>
                  </a:schemeClr>
                </a:solidFill>
                <a:latin typeface="+mn-lt"/>
              </a:rPr>
              <a:t>® (40mg 2 fois par jour)</a:t>
            </a:r>
          </a:p>
        </p:txBody>
      </p:sp>
      <p:sp>
        <p:nvSpPr>
          <p:cNvPr id="2" name="Espace réservé du numéro de diapositive 1"/>
          <p:cNvSpPr>
            <a:spLocks noGrp="1"/>
          </p:cNvSpPr>
          <p:nvPr>
            <p:ph type="sldNum" sz="quarter" idx="12"/>
          </p:nvPr>
        </p:nvSpPr>
        <p:spPr/>
        <p:txBody>
          <a:bodyPr/>
          <a:lstStyle/>
          <a:p>
            <a:fld id="{3E38D195-55B1-48C8-AFE8-EED7FA417749}" type="slidenum">
              <a:rPr lang="fr-FR" smtClean="0"/>
              <a:t>17</a:t>
            </a:fld>
            <a:endParaRPr lang="fr-FR"/>
          </a:p>
        </p:txBody>
      </p:sp>
    </p:spTree>
    <p:extLst>
      <p:ext uri="{BB962C8B-B14F-4D97-AF65-F5344CB8AC3E}">
        <p14:creationId xmlns:p14="http://schemas.microsoft.com/office/powerpoint/2010/main" val="202455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5E7C72D9-97A8-4D9E-9459-843C4A94BF6E}"/>
              </a:ext>
            </a:extLst>
          </p:cNvPr>
          <p:cNvSpPr txBox="1">
            <a:spLocks/>
          </p:cNvSpPr>
          <p:nvPr/>
        </p:nvSpPr>
        <p:spPr>
          <a:xfrm>
            <a:off x="0" y="1"/>
            <a:ext cx="12192000" cy="590550"/>
          </a:xfrm>
          <a:prstGeom prst="rect">
            <a:avLst/>
          </a:prstGeom>
          <a:solidFill>
            <a:schemeClr val="accent1">
              <a:lumMod val="5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bg1"/>
                </a:solidFill>
              </a:rPr>
              <a:t>ED Prescription - Cas n°1 (bis) </a:t>
            </a:r>
          </a:p>
        </p:txBody>
      </p:sp>
      <p:sp>
        <p:nvSpPr>
          <p:cNvPr id="9" name="Titre 4">
            <a:extLst>
              <a:ext uri="{FF2B5EF4-FFF2-40B4-BE49-F238E27FC236}">
                <a16:creationId xmlns:a16="http://schemas.microsoft.com/office/drawing/2014/main" id="{020201B4-1529-45D7-8784-8619273CFB46}"/>
              </a:ext>
            </a:extLst>
          </p:cNvPr>
          <p:cNvSpPr>
            <a:spLocks noGrp="1" noChangeArrowheads="1"/>
          </p:cNvSpPr>
          <p:nvPr>
            <p:ph type="title"/>
          </p:nvPr>
        </p:nvSpPr>
        <p:spPr bwMode="auto">
          <a:xfrm>
            <a:off x="66675" y="654050"/>
            <a:ext cx="105156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b="1" dirty="0">
                <a:latin typeface="+mn-lt"/>
              </a:rPr>
              <a:t>Prescription de diclofénac</a:t>
            </a:r>
          </a:p>
        </p:txBody>
      </p:sp>
      <p:pic>
        <p:nvPicPr>
          <p:cNvPr id="3" name="Image 2">
            <a:extLst>
              <a:ext uri="{FF2B5EF4-FFF2-40B4-BE49-F238E27FC236}">
                <a16:creationId xmlns:a16="http://schemas.microsoft.com/office/drawing/2014/main" id="{E2522A75-8D4F-4527-B84C-B895BA38DEAD}"/>
              </a:ext>
            </a:extLst>
          </p:cNvPr>
          <p:cNvPicPr>
            <a:picLocks noChangeAspect="1"/>
          </p:cNvPicPr>
          <p:nvPr/>
        </p:nvPicPr>
        <p:blipFill rotWithShape="1">
          <a:blip r:embed="rId2"/>
          <a:srcRect l="29649" t="26042" r="13203" b="32500"/>
          <a:stretch/>
        </p:blipFill>
        <p:spPr>
          <a:xfrm>
            <a:off x="459916" y="2023630"/>
            <a:ext cx="10244236" cy="4180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ZoneTexte 4">
            <a:extLst>
              <a:ext uri="{FF2B5EF4-FFF2-40B4-BE49-F238E27FC236}">
                <a16:creationId xmlns:a16="http://schemas.microsoft.com/office/drawing/2014/main" id="{90DCC86A-276F-4701-8F5E-86503D38E785}"/>
              </a:ext>
            </a:extLst>
          </p:cNvPr>
          <p:cNvSpPr txBox="1"/>
          <p:nvPr/>
        </p:nvSpPr>
        <p:spPr>
          <a:xfrm>
            <a:off x="459916" y="1446441"/>
            <a:ext cx="5166388" cy="461665"/>
          </a:xfrm>
          <a:prstGeom prst="rect">
            <a:avLst/>
          </a:prstGeom>
          <a:noFill/>
        </p:spPr>
        <p:txBody>
          <a:bodyPr wrap="square" rtlCol="0">
            <a:spAutoFit/>
          </a:bodyPr>
          <a:lstStyle/>
          <a:p>
            <a:r>
              <a:rPr lang="fr-FR" sz="2400" b="1" dirty="0"/>
              <a:t>Mises en garde et précautions d’emploi</a:t>
            </a:r>
          </a:p>
        </p:txBody>
      </p:sp>
      <p:sp>
        <p:nvSpPr>
          <p:cNvPr id="2" name="Espace réservé du numéro de diapositive 1"/>
          <p:cNvSpPr>
            <a:spLocks noGrp="1"/>
          </p:cNvSpPr>
          <p:nvPr>
            <p:ph type="sldNum" sz="quarter" idx="12"/>
          </p:nvPr>
        </p:nvSpPr>
        <p:spPr/>
        <p:txBody>
          <a:bodyPr/>
          <a:lstStyle/>
          <a:p>
            <a:fld id="{3E38D195-55B1-48C8-AFE8-EED7FA417749}" type="slidenum">
              <a:rPr lang="fr-FR" smtClean="0"/>
              <a:t>18</a:t>
            </a:fld>
            <a:endParaRPr lang="fr-FR"/>
          </a:p>
        </p:txBody>
      </p:sp>
    </p:spTree>
    <p:extLst>
      <p:ext uri="{BB962C8B-B14F-4D97-AF65-F5344CB8AC3E}">
        <p14:creationId xmlns:p14="http://schemas.microsoft.com/office/powerpoint/2010/main" val="1842979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5E7C72D9-97A8-4D9E-9459-843C4A94BF6E}"/>
              </a:ext>
            </a:extLst>
          </p:cNvPr>
          <p:cNvSpPr txBox="1">
            <a:spLocks/>
          </p:cNvSpPr>
          <p:nvPr/>
        </p:nvSpPr>
        <p:spPr>
          <a:xfrm>
            <a:off x="0" y="1"/>
            <a:ext cx="12192000" cy="590550"/>
          </a:xfrm>
          <a:prstGeom prst="rect">
            <a:avLst/>
          </a:prstGeom>
          <a:solidFill>
            <a:schemeClr val="accent1">
              <a:lumMod val="5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bg1"/>
                </a:solidFill>
              </a:rPr>
              <a:t>ED Prescription - Cas n°1 (bis) </a:t>
            </a:r>
          </a:p>
        </p:txBody>
      </p:sp>
      <p:sp>
        <p:nvSpPr>
          <p:cNvPr id="9" name="Titre 4">
            <a:extLst>
              <a:ext uri="{FF2B5EF4-FFF2-40B4-BE49-F238E27FC236}">
                <a16:creationId xmlns:a16="http://schemas.microsoft.com/office/drawing/2014/main" id="{020201B4-1529-45D7-8784-8619273CFB46}"/>
              </a:ext>
            </a:extLst>
          </p:cNvPr>
          <p:cNvSpPr>
            <a:spLocks noGrp="1" noChangeArrowheads="1"/>
          </p:cNvSpPr>
          <p:nvPr>
            <p:ph type="title"/>
          </p:nvPr>
        </p:nvSpPr>
        <p:spPr bwMode="auto">
          <a:xfrm>
            <a:off x="66675" y="654050"/>
            <a:ext cx="105156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b="1" dirty="0">
                <a:latin typeface="+mn-lt"/>
              </a:rPr>
              <a:t>Prescription de diclofénac</a:t>
            </a:r>
          </a:p>
        </p:txBody>
      </p:sp>
      <p:pic>
        <p:nvPicPr>
          <p:cNvPr id="4" name="Image 3">
            <a:extLst>
              <a:ext uri="{FF2B5EF4-FFF2-40B4-BE49-F238E27FC236}">
                <a16:creationId xmlns:a16="http://schemas.microsoft.com/office/drawing/2014/main" id="{E7C8BC0B-E557-4CE8-95BD-9AA475343119}"/>
              </a:ext>
            </a:extLst>
          </p:cNvPr>
          <p:cNvPicPr>
            <a:picLocks noChangeAspect="1"/>
          </p:cNvPicPr>
          <p:nvPr/>
        </p:nvPicPr>
        <p:blipFill rotWithShape="1">
          <a:blip r:embed="rId2"/>
          <a:srcRect l="29353" t="19798" r="13204" b="46060"/>
          <a:stretch/>
        </p:blipFill>
        <p:spPr>
          <a:xfrm>
            <a:off x="463825" y="2382982"/>
            <a:ext cx="10137331" cy="3389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ZoneTexte 4">
            <a:extLst>
              <a:ext uri="{FF2B5EF4-FFF2-40B4-BE49-F238E27FC236}">
                <a16:creationId xmlns:a16="http://schemas.microsoft.com/office/drawing/2014/main" id="{90DCC86A-276F-4701-8F5E-86503D38E785}"/>
              </a:ext>
            </a:extLst>
          </p:cNvPr>
          <p:cNvSpPr txBox="1"/>
          <p:nvPr/>
        </p:nvSpPr>
        <p:spPr>
          <a:xfrm>
            <a:off x="326565" y="1612899"/>
            <a:ext cx="5166388" cy="461665"/>
          </a:xfrm>
          <a:prstGeom prst="rect">
            <a:avLst/>
          </a:prstGeom>
          <a:noFill/>
        </p:spPr>
        <p:txBody>
          <a:bodyPr wrap="square" rtlCol="0">
            <a:spAutoFit/>
          </a:bodyPr>
          <a:lstStyle/>
          <a:p>
            <a:r>
              <a:rPr lang="fr-FR" sz="2400" b="1" dirty="0"/>
              <a:t>Interactions médicamenteuses</a:t>
            </a:r>
          </a:p>
        </p:txBody>
      </p:sp>
      <p:sp>
        <p:nvSpPr>
          <p:cNvPr id="2" name="Espace réservé du numéro de diapositive 1"/>
          <p:cNvSpPr>
            <a:spLocks noGrp="1"/>
          </p:cNvSpPr>
          <p:nvPr>
            <p:ph type="sldNum" sz="quarter" idx="12"/>
          </p:nvPr>
        </p:nvSpPr>
        <p:spPr/>
        <p:txBody>
          <a:bodyPr/>
          <a:lstStyle/>
          <a:p>
            <a:fld id="{3E38D195-55B1-48C8-AFE8-EED7FA417749}" type="slidenum">
              <a:rPr lang="fr-FR" smtClean="0"/>
              <a:t>19</a:t>
            </a:fld>
            <a:endParaRPr lang="fr-FR"/>
          </a:p>
        </p:txBody>
      </p:sp>
    </p:spTree>
    <p:extLst>
      <p:ext uri="{BB962C8B-B14F-4D97-AF65-F5344CB8AC3E}">
        <p14:creationId xmlns:p14="http://schemas.microsoft.com/office/powerpoint/2010/main" val="2931752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C90491-F3EF-45D2-B173-10F036F3F1C3}"/>
              </a:ext>
            </a:extLst>
          </p:cNvPr>
          <p:cNvSpPr>
            <a:spLocks noGrp="1"/>
          </p:cNvSpPr>
          <p:nvPr>
            <p:ph type="title"/>
          </p:nvPr>
        </p:nvSpPr>
        <p:spPr/>
        <p:txBody>
          <a:bodyPr/>
          <a:lstStyle/>
          <a:p>
            <a:r>
              <a:rPr lang="fr-FR" dirty="0"/>
              <a:t>Items ECN</a:t>
            </a:r>
          </a:p>
        </p:txBody>
      </p:sp>
      <p:sp>
        <p:nvSpPr>
          <p:cNvPr id="3" name="Espace réservé du contenu 2">
            <a:extLst>
              <a:ext uri="{FF2B5EF4-FFF2-40B4-BE49-F238E27FC236}">
                <a16:creationId xmlns:a16="http://schemas.microsoft.com/office/drawing/2014/main" id="{B192A7E4-7D4B-4367-ADEB-C8367452D140}"/>
              </a:ext>
            </a:extLst>
          </p:cNvPr>
          <p:cNvSpPr>
            <a:spLocks noGrp="1"/>
          </p:cNvSpPr>
          <p:nvPr>
            <p:ph idx="1"/>
          </p:nvPr>
        </p:nvSpPr>
        <p:spPr/>
        <p:txBody>
          <a:bodyPr/>
          <a:lstStyle/>
          <a:p>
            <a:r>
              <a:rPr lang="fr-FR" dirty="0"/>
              <a:t>Item n°323 : Cadre réglementaire de la prescription thérapeutique et recommandations pour le bon usage</a:t>
            </a:r>
          </a:p>
          <a:p>
            <a:endParaRPr lang="fr-FR" dirty="0"/>
          </a:p>
        </p:txBody>
      </p:sp>
      <p:sp>
        <p:nvSpPr>
          <p:cNvPr id="4" name="Espace réservé du numéro de diapositive 3"/>
          <p:cNvSpPr>
            <a:spLocks noGrp="1"/>
          </p:cNvSpPr>
          <p:nvPr>
            <p:ph type="sldNum" sz="quarter" idx="12"/>
          </p:nvPr>
        </p:nvSpPr>
        <p:spPr/>
        <p:txBody>
          <a:bodyPr/>
          <a:lstStyle/>
          <a:p>
            <a:fld id="{3E38D195-55B1-48C8-AFE8-EED7FA417749}" type="slidenum">
              <a:rPr lang="fr-FR" smtClean="0"/>
              <a:t>2</a:t>
            </a:fld>
            <a:endParaRPr lang="fr-FR"/>
          </a:p>
        </p:txBody>
      </p:sp>
    </p:spTree>
    <p:extLst>
      <p:ext uri="{BB962C8B-B14F-4D97-AF65-F5344CB8AC3E}">
        <p14:creationId xmlns:p14="http://schemas.microsoft.com/office/powerpoint/2010/main" val="3199757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5E7C72D9-97A8-4D9E-9459-843C4A94BF6E}"/>
              </a:ext>
            </a:extLst>
          </p:cNvPr>
          <p:cNvSpPr txBox="1">
            <a:spLocks/>
          </p:cNvSpPr>
          <p:nvPr/>
        </p:nvSpPr>
        <p:spPr>
          <a:xfrm>
            <a:off x="0" y="1"/>
            <a:ext cx="12192000" cy="590550"/>
          </a:xfrm>
          <a:prstGeom prst="rect">
            <a:avLst/>
          </a:prstGeom>
          <a:solidFill>
            <a:schemeClr val="accent1">
              <a:lumMod val="5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bg1"/>
                </a:solidFill>
              </a:rPr>
              <a:t>ED Prescription - Cas n°1 (ter) </a:t>
            </a:r>
          </a:p>
        </p:txBody>
      </p:sp>
      <p:sp>
        <p:nvSpPr>
          <p:cNvPr id="9" name="Titre 4">
            <a:extLst>
              <a:ext uri="{FF2B5EF4-FFF2-40B4-BE49-F238E27FC236}">
                <a16:creationId xmlns:a16="http://schemas.microsoft.com/office/drawing/2014/main" id="{020201B4-1529-45D7-8784-8619273CFB46}"/>
              </a:ext>
            </a:extLst>
          </p:cNvPr>
          <p:cNvSpPr>
            <a:spLocks noGrp="1" noChangeArrowheads="1"/>
          </p:cNvSpPr>
          <p:nvPr>
            <p:ph type="title"/>
          </p:nvPr>
        </p:nvSpPr>
        <p:spPr bwMode="auto">
          <a:xfrm>
            <a:off x="66675" y="654050"/>
            <a:ext cx="105156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orm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b="1" dirty="0">
                <a:latin typeface="+mn-lt"/>
              </a:rPr>
              <a:t>Prescription de </a:t>
            </a:r>
            <a:r>
              <a:rPr lang="fr-FR" altLang="fr-FR" b="1" dirty="0" err="1">
                <a:latin typeface="+mn-lt"/>
              </a:rPr>
              <a:t>tramadol</a:t>
            </a:r>
            <a:endParaRPr lang="fr-FR" altLang="fr-FR" b="1" dirty="0">
              <a:latin typeface="+mn-lt"/>
            </a:endParaRPr>
          </a:p>
        </p:txBody>
      </p:sp>
      <p:pic>
        <p:nvPicPr>
          <p:cNvPr id="3" name="Image 2">
            <a:extLst>
              <a:ext uri="{FF2B5EF4-FFF2-40B4-BE49-F238E27FC236}">
                <a16:creationId xmlns:a16="http://schemas.microsoft.com/office/drawing/2014/main" id="{D41E4CDE-8E69-46DD-AA90-01A2846640A9}"/>
              </a:ext>
            </a:extLst>
          </p:cNvPr>
          <p:cNvPicPr>
            <a:picLocks noChangeAspect="1"/>
          </p:cNvPicPr>
          <p:nvPr/>
        </p:nvPicPr>
        <p:blipFill rotWithShape="1">
          <a:blip r:embed="rId2"/>
          <a:srcRect l="35114" t="25051" r="35682" b="13535"/>
          <a:stretch/>
        </p:blipFill>
        <p:spPr>
          <a:xfrm>
            <a:off x="6858009" y="654049"/>
            <a:ext cx="5244788" cy="62039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3483B78A-8163-4585-9B33-A4AA7CA32FCD}"/>
              </a:ext>
            </a:extLst>
          </p:cNvPr>
          <p:cNvSpPr/>
          <p:nvPr/>
        </p:nvSpPr>
        <p:spPr>
          <a:xfrm>
            <a:off x="8503920" y="2722880"/>
            <a:ext cx="1097280" cy="27432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0CC134FB-172C-43EB-98EB-2C8E765531F2}"/>
              </a:ext>
            </a:extLst>
          </p:cNvPr>
          <p:cNvSpPr/>
          <p:nvPr/>
        </p:nvSpPr>
        <p:spPr>
          <a:xfrm>
            <a:off x="7609840" y="3688080"/>
            <a:ext cx="1473200" cy="27432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ext Box 16">
            <a:extLst>
              <a:ext uri="{FF2B5EF4-FFF2-40B4-BE49-F238E27FC236}">
                <a16:creationId xmlns:a16="http://schemas.microsoft.com/office/drawing/2014/main" id="{F1F8130C-B586-404C-8825-AFC806197494}"/>
              </a:ext>
            </a:extLst>
          </p:cNvPr>
          <p:cNvSpPr txBox="1">
            <a:spLocks noChangeArrowheads="1"/>
          </p:cNvSpPr>
          <p:nvPr/>
        </p:nvSpPr>
        <p:spPr bwMode="auto">
          <a:xfrm>
            <a:off x="4880328" y="4566284"/>
            <a:ext cx="1790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2400" dirty="0">
                <a:solidFill>
                  <a:schemeClr val="accent1">
                    <a:lumMod val="50000"/>
                  </a:schemeClr>
                </a:solidFill>
                <a:latin typeface="+mn-lt"/>
              </a:rPr>
              <a:t>Pas d’espace</a:t>
            </a:r>
          </a:p>
        </p:txBody>
      </p:sp>
      <p:sp>
        <p:nvSpPr>
          <p:cNvPr id="12" name="Line 15">
            <a:extLst>
              <a:ext uri="{FF2B5EF4-FFF2-40B4-BE49-F238E27FC236}">
                <a16:creationId xmlns:a16="http://schemas.microsoft.com/office/drawing/2014/main" id="{192BAFE9-2632-4BA6-AAE1-F738C1151177}"/>
              </a:ext>
            </a:extLst>
          </p:cNvPr>
          <p:cNvSpPr>
            <a:spLocks noChangeShapeType="1"/>
          </p:cNvSpPr>
          <p:nvPr/>
        </p:nvSpPr>
        <p:spPr bwMode="auto">
          <a:xfrm flipV="1">
            <a:off x="6671028" y="3914336"/>
            <a:ext cx="3214652" cy="992943"/>
          </a:xfrm>
          <a:prstGeom prst="line">
            <a:avLst/>
          </a:prstGeom>
          <a:noFill/>
          <a:ln w="381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13" name="Text Box 17">
            <a:extLst>
              <a:ext uri="{FF2B5EF4-FFF2-40B4-BE49-F238E27FC236}">
                <a16:creationId xmlns:a16="http://schemas.microsoft.com/office/drawing/2014/main" id="{5CFDB56A-8020-463F-AC3D-B06609C20937}"/>
              </a:ext>
            </a:extLst>
          </p:cNvPr>
          <p:cNvSpPr txBox="1">
            <a:spLocks noChangeArrowheads="1"/>
          </p:cNvSpPr>
          <p:nvPr/>
        </p:nvSpPr>
        <p:spPr bwMode="auto">
          <a:xfrm>
            <a:off x="1011382" y="2722880"/>
            <a:ext cx="464127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2400" dirty="0" err="1">
                <a:solidFill>
                  <a:schemeClr val="accent1">
                    <a:lumMod val="50000"/>
                  </a:schemeClr>
                </a:solidFill>
                <a:latin typeface="+mn-lt"/>
              </a:rPr>
              <a:t>Tramadol</a:t>
            </a:r>
            <a:r>
              <a:rPr lang="fr-FR" altLang="fr-FR" sz="2400" dirty="0">
                <a:solidFill>
                  <a:schemeClr val="accent1">
                    <a:lumMod val="50000"/>
                  </a:schemeClr>
                </a:solidFill>
                <a:latin typeface="+mn-lt"/>
              </a:rPr>
              <a:t> = Liste I </a:t>
            </a:r>
          </a:p>
          <a:p>
            <a:pPr>
              <a:spcBef>
                <a:spcPct val="0"/>
              </a:spcBef>
              <a:buFontTx/>
              <a:buNone/>
            </a:pPr>
            <a:r>
              <a:rPr lang="fr-FR" altLang="fr-FR" sz="2400" dirty="0">
                <a:solidFill>
                  <a:schemeClr val="accent1">
                    <a:lumMod val="50000"/>
                  </a:schemeClr>
                </a:solidFill>
                <a:latin typeface="+mn-lt"/>
                <a:sym typeface="Wingdings" panose="05000000000000000000" pitchFamily="2" charset="2"/>
              </a:rPr>
              <a:t> </a:t>
            </a:r>
            <a:r>
              <a:rPr lang="fr-FR" altLang="fr-FR" sz="2400" dirty="0">
                <a:solidFill>
                  <a:schemeClr val="accent1">
                    <a:lumMod val="50000"/>
                  </a:schemeClr>
                </a:solidFill>
                <a:latin typeface="+mn-lt"/>
              </a:rPr>
              <a:t>sur ordonnance non renouvelable, sauf mention par le prescripteur.</a:t>
            </a:r>
          </a:p>
        </p:txBody>
      </p:sp>
      <p:sp>
        <p:nvSpPr>
          <p:cNvPr id="2" name="Espace réservé du numéro de diapositive 1"/>
          <p:cNvSpPr>
            <a:spLocks noGrp="1"/>
          </p:cNvSpPr>
          <p:nvPr>
            <p:ph type="sldNum" sz="quarter" idx="12"/>
          </p:nvPr>
        </p:nvSpPr>
        <p:spPr/>
        <p:txBody>
          <a:bodyPr/>
          <a:lstStyle/>
          <a:p>
            <a:fld id="{3E38D195-55B1-48C8-AFE8-EED7FA417749}" type="slidenum">
              <a:rPr lang="fr-FR" smtClean="0"/>
              <a:t>20</a:t>
            </a:fld>
            <a:endParaRPr lang="fr-FR"/>
          </a:p>
        </p:txBody>
      </p:sp>
    </p:spTree>
    <p:extLst>
      <p:ext uri="{BB962C8B-B14F-4D97-AF65-F5344CB8AC3E}">
        <p14:creationId xmlns:p14="http://schemas.microsoft.com/office/powerpoint/2010/main" val="2034916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F83076D7-481D-490A-AFFC-2B49F5DC69CD}"/>
              </a:ext>
            </a:extLst>
          </p:cNvPr>
          <p:cNvSpPr txBox="1">
            <a:spLocks/>
          </p:cNvSpPr>
          <p:nvPr/>
        </p:nvSpPr>
        <p:spPr>
          <a:xfrm>
            <a:off x="0" y="1"/>
            <a:ext cx="12192000" cy="590550"/>
          </a:xfrm>
          <a:prstGeom prst="rect">
            <a:avLst/>
          </a:prstGeom>
          <a:solidFill>
            <a:schemeClr val="accent1">
              <a:lumMod val="5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bg1"/>
                </a:solidFill>
              </a:rPr>
              <a:t>ED Prescription - Cas n°2 (Stupéfiants)</a:t>
            </a:r>
          </a:p>
        </p:txBody>
      </p:sp>
      <p:sp>
        <p:nvSpPr>
          <p:cNvPr id="7" name="Espace réservé du contenu 2">
            <a:extLst>
              <a:ext uri="{FF2B5EF4-FFF2-40B4-BE49-F238E27FC236}">
                <a16:creationId xmlns:a16="http://schemas.microsoft.com/office/drawing/2014/main" id="{78779F81-7EF1-48A2-85A8-131EC10680B3}"/>
              </a:ext>
            </a:extLst>
          </p:cNvPr>
          <p:cNvSpPr>
            <a:spLocks noGrp="1"/>
          </p:cNvSpPr>
          <p:nvPr>
            <p:ph idx="1"/>
          </p:nvPr>
        </p:nvSpPr>
        <p:spPr>
          <a:xfrm>
            <a:off x="361951" y="1733550"/>
            <a:ext cx="11572874" cy="2295525"/>
          </a:xfrm>
        </p:spPr>
        <p:txBody>
          <a:bodyPr>
            <a:normAutofit fontScale="92500" lnSpcReduction="20000"/>
          </a:bodyPr>
          <a:lstStyle/>
          <a:p>
            <a:r>
              <a:rPr lang="fr-FR" sz="3200" dirty="0"/>
              <a:t>Patient âgé de 35 ans </a:t>
            </a:r>
          </a:p>
          <a:p>
            <a:r>
              <a:rPr lang="fr-FR" sz="3200" dirty="0"/>
              <a:t>Ancien usager d’héroïne</a:t>
            </a:r>
          </a:p>
          <a:p>
            <a:r>
              <a:rPr lang="fr-FR" sz="3200" dirty="0"/>
              <a:t>Traité par SUBOXONE® (buprénorphine/naloxone) 2mg/0,5 mg, 2 comprimé par jour</a:t>
            </a:r>
          </a:p>
          <a:p>
            <a:r>
              <a:rPr lang="fr-FR" sz="3200" dirty="0"/>
              <a:t>Vient consulter pour le renouvellement de sa prescription. </a:t>
            </a:r>
          </a:p>
          <a:p>
            <a:pPr marL="0" indent="0">
              <a:buNone/>
            </a:pPr>
            <a:endParaRPr lang="fr-FR" sz="3200" dirty="0"/>
          </a:p>
        </p:txBody>
      </p:sp>
      <p:sp>
        <p:nvSpPr>
          <p:cNvPr id="8" name="Rectangle 7">
            <a:extLst>
              <a:ext uri="{FF2B5EF4-FFF2-40B4-BE49-F238E27FC236}">
                <a16:creationId xmlns:a16="http://schemas.microsoft.com/office/drawing/2014/main" id="{437B2B47-35B7-431C-A85C-ED77A8C8F45A}"/>
              </a:ext>
            </a:extLst>
          </p:cNvPr>
          <p:cNvSpPr/>
          <p:nvPr/>
        </p:nvSpPr>
        <p:spPr>
          <a:xfrm>
            <a:off x="838199" y="4601260"/>
            <a:ext cx="10296525" cy="830997"/>
          </a:xfrm>
          <a:prstGeom prst="rect">
            <a:avLst/>
          </a:prstGeom>
        </p:spPr>
        <p:txBody>
          <a:bodyPr wrap="square">
            <a:spAutoFit/>
          </a:bodyPr>
          <a:lstStyle/>
          <a:p>
            <a:pPr algn="just"/>
            <a:r>
              <a:rPr lang="fr-FR" sz="2400" b="1" dirty="0">
                <a:solidFill>
                  <a:schemeClr val="accent1">
                    <a:lumMod val="75000"/>
                  </a:schemeClr>
                </a:solidFill>
              </a:rPr>
              <a:t>http://base-donnees-publique.medicaments.gouv.fr/extrait.php?specid=63827255#</a:t>
            </a:r>
          </a:p>
        </p:txBody>
      </p:sp>
      <p:sp>
        <p:nvSpPr>
          <p:cNvPr id="2" name="Espace réservé du numéro de diapositive 1"/>
          <p:cNvSpPr>
            <a:spLocks noGrp="1"/>
          </p:cNvSpPr>
          <p:nvPr>
            <p:ph type="sldNum" sz="quarter" idx="12"/>
          </p:nvPr>
        </p:nvSpPr>
        <p:spPr/>
        <p:txBody>
          <a:bodyPr/>
          <a:lstStyle/>
          <a:p>
            <a:fld id="{3E38D195-55B1-48C8-AFE8-EED7FA417749}" type="slidenum">
              <a:rPr lang="fr-FR" smtClean="0"/>
              <a:t>21</a:t>
            </a:fld>
            <a:endParaRPr lang="fr-FR"/>
          </a:p>
        </p:txBody>
      </p:sp>
    </p:spTree>
    <p:extLst>
      <p:ext uri="{BB962C8B-B14F-4D97-AF65-F5344CB8AC3E}">
        <p14:creationId xmlns:p14="http://schemas.microsoft.com/office/powerpoint/2010/main" val="384267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5CC0A29-99B0-4B86-A0B3-3EF045A5A5F8}"/>
              </a:ext>
            </a:extLst>
          </p:cNvPr>
          <p:cNvPicPr>
            <a:picLocks noChangeAspect="1"/>
          </p:cNvPicPr>
          <p:nvPr/>
        </p:nvPicPr>
        <p:blipFill rotWithShape="1">
          <a:blip r:embed="rId2"/>
          <a:srcRect l="18500" t="15112" r="19666" b="9630"/>
          <a:stretch/>
        </p:blipFill>
        <p:spPr>
          <a:xfrm>
            <a:off x="1432560" y="285385"/>
            <a:ext cx="9184640" cy="6288136"/>
          </a:xfrm>
          <a:prstGeom prst="rect">
            <a:avLst/>
          </a:prstGeom>
        </p:spPr>
      </p:pic>
      <p:sp>
        <p:nvSpPr>
          <p:cNvPr id="5" name="Rectangle 4">
            <a:extLst>
              <a:ext uri="{FF2B5EF4-FFF2-40B4-BE49-F238E27FC236}">
                <a16:creationId xmlns:a16="http://schemas.microsoft.com/office/drawing/2014/main" id="{30E3F5C6-EF3D-438F-B0E7-DA47AB5F02B7}"/>
              </a:ext>
            </a:extLst>
          </p:cNvPr>
          <p:cNvSpPr/>
          <p:nvPr/>
        </p:nvSpPr>
        <p:spPr>
          <a:xfrm>
            <a:off x="0" y="6488668"/>
            <a:ext cx="11300800" cy="369332"/>
          </a:xfrm>
          <a:prstGeom prst="rect">
            <a:avLst/>
          </a:prstGeom>
        </p:spPr>
        <p:txBody>
          <a:bodyPr wrap="square">
            <a:spAutoFit/>
          </a:bodyPr>
          <a:lstStyle/>
          <a:p>
            <a:r>
              <a:rPr lang="fr-FR" dirty="0"/>
              <a:t>https://www.ameli.fr/fileadmin/user_upload/documents/2_Regles_prescription_stupefiants_.pdf</a:t>
            </a:r>
          </a:p>
        </p:txBody>
      </p:sp>
      <p:sp>
        <p:nvSpPr>
          <p:cNvPr id="6" name="Titre 1">
            <a:extLst>
              <a:ext uri="{FF2B5EF4-FFF2-40B4-BE49-F238E27FC236}">
                <a16:creationId xmlns:a16="http://schemas.microsoft.com/office/drawing/2014/main" id="{E1A73D8F-7971-4C78-BEDD-2DE50CE2B6A3}"/>
              </a:ext>
            </a:extLst>
          </p:cNvPr>
          <p:cNvSpPr txBox="1">
            <a:spLocks/>
          </p:cNvSpPr>
          <p:nvPr/>
        </p:nvSpPr>
        <p:spPr>
          <a:xfrm>
            <a:off x="0" y="1"/>
            <a:ext cx="12192000" cy="590550"/>
          </a:xfrm>
          <a:prstGeom prst="rect">
            <a:avLst/>
          </a:prstGeom>
          <a:solidFill>
            <a:schemeClr val="accent1">
              <a:lumMod val="5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bg1"/>
                </a:solidFill>
              </a:rPr>
              <a:t>ED Prescription - Cas n°2 (Stupéfiants)</a:t>
            </a:r>
          </a:p>
        </p:txBody>
      </p:sp>
      <p:sp>
        <p:nvSpPr>
          <p:cNvPr id="2" name="Espace réservé du numéro de diapositive 1"/>
          <p:cNvSpPr>
            <a:spLocks noGrp="1"/>
          </p:cNvSpPr>
          <p:nvPr>
            <p:ph type="sldNum" sz="quarter" idx="12"/>
          </p:nvPr>
        </p:nvSpPr>
        <p:spPr/>
        <p:txBody>
          <a:bodyPr/>
          <a:lstStyle/>
          <a:p>
            <a:fld id="{3E38D195-55B1-48C8-AFE8-EED7FA417749}" type="slidenum">
              <a:rPr lang="fr-FR" smtClean="0"/>
              <a:t>22</a:t>
            </a:fld>
            <a:endParaRPr lang="fr-FR"/>
          </a:p>
        </p:txBody>
      </p:sp>
    </p:spTree>
    <p:extLst>
      <p:ext uri="{BB962C8B-B14F-4D97-AF65-F5344CB8AC3E}">
        <p14:creationId xmlns:p14="http://schemas.microsoft.com/office/powerpoint/2010/main" val="2358399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61BBE33-ECB5-44DF-B4E2-62AA4E477440}"/>
              </a:ext>
            </a:extLst>
          </p:cNvPr>
          <p:cNvPicPr>
            <a:picLocks noChangeAspect="1"/>
          </p:cNvPicPr>
          <p:nvPr/>
        </p:nvPicPr>
        <p:blipFill rotWithShape="1">
          <a:blip r:embed="rId2"/>
          <a:srcRect l="19000" t="15556" r="19751" b="8593"/>
          <a:stretch/>
        </p:blipFill>
        <p:spPr>
          <a:xfrm>
            <a:off x="1948506" y="396241"/>
            <a:ext cx="9057382" cy="6309360"/>
          </a:xfrm>
          <a:prstGeom prst="rect">
            <a:avLst/>
          </a:prstGeom>
        </p:spPr>
      </p:pic>
      <p:sp>
        <p:nvSpPr>
          <p:cNvPr id="3" name="Titre 1">
            <a:extLst>
              <a:ext uri="{FF2B5EF4-FFF2-40B4-BE49-F238E27FC236}">
                <a16:creationId xmlns:a16="http://schemas.microsoft.com/office/drawing/2014/main" id="{25DCFA71-8171-4036-8824-A99B6AFE56D7}"/>
              </a:ext>
            </a:extLst>
          </p:cNvPr>
          <p:cNvSpPr txBox="1">
            <a:spLocks/>
          </p:cNvSpPr>
          <p:nvPr/>
        </p:nvSpPr>
        <p:spPr>
          <a:xfrm>
            <a:off x="0" y="1"/>
            <a:ext cx="12192000" cy="590550"/>
          </a:xfrm>
          <a:prstGeom prst="rect">
            <a:avLst/>
          </a:prstGeom>
          <a:solidFill>
            <a:schemeClr val="accent1">
              <a:lumMod val="5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bg1"/>
                </a:solidFill>
              </a:rPr>
              <a:t>ED Prescription - Cas n°2 (Stupéfiants)</a:t>
            </a:r>
          </a:p>
        </p:txBody>
      </p:sp>
      <p:sp>
        <p:nvSpPr>
          <p:cNvPr id="2" name="Espace réservé du numéro de diapositive 1"/>
          <p:cNvSpPr>
            <a:spLocks noGrp="1"/>
          </p:cNvSpPr>
          <p:nvPr>
            <p:ph type="sldNum" sz="quarter" idx="12"/>
          </p:nvPr>
        </p:nvSpPr>
        <p:spPr/>
        <p:txBody>
          <a:bodyPr/>
          <a:lstStyle/>
          <a:p>
            <a:fld id="{3E38D195-55B1-48C8-AFE8-EED7FA417749}" type="slidenum">
              <a:rPr lang="fr-FR" smtClean="0"/>
              <a:t>23</a:t>
            </a:fld>
            <a:endParaRPr lang="fr-FR"/>
          </a:p>
        </p:txBody>
      </p:sp>
    </p:spTree>
    <p:extLst>
      <p:ext uri="{BB962C8B-B14F-4D97-AF65-F5344CB8AC3E}">
        <p14:creationId xmlns:p14="http://schemas.microsoft.com/office/powerpoint/2010/main" val="1497422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A2AAE47-E95D-4CBE-827A-33A77493DBF5}"/>
              </a:ext>
            </a:extLst>
          </p:cNvPr>
          <p:cNvPicPr>
            <a:picLocks noChangeAspect="1"/>
          </p:cNvPicPr>
          <p:nvPr/>
        </p:nvPicPr>
        <p:blipFill rotWithShape="1">
          <a:blip r:embed="rId2"/>
          <a:srcRect l="18167" t="14815" r="20000" b="7111"/>
          <a:stretch/>
        </p:blipFill>
        <p:spPr>
          <a:xfrm>
            <a:off x="1706880" y="491529"/>
            <a:ext cx="8849360" cy="6285192"/>
          </a:xfrm>
          <a:prstGeom prst="rect">
            <a:avLst/>
          </a:prstGeom>
        </p:spPr>
      </p:pic>
      <p:sp>
        <p:nvSpPr>
          <p:cNvPr id="3" name="Titre 1">
            <a:extLst>
              <a:ext uri="{FF2B5EF4-FFF2-40B4-BE49-F238E27FC236}">
                <a16:creationId xmlns:a16="http://schemas.microsoft.com/office/drawing/2014/main" id="{7F0EDF26-8DBF-4341-B61E-08989CADC8E7}"/>
              </a:ext>
            </a:extLst>
          </p:cNvPr>
          <p:cNvSpPr txBox="1">
            <a:spLocks/>
          </p:cNvSpPr>
          <p:nvPr/>
        </p:nvSpPr>
        <p:spPr>
          <a:xfrm>
            <a:off x="0" y="1"/>
            <a:ext cx="12192000" cy="590550"/>
          </a:xfrm>
          <a:prstGeom prst="rect">
            <a:avLst/>
          </a:prstGeom>
          <a:solidFill>
            <a:schemeClr val="accent1">
              <a:lumMod val="5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bg1"/>
                </a:solidFill>
              </a:rPr>
              <a:t>ED Prescription - Cas n°2 (Stupéfiants)</a:t>
            </a:r>
          </a:p>
        </p:txBody>
      </p:sp>
      <p:sp>
        <p:nvSpPr>
          <p:cNvPr id="2" name="Espace réservé du numéro de diapositive 1"/>
          <p:cNvSpPr>
            <a:spLocks noGrp="1"/>
          </p:cNvSpPr>
          <p:nvPr>
            <p:ph type="sldNum" sz="quarter" idx="12"/>
          </p:nvPr>
        </p:nvSpPr>
        <p:spPr/>
        <p:txBody>
          <a:bodyPr/>
          <a:lstStyle/>
          <a:p>
            <a:fld id="{3E38D195-55B1-48C8-AFE8-EED7FA417749}" type="slidenum">
              <a:rPr lang="fr-FR" smtClean="0"/>
              <a:t>24</a:t>
            </a:fld>
            <a:endParaRPr lang="fr-FR"/>
          </a:p>
        </p:txBody>
      </p:sp>
    </p:spTree>
    <p:extLst>
      <p:ext uri="{BB962C8B-B14F-4D97-AF65-F5344CB8AC3E}">
        <p14:creationId xmlns:p14="http://schemas.microsoft.com/office/powerpoint/2010/main" val="1477032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
            <a:extLst>
              <a:ext uri="{FF2B5EF4-FFF2-40B4-BE49-F238E27FC236}">
                <a16:creationId xmlns:a16="http://schemas.microsoft.com/office/drawing/2014/main" id="{37B8E9A4-48BD-417B-B85C-E3E9C025C442}"/>
              </a:ext>
            </a:extLst>
          </p:cNvPr>
          <p:cNvSpPr txBox="1">
            <a:spLocks/>
          </p:cNvSpPr>
          <p:nvPr/>
        </p:nvSpPr>
        <p:spPr>
          <a:xfrm>
            <a:off x="0" y="1"/>
            <a:ext cx="12192000" cy="590550"/>
          </a:xfrm>
          <a:prstGeom prst="rect">
            <a:avLst/>
          </a:prstGeom>
          <a:solidFill>
            <a:schemeClr val="accent1">
              <a:lumMod val="5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bg1"/>
                </a:solidFill>
              </a:rPr>
              <a:t>ED Prescription - Cas n°2 (Stupéfiants)</a:t>
            </a:r>
          </a:p>
        </p:txBody>
      </p:sp>
      <p:pic>
        <p:nvPicPr>
          <p:cNvPr id="3" name="Image 2">
            <a:extLst>
              <a:ext uri="{FF2B5EF4-FFF2-40B4-BE49-F238E27FC236}">
                <a16:creationId xmlns:a16="http://schemas.microsoft.com/office/drawing/2014/main" id="{8704AF57-7CEF-4F54-9DDE-42F32B2C566D}"/>
              </a:ext>
            </a:extLst>
          </p:cNvPr>
          <p:cNvPicPr>
            <a:picLocks noChangeAspect="1"/>
          </p:cNvPicPr>
          <p:nvPr/>
        </p:nvPicPr>
        <p:blipFill rotWithShape="1">
          <a:blip r:embed="rId2"/>
          <a:srcRect l="34728" t="11160" r="34619" b="11304"/>
          <a:stretch/>
        </p:blipFill>
        <p:spPr>
          <a:xfrm>
            <a:off x="467138" y="715616"/>
            <a:ext cx="4226079" cy="60131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ZoneTexte 3">
            <a:extLst>
              <a:ext uri="{FF2B5EF4-FFF2-40B4-BE49-F238E27FC236}">
                <a16:creationId xmlns:a16="http://schemas.microsoft.com/office/drawing/2014/main" id="{4F8C5E7A-2461-44CF-9A78-D786950FDB66}"/>
              </a:ext>
            </a:extLst>
          </p:cNvPr>
          <p:cNvSpPr txBox="1"/>
          <p:nvPr/>
        </p:nvSpPr>
        <p:spPr>
          <a:xfrm>
            <a:off x="1838739" y="1858617"/>
            <a:ext cx="2854477" cy="276999"/>
          </a:xfrm>
          <a:prstGeom prst="rect">
            <a:avLst/>
          </a:prstGeom>
          <a:noFill/>
        </p:spPr>
        <p:txBody>
          <a:bodyPr wrap="square" rtlCol="0">
            <a:spAutoFit/>
          </a:bodyPr>
          <a:lstStyle/>
          <a:p>
            <a:r>
              <a:rPr lang="fr-FR" sz="1200" i="1" dirty="0"/>
              <a:t>Bron, le huit novembre deux mil dix huit</a:t>
            </a:r>
          </a:p>
        </p:txBody>
      </p:sp>
      <p:sp>
        <p:nvSpPr>
          <p:cNvPr id="5" name="ZoneTexte 4">
            <a:extLst>
              <a:ext uri="{FF2B5EF4-FFF2-40B4-BE49-F238E27FC236}">
                <a16:creationId xmlns:a16="http://schemas.microsoft.com/office/drawing/2014/main" id="{57F18A4A-393F-4440-BCA0-3E6487177479}"/>
              </a:ext>
            </a:extLst>
          </p:cNvPr>
          <p:cNvSpPr txBox="1"/>
          <p:nvPr/>
        </p:nvSpPr>
        <p:spPr>
          <a:xfrm>
            <a:off x="2117035" y="2325757"/>
            <a:ext cx="2226365" cy="276999"/>
          </a:xfrm>
          <a:prstGeom prst="rect">
            <a:avLst/>
          </a:prstGeom>
          <a:noFill/>
        </p:spPr>
        <p:txBody>
          <a:bodyPr wrap="square" rtlCol="0">
            <a:spAutoFit/>
          </a:bodyPr>
          <a:lstStyle/>
          <a:p>
            <a:r>
              <a:rPr lang="fr-FR" sz="1200" dirty="0"/>
              <a:t>Mr Jean GUERY, 35 ans </a:t>
            </a:r>
          </a:p>
        </p:txBody>
      </p:sp>
      <p:sp>
        <p:nvSpPr>
          <p:cNvPr id="24" name="ZoneTexte 23">
            <a:extLst>
              <a:ext uri="{FF2B5EF4-FFF2-40B4-BE49-F238E27FC236}">
                <a16:creationId xmlns:a16="http://schemas.microsoft.com/office/drawing/2014/main" id="{0544B4A9-1ED3-4CAE-9669-71979BC21422}"/>
              </a:ext>
            </a:extLst>
          </p:cNvPr>
          <p:cNvSpPr txBox="1"/>
          <p:nvPr/>
        </p:nvSpPr>
        <p:spPr>
          <a:xfrm>
            <a:off x="1911626" y="3152001"/>
            <a:ext cx="2670313" cy="830997"/>
          </a:xfrm>
          <a:prstGeom prst="rect">
            <a:avLst/>
          </a:prstGeom>
          <a:noFill/>
        </p:spPr>
        <p:txBody>
          <a:bodyPr wrap="square" rtlCol="0">
            <a:spAutoFit/>
          </a:bodyPr>
          <a:lstStyle/>
          <a:p>
            <a:pPr algn="just"/>
            <a:r>
              <a:rPr lang="fr-FR" sz="1200" dirty="0"/>
              <a:t>SUBOXONE deux milligrammes / cinq cents microgrammes</a:t>
            </a:r>
          </a:p>
          <a:p>
            <a:pPr algn="just"/>
            <a:r>
              <a:rPr lang="fr-FR" sz="1200" dirty="0"/>
              <a:t>Deux comprimés par jour pendant vingt huit jours</a:t>
            </a:r>
          </a:p>
        </p:txBody>
      </p:sp>
      <p:sp>
        <p:nvSpPr>
          <p:cNvPr id="25" name="ZoneTexte 24">
            <a:extLst>
              <a:ext uri="{FF2B5EF4-FFF2-40B4-BE49-F238E27FC236}">
                <a16:creationId xmlns:a16="http://schemas.microsoft.com/office/drawing/2014/main" id="{00EB028E-FEF5-471D-9BB6-162302F4A88C}"/>
              </a:ext>
            </a:extLst>
          </p:cNvPr>
          <p:cNvSpPr txBox="1"/>
          <p:nvPr/>
        </p:nvSpPr>
        <p:spPr>
          <a:xfrm>
            <a:off x="503582" y="4118002"/>
            <a:ext cx="2670313" cy="461665"/>
          </a:xfrm>
          <a:prstGeom prst="rect">
            <a:avLst/>
          </a:prstGeom>
          <a:noFill/>
        </p:spPr>
        <p:txBody>
          <a:bodyPr wrap="square" rtlCol="0">
            <a:spAutoFit/>
          </a:bodyPr>
          <a:lstStyle/>
          <a:p>
            <a:pPr algn="just"/>
            <a:r>
              <a:rPr lang="fr-FR" sz="1200" dirty="0"/>
              <a:t>Délivrance à la pharmacie du Château, 5 rue du Château 69010 Lyon</a:t>
            </a:r>
          </a:p>
        </p:txBody>
      </p:sp>
      <p:sp>
        <p:nvSpPr>
          <p:cNvPr id="8" name="Forme libre : forme 7">
            <a:extLst>
              <a:ext uri="{FF2B5EF4-FFF2-40B4-BE49-F238E27FC236}">
                <a16:creationId xmlns:a16="http://schemas.microsoft.com/office/drawing/2014/main" id="{568DEC66-6F6F-4265-8837-B93E5057DE97}"/>
              </a:ext>
            </a:extLst>
          </p:cNvPr>
          <p:cNvSpPr/>
          <p:nvPr/>
        </p:nvSpPr>
        <p:spPr>
          <a:xfrm>
            <a:off x="3603082" y="4348834"/>
            <a:ext cx="330473" cy="327991"/>
          </a:xfrm>
          <a:custGeom>
            <a:avLst/>
            <a:gdLst>
              <a:gd name="connsiteX0" fmla="*/ 50549 w 330473"/>
              <a:gd name="connsiteY0" fmla="*/ 109330 h 327991"/>
              <a:gd name="connsiteX1" fmla="*/ 854 w 330473"/>
              <a:gd name="connsiteY1" fmla="*/ 99391 h 327991"/>
              <a:gd name="connsiteX2" fmla="*/ 40610 w 330473"/>
              <a:gd name="connsiteY2" fmla="*/ 149087 h 327991"/>
              <a:gd name="connsiteX3" fmla="*/ 189697 w 330473"/>
              <a:gd name="connsiteY3" fmla="*/ 139148 h 327991"/>
              <a:gd name="connsiteX4" fmla="*/ 209575 w 330473"/>
              <a:gd name="connsiteY4" fmla="*/ 119269 h 327991"/>
              <a:gd name="connsiteX5" fmla="*/ 169819 w 330473"/>
              <a:gd name="connsiteY5" fmla="*/ 49695 h 327991"/>
              <a:gd name="connsiteX6" fmla="*/ 149941 w 330473"/>
              <a:gd name="connsiteY6" fmla="*/ 19878 h 327991"/>
              <a:gd name="connsiteX7" fmla="*/ 90306 w 330473"/>
              <a:gd name="connsiteY7" fmla="*/ 0 h 327991"/>
              <a:gd name="connsiteX8" fmla="*/ 70427 w 330473"/>
              <a:gd name="connsiteY8" fmla="*/ 19878 h 327991"/>
              <a:gd name="connsiteX9" fmla="*/ 120123 w 330473"/>
              <a:gd name="connsiteY9" fmla="*/ 69574 h 327991"/>
              <a:gd name="connsiteX10" fmla="*/ 169819 w 330473"/>
              <a:gd name="connsiteY10" fmla="*/ 109330 h 327991"/>
              <a:gd name="connsiteX11" fmla="*/ 199636 w 330473"/>
              <a:gd name="connsiteY11" fmla="*/ 139148 h 327991"/>
              <a:gd name="connsiteX12" fmla="*/ 229454 w 330473"/>
              <a:gd name="connsiteY12" fmla="*/ 159026 h 327991"/>
              <a:gd name="connsiteX13" fmla="*/ 279149 w 330473"/>
              <a:gd name="connsiteY13" fmla="*/ 208722 h 327991"/>
              <a:gd name="connsiteX14" fmla="*/ 318906 w 330473"/>
              <a:gd name="connsiteY14" fmla="*/ 258417 h 327991"/>
              <a:gd name="connsiteX15" fmla="*/ 328845 w 330473"/>
              <a:gd name="connsiteY15" fmla="*/ 288235 h 327991"/>
              <a:gd name="connsiteX16" fmla="*/ 269210 w 330473"/>
              <a:gd name="connsiteY16" fmla="*/ 327991 h 327991"/>
              <a:gd name="connsiteX17" fmla="*/ 169819 w 330473"/>
              <a:gd name="connsiteY17" fmla="*/ 318052 h 327991"/>
              <a:gd name="connsiteX18" fmla="*/ 149941 w 330473"/>
              <a:gd name="connsiteY18" fmla="*/ 258417 h 327991"/>
              <a:gd name="connsiteX19" fmla="*/ 159880 w 330473"/>
              <a:gd name="connsiteY19" fmla="*/ 188843 h 327991"/>
              <a:gd name="connsiteX20" fmla="*/ 219514 w 330473"/>
              <a:gd name="connsiteY20" fmla="*/ 69574 h 327991"/>
              <a:gd name="connsiteX21" fmla="*/ 229454 w 330473"/>
              <a:gd name="connsiteY21" fmla="*/ 69574 h 32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0473" h="327991">
                <a:moveTo>
                  <a:pt x="50549" y="109330"/>
                </a:moveTo>
                <a:cubicBezTo>
                  <a:pt x="33984" y="106017"/>
                  <a:pt x="14910" y="90020"/>
                  <a:pt x="854" y="99391"/>
                </a:cubicBezTo>
                <a:cubicBezTo>
                  <a:pt x="-6668" y="104406"/>
                  <a:pt x="37858" y="146335"/>
                  <a:pt x="40610" y="149087"/>
                </a:cubicBezTo>
                <a:cubicBezTo>
                  <a:pt x="90306" y="145774"/>
                  <a:pt x="140649" y="147804"/>
                  <a:pt x="189697" y="139148"/>
                </a:cubicBezTo>
                <a:cubicBezTo>
                  <a:pt x="198925" y="137519"/>
                  <a:pt x="208034" y="128512"/>
                  <a:pt x="209575" y="119269"/>
                </a:cubicBezTo>
                <a:cubicBezTo>
                  <a:pt x="215831" y="81730"/>
                  <a:pt x="189122" y="72859"/>
                  <a:pt x="169819" y="49695"/>
                </a:cubicBezTo>
                <a:cubicBezTo>
                  <a:pt x="162172" y="40518"/>
                  <a:pt x="160071" y="26209"/>
                  <a:pt x="149941" y="19878"/>
                </a:cubicBezTo>
                <a:cubicBezTo>
                  <a:pt x="132172" y="8773"/>
                  <a:pt x="90306" y="0"/>
                  <a:pt x="90306" y="0"/>
                </a:cubicBezTo>
                <a:cubicBezTo>
                  <a:pt x="83680" y="6626"/>
                  <a:pt x="70427" y="10507"/>
                  <a:pt x="70427" y="19878"/>
                </a:cubicBezTo>
                <a:cubicBezTo>
                  <a:pt x="70427" y="60817"/>
                  <a:pt x="93619" y="60739"/>
                  <a:pt x="120123" y="69574"/>
                </a:cubicBezTo>
                <a:cubicBezTo>
                  <a:pt x="164580" y="136260"/>
                  <a:pt x="112208" y="70922"/>
                  <a:pt x="169819" y="109330"/>
                </a:cubicBezTo>
                <a:cubicBezTo>
                  <a:pt x="181514" y="117127"/>
                  <a:pt x="188838" y="130149"/>
                  <a:pt x="199636" y="139148"/>
                </a:cubicBezTo>
                <a:cubicBezTo>
                  <a:pt x="208813" y="146795"/>
                  <a:pt x="220464" y="151160"/>
                  <a:pt x="229454" y="159026"/>
                </a:cubicBezTo>
                <a:cubicBezTo>
                  <a:pt x="247084" y="174453"/>
                  <a:pt x="266154" y="189230"/>
                  <a:pt x="279149" y="208722"/>
                </a:cubicBezTo>
                <a:cubicBezTo>
                  <a:pt x="304225" y="246336"/>
                  <a:pt x="290580" y="230093"/>
                  <a:pt x="318906" y="258417"/>
                </a:cubicBezTo>
                <a:cubicBezTo>
                  <a:pt x="322219" y="268356"/>
                  <a:pt x="334935" y="279710"/>
                  <a:pt x="328845" y="288235"/>
                </a:cubicBezTo>
                <a:cubicBezTo>
                  <a:pt x="314959" y="307676"/>
                  <a:pt x="269210" y="327991"/>
                  <a:pt x="269210" y="327991"/>
                </a:cubicBezTo>
                <a:lnTo>
                  <a:pt x="169819" y="318052"/>
                </a:lnTo>
                <a:cubicBezTo>
                  <a:pt x="151720" y="307494"/>
                  <a:pt x="149941" y="258417"/>
                  <a:pt x="149941" y="258417"/>
                </a:cubicBezTo>
                <a:cubicBezTo>
                  <a:pt x="153254" y="235226"/>
                  <a:pt x="154612" y="211670"/>
                  <a:pt x="159880" y="188843"/>
                </a:cubicBezTo>
                <a:cubicBezTo>
                  <a:pt x="163273" y="174138"/>
                  <a:pt x="195544" y="69574"/>
                  <a:pt x="219514" y="69574"/>
                </a:cubicBezTo>
                <a:lnTo>
                  <a:pt x="229454" y="6957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90A6134E-F70C-4284-A738-D1B7BD610DD3}"/>
              </a:ext>
            </a:extLst>
          </p:cNvPr>
          <p:cNvSpPr txBox="1"/>
          <p:nvPr/>
        </p:nvSpPr>
        <p:spPr>
          <a:xfrm>
            <a:off x="4160500" y="6239522"/>
            <a:ext cx="182900" cy="276999"/>
          </a:xfrm>
          <a:prstGeom prst="rect">
            <a:avLst/>
          </a:prstGeom>
          <a:noFill/>
        </p:spPr>
        <p:txBody>
          <a:bodyPr wrap="square" rtlCol="0">
            <a:spAutoFit/>
          </a:bodyPr>
          <a:lstStyle/>
          <a:p>
            <a:r>
              <a:rPr lang="fr-FR" sz="1200" dirty="0"/>
              <a:t>1</a:t>
            </a:r>
          </a:p>
        </p:txBody>
      </p:sp>
      <p:sp>
        <p:nvSpPr>
          <p:cNvPr id="9" name="Rectangle 8">
            <a:extLst>
              <a:ext uri="{FF2B5EF4-FFF2-40B4-BE49-F238E27FC236}">
                <a16:creationId xmlns:a16="http://schemas.microsoft.com/office/drawing/2014/main" id="{823EC59E-73B8-4840-A39E-3722DC9411A1}"/>
              </a:ext>
            </a:extLst>
          </p:cNvPr>
          <p:cNvSpPr/>
          <p:nvPr/>
        </p:nvSpPr>
        <p:spPr>
          <a:xfrm>
            <a:off x="964096" y="1500808"/>
            <a:ext cx="397565" cy="214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E7F8C0D1-42CA-4675-9B3F-DB1812BDB5FB}"/>
              </a:ext>
            </a:extLst>
          </p:cNvPr>
          <p:cNvSpPr/>
          <p:nvPr/>
        </p:nvSpPr>
        <p:spPr>
          <a:xfrm>
            <a:off x="894521" y="2202292"/>
            <a:ext cx="397565" cy="214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F6C81631-33CE-4389-8467-AD810DEB0161}"/>
              </a:ext>
            </a:extLst>
          </p:cNvPr>
          <p:cNvSpPr/>
          <p:nvPr/>
        </p:nvSpPr>
        <p:spPr>
          <a:xfrm>
            <a:off x="894521" y="3019551"/>
            <a:ext cx="397565" cy="214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Text Box 11">
            <a:extLst>
              <a:ext uri="{FF2B5EF4-FFF2-40B4-BE49-F238E27FC236}">
                <a16:creationId xmlns:a16="http://schemas.microsoft.com/office/drawing/2014/main" id="{7E6C6C51-10D3-4062-AB46-429A0EEA519A}"/>
              </a:ext>
            </a:extLst>
          </p:cNvPr>
          <p:cNvSpPr txBox="1">
            <a:spLocks noChangeArrowheads="1"/>
          </p:cNvSpPr>
          <p:nvPr/>
        </p:nvSpPr>
        <p:spPr bwMode="auto">
          <a:xfrm>
            <a:off x="6096000" y="3429000"/>
            <a:ext cx="2365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2000">
                <a:solidFill>
                  <a:schemeClr val="accent1">
                    <a:lumMod val="50000"/>
                  </a:schemeClr>
                </a:solidFill>
                <a:latin typeface="+mn-lt"/>
              </a:rPr>
              <a:t>Papier filigrané blanc</a:t>
            </a:r>
          </a:p>
        </p:txBody>
      </p:sp>
      <p:sp>
        <p:nvSpPr>
          <p:cNvPr id="34" name="Text Box 12">
            <a:extLst>
              <a:ext uri="{FF2B5EF4-FFF2-40B4-BE49-F238E27FC236}">
                <a16:creationId xmlns:a16="http://schemas.microsoft.com/office/drawing/2014/main" id="{828B67B6-660B-48B0-99AC-E62471EED357}"/>
              </a:ext>
            </a:extLst>
          </p:cNvPr>
          <p:cNvSpPr txBox="1">
            <a:spLocks noChangeArrowheads="1"/>
          </p:cNvSpPr>
          <p:nvPr/>
        </p:nvSpPr>
        <p:spPr bwMode="auto">
          <a:xfrm>
            <a:off x="5945145" y="5815271"/>
            <a:ext cx="37817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2000" dirty="0">
                <a:solidFill>
                  <a:schemeClr val="accent1">
                    <a:lumMod val="50000"/>
                  </a:schemeClr>
                </a:solidFill>
                <a:latin typeface="+mn-lt"/>
              </a:rPr>
              <a:t>Nombre de médicaments prescrits</a:t>
            </a:r>
          </a:p>
        </p:txBody>
      </p:sp>
      <p:sp>
        <p:nvSpPr>
          <p:cNvPr id="35" name="Text Box 13">
            <a:extLst>
              <a:ext uri="{FF2B5EF4-FFF2-40B4-BE49-F238E27FC236}">
                <a16:creationId xmlns:a16="http://schemas.microsoft.com/office/drawing/2014/main" id="{5A99FEFF-FD48-480D-9B26-ACD1713A8D2B}"/>
              </a:ext>
            </a:extLst>
          </p:cNvPr>
          <p:cNvSpPr txBox="1">
            <a:spLocks noChangeArrowheads="1"/>
          </p:cNvSpPr>
          <p:nvPr/>
        </p:nvSpPr>
        <p:spPr bwMode="auto">
          <a:xfrm>
            <a:off x="5411234" y="5186529"/>
            <a:ext cx="529320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2000" dirty="0">
                <a:solidFill>
                  <a:schemeClr val="accent1">
                    <a:lumMod val="50000"/>
                  </a:schemeClr>
                </a:solidFill>
                <a:latin typeface="+mn-lt"/>
              </a:rPr>
              <a:t>N° d’identification par lot d’ordonnances</a:t>
            </a:r>
          </a:p>
        </p:txBody>
      </p:sp>
      <p:sp>
        <p:nvSpPr>
          <p:cNvPr id="36" name="Line 14">
            <a:extLst>
              <a:ext uri="{FF2B5EF4-FFF2-40B4-BE49-F238E27FC236}">
                <a16:creationId xmlns:a16="http://schemas.microsoft.com/office/drawing/2014/main" id="{FE9F7625-959A-4619-82AF-5855414FC029}"/>
              </a:ext>
            </a:extLst>
          </p:cNvPr>
          <p:cNvSpPr>
            <a:spLocks noChangeShapeType="1"/>
          </p:cNvSpPr>
          <p:nvPr/>
        </p:nvSpPr>
        <p:spPr bwMode="auto">
          <a:xfrm flipH="1">
            <a:off x="4343400" y="6099028"/>
            <a:ext cx="1401763" cy="280987"/>
          </a:xfrm>
          <a:prstGeom prst="line">
            <a:avLst/>
          </a:prstGeom>
          <a:noFill/>
          <a:ln w="381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 name="Line 14">
            <a:extLst>
              <a:ext uri="{FF2B5EF4-FFF2-40B4-BE49-F238E27FC236}">
                <a16:creationId xmlns:a16="http://schemas.microsoft.com/office/drawing/2014/main" id="{B16F601D-431E-4D64-9ACD-B30A6FF9E509}"/>
              </a:ext>
            </a:extLst>
          </p:cNvPr>
          <p:cNvSpPr>
            <a:spLocks noChangeShapeType="1"/>
          </p:cNvSpPr>
          <p:nvPr/>
        </p:nvSpPr>
        <p:spPr bwMode="auto">
          <a:xfrm flipH="1">
            <a:off x="815008" y="5396453"/>
            <a:ext cx="4500811" cy="745931"/>
          </a:xfrm>
          <a:prstGeom prst="line">
            <a:avLst/>
          </a:prstGeom>
          <a:noFill/>
          <a:ln w="381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 name="Espace réservé du numéro de diapositive 1"/>
          <p:cNvSpPr>
            <a:spLocks noGrp="1"/>
          </p:cNvSpPr>
          <p:nvPr>
            <p:ph type="sldNum" sz="quarter" idx="12"/>
          </p:nvPr>
        </p:nvSpPr>
        <p:spPr/>
        <p:txBody>
          <a:bodyPr/>
          <a:lstStyle/>
          <a:p>
            <a:fld id="{3E38D195-55B1-48C8-AFE8-EED7FA417749}" type="slidenum">
              <a:rPr lang="fr-FR" smtClean="0"/>
              <a:t>25</a:t>
            </a:fld>
            <a:endParaRPr lang="fr-FR"/>
          </a:p>
        </p:txBody>
      </p:sp>
    </p:spTree>
    <p:extLst>
      <p:ext uri="{BB962C8B-B14F-4D97-AF65-F5344CB8AC3E}">
        <p14:creationId xmlns:p14="http://schemas.microsoft.com/office/powerpoint/2010/main" val="23196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1D1ED4D7-027C-47F4-9888-89504E9080D2}"/>
              </a:ext>
            </a:extLst>
          </p:cNvPr>
          <p:cNvGraphicFramePr>
            <a:graphicFrameLocks noGrp="1"/>
          </p:cNvGraphicFramePr>
          <p:nvPr>
            <p:extLst>
              <p:ext uri="{D42A27DB-BD31-4B8C-83A1-F6EECF244321}">
                <p14:modId xmlns:p14="http://schemas.microsoft.com/office/powerpoint/2010/main" val="3771807237"/>
              </p:ext>
            </p:extLst>
          </p:nvPr>
        </p:nvGraphicFramePr>
        <p:xfrm>
          <a:off x="447676" y="1496638"/>
          <a:ext cx="11296648" cy="5281084"/>
        </p:xfrm>
        <a:graphic>
          <a:graphicData uri="http://schemas.openxmlformats.org/drawingml/2006/table">
            <a:tbl>
              <a:tblPr firstRow="1" bandRow="1">
                <a:tableStyleId>{5C22544A-7EE6-4342-B048-85BDC9FD1C3A}</a:tableStyleId>
              </a:tblPr>
              <a:tblGrid>
                <a:gridCol w="2824162">
                  <a:extLst>
                    <a:ext uri="{9D8B030D-6E8A-4147-A177-3AD203B41FA5}">
                      <a16:colId xmlns:a16="http://schemas.microsoft.com/office/drawing/2014/main" val="1467693286"/>
                    </a:ext>
                  </a:extLst>
                </a:gridCol>
                <a:gridCol w="2824162">
                  <a:extLst>
                    <a:ext uri="{9D8B030D-6E8A-4147-A177-3AD203B41FA5}">
                      <a16:colId xmlns:a16="http://schemas.microsoft.com/office/drawing/2014/main" val="1514330079"/>
                    </a:ext>
                  </a:extLst>
                </a:gridCol>
                <a:gridCol w="2824162">
                  <a:extLst>
                    <a:ext uri="{9D8B030D-6E8A-4147-A177-3AD203B41FA5}">
                      <a16:colId xmlns:a16="http://schemas.microsoft.com/office/drawing/2014/main" val="3597993458"/>
                    </a:ext>
                  </a:extLst>
                </a:gridCol>
                <a:gridCol w="2824162">
                  <a:extLst>
                    <a:ext uri="{9D8B030D-6E8A-4147-A177-3AD203B41FA5}">
                      <a16:colId xmlns:a16="http://schemas.microsoft.com/office/drawing/2014/main" val="2471439864"/>
                    </a:ext>
                  </a:extLst>
                </a:gridCol>
              </a:tblGrid>
              <a:tr h="715117">
                <a:tc>
                  <a:txBody>
                    <a:bodyPr/>
                    <a:lstStyle/>
                    <a:p>
                      <a:pPr algn="just"/>
                      <a:r>
                        <a:rPr lang="fr-FR" sz="2000" dirty="0"/>
                        <a:t>Liste</a:t>
                      </a:r>
                    </a:p>
                  </a:txBody>
                  <a:tcPr/>
                </a:tc>
                <a:tc>
                  <a:txBody>
                    <a:bodyPr/>
                    <a:lstStyle/>
                    <a:p>
                      <a:pPr algn="just"/>
                      <a:r>
                        <a:rPr lang="fr-FR" sz="2000" dirty="0"/>
                        <a:t>Ordonnance</a:t>
                      </a:r>
                    </a:p>
                  </a:txBody>
                  <a:tcPr/>
                </a:tc>
                <a:tc>
                  <a:txBody>
                    <a:bodyPr/>
                    <a:lstStyle/>
                    <a:p>
                      <a:pPr algn="just"/>
                      <a:r>
                        <a:rPr lang="fr-FR" sz="2000" dirty="0"/>
                        <a:t>Durée de la prescription</a:t>
                      </a:r>
                    </a:p>
                  </a:txBody>
                  <a:tcPr/>
                </a:tc>
                <a:tc>
                  <a:txBody>
                    <a:bodyPr/>
                    <a:lstStyle/>
                    <a:p>
                      <a:pPr algn="just"/>
                      <a:r>
                        <a:rPr lang="fr-FR" sz="2000" dirty="0"/>
                        <a:t>Quantité délivrée</a:t>
                      </a:r>
                    </a:p>
                  </a:txBody>
                  <a:tcPr/>
                </a:tc>
                <a:extLst>
                  <a:ext uri="{0D108BD9-81ED-4DB2-BD59-A6C34878D82A}">
                    <a16:rowId xmlns:a16="http://schemas.microsoft.com/office/drawing/2014/main" val="1212036948"/>
                  </a:ext>
                </a:extLst>
              </a:tr>
              <a:tr h="1634554">
                <a:tc>
                  <a:txBody>
                    <a:bodyPr/>
                    <a:lstStyle/>
                    <a:p>
                      <a:pPr algn="just"/>
                      <a:r>
                        <a:rPr lang="fr-FR" sz="2000" dirty="0"/>
                        <a:t>Liste I</a:t>
                      </a:r>
                    </a:p>
                  </a:txBody>
                  <a:tcPr/>
                </a:tc>
                <a:tc>
                  <a:txBody>
                    <a:bodyPr/>
                    <a:lstStyle/>
                    <a:p>
                      <a:pPr algn="just"/>
                      <a:r>
                        <a:rPr lang="fr-FR" sz="2000" dirty="0"/>
                        <a:t>ordonnance simple </a:t>
                      </a:r>
                      <a:r>
                        <a:rPr lang="fr-FR" sz="2000" b="1" dirty="0"/>
                        <a:t>non renouvelable</a:t>
                      </a:r>
                      <a:r>
                        <a:rPr lang="fr-FR" sz="2000" dirty="0"/>
                        <a:t> sauf mention contraire « à renouveler X fois »</a:t>
                      </a:r>
                    </a:p>
                  </a:txBody>
                  <a:tcPr/>
                </a:tc>
                <a:tc>
                  <a:txBody>
                    <a:bodyPr/>
                    <a:lstStyle/>
                    <a:p>
                      <a:pPr algn="just"/>
                      <a:r>
                        <a:rPr lang="fr-FR" sz="2000" dirty="0"/>
                        <a:t>renouvelée jusqu’à 12 mois</a:t>
                      </a:r>
                    </a:p>
                  </a:txBody>
                  <a:tcPr/>
                </a:tc>
                <a:tc>
                  <a:txBody>
                    <a:bodyPr/>
                    <a:lstStyle/>
                    <a:p>
                      <a:pPr algn="just"/>
                      <a:r>
                        <a:rPr lang="fr-FR" sz="2000" dirty="0"/>
                        <a:t>par fraction de 30 jours au maximum</a:t>
                      </a:r>
                    </a:p>
                  </a:txBody>
                  <a:tcPr/>
                </a:tc>
                <a:extLst>
                  <a:ext uri="{0D108BD9-81ED-4DB2-BD59-A6C34878D82A}">
                    <a16:rowId xmlns:a16="http://schemas.microsoft.com/office/drawing/2014/main" val="3464270238"/>
                  </a:ext>
                </a:extLst>
              </a:tr>
              <a:tr h="1634554">
                <a:tc>
                  <a:txBody>
                    <a:bodyPr/>
                    <a:lstStyle/>
                    <a:p>
                      <a:pPr algn="just"/>
                      <a:r>
                        <a:rPr lang="fr-FR" sz="2000" dirty="0"/>
                        <a:t>Liste II</a:t>
                      </a:r>
                    </a:p>
                  </a:txBody>
                  <a:tcPr/>
                </a:tc>
                <a:tc>
                  <a:txBody>
                    <a:bodyPr/>
                    <a:lstStyle/>
                    <a:p>
                      <a:pPr algn="just"/>
                      <a:r>
                        <a:rPr lang="fr-FR" sz="2000" dirty="0"/>
                        <a:t>ordonnance simple </a:t>
                      </a:r>
                      <a:r>
                        <a:rPr lang="fr-FR" sz="2000" b="1" dirty="0"/>
                        <a:t>renouvelable</a:t>
                      </a:r>
                      <a:r>
                        <a:rPr lang="fr-FR" sz="2000" dirty="0"/>
                        <a:t> sauf mention contraire « à ne pas renouveler »</a:t>
                      </a:r>
                    </a:p>
                  </a:txBody>
                  <a:tcPr/>
                </a:tc>
                <a:tc>
                  <a:txBody>
                    <a:bodyPr/>
                    <a:lstStyle/>
                    <a:p>
                      <a:pPr algn="just"/>
                      <a:r>
                        <a:rPr lang="fr-FR" sz="2000" dirty="0"/>
                        <a:t>limitée à 12 mois</a:t>
                      </a:r>
                    </a:p>
                  </a:txBody>
                  <a:tcPr/>
                </a:tc>
                <a:tc>
                  <a:txBody>
                    <a:bodyPr/>
                    <a:lstStyle/>
                    <a:p>
                      <a:pPr algn="just"/>
                      <a:r>
                        <a:rPr lang="fr-FR" sz="2000" dirty="0"/>
                        <a:t>par fraction de 30 jours au maximum (sauf contraceptifs ou autres grands conditionnement : 3 mois)</a:t>
                      </a:r>
                    </a:p>
                  </a:txBody>
                  <a:tcPr/>
                </a:tc>
                <a:extLst>
                  <a:ext uri="{0D108BD9-81ED-4DB2-BD59-A6C34878D82A}">
                    <a16:rowId xmlns:a16="http://schemas.microsoft.com/office/drawing/2014/main" val="25395018"/>
                  </a:ext>
                </a:extLst>
              </a:tr>
              <a:tr h="1296859">
                <a:tc>
                  <a:txBody>
                    <a:bodyPr/>
                    <a:lstStyle/>
                    <a:p>
                      <a:pPr algn="just"/>
                      <a:r>
                        <a:rPr lang="fr-FR" sz="2000" dirty="0"/>
                        <a:t>Stupéfiants et assimilés</a:t>
                      </a:r>
                    </a:p>
                  </a:txBody>
                  <a:tcPr/>
                </a:tc>
                <a:tc>
                  <a:txBody>
                    <a:bodyPr/>
                    <a:lstStyle/>
                    <a:p>
                      <a:pPr algn="just"/>
                      <a:r>
                        <a:rPr lang="fr-FR" sz="2000" dirty="0"/>
                        <a:t>Ordonnance sécurisée</a:t>
                      </a:r>
                    </a:p>
                  </a:txBody>
                  <a:tcPr marL="31750" marR="31750" marT="31750" marB="31750"/>
                </a:tc>
                <a:tc>
                  <a:txBody>
                    <a:bodyPr/>
                    <a:lstStyle/>
                    <a:p>
                      <a:pPr algn="just"/>
                      <a:r>
                        <a:rPr lang="fr-FR" sz="2000" dirty="0"/>
                        <a:t>de 7 à 28 jours selon la substance et la forme pharmaceutique</a:t>
                      </a:r>
                    </a:p>
                  </a:txBody>
                  <a:tcPr marL="31750" marR="31750" marT="31750" marB="3175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000" dirty="0"/>
                        <a:t>de 7 à 28 jours selon la prescription</a:t>
                      </a:r>
                    </a:p>
                    <a:p>
                      <a:pPr algn="just"/>
                      <a:endParaRPr lang="fr-FR" sz="2000" dirty="0"/>
                    </a:p>
                  </a:txBody>
                  <a:tcPr marL="31750" marR="31750" marT="31750" marB="31750"/>
                </a:tc>
                <a:extLst>
                  <a:ext uri="{0D108BD9-81ED-4DB2-BD59-A6C34878D82A}">
                    <a16:rowId xmlns:a16="http://schemas.microsoft.com/office/drawing/2014/main" val="4087978417"/>
                  </a:ext>
                </a:extLst>
              </a:tr>
            </a:tbl>
          </a:graphicData>
        </a:graphic>
      </p:graphicFrame>
      <p:sp>
        <p:nvSpPr>
          <p:cNvPr id="5" name="Titre 1">
            <a:extLst>
              <a:ext uri="{FF2B5EF4-FFF2-40B4-BE49-F238E27FC236}">
                <a16:creationId xmlns:a16="http://schemas.microsoft.com/office/drawing/2014/main" id="{66A0C840-04E7-4195-A5DD-588C5276D4C1}"/>
              </a:ext>
            </a:extLst>
          </p:cNvPr>
          <p:cNvSpPr txBox="1">
            <a:spLocks/>
          </p:cNvSpPr>
          <p:nvPr/>
        </p:nvSpPr>
        <p:spPr>
          <a:xfrm>
            <a:off x="0" y="1"/>
            <a:ext cx="12192000" cy="590550"/>
          </a:xfrm>
          <a:prstGeom prst="rect">
            <a:avLst/>
          </a:prstGeom>
          <a:solidFill>
            <a:schemeClr val="accent1">
              <a:lumMod val="5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bg1"/>
                </a:solidFill>
              </a:rPr>
              <a:t>ED Prescription</a:t>
            </a:r>
          </a:p>
        </p:txBody>
      </p:sp>
      <p:sp>
        <p:nvSpPr>
          <p:cNvPr id="2" name="Espace réservé du numéro de diapositive 1"/>
          <p:cNvSpPr>
            <a:spLocks noGrp="1"/>
          </p:cNvSpPr>
          <p:nvPr>
            <p:ph type="sldNum" sz="quarter" idx="12"/>
          </p:nvPr>
        </p:nvSpPr>
        <p:spPr/>
        <p:txBody>
          <a:bodyPr/>
          <a:lstStyle/>
          <a:p>
            <a:fld id="{3E38D195-55B1-48C8-AFE8-EED7FA417749}" type="slidenum">
              <a:rPr lang="fr-FR" smtClean="0"/>
              <a:t>26</a:t>
            </a:fld>
            <a:endParaRPr lang="fr-FR"/>
          </a:p>
        </p:txBody>
      </p:sp>
      <p:sp>
        <p:nvSpPr>
          <p:cNvPr id="3" name="ZoneTexte 2"/>
          <p:cNvSpPr txBox="1"/>
          <p:nvPr/>
        </p:nvSpPr>
        <p:spPr>
          <a:xfrm>
            <a:off x="371193" y="778598"/>
            <a:ext cx="11253457" cy="523220"/>
          </a:xfrm>
          <a:prstGeom prst="rect">
            <a:avLst/>
          </a:prstGeom>
          <a:noFill/>
        </p:spPr>
        <p:txBody>
          <a:bodyPr wrap="square" rtlCol="0">
            <a:spAutoFit/>
          </a:bodyPr>
          <a:lstStyle/>
          <a:p>
            <a:r>
              <a:rPr lang="fr-FR" sz="2800" b="1" dirty="0"/>
              <a:t>Durée de prescription / nombre de renouvellement </a:t>
            </a:r>
          </a:p>
        </p:txBody>
      </p:sp>
    </p:spTree>
    <p:extLst>
      <p:ext uri="{BB962C8B-B14F-4D97-AF65-F5344CB8AC3E}">
        <p14:creationId xmlns:p14="http://schemas.microsoft.com/office/powerpoint/2010/main" val="4016375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04402D28-0896-4C6E-8528-5082E712170C}"/>
              </a:ext>
            </a:extLst>
          </p:cNvPr>
          <p:cNvGraphicFramePr>
            <a:graphicFrameLocks noGrp="1"/>
          </p:cNvGraphicFramePr>
          <p:nvPr>
            <p:extLst>
              <p:ext uri="{D42A27DB-BD31-4B8C-83A1-F6EECF244321}">
                <p14:modId xmlns:p14="http://schemas.microsoft.com/office/powerpoint/2010/main" val="1086540616"/>
              </p:ext>
            </p:extLst>
          </p:nvPr>
        </p:nvGraphicFramePr>
        <p:xfrm>
          <a:off x="1047427" y="1584225"/>
          <a:ext cx="9334824" cy="4311749"/>
        </p:xfrm>
        <a:graphic>
          <a:graphicData uri="http://schemas.openxmlformats.org/drawingml/2006/table">
            <a:tbl>
              <a:tblPr firstRow="1" bandRow="1">
                <a:tableStyleId>{5C22544A-7EE6-4342-B048-85BDC9FD1C3A}</a:tableStyleId>
              </a:tblPr>
              <a:tblGrid>
                <a:gridCol w="3111608">
                  <a:extLst>
                    <a:ext uri="{9D8B030D-6E8A-4147-A177-3AD203B41FA5}">
                      <a16:colId xmlns:a16="http://schemas.microsoft.com/office/drawing/2014/main" val="20000"/>
                    </a:ext>
                  </a:extLst>
                </a:gridCol>
                <a:gridCol w="3111608">
                  <a:extLst>
                    <a:ext uri="{9D8B030D-6E8A-4147-A177-3AD203B41FA5}">
                      <a16:colId xmlns:a16="http://schemas.microsoft.com/office/drawing/2014/main" val="20001"/>
                    </a:ext>
                  </a:extLst>
                </a:gridCol>
                <a:gridCol w="3111608">
                  <a:extLst>
                    <a:ext uri="{9D8B030D-6E8A-4147-A177-3AD203B41FA5}">
                      <a16:colId xmlns:a16="http://schemas.microsoft.com/office/drawing/2014/main" val="20002"/>
                    </a:ext>
                  </a:extLst>
                </a:gridCol>
              </a:tblGrid>
              <a:tr h="942912">
                <a:tc>
                  <a:txBody>
                    <a:bodyPr/>
                    <a:lstStyle/>
                    <a:p>
                      <a:pPr algn="ctr"/>
                      <a:r>
                        <a:rPr lang="fr-FR" sz="2400" b="0" i="1" dirty="0">
                          <a:solidFill>
                            <a:schemeClr val="bg1"/>
                          </a:solidFill>
                        </a:rPr>
                        <a:t>Propriétés pharmacologiques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fr-FR" sz="2400" b="0" i="1" dirty="0">
                          <a:solidFill>
                            <a:schemeClr val="bg1"/>
                          </a:solidFill>
                        </a:rPr>
                        <a:t>Indications thérapeutiques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fr-FR" sz="2400" b="0" i="1" dirty="0">
                          <a:solidFill>
                            <a:schemeClr val="bg1"/>
                          </a:solidFill>
                        </a:rPr>
                        <a:t>Durée de prescription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000"/>
                  </a:ext>
                </a:extLst>
              </a:tr>
              <a:tr h="660029">
                <a:tc>
                  <a:txBody>
                    <a:bodyPr/>
                    <a:lstStyle/>
                    <a:p>
                      <a:pPr algn="ctr"/>
                      <a:r>
                        <a:rPr lang="fr-FR" sz="2400" dirty="0">
                          <a:solidFill>
                            <a:schemeClr val="tx1"/>
                          </a:solidFill>
                        </a:rPr>
                        <a:t>Sédatives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2400" dirty="0">
                          <a:solidFill>
                            <a:schemeClr val="tx1"/>
                          </a:solidFill>
                        </a:rPr>
                        <a:t>Hypnotiques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2400" dirty="0">
                          <a:solidFill>
                            <a:schemeClr val="tx1"/>
                          </a:solidFill>
                        </a:rPr>
                        <a:t>4 semaines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77202">
                <a:tc>
                  <a:txBody>
                    <a:bodyPr/>
                    <a:lstStyle/>
                    <a:p>
                      <a:pPr algn="ctr"/>
                      <a:r>
                        <a:rPr lang="fr-FR" sz="2400" dirty="0">
                          <a:solidFill>
                            <a:schemeClr val="tx1"/>
                          </a:solidFill>
                        </a:rPr>
                        <a:t>Anxiolytiques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2400" dirty="0">
                          <a:solidFill>
                            <a:schemeClr val="tx1"/>
                          </a:solidFill>
                        </a:rPr>
                        <a:t>Anxiolytiques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2400" dirty="0">
                          <a:solidFill>
                            <a:schemeClr val="tx1"/>
                          </a:solidFill>
                        </a:rPr>
                        <a:t>12 semaines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77202">
                <a:tc>
                  <a:txBody>
                    <a:bodyPr/>
                    <a:lstStyle/>
                    <a:p>
                      <a:pPr algn="ctr"/>
                      <a:r>
                        <a:rPr lang="fr-FR" sz="2400" dirty="0">
                          <a:solidFill>
                            <a:schemeClr val="tx1"/>
                          </a:solidFill>
                        </a:rPr>
                        <a:t>Anti-convulsivantes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2400" dirty="0">
                          <a:solidFill>
                            <a:schemeClr val="tx1"/>
                          </a:solidFill>
                        </a:rPr>
                        <a:t>Epilepsie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2400" dirty="0">
                          <a:solidFill>
                            <a:schemeClr val="tx1"/>
                          </a:solidFill>
                        </a:rPr>
                        <a:t>12 semaines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77202">
                <a:tc>
                  <a:txBody>
                    <a:bodyPr/>
                    <a:lstStyle/>
                    <a:p>
                      <a:pPr algn="ctr"/>
                      <a:r>
                        <a:rPr lang="fr-FR" sz="2400" dirty="0">
                          <a:solidFill>
                            <a:schemeClr val="tx1"/>
                          </a:solidFill>
                        </a:rPr>
                        <a:t>Myorelaxantes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2400" dirty="0">
                          <a:solidFill>
                            <a:schemeClr val="tx1"/>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2400" dirty="0">
                          <a:solidFill>
                            <a:schemeClr val="tx1"/>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677202">
                <a:tc>
                  <a:txBody>
                    <a:bodyPr/>
                    <a:lstStyle/>
                    <a:p>
                      <a:pPr algn="ctr"/>
                      <a:r>
                        <a:rPr lang="fr-FR" sz="2400" dirty="0">
                          <a:solidFill>
                            <a:schemeClr val="tx1"/>
                          </a:solidFill>
                        </a:rPr>
                        <a:t>Amnésiantes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2400" dirty="0">
                          <a:solidFill>
                            <a:schemeClr val="tx1"/>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2400" dirty="0">
                          <a:solidFill>
                            <a:schemeClr val="tx1"/>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2" name="ZoneTexte 1">
            <a:extLst>
              <a:ext uri="{FF2B5EF4-FFF2-40B4-BE49-F238E27FC236}">
                <a16:creationId xmlns:a16="http://schemas.microsoft.com/office/drawing/2014/main" id="{170900BA-EBF3-476D-86FA-F9DE8F8C098E}"/>
              </a:ext>
            </a:extLst>
          </p:cNvPr>
          <p:cNvSpPr txBox="1"/>
          <p:nvPr/>
        </p:nvSpPr>
        <p:spPr>
          <a:xfrm>
            <a:off x="142875" y="764314"/>
            <a:ext cx="6172200" cy="523220"/>
          </a:xfrm>
          <a:prstGeom prst="rect">
            <a:avLst/>
          </a:prstGeom>
          <a:noFill/>
        </p:spPr>
        <p:txBody>
          <a:bodyPr wrap="square" rtlCol="0">
            <a:spAutoFit/>
          </a:bodyPr>
          <a:lstStyle/>
          <a:p>
            <a:r>
              <a:rPr lang="fr-FR" sz="2800" b="1" dirty="0"/>
              <a:t>Exception des benzodiazépines </a:t>
            </a:r>
          </a:p>
        </p:txBody>
      </p:sp>
      <p:sp>
        <p:nvSpPr>
          <p:cNvPr id="5" name="Titre 1">
            <a:extLst>
              <a:ext uri="{FF2B5EF4-FFF2-40B4-BE49-F238E27FC236}">
                <a16:creationId xmlns:a16="http://schemas.microsoft.com/office/drawing/2014/main" id="{387A20E8-A599-4138-9B67-957A86FCBEA5}"/>
              </a:ext>
            </a:extLst>
          </p:cNvPr>
          <p:cNvSpPr txBox="1">
            <a:spLocks/>
          </p:cNvSpPr>
          <p:nvPr/>
        </p:nvSpPr>
        <p:spPr>
          <a:xfrm>
            <a:off x="0" y="1"/>
            <a:ext cx="12192000" cy="590550"/>
          </a:xfrm>
          <a:prstGeom prst="rect">
            <a:avLst/>
          </a:prstGeom>
          <a:solidFill>
            <a:schemeClr val="accent1">
              <a:lumMod val="5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bg1"/>
                </a:solidFill>
              </a:rPr>
              <a:t>ED Prescription</a:t>
            </a:r>
          </a:p>
        </p:txBody>
      </p:sp>
      <p:sp>
        <p:nvSpPr>
          <p:cNvPr id="4" name="Espace réservé du numéro de diapositive 3"/>
          <p:cNvSpPr>
            <a:spLocks noGrp="1"/>
          </p:cNvSpPr>
          <p:nvPr>
            <p:ph type="sldNum" sz="quarter" idx="12"/>
          </p:nvPr>
        </p:nvSpPr>
        <p:spPr/>
        <p:txBody>
          <a:bodyPr/>
          <a:lstStyle/>
          <a:p>
            <a:fld id="{3E38D195-55B1-48C8-AFE8-EED7FA417749}" type="slidenum">
              <a:rPr lang="fr-FR" smtClean="0"/>
              <a:t>27</a:t>
            </a:fld>
            <a:endParaRPr lang="fr-FR"/>
          </a:p>
        </p:txBody>
      </p:sp>
    </p:spTree>
    <p:extLst>
      <p:ext uri="{BB962C8B-B14F-4D97-AF65-F5344CB8AC3E}">
        <p14:creationId xmlns:p14="http://schemas.microsoft.com/office/powerpoint/2010/main" val="2511294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E2512ACC-5EE6-4457-8358-A39D7CBB5DAB}"/>
              </a:ext>
            </a:extLst>
          </p:cNvPr>
          <p:cNvSpPr txBox="1">
            <a:spLocks/>
          </p:cNvSpPr>
          <p:nvPr/>
        </p:nvSpPr>
        <p:spPr>
          <a:xfrm>
            <a:off x="0" y="1"/>
            <a:ext cx="12192000" cy="590550"/>
          </a:xfrm>
          <a:prstGeom prst="rect">
            <a:avLst/>
          </a:prstGeom>
          <a:solidFill>
            <a:schemeClr val="accent1">
              <a:lumMod val="5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bg1"/>
                </a:solidFill>
              </a:rPr>
              <a:t>ED Prescription</a:t>
            </a:r>
          </a:p>
        </p:txBody>
      </p:sp>
      <p:graphicFrame>
        <p:nvGraphicFramePr>
          <p:cNvPr id="7" name="Tableau 6">
            <a:extLst>
              <a:ext uri="{FF2B5EF4-FFF2-40B4-BE49-F238E27FC236}">
                <a16:creationId xmlns:a16="http://schemas.microsoft.com/office/drawing/2014/main" id="{B53E48D5-6E38-459B-B54D-7C4EB6C88369}"/>
              </a:ext>
            </a:extLst>
          </p:cNvPr>
          <p:cNvGraphicFramePr>
            <a:graphicFrameLocks noGrp="1"/>
          </p:cNvGraphicFramePr>
          <p:nvPr>
            <p:extLst>
              <p:ext uri="{D42A27DB-BD31-4B8C-83A1-F6EECF244321}">
                <p14:modId xmlns:p14="http://schemas.microsoft.com/office/powerpoint/2010/main" val="3835698793"/>
              </p:ext>
            </p:extLst>
          </p:nvPr>
        </p:nvGraphicFramePr>
        <p:xfrm>
          <a:off x="755576" y="566504"/>
          <a:ext cx="6840760" cy="6385560"/>
        </p:xfrm>
        <a:graphic>
          <a:graphicData uri="http://schemas.openxmlformats.org/drawingml/2006/table">
            <a:tbl>
              <a:tblPr firstRow="1" bandRow="1">
                <a:tableStyleId>{5C22544A-7EE6-4342-B048-85BDC9FD1C3A}</a:tableStyleId>
              </a:tblPr>
              <a:tblGrid>
                <a:gridCol w="1563157">
                  <a:extLst>
                    <a:ext uri="{9D8B030D-6E8A-4147-A177-3AD203B41FA5}">
                      <a16:colId xmlns:a16="http://schemas.microsoft.com/office/drawing/2014/main" val="20000"/>
                    </a:ext>
                  </a:extLst>
                </a:gridCol>
                <a:gridCol w="1776719">
                  <a:extLst>
                    <a:ext uri="{9D8B030D-6E8A-4147-A177-3AD203B41FA5}">
                      <a16:colId xmlns:a16="http://schemas.microsoft.com/office/drawing/2014/main" val="20001"/>
                    </a:ext>
                  </a:extLst>
                </a:gridCol>
                <a:gridCol w="904550">
                  <a:extLst>
                    <a:ext uri="{9D8B030D-6E8A-4147-A177-3AD203B41FA5}">
                      <a16:colId xmlns:a16="http://schemas.microsoft.com/office/drawing/2014/main" val="20002"/>
                    </a:ext>
                  </a:extLst>
                </a:gridCol>
                <a:gridCol w="1156174">
                  <a:extLst>
                    <a:ext uri="{9D8B030D-6E8A-4147-A177-3AD203B41FA5}">
                      <a16:colId xmlns:a16="http://schemas.microsoft.com/office/drawing/2014/main" val="20003"/>
                    </a:ext>
                  </a:extLst>
                </a:gridCol>
                <a:gridCol w="1440160">
                  <a:extLst>
                    <a:ext uri="{9D8B030D-6E8A-4147-A177-3AD203B41FA5}">
                      <a16:colId xmlns:a16="http://schemas.microsoft.com/office/drawing/2014/main" val="20004"/>
                    </a:ext>
                  </a:extLst>
                </a:gridCol>
              </a:tblGrid>
              <a:tr h="288032">
                <a:tc>
                  <a:txBody>
                    <a:bodyPr/>
                    <a:lstStyle/>
                    <a:p>
                      <a:r>
                        <a:rPr lang="fr-FR" sz="1100" dirty="0"/>
                        <a:t>Substance active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fr-FR" sz="1100" dirty="0"/>
                        <a:t>Spécialités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fr-FR" sz="1100" dirty="0"/>
                        <a:t>Demi-vie (h)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fr-FR" sz="1100" dirty="0"/>
                        <a:t>Métabolite actif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fr-FR" sz="1100" dirty="0"/>
                        <a:t>Durée</a:t>
                      </a:r>
                      <a:r>
                        <a:rPr lang="fr-FR" sz="1100" baseline="0" dirty="0"/>
                        <a:t> de traitement maximale</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256967">
                <a:tc gridSpan="5">
                  <a:txBody>
                    <a:bodyPr/>
                    <a:lstStyle/>
                    <a:p>
                      <a:r>
                        <a:rPr lang="fr-FR" sz="1100" b="1" i="1" dirty="0">
                          <a:solidFill>
                            <a:srgbClr val="FF0000"/>
                          </a:solidFill>
                        </a:rPr>
                        <a:t>Anxiolytique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sz="1100" dirty="0"/>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256967">
                <a:tc>
                  <a:txBody>
                    <a:bodyPr/>
                    <a:lstStyle/>
                    <a:p>
                      <a:r>
                        <a:rPr lang="fr-FR" sz="1100" dirty="0" err="1"/>
                        <a:t>Alprazolam</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t>XANAX et génériques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6-18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1">
                  <a:txBody>
                    <a:bodyPr/>
                    <a:lstStyle/>
                    <a:p>
                      <a:pPr algn="ctr"/>
                      <a:r>
                        <a:rPr lang="fr-FR" sz="1100" dirty="0"/>
                        <a:t>12 semaines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56967">
                <a:tc>
                  <a:txBody>
                    <a:bodyPr/>
                    <a:lstStyle/>
                    <a:p>
                      <a:r>
                        <a:rPr lang="fr-FR" sz="1100" dirty="0"/>
                        <a:t>Bromazépam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t>LEXOMIL</a:t>
                      </a:r>
                      <a:r>
                        <a:rPr lang="fr-FR" sz="1100" baseline="0" dirty="0"/>
                        <a:t> et génériques</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8-20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a:p>
                  </a:txBody>
                  <a:tcPr/>
                </a:tc>
                <a:extLst>
                  <a:ext uri="{0D108BD9-81ED-4DB2-BD59-A6C34878D82A}">
                    <a16:rowId xmlns:a16="http://schemas.microsoft.com/office/drawing/2014/main" val="10003"/>
                  </a:ext>
                </a:extLst>
              </a:tr>
              <a:tr h="257388">
                <a:tc>
                  <a:txBody>
                    <a:bodyPr/>
                    <a:lstStyle/>
                    <a:p>
                      <a:r>
                        <a:rPr lang="fr-FR" sz="1100" dirty="0" err="1"/>
                        <a:t>Clobazam</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t>URBANYL / LIKOZAM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10-31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a:p>
                  </a:txBody>
                  <a:tcPr/>
                </a:tc>
                <a:extLst>
                  <a:ext uri="{0D108BD9-81ED-4DB2-BD59-A6C34878D82A}">
                    <a16:rowId xmlns:a16="http://schemas.microsoft.com/office/drawing/2014/main" val="10004"/>
                  </a:ext>
                </a:extLst>
              </a:tr>
              <a:tr h="256967">
                <a:tc>
                  <a:txBody>
                    <a:bodyPr/>
                    <a:lstStyle/>
                    <a:p>
                      <a:r>
                        <a:rPr lang="fr-FR" sz="1100" dirty="0" err="1"/>
                        <a:t>Clorazépate</a:t>
                      </a:r>
                      <a:r>
                        <a:rPr lang="fr-FR" sz="1100" baseline="0" dirty="0"/>
                        <a:t> potassique</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t>TRANXENE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a:p>
                  </a:txBody>
                  <a:tcPr/>
                </a:tc>
                <a:extLst>
                  <a:ext uri="{0D108BD9-81ED-4DB2-BD59-A6C34878D82A}">
                    <a16:rowId xmlns:a16="http://schemas.microsoft.com/office/drawing/2014/main" val="10005"/>
                  </a:ext>
                </a:extLst>
              </a:tr>
              <a:tr h="256967">
                <a:tc>
                  <a:txBody>
                    <a:bodyPr/>
                    <a:lstStyle/>
                    <a:p>
                      <a:r>
                        <a:rPr lang="fr-FR" sz="1100" dirty="0" err="1"/>
                        <a:t>Clotiazépam</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t>VERATRAN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a:p>
                  </a:txBody>
                  <a:tcPr/>
                </a:tc>
                <a:extLst>
                  <a:ext uri="{0D108BD9-81ED-4DB2-BD59-A6C34878D82A}">
                    <a16:rowId xmlns:a16="http://schemas.microsoft.com/office/drawing/2014/main" val="10006"/>
                  </a:ext>
                </a:extLst>
              </a:tr>
              <a:tr h="256967">
                <a:tc>
                  <a:txBody>
                    <a:bodyPr/>
                    <a:lstStyle/>
                    <a:p>
                      <a:r>
                        <a:rPr lang="fr-FR" sz="1100" dirty="0"/>
                        <a:t>Diazépam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t>VALIUM et génériques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15-60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a:p>
                  </a:txBody>
                  <a:tcPr/>
                </a:tc>
                <a:extLst>
                  <a:ext uri="{0D108BD9-81ED-4DB2-BD59-A6C34878D82A}">
                    <a16:rowId xmlns:a16="http://schemas.microsoft.com/office/drawing/2014/main" val="10007"/>
                  </a:ext>
                </a:extLst>
              </a:tr>
              <a:tr h="256967">
                <a:tc>
                  <a:txBody>
                    <a:bodyPr/>
                    <a:lstStyle/>
                    <a:p>
                      <a:r>
                        <a:rPr lang="fr-FR" sz="1100" dirty="0" err="1"/>
                        <a:t>Ethyl</a:t>
                      </a:r>
                      <a:r>
                        <a:rPr lang="fr-FR" sz="1100" dirty="0"/>
                        <a:t> </a:t>
                      </a:r>
                      <a:r>
                        <a:rPr lang="fr-FR" sz="1100" dirty="0" err="1"/>
                        <a:t>loflazépate</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t>VICTAN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73-119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a:p>
                  </a:txBody>
                  <a:tcPr/>
                </a:tc>
                <a:extLst>
                  <a:ext uri="{0D108BD9-81ED-4DB2-BD59-A6C34878D82A}">
                    <a16:rowId xmlns:a16="http://schemas.microsoft.com/office/drawing/2014/main" val="10008"/>
                  </a:ext>
                </a:extLst>
              </a:tr>
              <a:tr h="256967">
                <a:tc>
                  <a:txBody>
                    <a:bodyPr/>
                    <a:lstStyle/>
                    <a:p>
                      <a:r>
                        <a:rPr lang="fr-FR" sz="1100" dirty="0" err="1"/>
                        <a:t>Lorazépam</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t>TEMESTA et génériques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9-20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Non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a:p>
                  </a:txBody>
                  <a:tcPr/>
                </a:tc>
                <a:extLst>
                  <a:ext uri="{0D108BD9-81ED-4DB2-BD59-A6C34878D82A}">
                    <a16:rowId xmlns:a16="http://schemas.microsoft.com/office/drawing/2014/main" val="10009"/>
                  </a:ext>
                </a:extLst>
              </a:tr>
              <a:tr h="256967">
                <a:tc>
                  <a:txBody>
                    <a:bodyPr/>
                    <a:lstStyle/>
                    <a:p>
                      <a:r>
                        <a:rPr lang="fr-FR" sz="1100" dirty="0" err="1"/>
                        <a:t>Nitrazépam</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t>NORDAZ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17-48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a:p>
                  </a:txBody>
                  <a:tcPr/>
                </a:tc>
                <a:extLst>
                  <a:ext uri="{0D108BD9-81ED-4DB2-BD59-A6C34878D82A}">
                    <a16:rowId xmlns:a16="http://schemas.microsoft.com/office/drawing/2014/main" val="10010"/>
                  </a:ext>
                </a:extLst>
              </a:tr>
              <a:tr h="256967">
                <a:tc>
                  <a:txBody>
                    <a:bodyPr/>
                    <a:lstStyle/>
                    <a:p>
                      <a:r>
                        <a:rPr lang="fr-FR" sz="1100" dirty="0" err="1"/>
                        <a:t>Oxazépam</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t>SERESTA et</a:t>
                      </a:r>
                      <a:r>
                        <a:rPr lang="fr-FR" sz="1100" baseline="0" dirty="0"/>
                        <a:t> génériques</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4-11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a:t>Non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a:p>
                  </a:txBody>
                  <a:tcPr/>
                </a:tc>
                <a:extLst>
                  <a:ext uri="{0D108BD9-81ED-4DB2-BD59-A6C34878D82A}">
                    <a16:rowId xmlns:a16="http://schemas.microsoft.com/office/drawing/2014/main" val="10011"/>
                  </a:ext>
                </a:extLst>
              </a:tr>
              <a:tr h="256967">
                <a:tc>
                  <a:txBody>
                    <a:bodyPr/>
                    <a:lstStyle/>
                    <a:p>
                      <a:r>
                        <a:rPr lang="fr-FR" sz="1100" dirty="0" err="1"/>
                        <a:t>Prazépam</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t>LYSANXIA</a:t>
                      </a:r>
                      <a:r>
                        <a:rPr lang="fr-FR" sz="1100" baseline="0" dirty="0"/>
                        <a:t> et génériques</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a:p>
                  </a:txBody>
                  <a:tcPr/>
                </a:tc>
                <a:extLst>
                  <a:ext uri="{0D108BD9-81ED-4DB2-BD59-A6C34878D82A}">
                    <a16:rowId xmlns:a16="http://schemas.microsoft.com/office/drawing/2014/main" val="10012"/>
                  </a:ext>
                </a:extLst>
              </a:tr>
              <a:tr h="185584">
                <a:tc gridSpan="5">
                  <a:txBody>
                    <a:bodyPr/>
                    <a:lstStyle/>
                    <a:p>
                      <a:r>
                        <a:rPr lang="fr-FR" sz="1100" b="1" i="1" dirty="0">
                          <a:solidFill>
                            <a:srgbClr val="FF0000"/>
                          </a:solidFill>
                        </a:rPr>
                        <a:t>Hypnotiques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sz="1100" dirty="0"/>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13"/>
                  </a:ext>
                </a:extLst>
              </a:tr>
              <a:tr h="257317">
                <a:tc>
                  <a:txBody>
                    <a:bodyPr/>
                    <a:lstStyle/>
                    <a:p>
                      <a:r>
                        <a:rPr lang="fr-FR" sz="1100" dirty="0" err="1"/>
                        <a:t>Estazolam</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t>NUCTALON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10-31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7">
                  <a:txBody>
                    <a:bodyPr/>
                    <a:lstStyle/>
                    <a:p>
                      <a:pPr algn="ctr"/>
                      <a:r>
                        <a:rPr lang="fr-FR" sz="1100" dirty="0"/>
                        <a:t>4 semaines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257317">
                <a:tc>
                  <a:txBody>
                    <a:bodyPr/>
                    <a:lstStyle/>
                    <a:p>
                      <a:r>
                        <a:rPr lang="fr-FR" sz="1100" dirty="0" err="1"/>
                        <a:t>Loprazolam</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t>HAVLANE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3,3-14,8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a:p>
                  </a:txBody>
                  <a:tcPr/>
                </a:tc>
                <a:extLst>
                  <a:ext uri="{0D108BD9-81ED-4DB2-BD59-A6C34878D82A}">
                    <a16:rowId xmlns:a16="http://schemas.microsoft.com/office/drawing/2014/main" val="10015"/>
                  </a:ext>
                </a:extLst>
              </a:tr>
              <a:tr h="257317">
                <a:tc>
                  <a:txBody>
                    <a:bodyPr/>
                    <a:lstStyle/>
                    <a:p>
                      <a:r>
                        <a:rPr lang="fr-FR" sz="1100" dirty="0" err="1"/>
                        <a:t>Lormétazépam</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t>NOCTAMIDE et</a:t>
                      </a:r>
                      <a:r>
                        <a:rPr lang="fr-FR" sz="1100" baseline="0" dirty="0"/>
                        <a:t> génériques</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a:p>
                  </a:txBody>
                  <a:tcPr/>
                </a:tc>
                <a:extLst>
                  <a:ext uri="{0D108BD9-81ED-4DB2-BD59-A6C34878D82A}">
                    <a16:rowId xmlns:a16="http://schemas.microsoft.com/office/drawing/2014/main" val="10016"/>
                  </a:ext>
                </a:extLst>
              </a:tr>
              <a:tr h="256967">
                <a:tc>
                  <a:txBody>
                    <a:bodyPr/>
                    <a:lstStyle/>
                    <a:p>
                      <a:r>
                        <a:rPr lang="fr-FR" sz="1100" dirty="0" err="1"/>
                        <a:t>Midazolam</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t>Génériques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a:p>
                  </a:txBody>
                  <a:tcPr/>
                </a:tc>
                <a:extLst>
                  <a:ext uri="{0D108BD9-81ED-4DB2-BD59-A6C34878D82A}">
                    <a16:rowId xmlns:a16="http://schemas.microsoft.com/office/drawing/2014/main" val="10017"/>
                  </a:ext>
                </a:extLst>
              </a:tr>
              <a:tr h="257317">
                <a:tc>
                  <a:txBody>
                    <a:bodyPr/>
                    <a:lstStyle/>
                    <a:p>
                      <a:r>
                        <a:rPr lang="fr-FR" sz="1100" dirty="0" err="1"/>
                        <a:t>Nitrazépam</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t>MOGADON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17-48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Non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a:p>
                  </a:txBody>
                  <a:tcPr/>
                </a:tc>
                <a:extLst>
                  <a:ext uri="{0D108BD9-81ED-4DB2-BD59-A6C34878D82A}">
                    <a16:rowId xmlns:a16="http://schemas.microsoft.com/office/drawing/2014/main" val="10018"/>
                  </a:ext>
                </a:extLst>
              </a:tr>
              <a:tr h="257317">
                <a:tc>
                  <a:txBody>
                    <a:bodyPr/>
                    <a:lstStyle/>
                    <a:p>
                      <a:r>
                        <a:rPr lang="fr-FR" sz="1100" dirty="0"/>
                        <a:t>Zolpidem*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t>STILNOX et</a:t>
                      </a:r>
                      <a:r>
                        <a:rPr lang="fr-FR" sz="1100" baseline="0" dirty="0"/>
                        <a:t> génériques</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0,7-3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Non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a:p>
                  </a:txBody>
                  <a:tcPr/>
                </a:tc>
                <a:extLst>
                  <a:ext uri="{0D108BD9-81ED-4DB2-BD59-A6C34878D82A}">
                    <a16:rowId xmlns:a16="http://schemas.microsoft.com/office/drawing/2014/main" val="10019"/>
                  </a:ext>
                </a:extLst>
              </a:tr>
              <a:tr h="257317">
                <a:tc>
                  <a:txBody>
                    <a:bodyPr/>
                    <a:lstStyle/>
                    <a:p>
                      <a:r>
                        <a:rPr lang="fr-FR" sz="1100" dirty="0" err="1"/>
                        <a:t>Zopiclone</a:t>
                      </a:r>
                      <a:r>
                        <a:rPr lang="fr-FR" sz="11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t>IMOVANE et génériques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a:p>
                  </a:txBody>
                  <a:tcPr/>
                </a:tc>
                <a:extLst>
                  <a:ext uri="{0D108BD9-81ED-4DB2-BD59-A6C34878D82A}">
                    <a16:rowId xmlns:a16="http://schemas.microsoft.com/office/drawing/2014/main" val="10020"/>
                  </a:ext>
                </a:extLst>
              </a:tr>
              <a:tr h="257317">
                <a:tc gridSpan="5">
                  <a:txBody>
                    <a:bodyPr/>
                    <a:lstStyle/>
                    <a:p>
                      <a:r>
                        <a:rPr lang="fr-FR" sz="1100" b="1" i="1" u="none" dirty="0">
                          <a:solidFill>
                            <a:srgbClr val="FF0000"/>
                          </a:solidFill>
                        </a:rPr>
                        <a:t>Anticonvulsivants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sz="1100" dirty="0"/>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21"/>
                  </a:ext>
                </a:extLst>
              </a:tr>
              <a:tr h="256967">
                <a:tc>
                  <a:txBody>
                    <a:bodyPr/>
                    <a:lstStyle/>
                    <a:p>
                      <a:r>
                        <a:rPr lang="fr-FR" sz="1100" dirty="0"/>
                        <a:t>Clonazépam*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t>RIVOTRIL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19-60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Non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12 semaines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2"/>
                  </a:ext>
                </a:extLst>
              </a:tr>
              <a:tr h="0">
                <a:tc>
                  <a:txBody>
                    <a:bodyPr/>
                    <a:lstStyle/>
                    <a:p>
                      <a:r>
                        <a:rPr lang="fr-FR" sz="1100" dirty="0"/>
                        <a:t>Midazolam*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t>BUCCOLAM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100" dirty="0"/>
                        <a:t>1 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3"/>
                  </a:ext>
                </a:extLst>
              </a:tr>
            </a:tbl>
          </a:graphicData>
        </a:graphic>
      </p:graphicFrame>
      <p:sp>
        <p:nvSpPr>
          <p:cNvPr id="8" name="ZoneTexte 7">
            <a:extLst>
              <a:ext uri="{FF2B5EF4-FFF2-40B4-BE49-F238E27FC236}">
                <a16:creationId xmlns:a16="http://schemas.microsoft.com/office/drawing/2014/main" id="{3136D69E-A5AE-4C47-9AE8-FEA0EE700B50}"/>
              </a:ext>
            </a:extLst>
          </p:cNvPr>
          <p:cNvSpPr txBox="1"/>
          <p:nvPr/>
        </p:nvSpPr>
        <p:spPr>
          <a:xfrm>
            <a:off x="8172449" y="3219450"/>
            <a:ext cx="3495675" cy="646331"/>
          </a:xfrm>
          <a:prstGeom prst="rect">
            <a:avLst/>
          </a:prstGeom>
          <a:noFill/>
        </p:spPr>
        <p:txBody>
          <a:bodyPr wrap="square" rtlCol="0">
            <a:spAutoFit/>
          </a:bodyPr>
          <a:lstStyle/>
          <a:p>
            <a:pPr algn="just"/>
            <a:r>
              <a:rPr lang="fr-FR" dirty="0"/>
              <a:t>* Assimilé stupéfiants (risque de détournement identifié)</a:t>
            </a:r>
          </a:p>
        </p:txBody>
      </p:sp>
      <p:sp>
        <p:nvSpPr>
          <p:cNvPr id="2" name="Espace réservé du numéro de diapositive 1"/>
          <p:cNvSpPr>
            <a:spLocks noGrp="1"/>
          </p:cNvSpPr>
          <p:nvPr>
            <p:ph type="sldNum" sz="quarter" idx="12"/>
          </p:nvPr>
        </p:nvSpPr>
        <p:spPr/>
        <p:txBody>
          <a:bodyPr/>
          <a:lstStyle/>
          <a:p>
            <a:fld id="{3E38D195-55B1-48C8-AFE8-EED7FA417749}" type="slidenum">
              <a:rPr lang="fr-FR" smtClean="0"/>
              <a:t>28</a:t>
            </a:fld>
            <a:endParaRPr lang="fr-FR"/>
          </a:p>
        </p:txBody>
      </p:sp>
    </p:spTree>
    <p:extLst>
      <p:ext uri="{BB962C8B-B14F-4D97-AF65-F5344CB8AC3E}">
        <p14:creationId xmlns:p14="http://schemas.microsoft.com/office/powerpoint/2010/main" val="2513542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527C58A7-F0C3-4F5C-9884-D1ED0D8D81C7}"/>
              </a:ext>
            </a:extLst>
          </p:cNvPr>
          <p:cNvSpPr txBox="1">
            <a:spLocks/>
          </p:cNvSpPr>
          <p:nvPr/>
        </p:nvSpPr>
        <p:spPr>
          <a:xfrm>
            <a:off x="0" y="1"/>
            <a:ext cx="12192000" cy="590550"/>
          </a:xfrm>
          <a:prstGeom prst="rect">
            <a:avLst/>
          </a:prstGeom>
          <a:solidFill>
            <a:schemeClr val="accent1">
              <a:lumMod val="5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bg1"/>
                </a:solidFill>
              </a:rPr>
              <a:t>ED Prescription – Cas n°3 (Accès dérogatoire)</a:t>
            </a:r>
          </a:p>
        </p:txBody>
      </p:sp>
      <p:sp>
        <p:nvSpPr>
          <p:cNvPr id="6" name="Rectangle 5">
            <a:extLst>
              <a:ext uri="{FF2B5EF4-FFF2-40B4-BE49-F238E27FC236}">
                <a16:creationId xmlns:a16="http://schemas.microsoft.com/office/drawing/2014/main" id="{42C055B8-CFB2-48BB-AAF3-FD0CFFBD75AD}"/>
              </a:ext>
            </a:extLst>
          </p:cNvPr>
          <p:cNvSpPr>
            <a:spLocks noChangeArrowheads="1"/>
          </p:cNvSpPr>
          <p:nvPr/>
        </p:nvSpPr>
        <p:spPr bwMode="auto">
          <a:xfrm>
            <a:off x="247650" y="1143000"/>
            <a:ext cx="1158240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endParaRPr lang="fr-FR" altLang="fr-FR" sz="2800" dirty="0">
              <a:solidFill>
                <a:schemeClr val="accent1">
                  <a:lumMod val="50000"/>
                </a:schemeClr>
              </a:solidFill>
              <a:latin typeface="+mn-lt"/>
            </a:endParaRPr>
          </a:p>
        </p:txBody>
      </p:sp>
      <p:sp>
        <p:nvSpPr>
          <p:cNvPr id="2" name="Espace réservé du numéro de diapositive 1"/>
          <p:cNvSpPr>
            <a:spLocks noGrp="1"/>
          </p:cNvSpPr>
          <p:nvPr>
            <p:ph type="sldNum" sz="quarter" idx="12"/>
          </p:nvPr>
        </p:nvSpPr>
        <p:spPr/>
        <p:txBody>
          <a:bodyPr/>
          <a:lstStyle/>
          <a:p>
            <a:fld id="{3E38D195-55B1-48C8-AFE8-EED7FA417749}" type="slidenum">
              <a:rPr lang="fr-FR" smtClean="0"/>
              <a:t>29</a:t>
            </a:fld>
            <a:endParaRPr lang="fr-FR"/>
          </a:p>
        </p:txBody>
      </p:sp>
      <p:sp>
        <p:nvSpPr>
          <p:cNvPr id="8" name="Rectangle 7">
            <a:extLst>
              <a:ext uri="{FF2B5EF4-FFF2-40B4-BE49-F238E27FC236}">
                <a16:creationId xmlns:a16="http://schemas.microsoft.com/office/drawing/2014/main" id="{33F356B8-E7BA-4078-AF59-44676A73357D}"/>
              </a:ext>
            </a:extLst>
          </p:cNvPr>
          <p:cNvSpPr/>
          <p:nvPr/>
        </p:nvSpPr>
        <p:spPr>
          <a:xfrm>
            <a:off x="361950" y="1143000"/>
            <a:ext cx="11468100" cy="3108543"/>
          </a:xfrm>
          <a:prstGeom prst="rect">
            <a:avLst/>
          </a:prstGeom>
        </p:spPr>
        <p:txBody>
          <a:bodyPr wrap="square">
            <a:spAutoFit/>
          </a:bodyPr>
          <a:lstStyle/>
          <a:p>
            <a:pPr algn="just"/>
            <a:r>
              <a:rPr lang="fr-FR" sz="2800" dirty="0">
                <a:solidFill>
                  <a:srgbClr val="333333"/>
                </a:solidFill>
                <a:latin typeface="roboto"/>
              </a:rPr>
              <a:t>En France, les patients peuvent bénéficier de médicaments innovants n'ayant pas encore obtenu d'Autorisation de Mise sur le Marché (AMM).</a:t>
            </a:r>
          </a:p>
          <a:p>
            <a:pPr algn="just"/>
            <a:br>
              <a:rPr lang="fr-FR" sz="2800" dirty="0"/>
            </a:br>
            <a:r>
              <a:rPr lang="fr-FR" sz="2800" dirty="0">
                <a:solidFill>
                  <a:srgbClr val="333333"/>
                </a:solidFill>
                <a:latin typeface="roboto"/>
              </a:rPr>
              <a:t>Depuis le 1er juillet 2021, la réforme de l'accès dérogatoire aux médicaments selon deux régimes est mise en place: l'accès précoce (AP) et l'accès compassionnel (AC).</a:t>
            </a:r>
            <a:endParaRPr lang="fr-FR" sz="2800" dirty="0"/>
          </a:p>
        </p:txBody>
      </p:sp>
    </p:spTree>
    <p:extLst>
      <p:ext uri="{BB962C8B-B14F-4D97-AF65-F5344CB8AC3E}">
        <p14:creationId xmlns:p14="http://schemas.microsoft.com/office/powerpoint/2010/main" val="75987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1463E2-D9E8-4078-B97F-AC4AF43EF4EE}"/>
              </a:ext>
            </a:extLst>
          </p:cNvPr>
          <p:cNvSpPr>
            <a:spLocks noGrp="1"/>
          </p:cNvSpPr>
          <p:nvPr>
            <p:ph type="title"/>
          </p:nvPr>
        </p:nvSpPr>
        <p:spPr/>
        <p:txBody>
          <a:bodyPr/>
          <a:lstStyle/>
          <a:p>
            <a:r>
              <a:rPr lang="fr-FR" dirty="0"/>
              <a:t>Objectifs pédagogiques</a:t>
            </a:r>
          </a:p>
        </p:txBody>
      </p:sp>
      <p:sp>
        <p:nvSpPr>
          <p:cNvPr id="3" name="Espace réservé du contenu 2">
            <a:extLst>
              <a:ext uri="{FF2B5EF4-FFF2-40B4-BE49-F238E27FC236}">
                <a16:creationId xmlns:a16="http://schemas.microsoft.com/office/drawing/2014/main" id="{E230B6F4-F609-48F9-95FD-FB49BA80FC1B}"/>
              </a:ext>
            </a:extLst>
          </p:cNvPr>
          <p:cNvSpPr>
            <a:spLocks noGrp="1"/>
          </p:cNvSpPr>
          <p:nvPr>
            <p:ph idx="1"/>
          </p:nvPr>
        </p:nvSpPr>
        <p:spPr/>
        <p:txBody>
          <a:bodyPr/>
          <a:lstStyle/>
          <a:p>
            <a:pPr>
              <a:lnSpc>
                <a:spcPct val="200000"/>
              </a:lnSpc>
            </a:pPr>
            <a:r>
              <a:rPr lang="fr-FR" dirty="0"/>
              <a:t>Identifier pour chaque médicament les règles de prescription</a:t>
            </a:r>
          </a:p>
          <a:p>
            <a:pPr>
              <a:lnSpc>
                <a:spcPct val="200000"/>
              </a:lnSpc>
            </a:pPr>
            <a:r>
              <a:rPr lang="fr-FR" dirty="0"/>
              <a:t>Rédiger une prescription médicamenteuse</a:t>
            </a:r>
          </a:p>
        </p:txBody>
      </p:sp>
      <p:sp>
        <p:nvSpPr>
          <p:cNvPr id="4" name="Espace réservé du numéro de diapositive 3"/>
          <p:cNvSpPr>
            <a:spLocks noGrp="1"/>
          </p:cNvSpPr>
          <p:nvPr>
            <p:ph type="sldNum" sz="quarter" idx="12"/>
          </p:nvPr>
        </p:nvSpPr>
        <p:spPr/>
        <p:txBody>
          <a:bodyPr/>
          <a:lstStyle/>
          <a:p>
            <a:fld id="{3E38D195-55B1-48C8-AFE8-EED7FA417749}" type="slidenum">
              <a:rPr lang="fr-FR" smtClean="0"/>
              <a:t>3</a:t>
            </a:fld>
            <a:endParaRPr lang="fr-FR"/>
          </a:p>
        </p:txBody>
      </p:sp>
    </p:spTree>
    <p:extLst>
      <p:ext uri="{BB962C8B-B14F-4D97-AF65-F5344CB8AC3E}">
        <p14:creationId xmlns:p14="http://schemas.microsoft.com/office/powerpoint/2010/main" val="777533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296595-EC4A-4C63-B217-03A97EDB06D8}"/>
              </a:ext>
            </a:extLst>
          </p:cNvPr>
          <p:cNvSpPr>
            <a:spLocks noGrp="1"/>
          </p:cNvSpPr>
          <p:nvPr>
            <p:ph type="title"/>
          </p:nvPr>
        </p:nvSpPr>
        <p:spPr>
          <a:xfrm>
            <a:off x="838200" y="545307"/>
            <a:ext cx="10515600" cy="1100931"/>
          </a:xfrm>
        </p:spPr>
        <p:txBody>
          <a:bodyPr/>
          <a:lstStyle/>
          <a:p>
            <a:r>
              <a:rPr lang="fr-FR" b="1" dirty="0">
                <a:solidFill>
                  <a:schemeClr val="accent6">
                    <a:lumMod val="50000"/>
                  </a:schemeClr>
                </a:solidFill>
              </a:rPr>
              <a:t>Accès précoce (AP)</a:t>
            </a:r>
          </a:p>
        </p:txBody>
      </p:sp>
      <p:sp>
        <p:nvSpPr>
          <p:cNvPr id="3" name="Espace réservé du contenu 2">
            <a:extLst>
              <a:ext uri="{FF2B5EF4-FFF2-40B4-BE49-F238E27FC236}">
                <a16:creationId xmlns:a16="http://schemas.microsoft.com/office/drawing/2014/main" id="{F9748C2C-48B3-46E5-BFBF-CFE98A6EFF7D}"/>
              </a:ext>
            </a:extLst>
          </p:cNvPr>
          <p:cNvSpPr>
            <a:spLocks noGrp="1"/>
          </p:cNvSpPr>
          <p:nvPr>
            <p:ph idx="1"/>
          </p:nvPr>
        </p:nvSpPr>
        <p:spPr>
          <a:xfrm>
            <a:off x="430877" y="1825625"/>
            <a:ext cx="11123814" cy="4351338"/>
          </a:xfrm>
        </p:spPr>
        <p:txBody>
          <a:bodyPr/>
          <a:lstStyle/>
          <a:p>
            <a:pPr algn="just"/>
            <a:r>
              <a:rPr lang="fr-FR" dirty="0"/>
              <a:t>L'objectif de ce régime est d'autoriser la prise en charge de nouvelles molécules dont l' indication couvre un </a:t>
            </a:r>
            <a:r>
              <a:rPr lang="fr-FR" b="1" dirty="0"/>
              <a:t>besoin médical non couvert</a:t>
            </a:r>
            <a:r>
              <a:rPr lang="fr-FR" dirty="0"/>
              <a:t>, avant l'obtention d'AMM ou avant prise en charge dans le droit commun.</a:t>
            </a:r>
          </a:p>
          <a:p>
            <a:pPr algn="just"/>
            <a:r>
              <a:rPr lang="fr-FR" dirty="0"/>
              <a:t>Les médicaments ciblés par cette dérogation sont ceux ayant </a:t>
            </a:r>
            <a:r>
              <a:rPr lang="fr-FR" b="1" dirty="0"/>
              <a:t>vocation à être commercialisés</a:t>
            </a:r>
            <a:r>
              <a:rPr lang="fr-FR" dirty="0"/>
              <a:t> par le laboratoire dans l'indication donnée.</a:t>
            </a:r>
          </a:p>
          <a:p>
            <a:pPr algn="just"/>
            <a:endParaRPr lang="fr-FR" dirty="0"/>
          </a:p>
          <a:p>
            <a:pPr algn="just"/>
            <a:endParaRPr lang="fr-FR" dirty="0"/>
          </a:p>
        </p:txBody>
      </p:sp>
      <p:sp>
        <p:nvSpPr>
          <p:cNvPr id="4" name="Espace réservé du numéro de diapositive 3">
            <a:extLst>
              <a:ext uri="{FF2B5EF4-FFF2-40B4-BE49-F238E27FC236}">
                <a16:creationId xmlns:a16="http://schemas.microsoft.com/office/drawing/2014/main" id="{9D1AFAFD-1268-4671-8A41-4F9AECB96EED}"/>
              </a:ext>
            </a:extLst>
          </p:cNvPr>
          <p:cNvSpPr>
            <a:spLocks noGrp="1"/>
          </p:cNvSpPr>
          <p:nvPr>
            <p:ph type="sldNum" sz="quarter" idx="12"/>
          </p:nvPr>
        </p:nvSpPr>
        <p:spPr/>
        <p:txBody>
          <a:bodyPr/>
          <a:lstStyle/>
          <a:p>
            <a:fld id="{3E38D195-55B1-48C8-AFE8-EED7FA417749}" type="slidenum">
              <a:rPr lang="fr-FR" smtClean="0"/>
              <a:t>30</a:t>
            </a:fld>
            <a:endParaRPr lang="fr-FR"/>
          </a:p>
        </p:txBody>
      </p:sp>
      <p:sp>
        <p:nvSpPr>
          <p:cNvPr id="5" name="Titre 1">
            <a:extLst>
              <a:ext uri="{FF2B5EF4-FFF2-40B4-BE49-F238E27FC236}">
                <a16:creationId xmlns:a16="http://schemas.microsoft.com/office/drawing/2014/main" id="{5DFDF7FA-07BB-4D02-AF0E-F889FAEDB59F}"/>
              </a:ext>
            </a:extLst>
          </p:cNvPr>
          <p:cNvSpPr txBox="1">
            <a:spLocks/>
          </p:cNvSpPr>
          <p:nvPr/>
        </p:nvSpPr>
        <p:spPr>
          <a:xfrm>
            <a:off x="0" y="1"/>
            <a:ext cx="12192000" cy="590550"/>
          </a:xfrm>
          <a:prstGeom prst="rect">
            <a:avLst/>
          </a:prstGeom>
          <a:solidFill>
            <a:schemeClr val="accent1">
              <a:lumMod val="5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bg1"/>
                </a:solidFill>
              </a:rPr>
              <a:t>ED Prescription – Cas n°3 (Accès dérogatoire)</a:t>
            </a:r>
          </a:p>
        </p:txBody>
      </p:sp>
    </p:spTree>
    <p:extLst>
      <p:ext uri="{BB962C8B-B14F-4D97-AF65-F5344CB8AC3E}">
        <p14:creationId xmlns:p14="http://schemas.microsoft.com/office/powerpoint/2010/main" val="1173032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296595-EC4A-4C63-B217-03A97EDB06D8}"/>
              </a:ext>
            </a:extLst>
          </p:cNvPr>
          <p:cNvSpPr>
            <a:spLocks noGrp="1"/>
          </p:cNvSpPr>
          <p:nvPr>
            <p:ph type="title"/>
          </p:nvPr>
        </p:nvSpPr>
        <p:spPr>
          <a:xfrm>
            <a:off x="838200" y="545307"/>
            <a:ext cx="10515600" cy="1100931"/>
          </a:xfrm>
        </p:spPr>
        <p:txBody>
          <a:bodyPr/>
          <a:lstStyle/>
          <a:p>
            <a:r>
              <a:rPr lang="fr-FR" b="1" dirty="0">
                <a:solidFill>
                  <a:schemeClr val="accent6">
                    <a:lumMod val="50000"/>
                  </a:schemeClr>
                </a:solidFill>
              </a:rPr>
              <a:t>Accès compassionnel (AC) </a:t>
            </a:r>
          </a:p>
        </p:txBody>
      </p:sp>
      <p:sp>
        <p:nvSpPr>
          <p:cNvPr id="4" name="Espace réservé du numéro de diapositive 3">
            <a:extLst>
              <a:ext uri="{FF2B5EF4-FFF2-40B4-BE49-F238E27FC236}">
                <a16:creationId xmlns:a16="http://schemas.microsoft.com/office/drawing/2014/main" id="{9D1AFAFD-1268-4671-8A41-4F9AECB96EED}"/>
              </a:ext>
            </a:extLst>
          </p:cNvPr>
          <p:cNvSpPr>
            <a:spLocks noGrp="1"/>
          </p:cNvSpPr>
          <p:nvPr>
            <p:ph type="sldNum" sz="quarter" idx="12"/>
          </p:nvPr>
        </p:nvSpPr>
        <p:spPr/>
        <p:txBody>
          <a:bodyPr/>
          <a:lstStyle/>
          <a:p>
            <a:fld id="{3E38D195-55B1-48C8-AFE8-EED7FA417749}" type="slidenum">
              <a:rPr lang="fr-FR" smtClean="0"/>
              <a:t>31</a:t>
            </a:fld>
            <a:endParaRPr lang="fr-FR"/>
          </a:p>
        </p:txBody>
      </p:sp>
      <p:sp>
        <p:nvSpPr>
          <p:cNvPr id="5" name="Titre 1">
            <a:extLst>
              <a:ext uri="{FF2B5EF4-FFF2-40B4-BE49-F238E27FC236}">
                <a16:creationId xmlns:a16="http://schemas.microsoft.com/office/drawing/2014/main" id="{5DFDF7FA-07BB-4D02-AF0E-F889FAEDB59F}"/>
              </a:ext>
            </a:extLst>
          </p:cNvPr>
          <p:cNvSpPr txBox="1">
            <a:spLocks/>
          </p:cNvSpPr>
          <p:nvPr/>
        </p:nvSpPr>
        <p:spPr>
          <a:xfrm>
            <a:off x="0" y="1"/>
            <a:ext cx="12192000" cy="590550"/>
          </a:xfrm>
          <a:prstGeom prst="rect">
            <a:avLst/>
          </a:prstGeom>
          <a:solidFill>
            <a:schemeClr val="accent1">
              <a:lumMod val="5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bg1"/>
                </a:solidFill>
              </a:rPr>
              <a:t>ED Prescription – Cas n°3 (Accès dérogatoire)</a:t>
            </a:r>
          </a:p>
        </p:txBody>
      </p:sp>
      <p:sp>
        <p:nvSpPr>
          <p:cNvPr id="6" name="Espace réservé du contenu 2">
            <a:extLst>
              <a:ext uri="{FF2B5EF4-FFF2-40B4-BE49-F238E27FC236}">
                <a16:creationId xmlns:a16="http://schemas.microsoft.com/office/drawing/2014/main" id="{034A5E95-345F-4B03-B0F9-E00621AA321C}"/>
              </a:ext>
            </a:extLst>
          </p:cNvPr>
          <p:cNvSpPr txBox="1">
            <a:spLocks/>
          </p:cNvSpPr>
          <p:nvPr/>
        </p:nvSpPr>
        <p:spPr>
          <a:xfrm>
            <a:off x="405937" y="1551305"/>
            <a:ext cx="11489575" cy="17820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dirty="0"/>
              <a:t>Les médicaments ciblés par cette dérogation sont ceux n'ayant </a:t>
            </a:r>
            <a:r>
              <a:rPr lang="fr-FR" b="1" u="sng" dirty="0"/>
              <a:t>pas</a:t>
            </a:r>
            <a:r>
              <a:rPr lang="fr-FR" dirty="0"/>
              <a:t> </a:t>
            </a:r>
            <a:r>
              <a:rPr lang="fr-FR" b="1" dirty="0"/>
              <a:t>vocation à être commercialisés</a:t>
            </a:r>
            <a:r>
              <a:rPr lang="fr-FR" dirty="0"/>
              <a:t> par la laboratoire dans l'indication donnée. Il peut également s'agir d'une utilisation validée par les pairs lorsqu'un besoin médical n'est pas couvert (maladie rare ou dernier recours).</a:t>
            </a:r>
          </a:p>
        </p:txBody>
      </p:sp>
    </p:spTree>
    <p:extLst>
      <p:ext uri="{BB962C8B-B14F-4D97-AF65-F5344CB8AC3E}">
        <p14:creationId xmlns:p14="http://schemas.microsoft.com/office/powerpoint/2010/main" val="1949417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296595-EC4A-4C63-B217-03A97EDB06D8}"/>
              </a:ext>
            </a:extLst>
          </p:cNvPr>
          <p:cNvSpPr>
            <a:spLocks noGrp="1"/>
          </p:cNvSpPr>
          <p:nvPr>
            <p:ph type="title"/>
          </p:nvPr>
        </p:nvSpPr>
        <p:spPr>
          <a:xfrm>
            <a:off x="838200" y="545307"/>
            <a:ext cx="10515600" cy="1100931"/>
          </a:xfrm>
        </p:spPr>
        <p:txBody>
          <a:bodyPr/>
          <a:lstStyle/>
          <a:p>
            <a:r>
              <a:rPr lang="fr-FR" b="1" dirty="0">
                <a:solidFill>
                  <a:schemeClr val="accent6">
                    <a:lumMod val="50000"/>
                  </a:schemeClr>
                </a:solidFill>
              </a:rPr>
              <a:t>Accès compassionnel (AC) </a:t>
            </a:r>
          </a:p>
        </p:txBody>
      </p:sp>
      <p:sp>
        <p:nvSpPr>
          <p:cNvPr id="4" name="Espace réservé du numéro de diapositive 3">
            <a:extLst>
              <a:ext uri="{FF2B5EF4-FFF2-40B4-BE49-F238E27FC236}">
                <a16:creationId xmlns:a16="http://schemas.microsoft.com/office/drawing/2014/main" id="{9D1AFAFD-1268-4671-8A41-4F9AECB96EED}"/>
              </a:ext>
            </a:extLst>
          </p:cNvPr>
          <p:cNvSpPr>
            <a:spLocks noGrp="1"/>
          </p:cNvSpPr>
          <p:nvPr>
            <p:ph type="sldNum" sz="quarter" idx="12"/>
          </p:nvPr>
        </p:nvSpPr>
        <p:spPr/>
        <p:txBody>
          <a:bodyPr/>
          <a:lstStyle/>
          <a:p>
            <a:fld id="{3E38D195-55B1-48C8-AFE8-EED7FA417749}" type="slidenum">
              <a:rPr lang="fr-FR" smtClean="0"/>
              <a:t>32</a:t>
            </a:fld>
            <a:endParaRPr lang="fr-FR"/>
          </a:p>
        </p:txBody>
      </p:sp>
      <p:sp>
        <p:nvSpPr>
          <p:cNvPr id="5" name="Titre 1">
            <a:extLst>
              <a:ext uri="{FF2B5EF4-FFF2-40B4-BE49-F238E27FC236}">
                <a16:creationId xmlns:a16="http://schemas.microsoft.com/office/drawing/2014/main" id="{5DFDF7FA-07BB-4D02-AF0E-F889FAEDB59F}"/>
              </a:ext>
            </a:extLst>
          </p:cNvPr>
          <p:cNvSpPr txBox="1">
            <a:spLocks/>
          </p:cNvSpPr>
          <p:nvPr/>
        </p:nvSpPr>
        <p:spPr>
          <a:xfrm>
            <a:off x="0" y="1"/>
            <a:ext cx="12192000" cy="590550"/>
          </a:xfrm>
          <a:prstGeom prst="rect">
            <a:avLst/>
          </a:prstGeom>
          <a:solidFill>
            <a:schemeClr val="accent1">
              <a:lumMod val="5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bg1"/>
                </a:solidFill>
              </a:rPr>
              <a:t>ED Prescription – Cas n°3 (Accès dérogatoire)</a:t>
            </a:r>
          </a:p>
        </p:txBody>
      </p:sp>
      <p:sp>
        <p:nvSpPr>
          <p:cNvPr id="7" name="Rectangle 6">
            <a:extLst>
              <a:ext uri="{FF2B5EF4-FFF2-40B4-BE49-F238E27FC236}">
                <a16:creationId xmlns:a16="http://schemas.microsoft.com/office/drawing/2014/main" id="{4F59EAE6-CBFD-41A1-AC44-438682C9A3AE}"/>
              </a:ext>
            </a:extLst>
          </p:cNvPr>
          <p:cNvSpPr/>
          <p:nvPr/>
        </p:nvSpPr>
        <p:spPr>
          <a:xfrm>
            <a:off x="351213" y="1529542"/>
            <a:ext cx="11489574" cy="5262979"/>
          </a:xfrm>
          <a:prstGeom prst="rect">
            <a:avLst/>
          </a:prstGeom>
        </p:spPr>
        <p:txBody>
          <a:bodyPr wrap="square">
            <a:spAutoFit/>
          </a:bodyPr>
          <a:lstStyle/>
          <a:p>
            <a:pPr algn="just"/>
            <a:r>
              <a:rPr lang="fr-FR" sz="2400" dirty="0">
                <a:latin typeface="roboto"/>
              </a:rPr>
              <a:t>Deux types d'AC : </a:t>
            </a:r>
          </a:p>
          <a:p>
            <a:pPr algn="just"/>
            <a:endParaRPr lang="fr-FR" sz="2400" dirty="0">
              <a:latin typeface="roboto"/>
            </a:endParaRPr>
          </a:p>
          <a:p>
            <a:pPr marL="342900" indent="-342900" algn="just">
              <a:buFont typeface="+mj-lt"/>
              <a:buAutoNum type="arabicPeriod"/>
            </a:pPr>
            <a:r>
              <a:rPr lang="fr-FR" sz="2400" b="1" dirty="0">
                <a:solidFill>
                  <a:srgbClr val="002060"/>
                </a:solidFill>
                <a:latin typeface="roboto"/>
              </a:rPr>
              <a:t>Autorisation d’Accès Compassionnel (AAC)</a:t>
            </a:r>
          </a:p>
          <a:p>
            <a:pPr marL="742950" lvl="1" indent="-285750" algn="just">
              <a:buFont typeface="Arial" panose="020B0604020202020204" pitchFamily="34" charset="0"/>
              <a:buChar char="•"/>
            </a:pPr>
            <a:r>
              <a:rPr lang="fr-FR" sz="2400" dirty="0">
                <a:latin typeface="roboto"/>
              </a:rPr>
              <a:t>La demande est effectuée par un </a:t>
            </a:r>
            <a:r>
              <a:rPr lang="fr-FR" sz="2400" b="1" dirty="0">
                <a:latin typeface="roboto"/>
              </a:rPr>
              <a:t>prescripteur,</a:t>
            </a:r>
            <a:endParaRPr lang="fr-FR" sz="2400" dirty="0">
              <a:latin typeface="roboto"/>
            </a:endParaRPr>
          </a:p>
          <a:p>
            <a:pPr marL="742950" lvl="1" indent="-285750" algn="just">
              <a:buFont typeface="Arial" panose="020B0604020202020204" pitchFamily="34" charset="0"/>
              <a:buChar char="•"/>
            </a:pPr>
            <a:r>
              <a:rPr lang="fr-FR" sz="2400" dirty="0">
                <a:latin typeface="roboto"/>
              </a:rPr>
              <a:t>L’autorisation est délivrée pour une </a:t>
            </a:r>
            <a:r>
              <a:rPr lang="fr-FR" sz="2400" b="1" dirty="0">
                <a:latin typeface="roboto"/>
              </a:rPr>
              <a:t>durée maximale d’un an renouvelable,</a:t>
            </a:r>
            <a:endParaRPr lang="fr-FR" sz="2400" dirty="0">
              <a:latin typeface="roboto"/>
            </a:endParaRPr>
          </a:p>
          <a:p>
            <a:pPr marL="742950" lvl="1" indent="-285750" algn="just">
              <a:buFont typeface="Arial" panose="020B0604020202020204" pitchFamily="34" charset="0"/>
              <a:buChar char="•"/>
            </a:pPr>
            <a:r>
              <a:rPr lang="fr-FR" sz="2400" dirty="0">
                <a:latin typeface="roboto"/>
              </a:rPr>
              <a:t>Il s’agit d’un </a:t>
            </a:r>
            <a:r>
              <a:rPr lang="fr-FR" sz="2400" b="1" dirty="0">
                <a:latin typeface="roboto"/>
              </a:rPr>
              <a:t>accès nominatif.</a:t>
            </a:r>
            <a:endParaRPr lang="fr-FR" sz="2400" dirty="0">
              <a:latin typeface="roboto"/>
            </a:endParaRPr>
          </a:p>
          <a:p>
            <a:pPr algn="just"/>
            <a:r>
              <a:rPr lang="fr-FR" sz="2400" dirty="0">
                <a:latin typeface="roboto"/>
              </a:rPr>
              <a:t>Le médicament ne dispose </a:t>
            </a:r>
            <a:r>
              <a:rPr lang="fr-FR" sz="2400" u="sng" dirty="0">
                <a:latin typeface="roboto"/>
              </a:rPr>
              <a:t>pas d’AMM</a:t>
            </a:r>
            <a:r>
              <a:rPr lang="fr-FR" sz="2400" dirty="0">
                <a:latin typeface="roboto"/>
              </a:rPr>
              <a:t> quelle que soit l’indication thérapeutique.</a:t>
            </a:r>
          </a:p>
          <a:p>
            <a:pPr algn="just"/>
            <a:endParaRPr lang="fr-FR" sz="2400" dirty="0">
              <a:latin typeface="roboto"/>
            </a:endParaRPr>
          </a:p>
          <a:p>
            <a:pPr marL="342900" indent="-342900" algn="just">
              <a:buFont typeface="+mj-lt"/>
              <a:buAutoNum type="arabicPeriod" startAt="2"/>
            </a:pPr>
            <a:r>
              <a:rPr lang="fr-FR" sz="2400" b="1" dirty="0">
                <a:solidFill>
                  <a:srgbClr val="002060"/>
                </a:solidFill>
                <a:latin typeface="roboto"/>
              </a:rPr>
              <a:t>Cadre de Prescription Compassionnelle (CPC)</a:t>
            </a:r>
          </a:p>
          <a:p>
            <a:pPr marL="742950" lvl="1" indent="-285750" algn="just">
              <a:buFont typeface="Arial" panose="020B0604020202020204" pitchFamily="34" charset="0"/>
              <a:buChar char="•"/>
            </a:pPr>
            <a:r>
              <a:rPr lang="fr-FR" sz="2400" dirty="0">
                <a:latin typeface="roboto"/>
              </a:rPr>
              <a:t>La demande est à l'initiative de l’ANSM ou des ministres, instances, conseils nationaux professionnels ou sur signalements,</a:t>
            </a:r>
          </a:p>
          <a:p>
            <a:pPr marL="742950" lvl="1" indent="-285750" algn="just">
              <a:buFont typeface="Arial" panose="020B0604020202020204" pitchFamily="34" charset="0"/>
              <a:buChar char="•"/>
            </a:pPr>
            <a:r>
              <a:rPr lang="fr-FR" sz="2400" dirty="0">
                <a:latin typeface="roboto"/>
              </a:rPr>
              <a:t>L’autorisation est délivrée pour une </a:t>
            </a:r>
            <a:r>
              <a:rPr lang="fr-FR" sz="2400" b="1" dirty="0">
                <a:latin typeface="roboto"/>
              </a:rPr>
              <a:t>durée de 3 ans renouvelable.</a:t>
            </a:r>
            <a:endParaRPr lang="fr-FR" sz="2400" dirty="0">
              <a:latin typeface="roboto"/>
            </a:endParaRPr>
          </a:p>
          <a:p>
            <a:pPr algn="just"/>
            <a:r>
              <a:rPr lang="fr-FR" sz="2400" dirty="0">
                <a:latin typeface="roboto"/>
              </a:rPr>
              <a:t>L'objectif est de sécuriser une pratique de prescription non conforme à l'AMM d'une spécialité.</a:t>
            </a:r>
            <a:endParaRPr lang="fr-FR" sz="2400" b="0" i="0" dirty="0">
              <a:effectLst/>
              <a:latin typeface="roboto"/>
            </a:endParaRPr>
          </a:p>
        </p:txBody>
      </p:sp>
    </p:spTree>
    <p:extLst>
      <p:ext uri="{BB962C8B-B14F-4D97-AF65-F5344CB8AC3E}">
        <p14:creationId xmlns:p14="http://schemas.microsoft.com/office/powerpoint/2010/main" val="3433246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527C58A7-F0C3-4F5C-9884-D1ED0D8D81C7}"/>
              </a:ext>
            </a:extLst>
          </p:cNvPr>
          <p:cNvSpPr txBox="1">
            <a:spLocks/>
          </p:cNvSpPr>
          <p:nvPr/>
        </p:nvSpPr>
        <p:spPr>
          <a:xfrm>
            <a:off x="0" y="1"/>
            <a:ext cx="12192000" cy="590550"/>
          </a:xfrm>
          <a:prstGeom prst="rect">
            <a:avLst/>
          </a:prstGeom>
          <a:solidFill>
            <a:schemeClr val="accent1">
              <a:lumMod val="5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bg1"/>
                </a:solidFill>
              </a:rPr>
              <a:t>ED Prescription – Cas n°4 (Prescription hors-AMM)</a:t>
            </a:r>
          </a:p>
        </p:txBody>
      </p:sp>
      <p:sp>
        <p:nvSpPr>
          <p:cNvPr id="6" name="Rectangle 5">
            <a:extLst>
              <a:ext uri="{FF2B5EF4-FFF2-40B4-BE49-F238E27FC236}">
                <a16:creationId xmlns:a16="http://schemas.microsoft.com/office/drawing/2014/main" id="{42C055B8-CFB2-48BB-AAF3-FD0CFFBD75AD}"/>
              </a:ext>
            </a:extLst>
          </p:cNvPr>
          <p:cNvSpPr>
            <a:spLocks noChangeArrowheads="1"/>
          </p:cNvSpPr>
          <p:nvPr/>
        </p:nvSpPr>
        <p:spPr bwMode="auto">
          <a:xfrm>
            <a:off x="247650" y="1143000"/>
            <a:ext cx="1158240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endParaRPr lang="fr-FR" altLang="fr-FR" sz="2800" dirty="0">
              <a:solidFill>
                <a:schemeClr val="accent1">
                  <a:lumMod val="50000"/>
                </a:schemeClr>
              </a:solidFill>
              <a:latin typeface="+mn-lt"/>
            </a:endParaRPr>
          </a:p>
        </p:txBody>
      </p:sp>
      <p:sp>
        <p:nvSpPr>
          <p:cNvPr id="7" name="Espace réservé du contenu 2">
            <a:extLst>
              <a:ext uri="{FF2B5EF4-FFF2-40B4-BE49-F238E27FC236}">
                <a16:creationId xmlns:a16="http://schemas.microsoft.com/office/drawing/2014/main" id="{367834F6-6315-4F94-A58E-A5036F790ECA}"/>
              </a:ext>
            </a:extLst>
          </p:cNvPr>
          <p:cNvSpPr>
            <a:spLocks noGrp="1"/>
          </p:cNvSpPr>
          <p:nvPr>
            <p:ph idx="1"/>
            <p:custDataLst>
              <p:tags r:id="rId1"/>
            </p:custDataLst>
          </p:nvPr>
        </p:nvSpPr>
        <p:spPr>
          <a:xfrm>
            <a:off x="304800" y="853101"/>
            <a:ext cx="11468100" cy="5389757"/>
          </a:xfrm>
        </p:spPr>
        <p:txBody>
          <a:bodyPr>
            <a:noAutofit/>
          </a:bodyPr>
          <a:lstStyle/>
          <a:p>
            <a:pPr marL="0" indent="0" algn="just">
              <a:lnSpc>
                <a:spcPct val="100000"/>
              </a:lnSpc>
              <a:spcBef>
                <a:spcPts val="0"/>
              </a:spcBef>
              <a:buNone/>
            </a:pPr>
            <a:r>
              <a:rPr lang="fr-FR" sz="3200" b="1" dirty="0">
                <a:sym typeface="Wingdings" panose="05000000000000000000" pitchFamily="2" charset="2"/>
              </a:rPr>
              <a:t>Prescription </a:t>
            </a:r>
            <a:r>
              <a:rPr lang="fr-FR" sz="3200" b="1" dirty="0"/>
              <a:t>Hors AMM : </a:t>
            </a:r>
          </a:p>
          <a:p>
            <a:pPr marL="0" indent="0" algn="just">
              <a:lnSpc>
                <a:spcPct val="100000"/>
              </a:lnSpc>
              <a:spcBef>
                <a:spcPts val="0"/>
              </a:spcBef>
              <a:buNone/>
            </a:pPr>
            <a:endParaRPr lang="fr-FR" dirty="0"/>
          </a:p>
          <a:p>
            <a:pPr marL="0" indent="0" algn="just">
              <a:lnSpc>
                <a:spcPct val="100000"/>
              </a:lnSpc>
              <a:spcBef>
                <a:spcPts val="0"/>
              </a:spcBef>
              <a:buNone/>
            </a:pPr>
            <a:r>
              <a:rPr lang="fr-FR" dirty="0"/>
              <a:t>Toute prescription en dehors du cadre du Résumé Caractéristique du Produit et donc hors indication, hors posologie, hors voie d’administration, hors population particulière (âge, pathologies : Insuffisance rénale, Insuffisance hépatique, ...) </a:t>
            </a:r>
          </a:p>
          <a:p>
            <a:pPr marL="0" indent="0" algn="just">
              <a:lnSpc>
                <a:spcPct val="100000"/>
              </a:lnSpc>
              <a:spcBef>
                <a:spcPts val="0"/>
              </a:spcBef>
              <a:buNone/>
            </a:pPr>
            <a:endParaRPr lang="fr-FR" dirty="0"/>
          </a:p>
          <a:p>
            <a:pPr marL="0" indent="0" algn="just">
              <a:lnSpc>
                <a:spcPct val="100000"/>
              </a:lnSpc>
              <a:spcBef>
                <a:spcPts val="0"/>
              </a:spcBef>
              <a:buNone/>
            </a:pPr>
            <a:r>
              <a:rPr lang="fr-FR" dirty="0"/>
              <a:t>Elle peut être encadrée dans le cadre de prescription compassionnelle, mais pas systématiquement. </a:t>
            </a:r>
          </a:p>
          <a:p>
            <a:pPr algn="just">
              <a:lnSpc>
                <a:spcPct val="100000"/>
              </a:lnSpc>
              <a:spcBef>
                <a:spcPts val="0"/>
              </a:spcBef>
            </a:pPr>
            <a:endParaRPr lang="fr-FR" dirty="0"/>
          </a:p>
        </p:txBody>
      </p:sp>
      <p:sp>
        <p:nvSpPr>
          <p:cNvPr id="2" name="Espace réservé du numéro de diapositive 1"/>
          <p:cNvSpPr>
            <a:spLocks noGrp="1"/>
          </p:cNvSpPr>
          <p:nvPr>
            <p:ph type="sldNum" sz="quarter" idx="12"/>
          </p:nvPr>
        </p:nvSpPr>
        <p:spPr/>
        <p:txBody>
          <a:bodyPr/>
          <a:lstStyle/>
          <a:p>
            <a:fld id="{3E38D195-55B1-48C8-AFE8-EED7FA417749}" type="slidenum">
              <a:rPr lang="fr-FR" smtClean="0"/>
              <a:t>33</a:t>
            </a:fld>
            <a:endParaRPr lang="fr-FR"/>
          </a:p>
        </p:txBody>
      </p:sp>
    </p:spTree>
    <p:extLst>
      <p:ext uri="{BB962C8B-B14F-4D97-AF65-F5344CB8AC3E}">
        <p14:creationId xmlns:p14="http://schemas.microsoft.com/office/powerpoint/2010/main" val="3410689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527C58A7-F0C3-4F5C-9884-D1ED0D8D81C7}"/>
              </a:ext>
            </a:extLst>
          </p:cNvPr>
          <p:cNvSpPr txBox="1">
            <a:spLocks/>
          </p:cNvSpPr>
          <p:nvPr/>
        </p:nvSpPr>
        <p:spPr>
          <a:xfrm>
            <a:off x="0" y="1"/>
            <a:ext cx="12192000" cy="590550"/>
          </a:xfrm>
          <a:prstGeom prst="rect">
            <a:avLst/>
          </a:prstGeom>
          <a:solidFill>
            <a:schemeClr val="accent1">
              <a:lumMod val="5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bg1"/>
                </a:solidFill>
              </a:rPr>
              <a:t>ED Prescription – Cas n°3 (Prescription hors-AMM)</a:t>
            </a:r>
          </a:p>
        </p:txBody>
      </p:sp>
      <p:sp>
        <p:nvSpPr>
          <p:cNvPr id="7" name="Titre 1">
            <a:extLst>
              <a:ext uri="{FF2B5EF4-FFF2-40B4-BE49-F238E27FC236}">
                <a16:creationId xmlns:a16="http://schemas.microsoft.com/office/drawing/2014/main" id="{43A63CEF-B7A3-4340-8335-06E94308983F}"/>
              </a:ext>
            </a:extLst>
          </p:cNvPr>
          <p:cNvSpPr>
            <a:spLocks noGrp="1"/>
          </p:cNvSpPr>
          <p:nvPr>
            <p:ph type="title"/>
            <p:custDataLst>
              <p:tags r:id="rId1"/>
            </p:custDataLst>
          </p:nvPr>
        </p:nvSpPr>
        <p:spPr>
          <a:xfrm>
            <a:off x="409574" y="979488"/>
            <a:ext cx="10487525" cy="1143000"/>
          </a:xfrm>
        </p:spPr>
        <p:txBody>
          <a:bodyPr>
            <a:normAutofit/>
          </a:bodyPr>
          <a:lstStyle/>
          <a:p>
            <a:r>
              <a:rPr lang="fr-FR" dirty="0" err="1"/>
              <a:t>Legislation</a:t>
            </a:r>
            <a:r>
              <a:rPr lang="fr-FR" dirty="0"/>
              <a:t>, Article R4127-8 du CSP</a:t>
            </a:r>
          </a:p>
        </p:txBody>
      </p:sp>
      <p:sp>
        <p:nvSpPr>
          <p:cNvPr id="8" name="Espace réservé du contenu 2">
            <a:extLst>
              <a:ext uri="{FF2B5EF4-FFF2-40B4-BE49-F238E27FC236}">
                <a16:creationId xmlns:a16="http://schemas.microsoft.com/office/drawing/2014/main" id="{B8AB7DD5-40A2-4466-B3A5-55D6E55CD09A}"/>
              </a:ext>
            </a:extLst>
          </p:cNvPr>
          <p:cNvSpPr>
            <a:spLocks noGrp="1"/>
          </p:cNvSpPr>
          <p:nvPr>
            <p:ph idx="1"/>
            <p:custDataLst>
              <p:tags r:id="rId2"/>
            </p:custDataLst>
          </p:nvPr>
        </p:nvSpPr>
        <p:spPr>
          <a:xfrm>
            <a:off x="409575" y="2305050"/>
            <a:ext cx="11734800" cy="4525963"/>
          </a:xfrm>
        </p:spPr>
        <p:txBody>
          <a:bodyPr>
            <a:normAutofit/>
          </a:bodyPr>
          <a:lstStyle/>
          <a:p>
            <a:pPr algn="just"/>
            <a:r>
              <a:rPr lang="fr-FR" dirty="0"/>
              <a:t>Dans les limites fixées par la loi, le médecin est libre de ses prescriptions qui seront celles qu'il estime les plus appropriées en la circonstance.</a:t>
            </a:r>
          </a:p>
          <a:p>
            <a:pPr algn="just"/>
            <a:endParaRPr lang="fr-FR" dirty="0"/>
          </a:p>
          <a:p>
            <a:pPr algn="just"/>
            <a:r>
              <a:rPr lang="fr-FR" dirty="0"/>
              <a:t>Il doit, sans négliger son devoir d'assistance morale, limiter ses prescriptions et ses actes à ce qui est nécessaire à la qualité, à la sécurité et à l'efficacité des soins.</a:t>
            </a:r>
          </a:p>
          <a:p>
            <a:pPr algn="just"/>
            <a:endParaRPr lang="fr-FR" dirty="0"/>
          </a:p>
          <a:p>
            <a:pPr algn="just"/>
            <a:r>
              <a:rPr lang="fr-FR" dirty="0"/>
              <a:t>Il doit tenir compte des avantages, des inconvénients et des conséquences des différentes investigations et thérapeutiques possibles.</a:t>
            </a:r>
          </a:p>
          <a:p>
            <a:pPr algn="just"/>
            <a:endParaRPr lang="fr-FR" dirty="0"/>
          </a:p>
          <a:p>
            <a:pPr algn="just"/>
            <a:endParaRPr lang="fr-FR" dirty="0"/>
          </a:p>
        </p:txBody>
      </p:sp>
      <p:sp>
        <p:nvSpPr>
          <p:cNvPr id="2" name="Espace réservé du numéro de diapositive 1"/>
          <p:cNvSpPr>
            <a:spLocks noGrp="1"/>
          </p:cNvSpPr>
          <p:nvPr>
            <p:ph type="sldNum" sz="quarter" idx="12"/>
          </p:nvPr>
        </p:nvSpPr>
        <p:spPr/>
        <p:txBody>
          <a:bodyPr/>
          <a:lstStyle/>
          <a:p>
            <a:fld id="{3E38D195-55B1-48C8-AFE8-EED7FA417749}" type="slidenum">
              <a:rPr lang="fr-FR" smtClean="0"/>
              <a:t>34</a:t>
            </a:fld>
            <a:endParaRPr lang="fr-FR"/>
          </a:p>
        </p:txBody>
      </p:sp>
    </p:spTree>
    <p:extLst>
      <p:ext uri="{BB962C8B-B14F-4D97-AF65-F5344CB8AC3E}">
        <p14:creationId xmlns:p14="http://schemas.microsoft.com/office/powerpoint/2010/main" val="755183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527C58A7-F0C3-4F5C-9884-D1ED0D8D81C7}"/>
              </a:ext>
            </a:extLst>
          </p:cNvPr>
          <p:cNvSpPr txBox="1">
            <a:spLocks/>
          </p:cNvSpPr>
          <p:nvPr/>
        </p:nvSpPr>
        <p:spPr>
          <a:xfrm>
            <a:off x="0" y="1"/>
            <a:ext cx="12192000" cy="590550"/>
          </a:xfrm>
          <a:prstGeom prst="rect">
            <a:avLst/>
          </a:prstGeom>
          <a:solidFill>
            <a:schemeClr val="accent1">
              <a:lumMod val="5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bg1"/>
                </a:solidFill>
              </a:rPr>
              <a:t>ED Prescription – Cas n°3 (Prescription hors-AMM)</a:t>
            </a:r>
          </a:p>
        </p:txBody>
      </p:sp>
      <p:sp>
        <p:nvSpPr>
          <p:cNvPr id="7" name="Rectangle 18">
            <a:extLst>
              <a:ext uri="{FF2B5EF4-FFF2-40B4-BE49-F238E27FC236}">
                <a16:creationId xmlns:a16="http://schemas.microsoft.com/office/drawing/2014/main" id="{EAD95FDD-1BFC-4C1B-8A63-EED2CB3972DC}"/>
              </a:ext>
            </a:extLst>
          </p:cNvPr>
          <p:cNvSpPr>
            <a:spLocks noChangeArrowheads="1"/>
          </p:cNvSpPr>
          <p:nvPr/>
        </p:nvSpPr>
        <p:spPr bwMode="auto">
          <a:xfrm>
            <a:off x="504824" y="1068388"/>
            <a:ext cx="11134725" cy="525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r>
              <a:rPr lang="fr-FR" altLang="fr-FR" sz="2800" dirty="0">
                <a:solidFill>
                  <a:schemeClr val="accent1">
                    <a:lumMod val="50000"/>
                  </a:schemeClr>
                </a:solidFill>
                <a:latin typeface="+mn-lt"/>
              </a:rPr>
              <a:t>La prescription hors-AMM n’est pas illégale</a:t>
            </a:r>
          </a:p>
          <a:p>
            <a:pPr algn="just" eaLnBrk="1" hangingPunct="1"/>
            <a:r>
              <a:rPr lang="fr-FR" altLang="fr-FR" sz="2800" dirty="0">
                <a:solidFill>
                  <a:schemeClr val="accent1">
                    <a:lumMod val="50000"/>
                  </a:schemeClr>
                </a:solidFill>
                <a:latin typeface="+mn-lt"/>
              </a:rPr>
              <a:t>Elle n’est pas remboursée par l’assurance maladie</a:t>
            </a:r>
          </a:p>
          <a:p>
            <a:pPr marL="0" indent="0" algn="just" eaLnBrk="1" hangingPunct="1">
              <a:buNone/>
            </a:pPr>
            <a:endParaRPr lang="fr-FR" altLang="fr-FR" sz="2800" dirty="0">
              <a:solidFill>
                <a:schemeClr val="accent1">
                  <a:lumMod val="50000"/>
                </a:schemeClr>
              </a:solidFill>
              <a:latin typeface="+mn-lt"/>
            </a:endParaRPr>
          </a:p>
          <a:p>
            <a:pPr marL="0" indent="0" algn="just" eaLnBrk="1" hangingPunct="1">
              <a:buNone/>
            </a:pPr>
            <a:r>
              <a:rPr lang="fr-FR" altLang="fr-FR" sz="2800" dirty="0">
                <a:solidFill>
                  <a:schemeClr val="accent1">
                    <a:lumMod val="50000"/>
                  </a:schemeClr>
                </a:solidFill>
                <a:latin typeface="+mn-lt"/>
              </a:rPr>
              <a:t>MAIS elle nécessite : </a:t>
            </a:r>
          </a:p>
          <a:p>
            <a:pPr algn="just" eaLnBrk="1" hangingPunct="1"/>
            <a:r>
              <a:rPr lang="fr-FR" altLang="fr-FR" sz="2800" dirty="0">
                <a:solidFill>
                  <a:schemeClr val="accent1">
                    <a:lumMod val="50000"/>
                  </a:schemeClr>
                </a:solidFill>
                <a:latin typeface="+mn-lt"/>
              </a:rPr>
              <a:t>Information du patient</a:t>
            </a:r>
          </a:p>
          <a:p>
            <a:pPr lvl="1" algn="just" eaLnBrk="1" hangingPunct="1"/>
            <a:r>
              <a:rPr lang="fr-FR" altLang="fr-FR" sz="2400" dirty="0">
                <a:solidFill>
                  <a:schemeClr val="accent1">
                    <a:lumMod val="50000"/>
                  </a:schemeClr>
                </a:solidFill>
                <a:latin typeface="+mn-lt"/>
              </a:rPr>
              <a:t>Hors AMM</a:t>
            </a:r>
          </a:p>
          <a:p>
            <a:pPr lvl="1" algn="just" eaLnBrk="1" hangingPunct="1"/>
            <a:r>
              <a:rPr lang="fr-FR" altLang="fr-FR" sz="2400" dirty="0">
                <a:solidFill>
                  <a:schemeClr val="accent1">
                    <a:lumMod val="50000"/>
                  </a:schemeClr>
                </a:solidFill>
                <a:latin typeface="+mn-lt"/>
              </a:rPr>
              <a:t>Absence d’alternative médicamenteuse appropriée</a:t>
            </a:r>
          </a:p>
          <a:p>
            <a:pPr lvl="1" algn="just" eaLnBrk="1" hangingPunct="1"/>
            <a:r>
              <a:rPr lang="fr-FR" altLang="fr-FR" sz="2400" dirty="0">
                <a:solidFill>
                  <a:schemeClr val="accent1">
                    <a:lumMod val="50000"/>
                  </a:schemeClr>
                </a:solidFill>
                <a:latin typeface="+mn-lt"/>
              </a:rPr>
              <a:t>Risques, contraintes, bénéfices</a:t>
            </a:r>
          </a:p>
          <a:p>
            <a:pPr lvl="1" algn="just" eaLnBrk="1" hangingPunct="1"/>
            <a:r>
              <a:rPr lang="fr-FR" altLang="fr-FR" sz="2400" dirty="0">
                <a:solidFill>
                  <a:schemeClr val="accent1">
                    <a:lumMod val="50000"/>
                  </a:schemeClr>
                </a:solidFill>
                <a:latin typeface="+mn-lt"/>
              </a:rPr>
              <a:t>Conditions de prise en charge par l’assurance maladie</a:t>
            </a:r>
          </a:p>
          <a:p>
            <a:pPr algn="just" eaLnBrk="1" hangingPunct="1"/>
            <a:r>
              <a:rPr lang="fr-FR" altLang="fr-FR" sz="2800" dirty="0">
                <a:solidFill>
                  <a:schemeClr val="accent1">
                    <a:lumMod val="50000"/>
                  </a:schemeClr>
                </a:solidFill>
                <a:latin typeface="+mn-lt"/>
              </a:rPr>
              <a:t>Motivation de prescription dans le dossier médical</a:t>
            </a:r>
          </a:p>
          <a:p>
            <a:pPr algn="just" eaLnBrk="1" hangingPunct="1"/>
            <a:r>
              <a:rPr lang="fr-FR" altLang="fr-FR" sz="2800" dirty="0">
                <a:solidFill>
                  <a:schemeClr val="accent1">
                    <a:lumMod val="50000"/>
                  </a:schemeClr>
                </a:solidFill>
                <a:latin typeface="+mn-lt"/>
              </a:rPr>
              <a:t>Ordonnance: </a:t>
            </a:r>
            <a:r>
              <a:rPr lang="fr-FR" altLang="fr-FR" sz="2800" b="1" dirty="0">
                <a:solidFill>
                  <a:schemeClr val="accent1">
                    <a:lumMod val="50000"/>
                  </a:schemeClr>
                </a:solidFill>
                <a:latin typeface="+mn-lt"/>
              </a:rPr>
              <a:t>indiquer « prescription hors AMM » </a:t>
            </a:r>
            <a:r>
              <a:rPr lang="fr-FR" altLang="fr-FR" sz="2800" dirty="0">
                <a:solidFill>
                  <a:schemeClr val="accent1">
                    <a:lumMod val="50000"/>
                  </a:schemeClr>
                </a:solidFill>
                <a:latin typeface="+mn-lt"/>
              </a:rPr>
              <a:t>en regard des médicaments prescrits hors AMM</a:t>
            </a:r>
          </a:p>
        </p:txBody>
      </p:sp>
      <p:sp>
        <p:nvSpPr>
          <p:cNvPr id="2" name="Espace réservé du numéro de diapositive 1"/>
          <p:cNvSpPr>
            <a:spLocks noGrp="1"/>
          </p:cNvSpPr>
          <p:nvPr>
            <p:ph type="sldNum" sz="quarter" idx="12"/>
          </p:nvPr>
        </p:nvSpPr>
        <p:spPr/>
        <p:txBody>
          <a:bodyPr/>
          <a:lstStyle/>
          <a:p>
            <a:fld id="{3E38D195-55B1-48C8-AFE8-EED7FA417749}" type="slidenum">
              <a:rPr lang="fr-FR" smtClean="0"/>
              <a:t>35</a:t>
            </a:fld>
            <a:endParaRPr lang="fr-FR"/>
          </a:p>
        </p:txBody>
      </p:sp>
    </p:spTree>
    <p:extLst>
      <p:ext uri="{BB962C8B-B14F-4D97-AF65-F5344CB8AC3E}">
        <p14:creationId xmlns:p14="http://schemas.microsoft.com/office/powerpoint/2010/main" val="2283384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527C58A7-F0C3-4F5C-9884-D1ED0D8D81C7}"/>
              </a:ext>
            </a:extLst>
          </p:cNvPr>
          <p:cNvSpPr txBox="1">
            <a:spLocks/>
          </p:cNvSpPr>
          <p:nvPr/>
        </p:nvSpPr>
        <p:spPr>
          <a:xfrm>
            <a:off x="0" y="1"/>
            <a:ext cx="12192000" cy="590550"/>
          </a:xfrm>
          <a:prstGeom prst="rect">
            <a:avLst/>
          </a:prstGeom>
          <a:solidFill>
            <a:schemeClr val="accent1">
              <a:lumMod val="50000"/>
            </a:schemeClr>
          </a:solidFill>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bg1"/>
                </a:solidFill>
              </a:rPr>
              <a:t>ED Prescription – Médicaments soumis à prescription restreinte</a:t>
            </a:r>
          </a:p>
        </p:txBody>
      </p:sp>
      <p:sp>
        <p:nvSpPr>
          <p:cNvPr id="4" name="Rectangle 3">
            <a:extLst>
              <a:ext uri="{FF2B5EF4-FFF2-40B4-BE49-F238E27FC236}">
                <a16:creationId xmlns:a16="http://schemas.microsoft.com/office/drawing/2014/main" id="{869D897B-7DF6-462E-9C3F-B0290A66B482}"/>
              </a:ext>
            </a:extLst>
          </p:cNvPr>
          <p:cNvSpPr/>
          <p:nvPr/>
        </p:nvSpPr>
        <p:spPr>
          <a:xfrm>
            <a:off x="152400" y="1611422"/>
            <a:ext cx="11534775" cy="3903504"/>
          </a:xfrm>
          <a:prstGeom prst="rect">
            <a:avLst/>
          </a:prstGeom>
        </p:spPr>
        <p:txBody>
          <a:bodyPr wrap="square">
            <a:spAutoFit/>
          </a:bodyPr>
          <a:lstStyle/>
          <a:p>
            <a:pPr marL="342900" indent="-342900" algn="just">
              <a:lnSpc>
                <a:spcPct val="150000"/>
              </a:lnSpc>
              <a:buFont typeface="+mj-lt"/>
              <a:buAutoNum type="arabicPeriod"/>
            </a:pPr>
            <a:r>
              <a:rPr lang="fr-FR" sz="2800" b="1" dirty="0"/>
              <a:t>Médicaments réservés à l'usage hospitalier </a:t>
            </a:r>
          </a:p>
          <a:p>
            <a:pPr marL="342900" indent="-342900" algn="just">
              <a:lnSpc>
                <a:spcPct val="150000"/>
              </a:lnSpc>
              <a:buFont typeface="+mj-lt"/>
              <a:buAutoNum type="arabicPeriod"/>
            </a:pPr>
            <a:r>
              <a:rPr lang="fr-FR" sz="2800" b="1" dirty="0"/>
              <a:t>Médicaments à prescription hospitalière</a:t>
            </a:r>
          </a:p>
          <a:p>
            <a:pPr marL="342900" indent="-342900" algn="just">
              <a:lnSpc>
                <a:spcPct val="150000"/>
              </a:lnSpc>
              <a:buFont typeface="+mj-lt"/>
              <a:buAutoNum type="arabicPeriod"/>
            </a:pPr>
            <a:r>
              <a:rPr lang="fr-FR" sz="2800" b="1" dirty="0"/>
              <a:t>Médicaments à prescription initiale hospitalière </a:t>
            </a:r>
          </a:p>
          <a:p>
            <a:pPr marL="342900" indent="-342900" algn="just">
              <a:lnSpc>
                <a:spcPct val="150000"/>
              </a:lnSpc>
              <a:buFont typeface="+mj-lt"/>
              <a:buAutoNum type="arabicPeriod"/>
            </a:pPr>
            <a:r>
              <a:rPr lang="fr-FR" sz="2800" b="1" dirty="0"/>
              <a:t>Médicaments dont la prescription est réservée à certains spécialistes </a:t>
            </a:r>
          </a:p>
          <a:p>
            <a:pPr marL="342900" indent="-342900" algn="just">
              <a:lnSpc>
                <a:spcPct val="150000"/>
              </a:lnSpc>
              <a:buFont typeface="+mj-lt"/>
              <a:buAutoNum type="arabicPeriod"/>
            </a:pPr>
            <a:r>
              <a:rPr lang="fr-FR" sz="2800" b="1" dirty="0"/>
              <a:t>Médicaments nécessitant une surveillance particulière pendant le traitement </a:t>
            </a:r>
            <a:endParaRPr lang="fr-FR" sz="2800" b="1" dirty="0">
              <a:effectLst/>
            </a:endParaRPr>
          </a:p>
        </p:txBody>
      </p:sp>
      <p:sp>
        <p:nvSpPr>
          <p:cNvPr id="2" name="Espace réservé du numéro de diapositive 1"/>
          <p:cNvSpPr>
            <a:spLocks noGrp="1"/>
          </p:cNvSpPr>
          <p:nvPr>
            <p:ph type="sldNum" sz="quarter" idx="12"/>
          </p:nvPr>
        </p:nvSpPr>
        <p:spPr/>
        <p:txBody>
          <a:bodyPr/>
          <a:lstStyle/>
          <a:p>
            <a:fld id="{3E38D195-55B1-48C8-AFE8-EED7FA417749}" type="slidenum">
              <a:rPr lang="fr-FR" smtClean="0"/>
              <a:t>36</a:t>
            </a:fld>
            <a:endParaRPr lang="fr-FR"/>
          </a:p>
        </p:txBody>
      </p:sp>
    </p:spTree>
    <p:extLst>
      <p:ext uri="{BB962C8B-B14F-4D97-AF65-F5344CB8AC3E}">
        <p14:creationId xmlns:p14="http://schemas.microsoft.com/office/powerpoint/2010/main" val="3567656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527C58A7-F0C3-4F5C-9884-D1ED0D8D81C7}"/>
              </a:ext>
            </a:extLst>
          </p:cNvPr>
          <p:cNvSpPr txBox="1">
            <a:spLocks/>
          </p:cNvSpPr>
          <p:nvPr/>
        </p:nvSpPr>
        <p:spPr>
          <a:xfrm>
            <a:off x="0" y="1"/>
            <a:ext cx="12192000" cy="590550"/>
          </a:xfrm>
          <a:prstGeom prst="rect">
            <a:avLst/>
          </a:prstGeom>
          <a:solidFill>
            <a:schemeClr val="accent1">
              <a:lumMod val="50000"/>
            </a:schemeClr>
          </a:solidFill>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bg1"/>
                </a:solidFill>
              </a:rPr>
              <a:t>ED Prescription – Médicaments soumis à prescription restreinte</a:t>
            </a:r>
          </a:p>
        </p:txBody>
      </p:sp>
      <p:sp>
        <p:nvSpPr>
          <p:cNvPr id="2" name="Rectangle 1">
            <a:extLst>
              <a:ext uri="{FF2B5EF4-FFF2-40B4-BE49-F238E27FC236}">
                <a16:creationId xmlns:a16="http://schemas.microsoft.com/office/drawing/2014/main" id="{9F2152B2-864F-42CA-9852-D1370EBD4361}"/>
              </a:ext>
            </a:extLst>
          </p:cNvPr>
          <p:cNvSpPr/>
          <p:nvPr/>
        </p:nvSpPr>
        <p:spPr>
          <a:xfrm>
            <a:off x="28574" y="892939"/>
            <a:ext cx="11515725" cy="523220"/>
          </a:xfrm>
          <a:prstGeom prst="rect">
            <a:avLst/>
          </a:prstGeom>
        </p:spPr>
        <p:txBody>
          <a:bodyPr wrap="square">
            <a:spAutoFit/>
          </a:bodyPr>
          <a:lstStyle/>
          <a:p>
            <a:pPr algn="just">
              <a:spcAft>
                <a:spcPts val="600"/>
              </a:spcAft>
              <a:buFont typeface="+mj-lt"/>
              <a:buAutoNum type="arabicPeriod"/>
            </a:pPr>
            <a:r>
              <a:rPr lang="fr-FR" sz="2800" b="1" dirty="0"/>
              <a:t> Médicament réservé à l’usage hospitalier</a:t>
            </a:r>
          </a:p>
        </p:txBody>
      </p:sp>
      <p:sp>
        <p:nvSpPr>
          <p:cNvPr id="6" name="Rectangle 5">
            <a:extLst>
              <a:ext uri="{FF2B5EF4-FFF2-40B4-BE49-F238E27FC236}">
                <a16:creationId xmlns:a16="http://schemas.microsoft.com/office/drawing/2014/main" id="{6DEAD223-FBC3-4E33-A636-86907F79D83F}"/>
              </a:ext>
            </a:extLst>
          </p:cNvPr>
          <p:cNvSpPr/>
          <p:nvPr/>
        </p:nvSpPr>
        <p:spPr>
          <a:xfrm>
            <a:off x="266699" y="1705957"/>
            <a:ext cx="11439525" cy="954107"/>
          </a:xfrm>
          <a:prstGeom prst="rect">
            <a:avLst/>
          </a:prstGeom>
        </p:spPr>
        <p:txBody>
          <a:bodyPr wrap="square">
            <a:spAutoFit/>
          </a:bodyPr>
          <a:lstStyle/>
          <a:p>
            <a:pPr algn="just"/>
            <a:r>
              <a:rPr lang="fr-FR" sz="2800" dirty="0"/>
              <a:t>Prescrits, dispensés et administrés exclusivement au cours d'une hospitalisation. </a:t>
            </a:r>
          </a:p>
        </p:txBody>
      </p:sp>
      <p:pic>
        <p:nvPicPr>
          <p:cNvPr id="7" name="Image 6">
            <a:extLst>
              <a:ext uri="{FF2B5EF4-FFF2-40B4-BE49-F238E27FC236}">
                <a16:creationId xmlns:a16="http://schemas.microsoft.com/office/drawing/2014/main" id="{D2838171-CB9B-4446-A670-35EAB805D4D3}"/>
              </a:ext>
            </a:extLst>
          </p:cNvPr>
          <p:cNvPicPr>
            <a:picLocks noChangeAspect="1"/>
          </p:cNvPicPr>
          <p:nvPr/>
        </p:nvPicPr>
        <p:blipFill rotWithShape="1">
          <a:blip r:embed="rId2"/>
          <a:srcRect l="28984" t="32778" r="12343" b="48333"/>
          <a:stretch/>
        </p:blipFill>
        <p:spPr>
          <a:xfrm>
            <a:off x="602351" y="2702925"/>
            <a:ext cx="9341750" cy="16917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11"/>
          <p:cNvSpPr/>
          <p:nvPr/>
        </p:nvSpPr>
        <p:spPr>
          <a:xfrm>
            <a:off x="413442" y="5405416"/>
            <a:ext cx="4366788" cy="461665"/>
          </a:xfrm>
          <a:prstGeom prst="rect">
            <a:avLst/>
          </a:prstGeom>
          <a:solidFill>
            <a:schemeClr val="accent6">
              <a:lumMod val="60000"/>
              <a:lumOff val="40000"/>
            </a:schemeClr>
          </a:solidFill>
        </p:spPr>
        <p:txBody>
          <a:bodyPr wrap="square">
            <a:spAutoFit/>
          </a:bodyPr>
          <a:lstStyle/>
          <a:p>
            <a:pPr algn="just"/>
            <a:r>
              <a:rPr lang="fr-FR" sz="2400" b="1" dirty="0"/>
              <a:t>Indication : Hémorragies sévères</a:t>
            </a:r>
          </a:p>
        </p:txBody>
      </p:sp>
      <p:pic>
        <p:nvPicPr>
          <p:cNvPr id="3" name="Image 2">
            <a:extLst>
              <a:ext uri="{FF2B5EF4-FFF2-40B4-BE49-F238E27FC236}">
                <a16:creationId xmlns:a16="http://schemas.microsoft.com/office/drawing/2014/main" id="{53939822-5C4D-41DE-8E54-4223F12FAE56}"/>
              </a:ext>
            </a:extLst>
          </p:cNvPr>
          <p:cNvPicPr>
            <a:picLocks noChangeAspect="1"/>
          </p:cNvPicPr>
          <p:nvPr/>
        </p:nvPicPr>
        <p:blipFill rotWithShape="1">
          <a:blip r:embed="rId3"/>
          <a:srcRect l="29375" t="34861" r="14063" b="52639"/>
          <a:stretch/>
        </p:blipFill>
        <p:spPr>
          <a:xfrm>
            <a:off x="3716743" y="4158328"/>
            <a:ext cx="8753057" cy="1088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Espace réservé du numéro de diapositive 3"/>
          <p:cNvSpPr>
            <a:spLocks noGrp="1"/>
          </p:cNvSpPr>
          <p:nvPr>
            <p:ph type="sldNum" sz="quarter" idx="12"/>
          </p:nvPr>
        </p:nvSpPr>
        <p:spPr/>
        <p:txBody>
          <a:bodyPr/>
          <a:lstStyle/>
          <a:p>
            <a:fld id="{3E38D195-55B1-48C8-AFE8-EED7FA417749}" type="slidenum">
              <a:rPr lang="fr-FR" smtClean="0"/>
              <a:t>37</a:t>
            </a:fld>
            <a:endParaRPr lang="fr-FR"/>
          </a:p>
        </p:txBody>
      </p:sp>
    </p:spTree>
    <p:extLst>
      <p:ext uri="{BB962C8B-B14F-4D97-AF65-F5344CB8AC3E}">
        <p14:creationId xmlns:p14="http://schemas.microsoft.com/office/powerpoint/2010/main" val="22141921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527C58A7-F0C3-4F5C-9884-D1ED0D8D81C7}"/>
              </a:ext>
            </a:extLst>
          </p:cNvPr>
          <p:cNvSpPr txBox="1">
            <a:spLocks/>
          </p:cNvSpPr>
          <p:nvPr/>
        </p:nvSpPr>
        <p:spPr>
          <a:xfrm>
            <a:off x="0" y="1"/>
            <a:ext cx="12192000" cy="590550"/>
          </a:xfrm>
          <a:prstGeom prst="rect">
            <a:avLst/>
          </a:prstGeom>
          <a:solidFill>
            <a:schemeClr val="accent1">
              <a:lumMod val="50000"/>
            </a:schemeClr>
          </a:solidFill>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bg1"/>
                </a:solidFill>
              </a:rPr>
              <a:t>ED Prescription – Médicaments soumis à prescription restreinte</a:t>
            </a:r>
          </a:p>
        </p:txBody>
      </p:sp>
      <p:sp>
        <p:nvSpPr>
          <p:cNvPr id="2" name="Rectangle 1">
            <a:extLst>
              <a:ext uri="{FF2B5EF4-FFF2-40B4-BE49-F238E27FC236}">
                <a16:creationId xmlns:a16="http://schemas.microsoft.com/office/drawing/2014/main" id="{9F2152B2-864F-42CA-9852-D1370EBD4361}"/>
              </a:ext>
            </a:extLst>
          </p:cNvPr>
          <p:cNvSpPr/>
          <p:nvPr/>
        </p:nvSpPr>
        <p:spPr>
          <a:xfrm>
            <a:off x="28574" y="892939"/>
            <a:ext cx="11515725" cy="523220"/>
          </a:xfrm>
          <a:prstGeom prst="rect">
            <a:avLst/>
          </a:prstGeom>
        </p:spPr>
        <p:txBody>
          <a:bodyPr wrap="square">
            <a:spAutoFit/>
          </a:bodyPr>
          <a:lstStyle/>
          <a:p>
            <a:pPr algn="just">
              <a:spcAft>
                <a:spcPts val="600"/>
              </a:spcAft>
            </a:pPr>
            <a:r>
              <a:rPr lang="fr-FR" sz="2800" b="1" dirty="0"/>
              <a:t>2. Médicaments à prescription hospitalière </a:t>
            </a:r>
          </a:p>
        </p:txBody>
      </p:sp>
      <p:sp>
        <p:nvSpPr>
          <p:cNvPr id="6" name="Rectangle 5">
            <a:extLst>
              <a:ext uri="{FF2B5EF4-FFF2-40B4-BE49-F238E27FC236}">
                <a16:creationId xmlns:a16="http://schemas.microsoft.com/office/drawing/2014/main" id="{6DEAD223-FBC3-4E33-A636-86907F79D83F}"/>
              </a:ext>
            </a:extLst>
          </p:cNvPr>
          <p:cNvSpPr/>
          <p:nvPr/>
        </p:nvSpPr>
        <p:spPr>
          <a:xfrm>
            <a:off x="266699" y="1561109"/>
            <a:ext cx="11439525" cy="523220"/>
          </a:xfrm>
          <a:prstGeom prst="rect">
            <a:avLst/>
          </a:prstGeom>
        </p:spPr>
        <p:txBody>
          <a:bodyPr wrap="square">
            <a:spAutoFit/>
          </a:bodyPr>
          <a:lstStyle/>
          <a:p>
            <a:pPr algn="just"/>
            <a:r>
              <a:rPr lang="fr-FR" sz="2800" dirty="0"/>
              <a:t>Prescrits par un médecin hospitalier et en principe dispensés en ville.  </a:t>
            </a:r>
          </a:p>
        </p:txBody>
      </p:sp>
      <p:pic>
        <p:nvPicPr>
          <p:cNvPr id="4" name="Image 3">
            <a:extLst>
              <a:ext uri="{FF2B5EF4-FFF2-40B4-BE49-F238E27FC236}">
                <a16:creationId xmlns:a16="http://schemas.microsoft.com/office/drawing/2014/main" id="{1B7499E7-2287-4B9E-8391-CD60E053C43B}"/>
              </a:ext>
            </a:extLst>
          </p:cNvPr>
          <p:cNvPicPr>
            <a:picLocks noChangeAspect="1"/>
          </p:cNvPicPr>
          <p:nvPr/>
        </p:nvPicPr>
        <p:blipFill rotWithShape="1">
          <a:blip r:embed="rId2"/>
          <a:srcRect l="13360" t="21805" r="39219" b="13020"/>
          <a:stretch/>
        </p:blipFill>
        <p:spPr>
          <a:xfrm>
            <a:off x="5521103" y="2147699"/>
            <a:ext cx="5781676" cy="4469637"/>
          </a:xfrm>
          <a:prstGeom prst="rect">
            <a:avLst/>
          </a:prstGeom>
        </p:spPr>
      </p:pic>
      <p:sp>
        <p:nvSpPr>
          <p:cNvPr id="8" name="Rectangle 7">
            <a:extLst>
              <a:ext uri="{FF2B5EF4-FFF2-40B4-BE49-F238E27FC236}">
                <a16:creationId xmlns:a16="http://schemas.microsoft.com/office/drawing/2014/main" id="{0384FD6B-F013-4213-A003-204768F338E7}"/>
              </a:ext>
            </a:extLst>
          </p:cNvPr>
          <p:cNvSpPr/>
          <p:nvPr/>
        </p:nvSpPr>
        <p:spPr>
          <a:xfrm>
            <a:off x="0" y="6573994"/>
            <a:ext cx="11367004" cy="276999"/>
          </a:xfrm>
          <a:prstGeom prst="rect">
            <a:avLst/>
          </a:prstGeom>
        </p:spPr>
        <p:txBody>
          <a:bodyPr wrap="square">
            <a:spAutoFit/>
          </a:bodyPr>
          <a:lstStyle/>
          <a:p>
            <a:r>
              <a:rPr lang="fr-FR" sz="1200" dirty="0"/>
              <a:t>http://www.meddispar.fr/Medicaments-a-prescription-restreinte/Medicaments-a-prescription-hospitaliere/MAVIRET-100-B-84/(id)/22611#nav-buttons</a:t>
            </a:r>
          </a:p>
        </p:txBody>
      </p:sp>
      <p:sp>
        <p:nvSpPr>
          <p:cNvPr id="3" name="Rectangle 2"/>
          <p:cNvSpPr/>
          <p:nvPr/>
        </p:nvSpPr>
        <p:spPr>
          <a:xfrm>
            <a:off x="476816" y="2635055"/>
            <a:ext cx="4366788" cy="1200329"/>
          </a:xfrm>
          <a:prstGeom prst="rect">
            <a:avLst/>
          </a:prstGeom>
          <a:solidFill>
            <a:schemeClr val="accent6">
              <a:lumMod val="60000"/>
              <a:lumOff val="40000"/>
            </a:schemeClr>
          </a:solidFill>
        </p:spPr>
        <p:txBody>
          <a:bodyPr wrap="square">
            <a:spAutoFit/>
          </a:bodyPr>
          <a:lstStyle/>
          <a:p>
            <a:pPr algn="just"/>
            <a:r>
              <a:rPr lang="fr-FR" sz="2400" b="1" dirty="0"/>
              <a:t>Indication : Traitement de l'infection chronique par le virus de hépatite C (VHC) chez l'adulte</a:t>
            </a:r>
          </a:p>
        </p:txBody>
      </p:sp>
      <p:sp>
        <p:nvSpPr>
          <p:cNvPr id="7" name="Espace réservé du numéro de diapositive 6"/>
          <p:cNvSpPr>
            <a:spLocks noGrp="1"/>
          </p:cNvSpPr>
          <p:nvPr>
            <p:ph type="sldNum" sz="quarter" idx="12"/>
          </p:nvPr>
        </p:nvSpPr>
        <p:spPr/>
        <p:txBody>
          <a:bodyPr/>
          <a:lstStyle/>
          <a:p>
            <a:fld id="{3E38D195-55B1-48C8-AFE8-EED7FA417749}" type="slidenum">
              <a:rPr lang="fr-FR" smtClean="0"/>
              <a:t>38</a:t>
            </a:fld>
            <a:endParaRPr lang="fr-FR"/>
          </a:p>
        </p:txBody>
      </p:sp>
    </p:spTree>
    <p:extLst>
      <p:ext uri="{BB962C8B-B14F-4D97-AF65-F5344CB8AC3E}">
        <p14:creationId xmlns:p14="http://schemas.microsoft.com/office/powerpoint/2010/main" val="19407343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527C58A7-F0C3-4F5C-9884-D1ED0D8D81C7}"/>
              </a:ext>
            </a:extLst>
          </p:cNvPr>
          <p:cNvSpPr txBox="1">
            <a:spLocks/>
          </p:cNvSpPr>
          <p:nvPr/>
        </p:nvSpPr>
        <p:spPr>
          <a:xfrm>
            <a:off x="0" y="1"/>
            <a:ext cx="12192000" cy="590550"/>
          </a:xfrm>
          <a:prstGeom prst="rect">
            <a:avLst/>
          </a:prstGeom>
          <a:solidFill>
            <a:schemeClr val="accent1">
              <a:lumMod val="50000"/>
            </a:schemeClr>
          </a:solidFill>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bg1"/>
                </a:solidFill>
              </a:rPr>
              <a:t>ED Prescription – Médicaments soumis à prescription restreinte</a:t>
            </a:r>
          </a:p>
        </p:txBody>
      </p:sp>
      <p:sp>
        <p:nvSpPr>
          <p:cNvPr id="2" name="Rectangle 1">
            <a:extLst>
              <a:ext uri="{FF2B5EF4-FFF2-40B4-BE49-F238E27FC236}">
                <a16:creationId xmlns:a16="http://schemas.microsoft.com/office/drawing/2014/main" id="{9F2152B2-864F-42CA-9852-D1370EBD4361}"/>
              </a:ext>
            </a:extLst>
          </p:cNvPr>
          <p:cNvSpPr/>
          <p:nvPr/>
        </p:nvSpPr>
        <p:spPr>
          <a:xfrm>
            <a:off x="28574" y="892939"/>
            <a:ext cx="11515725" cy="523220"/>
          </a:xfrm>
          <a:prstGeom prst="rect">
            <a:avLst/>
          </a:prstGeom>
        </p:spPr>
        <p:txBody>
          <a:bodyPr wrap="square">
            <a:spAutoFit/>
          </a:bodyPr>
          <a:lstStyle/>
          <a:p>
            <a:pPr algn="just">
              <a:spcAft>
                <a:spcPts val="600"/>
              </a:spcAft>
            </a:pPr>
            <a:r>
              <a:rPr lang="fr-FR" sz="2800" b="1" dirty="0"/>
              <a:t>3. Médicaments à prescription initiale hospitalière </a:t>
            </a:r>
          </a:p>
        </p:txBody>
      </p:sp>
      <p:sp>
        <p:nvSpPr>
          <p:cNvPr id="6" name="Rectangle 5">
            <a:extLst>
              <a:ext uri="{FF2B5EF4-FFF2-40B4-BE49-F238E27FC236}">
                <a16:creationId xmlns:a16="http://schemas.microsoft.com/office/drawing/2014/main" id="{6DEAD223-FBC3-4E33-A636-86907F79D83F}"/>
              </a:ext>
            </a:extLst>
          </p:cNvPr>
          <p:cNvSpPr/>
          <p:nvPr/>
        </p:nvSpPr>
        <p:spPr>
          <a:xfrm>
            <a:off x="190499" y="1559047"/>
            <a:ext cx="11439525" cy="954107"/>
          </a:xfrm>
          <a:prstGeom prst="rect">
            <a:avLst/>
          </a:prstGeom>
        </p:spPr>
        <p:txBody>
          <a:bodyPr wrap="square">
            <a:spAutoFit/>
          </a:bodyPr>
          <a:lstStyle/>
          <a:p>
            <a:pPr algn="just"/>
            <a:r>
              <a:rPr lang="fr-FR" sz="2800" dirty="0"/>
              <a:t>Prescription initiale réalisée par un médecin hospitalier et son renouvellement peut être effectué par un médecin de ville. </a:t>
            </a:r>
          </a:p>
        </p:txBody>
      </p:sp>
      <p:pic>
        <p:nvPicPr>
          <p:cNvPr id="4" name="Image 3">
            <a:extLst>
              <a:ext uri="{FF2B5EF4-FFF2-40B4-BE49-F238E27FC236}">
                <a16:creationId xmlns:a16="http://schemas.microsoft.com/office/drawing/2014/main" id="{5B04E97A-E294-4C3A-8756-264CC22F5704}"/>
              </a:ext>
            </a:extLst>
          </p:cNvPr>
          <p:cNvPicPr>
            <a:picLocks noChangeAspect="1"/>
          </p:cNvPicPr>
          <p:nvPr/>
        </p:nvPicPr>
        <p:blipFill rotWithShape="1">
          <a:blip r:embed="rId2"/>
          <a:srcRect l="13125" t="25059" r="39375" b="24861"/>
          <a:stretch/>
        </p:blipFill>
        <p:spPr>
          <a:xfrm>
            <a:off x="5395887" y="2617771"/>
            <a:ext cx="6424614" cy="3810126"/>
          </a:xfrm>
          <a:prstGeom prst="rect">
            <a:avLst/>
          </a:prstGeom>
        </p:spPr>
      </p:pic>
      <p:sp>
        <p:nvSpPr>
          <p:cNvPr id="7" name="Rectangle 6">
            <a:extLst>
              <a:ext uri="{FF2B5EF4-FFF2-40B4-BE49-F238E27FC236}">
                <a16:creationId xmlns:a16="http://schemas.microsoft.com/office/drawing/2014/main" id="{73432D04-BC7D-46B8-B3B3-7E7F4BF7AD86}"/>
              </a:ext>
            </a:extLst>
          </p:cNvPr>
          <p:cNvSpPr/>
          <p:nvPr/>
        </p:nvSpPr>
        <p:spPr>
          <a:xfrm>
            <a:off x="0" y="6581001"/>
            <a:ext cx="12163426" cy="276999"/>
          </a:xfrm>
          <a:prstGeom prst="rect">
            <a:avLst/>
          </a:prstGeom>
        </p:spPr>
        <p:txBody>
          <a:bodyPr wrap="square">
            <a:spAutoFit/>
          </a:bodyPr>
          <a:lstStyle/>
          <a:p>
            <a:r>
              <a:rPr lang="fr-FR" sz="1200" dirty="0"/>
              <a:t>http://www.meddispar.fr/Medicaments-a-prescription-restreinte/Medicaments-a-prescription-initiale-hospitaliere/KALETRA-80-B-5/(id)/5095#nav-buttons</a:t>
            </a:r>
          </a:p>
        </p:txBody>
      </p:sp>
      <p:sp>
        <p:nvSpPr>
          <p:cNvPr id="8" name="Rectangle 7"/>
          <p:cNvSpPr/>
          <p:nvPr/>
        </p:nvSpPr>
        <p:spPr>
          <a:xfrm>
            <a:off x="576404" y="3006247"/>
            <a:ext cx="4366788" cy="830997"/>
          </a:xfrm>
          <a:prstGeom prst="rect">
            <a:avLst/>
          </a:prstGeom>
          <a:solidFill>
            <a:schemeClr val="accent6">
              <a:lumMod val="60000"/>
              <a:lumOff val="40000"/>
            </a:schemeClr>
          </a:solidFill>
        </p:spPr>
        <p:txBody>
          <a:bodyPr wrap="square">
            <a:spAutoFit/>
          </a:bodyPr>
          <a:lstStyle/>
          <a:p>
            <a:pPr algn="just"/>
            <a:r>
              <a:rPr lang="fr-FR" sz="2400" b="1" dirty="0"/>
              <a:t>Indication : Traitement de l’infection par VIH</a:t>
            </a:r>
          </a:p>
        </p:txBody>
      </p:sp>
      <p:sp>
        <p:nvSpPr>
          <p:cNvPr id="3" name="Espace réservé du numéro de diapositive 2"/>
          <p:cNvSpPr>
            <a:spLocks noGrp="1"/>
          </p:cNvSpPr>
          <p:nvPr>
            <p:ph type="sldNum" sz="quarter" idx="12"/>
          </p:nvPr>
        </p:nvSpPr>
        <p:spPr/>
        <p:txBody>
          <a:bodyPr/>
          <a:lstStyle/>
          <a:p>
            <a:fld id="{3E38D195-55B1-48C8-AFE8-EED7FA417749}" type="slidenum">
              <a:rPr lang="fr-FR" smtClean="0"/>
              <a:t>39</a:t>
            </a:fld>
            <a:endParaRPr lang="fr-FR"/>
          </a:p>
        </p:txBody>
      </p:sp>
    </p:spTree>
    <p:extLst>
      <p:ext uri="{BB962C8B-B14F-4D97-AF65-F5344CB8AC3E}">
        <p14:creationId xmlns:p14="http://schemas.microsoft.com/office/powerpoint/2010/main" val="2879435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657917"/>
          </a:xfrm>
        </p:spPr>
        <p:txBody>
          <a:bodyPr>
            <a:normAutofit/>
          </a:bodyPr>
          <a:lstStyle/>
          <a:p>
            <a:r>
              <a:rPr lang="fr-FR" sz="3600" b="1" dirty="0"/>
              <a:t>Explications préalables</a:t>
            </a:r>
          </a:p>
        </p:txBody>
      </p:sp>
      <p:sp>
        <p:nvSpPr>
          <p:cNvPr id="3" name="Espace réservé du contenu 2"/>
          <p:cNvSpPr>
            <a:spLocks noGrp="1"/>
          </p:cNvSpPr>
          <p:nvPr>
            <p:ph idx="1"/>
          </p:nvPr>
        </p:nvSpPr>
        <p:spPr>
          <a:xfrm>
            <a:off x="543208" y="1176950"/>
            <a:ext cx="10810592" cy="5377759"/>
          </a:xfrm>
        </p:spPr>
        <p:txBody>
          <a:bodyPr>
            <a:normAutofit fontScale="92500" lnSpcReduction="10000"/>
          </a:bodyPr>
          <a:lstStyle/>
          <a:p>
            <a:pPr algn="just"/>
            <a:r>
              <a:rPr lang="fr-FR" dirty="0"/>
              <a:t>La première partie de cet ED est théorique résumant toutes les règles de prescription de médicament. Il est à lire avec attention. </a:t>
            </a:r>
          </a:p>
          <a:p>
            <a:pPr marL="0" indent="0" algn="just">
              <a:buNone/>
            </a:pPr>
            <a:endParaRPr lang="fr-FR" dirty="0"/>
          </a:p>
          <a:p>
            <a:pPr algn="just"/>
            <a:r>
              <a:rPr lang="fr-FR" dirty="0"/>
              <a:t>La seconde partie est pratique. Vous trouverez deux « cas cliniques » l’un portant sur la contraception et le second sur la colchicine. Il y a pour chaque cas des questions sur la prescription. Elles ne sont pas forcément évidentes car vous n’avez pas encore vu ces éléments en cours. Néanmoins, je vous demande d’essayer de rechercher les informations sur les sites de références libre d’accès que tout médecin doit régulièrement consulter :</a:t>
            </a:r>
          </a:p>
          <a:p>
            <a:pPr lvl="1" algn="just">
              <a:buFont typeface="Calibri" panose="020F0502020204030204" pitchFamily="34" charset="0"/>
              <a:buChar char="‐"/>
            </a:pPr>
            <a:r>
              <a:rPr lang="fr-FR" dirty="0"/>
              <a:t>Le site de la base de données publique des médicaments : </a:t>
            </a:r>
            <a:r>
              <a:rPr lang="fr-FR" dirty="0">
                <a:hlinkClick r:id="rId2"/>
              </a:rPr>
              <a:t>http://base-donnees-publique.medicaments.gouv.fr/</a:t>
            </a:r>
            <a:endParaRPr lang="fr-FR" dirty="0"/>
          </a:p>
          <a:p>
            <a:pPr lvl="1" algn="just">
              <a:buFont typeface="Calibri" panose="020F0502020204030204" pitchFamily="34" charset="0"/>
              <a:buChar char="‐"/>
            </a:pPr>
            <a:r>
              <a:rPr lang="fr-FR" dirty="0"/>
              <a:t>Le site de la HAS : </a:t>
            </a:r>
            <a:r>
              <a:rPr lang="fr-FR" dirty="0">
                <a:hlinkClick r:id="rId3"/>
              </a:rPr>
              <a:t>https://www.has-sante.fr/</a:t>
            </a:r>
            <a:endParaRPr lang="fr-FR" dirty="0"/>
          </a:p>
          <a:p>
            <a:pPr lvl="1" algn="just">
              <a:buFont typeface="Calibri" panose="020F0502020204030204" pitchFamily="34" charset="0"/>
              <a:buChar char="‐"/>
            </a:pPr>
            <a:r>
              <a:rPr lang="fr-FR" dirty="0"/>
              <a:t>Le thesaurus interactions médicamenteuses de l’ANSM : </a:t>
            </a:r>
            <a:r>
              <a:rPr lang="fr-FR" dirty="0">
                <a:hlinkClick r:id="rId4"/>
              </a:rPr>
              <a:t>https://www.ansm.sante.fr/Dossiers/Interactions-medicamenteuses/Interactions-medicamenteuses/(offset)/0</a:t>
            </a:r>
            <a:endParaRPr lang="fr-FR" dirty="0"/>
          </a:p>
          <a:p>
            <a:pPr lvl="1" algn="just"/>
            <a:endParaRPr lang="fr-FR" dirty="0"/>
          </a:p>
          <a:p>
            <a:pPr algn="just"/>
            <a:endParaRPr lang="fr-FR" dirty="0"/>
          </a:p>
        </p:txBody>
      </p:sp>
      <p:sp>
        <p:nvSpPr>
          <p:cNvPr id="4" name="Espace réservé du numéro de diapositive 3"/>
          <p:cNvSpPr>
            <a:spLocks noGrp="1"/>
          </p:cNvSpPr>
          <p:nvPr>
            <p:ph type="sldNum" sz="quarter" idx="12"/>
          </p:nvPr>
        </p:nvSpPr>
        <p:spPr/>
        <p:txBody>
          <a:bodyPr/>
          <a:lstStyle/>
          <a:p>
            <a:fld id="{3E38D195-55B1-48C8-AFE8-EED7FA417749}" type="slidenum">
              <a:rPr lang="fr-FR" smtClean="0"/>
              <a:t>4</a:t>
            </a:fld>
            <a:endParaRPr lang="fr-FR"/>
          </a:p>
        </p:txBody>
      </p:sp>
    </p:spTree>
    <p:extLst>
      <p:ext uri="{BB962C8B-B14F-4D97-AF65-F5344CB8AC3E}">
        <p14:creationId xmlns:p14="http://schemas.microsoft.com/office/powerpoint/2010/main" val="951036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527C58A7-F0C3-4F5C-9884-D1ED0D8D81C7}"/>
              </a:ext>
            </a:extLst>
          </p:cNvPr>
          <p:cNvSpPr txBox="1">
            <a:spLocks/>
          </p:cNvSpPr>
          <p:nvPr/>
        </p:nvSpPr>
        <p:spPr>
          <a:xfrm>
            <a:off x="0" y="1"/>
            <a:ext cx="12192000" cy="590550"/>
          </a:xfrm>
          <a:prstGeom prst="rect">
            <a:avLst/>
          </a:prstGeom>
          <a:solidFill>
            <a:schemeClr val="accent1">
              <a:lumMod val="50000"/>
            </a:schemeClr>
          </a:solidFill>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bg1"/>
                </a:solidFill>
              </a:rPr>
              <a:t>ED Prescription – Médicaments soumis à prescription restreinte</a:t>
            </a:r>
          </a:p>
        </p:txBody>
      </p:sp>
      <p:sp>
        <p:nvSpPr>
          <p:cNvPr id="2" name="Rectangle 1">
            <a:extLst>
              <a:ext uri="{FF2B5EF4-FFF2-40B4-BE49-F238E27FC236}">
                <a16:creationId xmlns:a16="http://schemas.microsoft.com/office/drawing/2014/main" id="{9F2152B2-864F-42CA-9852-D1370EBD4361}"/>
              </a:ext>
            </a:extLst>
          </p:cNvPr>
          <p:cNvSpPr/>
          <p:nvPr/>
        </p:nvSpPr>
        <p:spPr>
          <a:xfrm>
            <a:off x="28574" y="892939"/>
            <a:ext cx="11515725" cy="523220"/>
          </a:xfrm>
          <a:prstGeom prst="rect">
            <a:avLst/>
          </a:prstGeom>
        </p:spPr>
        <p:txBody>
          <a:bodyPr wrap="square">
            <a:spAutoFit/>
          </a:bodyPr>
          <a:lstStyle/>
          <a:p>
            <a:pPr algn="just">
              <a:spcAft>
                <a:spcPts val="600"/>
              </a:spcAft>
            </a:pPr>
            <a:r>
              <a:rPr lang="fr-FR" sz="2800" b="1" dirty="0"/>
              <a:t>4. Médicaments dont la prescription est réservée à certains spécialistes :</a:t>
            </a:r>
          </a:p>
        </p:txBody>
      </p:sp>
      <p:sp>
        <p:nvSpPr>
          <p:cNvPr id="6" name="Rectangle 5">
            <a:extLst>
              <a:ext uri="{FF2B5EF4-FFF2-40B4-BE49-F238E27FC236}">
                <a16:creationId xmlns:a16="http://schemas.microsoft.com/office/drawing/2014/main" id="{6DEAD223-FBC3-4E33-A636-86907F79D83F}"/>
              </a:ext>
            </a:extLst>
          </p:cNvPr>
          <p:cNvSpPr/>
          <p:nvPr/>
        </p:nvSpPr>
        <p:spPr>
          <a:xfrm>
            <a:off x="266699" y="1705957"/>
            <a:ext cx="11439525" cy="954107"/>
          </a:xfrm>
          <a:prstGeom prst="rect">
            <a:avLst/>
          </a:prstGeom>
        </p:spPr>
        <p:txBody>
          <a:bodyPr wrap="square">
            <a:spAutoFit/>
          </a:bodyPr>
          <a:lstStyle/>
          <a:p>
            <a:pPr algn="just"/>
            <a:r>
              <a:rPr lang="fr-FR" sz="2800" dirty="0"/>
              <a:t>Concerne les médicaments nouveaux difficiles à manier ou concernant des pathologies complexes </a:t>
            </a:r>
          </a:p>
        </p:txBody>
      </p:sp>
      <p:pic>
        <p:nvPicPr>
          <p:cNvPr id="3" name="Image 2">
            <a:extLst>
              <a:ext uri="{FF2B5EF4-FFF2-40B4-BE49-F238E27FC236}">
                <a16:creationId xmlns:a16="http://schemas.microsoft.com/office/drawing/2014/main" id="{5C9E810C-E179-43BB-97DC-984EA2F5FBC1}"/>
              </a:ext>
            </a:extLst>
          </p:cNvPr>
          <p:cNvPicPr>
            <a:picLocks noChangeAspect="1"/>
          </p:cNvPicPr>
          <p:nvPr/>
        </p:nvPicPr>
        <p:blipFill rotWithShape="1">
          <a:blip r:embed="rId2"/>
          <a:srcRect l="13984" t="17361" r="39531" b="56111"/>
          <a:stretch/>
        </p:blipFill>
        <p:spPr>
          <a:xfrm>
            <a:off x="428624" y="2865832"/>
            <a:ext cx="5667376" cy="1819276"/>
          </a:xfrm>
          <a:prstGeom prst="rect">
            <a:avLst/>
          </a:prstGeom>
        </p:spPr>
      </p:pic>
      <p:pic>
        <p:nvPicPr>
          <p:cNvPr id="4" name="Image 3">
            <a:extLst>
              <a:ext uri="{FF2B5EF4-FFF2-40B4-BE49-F238E27FC236}">
                <a16:creationId xmlns:a16="http://schemas.microsoft.com/office/drawing/2014/main" id="{AF7F867A-F05B-4A66-83E0-09F9E7DE05F6}"/>
              </a:ext>
            </a:extLst>
          </p:cNvPr>
          <p:cNvPicPr>
            <a:picLocks noChangeAspect="1"/>
          </p:cNvPicPr>
          <p:nvPr/>
        </p:nvPicPr>
        <p:blipFill rotWithShape="1">
          <a:blip r:embed="rId3"/>
          <a:srcRect l="14922" t="22778" r="41015" b="24876"/>
          <a:stretch/>
        </p:blipFill>
        <p:spPr>
          <a:xfrm>
            <a:off x="5838825" y="2531565"/>
            <a:ext cx="5924551" cy="39591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a:extLst>
              <a:ext uri="{FF2B5EF4-FFF2-40B4-BE49-F238E27FC236}">
                <a16:creationId xmlns:a16="http://schemas.microsoft.com/office/drawing/2014/main" id="{FBECB3B8-29D7-432A-A975-9C81127BCEEA}"/>
              </a:ext>
            </a:extLst>
          </p:cNvPr>
          <p:cNvSpPr/>
          <p:nvPr/>
        </p:nvSpPr>
        <p:spPr>
          <a:xfrm>
            <a:off x="28573" y="6546630"/>
            <a:ext cx="12048749" cy="276999"/>
          </a:xfrm>
          <a:prstGeom prst="rect">
            <a:avLst/>
          </a:prstGeom>
        </p:spPr>
        <p:txBody>
          <a:bodyPr wrap="square">
            <a:spAutoFit/>
          </a:bodyPr>
          <a:lstStyle/>
          <a:p>
            <a:r>
              <a:rPr lang="fr-FR" sz="1200" dirty="0"/>
              <a:t>http://www.meddispar.fr/Medicaments/CONTRACNE-5-B-30/(type)/letter/(value)/C/(cip)/3400938260199#nav-buttons</a:t>
            </a:r>
          </a:p>
        </p:txBody>
      </p:sp>
      <p:sp>
        <p:nvSpPr>
          <p:cNvPr id="8" name="Rectangle 7"/>
          <p:cNvSpPr/>
          <p:nvPr/>
        </p:nvSpPr>
        <p:spPr>
          <a:xfrm>
            <a:off x="331960" y="5034223"/>
            <a:ext cx="4366788" cy="461665"/>
          </a:xfrm>
          <a:prstGeom prst="rect">
            <a:avLst/>
          </a:prstGeom>
          <a:solidFill>
            <a:schemeClr val="accent6">
              <a:lumMod val="60000"/>
              <a:lumOff val="40000"/>
            </a:schemeClr>
          </a:solidFill>
        </p:spPr>
        <p:txBody>
          <a:bodyPr wrap="square">
            <a:spAutoFit/>
          </a:bodyPr>
          <a:lstStyle/>
          <a:p>
            <a:pPr algn="just"/>
            <a:r>
              <a:rPr lang="fr-FR" sz="2400" b="1" dirty="0"/>
              <a:t>Indication : Acné sévère</a:t>
            </a:r>
          </a:p>
        </p:txBody>
      </p:sp>
      <p:sp>
        <p:nvSpPr>
          <p:cNvPr id="9" name="Espace réservé du numéro de diapositive 8"/>
          <p:cNvSpPr>
            <a:spLocks noGrp="1"/>
          </p:cNvSpPr>
          <p:nvPr>
            <p:ph type="sldNum" sz="quarter" idx="12"/>
          </p:nvPr>
        </p:nvSpPr>
        <p:spPr/>
        <p:txBody>
          <a:bodyPr/>
          <a:lstStyle/>
          <a:p>
            <a:fld id="{3E38D195-55B1-48C8-AFE8-EED7FA417749}" type="slidenum">
              <a:rPr lang="fr-FR" smtClean="0"/>
              <a:t>40</a:t>
            </a:fld>
            <a:endParaRPr lang="fr-FR"/>
          </a:p>
        </p:txBody>
      </p:sp>
    </p:spTree>
    <p:extLst>
      <p:ext uri="{BB962C8B-B14F-4D97-AF65-F5344CB8AC3E}">
        <p14:creationId xmlns:p14="http://schemas.microsoft.com/office/powerpoint/2010/main" val="325517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527C58A7-F0C3-4F5C-9884-D1ED0D8D81C7}"/>
              </a:ext>
            </a:extLst>
          </p:cNvPr>
          <p:cNvSpPr txBox="1">
            <a:spLocks/>
          </p:cNvSpPr>
          <p:nvPr/>
        </p:nvSpPr>
        <p:spPr>
          <a:xfrm>
            <a:off x="0" y="1"/>
            <a:ext cx="12192000" cy="590550"/>
          </a:xfrm>
          <a:prstGeom prst="rect">
            <a:avLst/>
          </a:prstGeom>
          <a:solidFill>
            <a:schemeClr val="accent1">
              <a:lumMod val="50000"/>
            </a:schemeClr>
          </a:solidFill>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bg1"/>
                </a:solidFill>
              </a:rPr>
              <a:t>ED Prescription – Médicaments soumis à prescription restreinte</a:t>
            </a:r>
          </a:p>
        </p:txBody>
      </p:sp>
      <p:sp>
        <p:nvSpPr>
          <p:cNvPr id="2" name="Rectangle 1">
            <a:extLst>
              <a:ext uri="{FF2B5EF4-FFF2-40B4-BE49-F238E27FC236}">
                <a16:creationId xmlns:a16="http://schemas.microsoft.com/office/drawing/2014/main" id="{9F2152B2-864F-42CA-9852-D1370EBD4361}"/>
              </a:ext>
            </a:extLst>
          </p:cNvPr>
          <p:cNvSpPr/>
          <p:nvPr/>
        </p:nvSpPr>
        <p:spPr>
          <a:xfrm>
            <a:off x="28574" y="892939"/>
            <a:ext cx="11515725" cy="954107"/>
          </a:xfrm>
          <a:prstGeom prst="rect">
            <a:avLst/>
          </a:prstGeom>
        </p:spPr>
        <p:txBody>
          <a:bodyPr wrap="square">
            <a:spAutoFit/>
          </a:bodyPr>
          <a:lstStyle/>
          <a:p>
            <a:pPr algn="just">
              <a:spcAft>
                <a:spcPts val="600"/>
              </a:spcAft>
            </a:pPr>
            <a:r>
              <a:rPr lang="fr-FR" sz="2800" b="1" dirty="0"/>
              <a:t>5. Médicaments nécessitant une surveillance particulière pendant le traitement </a:t>
            </a:r>
          </a:p>
        </p:txBody>
      </p:sp>
      <p:pic>
        <p:nvPicPr>
          <p:cNvPr id="4" name="Image 3">
            <a:extLst>
              <a:ext uri="{FF2B5EF4-FFF2-40B4-BE49-F238E27FC236}">
                <a16:creationId xmlns:a16="http://schemas.microsoft.com/office/drawing/2014/main" id="{095257C5-A15C-418F-A53D-5F222E62D18E}"/>
              </a:ext>
            </a:extLst>
          </p:cNvPr>
          <p:cNvPicPr>
            <a:picLocks noChangeAspect="1"/>
          </p:cNvPicPr>
          <p:nvPr/>
        </p:nvPicPr>
        <p:blipFill rotWithShape="1">
          <a:blip r:embed="rId2"/>
          <a:srcRect l="14765" t="13019" r="40938" b="13021"/>
          <a:stretch/>
        </p:blipFill>
        <p:spPr>
          <a:xfrm>
            <a:off x="6431355" y="1463994"/>
            <a:ext cx="5400675" cy="50721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 6">
            <a:extLst>
              <a:ext uri="{FF2B5EF4-FFF2-40B4-BE49-F238E27FC236}">
                <a16:creationId xmlns:a16="http://schemas.microsoft.com/office/drawing/2014/main" id="{C4D44ABA-91F3-459A-95C3-57ED67D153FE}"/>
              </a:ext>
            </a:extLst>
          </p:cNvPr>
          <p:cNvPicPr>
            <a:picLocks noChangeAspect="1"/>
          </p:cNvPicPr>
          <p:nvPr/>
        </p:nvPicPr>
        <p:blipFill rotWithShape="1">
          <a:blip r:embed="rId3"/>
          <a:srcRect l="13828" t="26933" r="39531" b="51528"/>
          <a:stretch/>
        </p:blipFill>
        <p:spPr>
          <a:xfrm>
            <a:off x="266699" y="2666195"/>
            <a:ext cx="5686425" cy="1477179"/>
          </a:xfrm>
          <a:prstGeom prst="rect">
            <a:avLst/>
          </a:prstGeom>
        </p:spPr>
      </p:pic>
      <p:sp>
        <p:nvSpPr>
          <p:cNvPr id="8" name="Rectangle 7">
            <a:extLst>
              <a:ext uri="{FF2B5EF4-FFF2-40B4-BE49-F238E27FC236}">
                <a16:creationId xmlns:a16="http://schemas.microsoft.com/office/drawing/2014/main" id="{D4BFC83A-CA73-4000-B745-187F87219394}"/>
              </a:ext>
            </a:extLst>
          </p:cNvPr>
          <p:cNvSpPr/>
          <p:nvPr/>
        </p:nvSpPr>
        <p:spPr>
          <a:xfrm>
            <a:off x="0" y="6566391"/>
            <a:ext cx="12163426" cy="276999"/>
          </a:xfrm>
          <a:prstGeom prst="rect">
            <a:avLst/>
          </a:prstGeom>
        </p:spPr>
        <p:txBody>
          <a:bodyPr wrap="square">
            <a:spAutoFit/>
          </a:bodyPr>
          <a:lstStyle/>
          <a:p>
            <a:r>
              <a:rPr lang="fr-FR" sz="1200" dirty="0"/>
              <a:t>http://www.meddispar.fr/Medicaments-a-prescription-restreinte/Medicaments-a-prescription-initiale-hospitaliere/CLOZAPINE-MYLAN-25-B-7/(id)/5853#nav-buttons</a:t>
            </a:r>
          </a:p>
        </p:txBody>
      </p:sp>
      <p:sp>
        <p:nvSpPr>
          <p:cNvPr id="9" name="Rectangle 8"/>
          <p:cNvSpPr/>
          <p:nvPr/>
        </p:nvSpPr>
        <p:spPr>
          <a:xfrm>
            <a:off x="331960" y="5034223"/>
            <a:ext cx="5454476" cy="1200329"/>
          </a:xfrm>
          <a:prstGeom prst="rect">
            <a:avLst/>
          </a:prstGeom>
          <a:solidFill>
            <a:schemeClr val="accent6">
              <a:lumMod val="60000"/>
              <a:lumOff val="40000"/>
            </a:schemeClr>
          </a:solidFill>
        </p:spPr>
        <p:txBody>
          <a:bodyPr wrap="square">
            <a:spAutoFit/>
          </a:bodyPr>
          <a:lstStyle/>
          <a:p>
            <a:pPr algn="just"/>
            <a:r>
              <a:rPr lang="fr-FR" sz="2400" b="1" dirty="0"/>
              <a:t>Indication : schizophrénie résistante, psychose au cours de l’évolution de la maladie de Parkinson</a:t>
            </a:r>
          </a:p>
        </p:txBody>
      </p:sp>
      <p:sp>
        <p:nvSpPr>
          <p:cNvPr id="3" name="Espace réservé du numéro de diapositive 2"/>
          <p:cNvSpPr>
            <a:spLocks noGrp="1"/>
          </p:cNvSpPr>
          <p:nvPr>
            <p:ph type="sldNum" sz="quarter" idx="12"/>
          </p:nvPr>
        </p:nvSpPr>
        <p:spPr/>
        <p:txBody>
          <a:bodyPr/>
          <a:lstStyle/>
          <a:p>
            <a:fld id="{3E38D195-55B1-48C8-AFE8-EED7FA417749}" type="slidenum">
              <a:rPr lang="fr-FR" smtClean="0"/>
              <a:t>41</a:t>
            </a:fld>
            <a:endParaRPr lang="fr-FR"/>
          </a:p>
        </p:txBody>
      </p:sp>
    </p:spTree>
    <p:extLst>
      <p:ext uri="{BB962C8B-B14F-4D97-AF65-F5344CB8AC3E}">
        <p14:creationId xmlns:p14="http://schemas.microsoft.com/office/powerpoint/2010/main" val="20754506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BE37ABD-205E-4F68-BDE6-EDFA9C3A898D}"/>
              </a:ext>
            </a:extLst>
          </p:cNvPr>
          <p:cNvSpPr>
            <a:spLocks noGrp="1"/>
          </p:cNvSpPr>
          <p:nvPr>
            <p:ph idx="1"/>
          </p:nvPr>
        </p:nvSpPr>
        <p:spPr/>
        <p:txBody>
          <a:bodyPr>
            <a:normAutofit/>
          </a:bodyPr>
          <a:lstStyle/>
          <a:p>
            <a:pPr algn="just">
              <a:lnSpc>
                <a:spcPct val="200000"/>
              </a:lnSpc>
            </a:pPr>
            <a:r>
              <a:rPr lang="fr-FR" sz="3200" dirty="0"/>
              <a:t>Connaitre les règles de prescription des médicaments</a:t>
            </a:r>
          </a:p>
          <a:p>
            <a:pPr algn="just">
              <a:lnSpc>
                <a:spcPct val="200000"/>
              </a:lnSpc>
            </a:pPr>
            <a:r>
              <a:rPr lang="fr-FR" sz="3200" dirty="0"/>
              <a:t>Savoir où trouver l’informations (site internet des agences de santé, pharmacien …)</a:t>
            </a:r>
          </a:p>
        </p:txBody>
      </p:sp>
      <p:sp>
        <p:nvSpPr>
          <p:cNvPr id="5" name="Titre 1">
            <a:extLst>
              <a:ext uri="{FF2B5EF4-FFF2-40B4-BE49-F238E27FC236}">
                <a16:creationId xmlns:a16="http://schemas.microsoft.com/office/drawing/2014/main" id="{527C58A7-F0C3-4F5C-9884-D1ED0D8D81C7}"/>
              </a:ext>
            </a:extLst>
          </p:cNvPr>
          <p:cNvSpPr txBox="1">
            <a:spLocks/>
          </p:cNvSpPr>
          <p:nvPr/>
        </p:nvSpPr>
        <p:spPr>
          <a:xfrm>
            <a:off x="0" y="1"/>
            <a:ext cx="12192000" cy="590550"/>
          </a:xfrm>
          <a:prstGeom prst="rect">
            <a:avLst/>
          </a:prstGeom>
          <a:solidFill>
            <a:schemeClr val="accent1">
              <a:lumMod val="50000"/>
            </a:schemeClr>
          </a:solidFill>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bg1"/>
                </a:solidFill>
              </a:rPr>
              <a:t>ED Prescription – Médicaments soumis à prescription restreinte</a:t>
            </a:r>
          </a:p>
        </p:txBody>
      </p:sp>
      <p:sp>
        <p:nvSpPr>
          <p:cNvPr id="6" name="Espace réservé du numéro de diapositive 5"/>
          <p:cNvSpPr>
            <a:spLocks noGrp="1"/>
          </p:cNvSpPr>
          <p:nvPr>
            <p:ph type="sldNum" sz="quarter" idx="12"/>
          </p:nvPr>
        </p:nvSpPr>
        <p:spPr/>
        <p:txBody>
          <a:bodyPr/>
          <a:lstStyle/>
          <a:p>
            <a:fld id="{3E38D195-55B1-48C8-AFE8-EED7FA417749}" type="slidenum">
              <a:rPr lang="fr-FR" smtClean="0"/>
              <a:t>42</a:t>
            </a:fld>
            <a:endParaRPr lang="fr-FR"/>
          </a:p>
        </p:txBody>
      </p:sp>
    </p:spTree>
    <p:extLst>
      <p:ext uri="{BB962C8B-B14F-4D97-AF65-F5344CB8AC3E}">
        <p14:creationId xmlns:p14="http://schemas.microsoft.com/office/powerpoint/2010/main" val="10893085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011D3-923A-46AD-874B-4437D480D1B4}"/>
              </a:ext>
            </a:extLst>
          </p:cNvPr>
          <p:cNvSpPr>
            <a:spLocks noGrp="1"/>
          </p:cNvSpPr>
          <p:nvPr>
            <p:ph type="title"/>
          </p:nvPr>
        </p:nvSpPr>
        <p:spPr/>
        <p:txBody>
          <a:bodyPr/>
          <a:lstStyle/>
          <a:p>
            <a:r>
              <a:rPr lang="fr-FR" b="1" dirty="0"/>
              <a:t>Sources d’informations</a:t>
            </a:r>
          </a:p>
        </p:txBody>
      </p:sp>
      <p:sp>
        <p:nvSpPr>
          <p:cNvPr id="3" name="Espace réservé du contenu 2">
            <a:extLst>
              <a:ext uri="{FF2B5EF4-FFF2-40B4-BE49-F238E27FC236}">
                <a16:creationId xmlns:a16="http://schemas.microsoft.com/office/drawing/2014/main" id="{3CC271EF-3C6E-42C4-A1F0-AE92380B9A08}"/>
              </a:ext>
            </a:extLst>
          </p:cNvPr>
          <p:cNvSpPr>
            <a:spLocks noGrp="1"/>
          </p:cNvSpPr>
          <p:nvPr>
            <p:ph idx="1"/>
          </p:nvPr>
        </p:nvSpPr>
        <p:spPr/>
        <p:txBody>
          <a:bodyPr/>
          <a:lstStyle/>
          <a:p>
            <a:pPr algn="just"/>
            <a:r>
              <a:rPr lang="fr-FR" u="sng" dirty="0">
                <a:hlinkClick r:id="rId2"/>
              </a:rPr>
              <a:t>https://www.conseil-national.medecin.fr/article/article-34-prescription-258</a:t>
            </a:r>
            <a:endParaRPr lang="fr-FR" dirty="0"/>
          </a:p>
          <a:p>
            <a:pPr algn="just"/>
            <a:r>
              <a:rPr lang="fr-FR" dirty="0">
                <a:hlinkClick r:id="rId3"/>
              </a:rPr>
              <a:t>http://base-donnees-publique.medicaments.gouv.fr/index.php</a:t>
            </a:r>
          </a:p>
          <a:p>
            <a:pPr algn="just"/>
            <a:r>
              <a:rPr lang="fr-FR" dirty="0">
                <a:hlinkClick r:id="rId3"/>
              </a:rPr>
              <a:t>http://www.meddispar.fr/</a:t>
            </a:r>
            <a:endParaRPr lang="fr-FR" dirty="0"/>
          </a:p>
          <a:p>
            <a:pPr algn="just"/>
            <a:r>
              <a:rPr lang="fr-FR" dirty="0">
                <a:hlinkClick r:id="rId4"/>
              </a:rPr>
              <a:t>https://www.ansm.sante.fr/Dossiers/Interactions-medicamenteuses/Interactions-medicamenteuses/(offset)/0</a:t>
            </a:r>
            <a:endParaRPr lang="fr-FR" dirty="0"/>
          </a:p>
          <a:p>
            <a:pPr algn="just"/>
            <a:r>
              <a:rPr lang="fr-FR" dirty="0">
                <a:hlinkClick r:id="rId5"/>
              </a:rPr>
              <a:t>https://www.has-sante.fr/</a:t>
            </a:r>
            <a:endParaRPr lang="fr-FR" dirty="0"/>
          </a:p>
          <a:p>
            <a:pPr algn="just"/>
            <a:endParaRPr lang="fr-FR" dirty="0"/>
          </a:p>
          <a:p>
            <a:pPr algn="just"/>
            <a:endParaRPr lang="fr-FR" dirty="0"/>
          </a:p>
        </p:txBody>
      </p:sp>
      <p:sp>
        <p:nvSpPr>
          <p:cNvPr id="4" name="Espace réservé du numéro de diapositive 3"/>
          <p:cNvSpPr>
            <a:spLocks noGrp="1"/>
          </p:cNvSpPr>
          <p:nvPr>
            <p:ph type="sldNum" sz="quarter" idx="12"/>
          </p:nvPr>
        </p:nvSpPr>
        <p:spPr/>
        <p:txBody>
          <a:bodyPr/>
          <a:lstStyle/>
          <a:p>
            <a:fld id="{3E38D195-55B1-48C8-AFE8-EED7FA417749}" type="slidenum">
              <a:rPr lang="fr-FR" smtClean="0"/>
              <a:t>43</a:t>
            </a:fld>
            <a:endParaRPr lang="fr-FR"/>
          </a:p>
        </p:txBody>
      </p:sp>
    </p:spTree>
    <p:extLst>
      <p:ext uri="{BB962C8B-B14F-4D97-AF65-F5344CB8AC3E}">
        <p14:creationId xmlns:p14="http://schemas.microsoft.com/office/powerpoint/2010/main" val="2494220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AC046C-B18D-457F-B381-B0AC6C121B6D}"/>
              </a:ext>
            </a:extLst>
          </p:cNvPr>
          <p:cNvSpPr>
            <a:spLocks noGrp="1"/>
          </p:cNvSpPr>
          <p:nvPr>
            <p:ph type="title"/>
          </p:nvPr>
        </p:nvSpPr>
        <p:spPr>
          <a:xfrm>
            <a:off x="0" y="1"/>
            <a:ext cx="12192000" cy="590550"/>
          </a:xfrm>
          <a:solidFill>
            <a:schemeClr val="accent1">
              <a:lumMod val="50000"/>
            </a:schemeClr>
          </a:solidFill>
        </p:spPr>
        <p:txBody>
          <a:bodyPr>
            <a:normAutofit fontScale="90000"/>
          </a:bodyPr>
          <a:lstStyle/>
          <a:p>
            <a:r>
              <a:rPr lang="fr-FR" b="1" dirty="0">
                <a:solidFill>
                  <a:schemeClr val="bg1"/>
                </a:solidFill>
              </a:rPr>
              <a:t>ED Prescription - Cas n°1 </a:t>
            </a:r>
          </a:p>
        </p:txBody>
      </p:sp>
      <p:sp>
        <p:nvSpPr>
          <p:cNvPr id="6" name="Rectangle 8">
            <a:extLst>
              <a:ext uri="{FF2B5EF4-FFF2-40B4-BE49-F238E27FC236}">
                <a16:creationId xmlns:a16="http://schemas.microsoft.com/office/drawing/2014/main" id="{F3E0DF45-DB24-44F3-A606-8959591F8295}"/>
              </a:ext>
            </a:extLst>
          </p:cNvPr>
          <p:cNvSpPr>
            <a:spLocks noGrp="1" noChangeArrowheads="1"/>
          </p:cNvSpPr>
          <p:nvPr>
            <p:ph idx="1"/>
          </p:nvPr>
        </p:nvSpPr>
        <p:spPr bwMode="auto">
          <a:xfrm>
            <a:off x="209550" y="1035050"/>
            <a:ext cx="11715750"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90000"/>
              </a:lnSpc>
            </a:pPr>
            <a:r>
              <a:rPr lang="fr-FR" altLang="fr-FR" sz="2800" dirty="0">
                <a:latin typeface="+mn-lt"/>
              </a:rPr>
              <a:t>A la suite de travaux de jardin, Madame Lise Paul, 67 ans, a ressenti une très vive douleur lombaire, qui persiste depuis 2 jours. Mme P a consulté un kinésithérapeute, mais le soulagement a été de quelques heures. Elle a pris un « décontracturant musculaire », sans succès.</a:t>
            </a:r>
          </a:p>
          <a:p>
            <a:pPr algn="just" eaLnBrk="1" hangingPunct="1">
              <a:lnSpc>
                <a:spcPct val="90000"/>
              </a:lnSpc>
            </a:pPr>
            <a:endParaRPr lang="fr-FR" altLang="fr-FR" sz="2800" dirty="0">
              <a:latin typeface="+mn-lt"/>
            </a:endParaRPr>
          </a:p>
          <a:p>
            <a:pPr algn="just" eaLnBrk="1" hangingPunct="1">
              <a:lnSpc>
                <a:spcPct val="90000"/>
              </a:lnSpc>
            </a:pPr>
            <a:r>
              <a:rPr lang="fr-FR" altLang="fr-FR" sz="2800" dirty="0">
                <a:latin typeface="+mn-lt"/>
              </a:rPr>
              <a:t>La douleur est difficilement supportable, empêche Mme P de dormir et de vaquer à ses occupations habituelles. </a:t>
            </a:r>
          </a:p>
        </p:txBody>
      </p:sp>
      <p:sp>
        <p:nvSpPr>
          <p:cNvPr id="3" name="Espace réservé du numéro de diapositive 2"/>
          <p:cNvSpPr>
            <a:spLocks noGrp="1"/>
          </p:cNvSpPr>
          <p:nvPr>
            <p:ph type="sldNum" sz="quarter" idx="12"/>
          </p:nvPr>
        </p:nvSpPr>
        <p:spPr/>
        <p:txBody>
          <a:bodyPr/>
          <a:lstStyle/>
          <a:p>
            <a:fld id="{3E38D195-55B1-48C8-AFE8-EED7FA417749}" type="slidenum">
              <a:rPr lang="fr-FR" smtClean="0"/>
              <a:t>5</a:t>
            </a:fld>
            <a:endParaRPr lang="fr-FR"/>
          </a:p>
        </p:txBody>
      </p:sp>
    </p:spTree>
    <p:extLst>
      <p:ext uri="{BB962C8B-B14F-4D97-AF65-F5344CB8AC3E}">
        <p14:creationId xmlns:p14="http://schemas.microsoft.com/office/powerpoint/2010/main" val="3184223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B1099769-94CC-4859-A5CA-D687DE3FB86D}"/>
              </a:ext>
            </a:extLst>
          </p:cNvPr>
          <p:cNvSpPr>
            <a:spLocks noChangeArrowheads="1"/>
          </p:cNvSpPr>
          <p:nvPr/>
        </p:nvSpPr>
        <p:spPr bwMode="auto">
          <a:xfrm>
            <a:off x="714374" y="2349500"/>
            <a:ext cx="10639425"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90000"/>
              </a:lnSpc>
            </a:pPr>
            <a:r>
              <a:rPr lang="fr-FR" altLang="fr-FR" sz="2800" dirty="0">
                <a:latin typeface="+mn-lt"/>
              </a:rPr>
              <a:t>Quel diagnostic?</a:t>
            </a:r>
          </a:p>
          <a:p>
            <a:pPr algn="just" eaLnBrk="1" hangingPunct="1">
              <a:lnSpc>
                <a:spcPct val="90000"/>
              </a:lnSpc>
            </a:pPr>
            <a:r>
              <a:rPr lang="fr-FR" altLang="fr-FR" sz="2800" dirty="0">
                <a:latin typeface="+mn-lt"/>
              </a:rPr>
              <a:t>Quel objectif thérapeutique?</a:t>
            </a:r>
          </a:p>
          <a:p>
            <a:pPr algn="just" eaLnBrk="1" hangingPunct="1">
              <a:lnSpc>
                <a:spcPct val="90000"/>
              </a:lnSpc>
            </a:pPr>
            <a:r>
              <a:rPr lang="fr-FR" altLang="fr-FR" sz="2800" dirty="0">
                <a:latin typeface="+mn-lt"/>
              </a:rPr>
              <a:t>Traiter ou ne pas traiter?</a:t>
            </a:r>
          </a:p>
          <a:p>
            <a:pPr lvl="1" algn="just" eaLnBrk="1" hangingPunct="1">
              <a:lnSpc>
                <a:spcPct val="90000"/>
              </a:lnSpc>
            </a:pPr>
            <a:r>
              <a:rPr lang="fr-FR" altLang="fr-FR" sz="2400" dirty="0">
                <a:latin typeface="+mn-lt"/>
              </a:rPr>
              <a:t>Evolution naturelle de la maladie?</a:t>
            </a:r>
          </a:p>
          <a:p>
            <a:pPr lvl="1" algn="just" eaLnBrk="1" hangingPunct="1">
              <a:lnSpc>
                <a:spcPct val="90000"/>
              </a:lnSpc>
            </a:pPr>
            <a:r>
              <a:rPr lang="fr-FR" altLang="fr-FR" sz="2400" dirty="0">
                <a:latin typeface="+mn-lt"/>
              </a:rPr>
              <a:t>Traitements efficaces disponibles?</a:t>
            </a:r>
          </a:p>
          <a:p>
            <a:pPr algn="just" eaLnBrk="1" hangingPunct="1">
              <a:lnSpc>
                <a:spcPct val="90000"/>
              </a:lnSpc>
            </a:pPr>
            <a:r>
              <a:rPr lang="fr-FR" altLang="fr-FR" sz="2800" dirty="0">
                <a:latin typeface="+mn-lt"/>
              </a:rPr>
              <a:t>Quels traitements sont disponibles pour le cas de Mme P?</a:t>
            </a:r>
          </a:p>
          <a:p>
            <a:pPr algn="just" eaLnBrk="1" hangingPunct="1">
              <a:lnSpc>
                <a:spcPct val="90000"/>
              </a:lnSpc>
            </a:pPr>
            <a:r>
              <a:rPr lang="fr-FR" altLang="fr-FR" sz="2800" dirty="0">
                <a:latin typeface="+mn-lt"/>
              </a:rPr>
              <a:t>Quel traitement choisir?</a:t>
            </a:r>
          </a:p>
        </p:txBody>
      </p:sp>
      <p:sp>
        <p:nvSpPr>
          <p:cNvPr id="5" name="Text Box 8">
            <a:extLst>
              <a:ext uri="{FF2B5EF4-FFF2-40B4-BE49-F238E27FC236}">
                <a16:creationId xmlns:a16="http://schemas.microsoft.com/office/drawing/2014/main" id="{D26AED53-29EB-4A6F-AF7E-E90EF65E1E9B}"/>
              </a:ext>
            </a:extLst>
          </p:cNvPr>
          <p:cNvSpPr txBox="1">
            <a:spLocks noChangeArrowheads="1"/>
          </p:cNvSpPr>
          <p:nvPr/>
        </p:nvSpPr>
        <p:spPr bwMode="auto">
          <a:xfrm>
            <a:off x="2260600" y="981075"/>
            <a:ext cx="68629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3600" b="1" dirty="0">
                <a:latin typeface="+mn-lt"/>
              </a:rPr>
              <a:t>Quelles questions faut-il se poser ?</a:t>
            </a:r>
          </a:p>
        </p:txBody>
      </p:sp>
      <p:sp>
        <p:nvSpPr>
          <p:cNvPr id="7" name="Titre 1">
            <a:extLst>
              <a:ext uri="{FF2B5EF4-FFF2-40B4-BE49-F238E27FC236}">
                <a16:creationId xmlns:a16="http://schemas.microsoft.com/office/drawing/2014/main" id="{2C3C55F6-9D1B-475B-9BED-5FABD15DA8FC}"/>
              </a:ext>
            </a:extLst>
          </p:cNvPr>
          <p:cNvSpPr>
            <a:spLocks noGrp="1"/>
          </p:cNvSpPr>
          <p:nvPr>
            <p:ph type="title"/>
          </p:nvPr>
        </p:nvSpPr>
        <p:spPr>
          <a:xfrm>
            <a:off x="0" y="1"/>
            <a:ext cx="12192000" cy="590550"/>
          </a:xfrm>
          <a:solidFill>
            <a:schemeClr val="accent1">
              <a:lumMod val="50000"/>
            </a:schemeClr>
          </a:solidFill>
        </p:spPr>
        <p:txBody>
          <a:bodyPr>
            <a:normAutofit fontScale="90000"/>
          </a:bodyPr>
          <a:lstStyle/>
          <a:p>
            <a:r>
              <a:rPr lang="fr-FR" b="1" dirty="0">
                <a:solidFill>
                  <a:schemeClr val="bg1"/>
                </a:solidFill>
              </a:rPr>
              <a:t>ED Prescription - Cas n°1 </a:t>
            </a:r>
          </a:p>
        </p:txBody>
      </p:sp>
      <p:sp>
        <p:nvSpPr>
          <p:cNvPr id="2" name="Espace réservé du numéro de diapositive 1"/>
          <p:cNvSpPr>
            <a:spLocks noGrp="1"/>
          </p:cNvSpPr>
          <p:nvPr>
            <p:ph type="sldNum" sz="quarter" idx="12"/>
          </p:nvPr>
        </p:nvSpPr>
        <p:spPr/>
        <p:txBody>
          <a:bodyPr/>
          <a:lstStyle/>
          <a:p>
            <a:fld id="{3E38D195-55B1-48C8-AFE8-EED7FA417749}" type="slidenum">
              <a:rPr lang="fr-FR" smtClean="0"/>
              <a:t>6</a:t>
            </a:fld>
            <a:endParaRPr lang="fr-FR"/>
          </a:p>
        </p:txBody>
      </p:sp>
    </p:spTree>
    <p:extLst>
      <p:ext uri="{BB962C8B-B14F-4D97-AF65-F5344CB8AC3E}">
        <p14:creationId xmlns:p14="http://schemas.microsoft.com/office/powerpoint/2010/main" val="23409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F234B253-8897-42ED-AE9B-2D4C44E9EDA0}"/>
              </a:ext>
            </a:extLst>
          </p:cNvPr>
          <p:cNvSpPr>
            <a:spLocks noChangeArrowheads="1"/>
          </p:cNvSpPr>
          <p:nvPr/>
        </p:nvSpPr>
        <p:spPr bwMode="auto">
          <a:xfrm>
            <a:off x="714375" y="1612900"/>
            <a:ext cx="7772400" cy="512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pPr>
            <a:r>
              <a:rPr lang="fr-FR" altLang="fr-FR" dirty="0">
                <a:latin typeface="+mn-lt"/>
              </a:rPr>
              <a:t>Lire le RCP</a:t>
            </a:r>
          </a:p>
          <a:p>
            <a:pPr eaLnBrk="1" hangingPunct="1">
              <a:lnSpc>
                <a:spcPct val="90000"/>
              </a:lnSpc>
            </a:pPr>
            <a:endParaRPr lang="fr-FR" altLang="fr-FR" dirty="0">
              <a:latin typeface="+mn-lt"/>
            </a:endParaRPr>
          </a:p>
          <a:p>
            <a:pPr eaLnBrk="1" hangingPunct="1">
              <a:lnSpc>
                <a:spcPct val="90000"/>
              </a:lnSpc>
            </a:pPr>
            <a:r>
              <a:rPr lang="fr-FR" altLang="fr-FR" dirty="0">
                <a:latin typeface="+mn-lt"/>
              </a:rPr>
              <a:t>Rédiger l’ordonnance</a:t>
            </a:r>
          </a:p>
        </p:txBody>
      </p:sp>
      <p:sp>
        <p:nvSpPr>
          <p:cNvPr id="5" name="Titre 4">
            <a:extLst>
              <a:ext uri="{FF2B5EF4-FFF2-40B4-BE49-F238E27FC236}">
                <a16:creationId xmlns:a16="http://schemas.microsoft.com/office/drawing/2014/main" id="{1B3034B4-CE6A-4181-BCEB-9EB369DA9130}"/>
              </a:ext>
            </a:extLst>
          </p:cNvPr>
          <p:cNvSpPr>
            <a:spLocks noGrp="1" noChangeArrowheads="1"/>
          </p:cNvSpPr>
          <p:nvPr>
            <p:ph type="title"/>
          </p:nvPr>
        </p:nvSpPr>
        <p:spPr bwMode="auto">
          <a:xfrm>
            <a:off x="66675" y="682625"/>
            <a:ext cx="105156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b="1" dirty="0">
                <a:latin typeface="+mn-lt"/>
              </a:rPr>
              <a:t>Prescription de paracétamol</a:t>
            </a:r>
          </a:p>
        </p:txBody>
      </p:sp>
      <p:sp>
        <p:nvSpPr>
          <p:cNvPr id="6" name="Titre 1">
            <a:extLst>
              <a:ext uri="{FF2B5EF4-FFF2-40B4-BE49-F238E27FC236}">
                <a16:creationId xmlns:a16="http://schemas.microsoft.com/office/drawing/2014/main" id="{5E7C72D9-97A8-4D9E-9459-843C4A94BF6E}"/>
              </a:ext>
            </a:extLst>
          </p:cNvPr>
          <p:cNvSpPr txBox="1">
            <a:spLocks/>
          </p:cNvSpPr>
          <p:nvPr/>
        </p:nvSpPr>
        <p:spPr>
          <a:xfrm>
            <a:off x="0" y="1"/>
            <a:ext cx="12192000" cy="590550"/>
          </a:xfrm>
          <a:prstGeom prst="rect">
            <a:avLst/>
          </a:prstGeom>
          <a:solidFill>
            <a:schemeClr val="accent1">
              <a:lumMod val="5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a:solidFill>
                  <a:schemeClr val="bg1"/>
                </a:solidFill>
              </a:rPr>
              <a:t>ED Prescription - Cas n°1 </a:t>
            </a:r>
            <a:endParaRPr lang="fr-FR" b="1" dirty="0">
              <a:solidFill>
                <a:schemeClr val="bg1"/>
              </a:solidFill>
            </a:endParaRPr>
          </a:p>
        </p:txBody>
      </p:sp>
      <p:sp>
        <p:nvSpPr>
          <p:cNvPr id="2" name="Espace réservé du numéro de diapositive 1"/>
          <p:cNvSpPr>
            <a:spLocks noGrp="1"/>
          </p:cNvSpPr>
          <p:nvPr>
            <p:ph type="sldNum" sz="quarter" idx="12"/>
          </p:nvPr>
        </p:nvSpPr>
        <p:spPr/>
        <p:txBody>
          <a:bodyPr/>
          <a:lstStyle/>
          <a:p>
            <a:fld id="{3E38D195-55B1-48C8-AFE8-EED7FA417749}" type="slidenum">
              <a:rPr lang="fr-FR" smtClean="0"/>
              <a:t>7</a:t>
            </a:fld>
            <a:endParaRPr lang="fr-FR"/>
          </a:p>
        </p:txBody>
      </p:sp>
    </p:spTree>
    <p:extLst>
      <p:ext uri="{BB962C8B-B14F-4D97-AF65-F5344CB8AC3E}">
        <p14:creationId xmlns:p14="http://schemas.microsoft.com/office/powerpoint/2010/main" val="215114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F1199F-A548-437D-97B5-CFE440443491}"/>
              </a:ext>
            </a:extLst>
          </p:cNvPr>
          <p:cNvSpPr/>
          <p:nvPr/>
        </p:nvSpPr>
        <p:spPr>
          <a:xfrm>
            <a:off x="456346" y="2225158"/>
            <a:ext cx="8264057" cy="461665"/>
          </a:xfrm>
          <a:prstGeom prst="rect">
            <a:avLst/>
          </a:prstGeom>
        </p:spPr>
        <p:txBody>
          <a:bodyPr wrap="none">
            <a:spAutoFit/>
          </a:bodyPr>
          <a:lstStyle/>
          <a:p>
            <a:r>
              <a:rPr lang="fr-FR" sz="2400" b="1" dirty="0">
                <a:solidFill>
                  <a:schemeClr val="accent1">
                    <a:lumMod val="75000"/>
                  </a:schemeClr>
                </a:solidFill>
              </a:rPr>
              <a:t>http://base-donnees-publique.medicaments.gouv.fr/index.php</a:t>
            </a:r>
          </a:p>
        </p:txBody>
      </p:sp>
      <p:sp>
        <p:nvSpPr>
          <p:cNvPr id="4" name="Rectangle 5">
            <a:extLst>
              <a:ext uri="{FF2B5EF4-FFF2-40B4-BE49-F238E27FC236}">
                <a16:creationId xmlns:a16="http://schemas.microsoft.com/office/drawing/2014/main" id="{F234B253-8897-42ED-AE9B-2D4C44E9EDA0}"/>
              </a:ext>
            </a:extLst>
          </p:cNvPr>
          <p:cNvSpPr>
            <a:spLocks noChangeArrowheads="1"/>
          </p:cNvSpPr>
          <p:nvPr/>
        </p:nvSpPr>
        <p:spPr bwMode="auto">
          <a:xfrm>
            <a:off x="714375" y="1612900"/>
            <a:ext cx="11277600" cy="512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pPr>
            <a:r>
              <a:rPr lang="fr-FR" altLang="fr-FR" dirty="0">
                <a:latin typeface="+mn-lt"/>
              </a:rPr>
              <a:t>Lire le RCP</a:t>
            </a:r>
          </a:p>
          <a:p>
            <a:pPr marL="0" indent="0" eaLnBrk="1" hangingPunct="1">
              <a:lnSpc>
                <a:spcPct val="90000"/>
              </a:lnSpc>
              <a:buNone/>
            </a:pPr>
            <a:endParaRPr lang="fr-FR" altLang="fr-FR" dirty="0">
              <a:latin typeface="+mn-lt"/>
            </a:endParaRPr>
          </a:p>
        </p:txBody>
      </p:sp>
      <p:sp>
        <p:nvSpPr>
          <p:cNvPr id="5" name="Titre 4">
            <a:extLst>
              <a:ext uri="{FF2B5EF4-FFF2-40B4-BE49-F238E27FC236}">
                <a16:creationId xmlns:a16="http://schemas.microsoft.com/office/drawing/2014/main" id="{1B3034B4-CE6A-4181-BCEB-9EB369DA9130}"/>
              </a:ext>
            </a:extLst>
          </p:cNvPr>
          <p:cNvSpPr>
            <a:spLocks noGrp="1" noChangeArrowheads="1"/>
          </p:cNvSpPr>
          <p:nvPr>
            <p:ph type="title"/>
          </p:nvPr>
        </p:nvSpPr>
        <p:spPr bwMode="auto">
          <a:xfrm>
            <a:off x="66675" y="654050"/>
            <a:ext cx="105156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b="1" dirty="0">
                <a:latin typeface="+mn-lt"/>
              </a:rPr>
              <a:t>Prescription de paracétamol</a:t>
            </a:r>
          </a:p>
        </p:txBody>
      </p:sp>
      <p:sp>
        <p:nvSpPr>
          <p:cNvPr id="6" name="Titre 1">
            <a:extLst>
              <a:ext uri="{FF2B5EF4-FFF2-40B4-BE49-F238E27FC236}">
                <a16:creationId xmlns:a16="http://schemas.microsoft.com/office/drawing/2014/main" id="{5E7C72D9-97A8-4D9E-9459-843C4A94BF6E}"/>
              </a:ext>
            </a:extLst>
          </p:cNvPr>
          <p:cNvSpPr txBox="1">
            <a:spLocks/>
          </p:cNvSpPr>
          <p:nvPr/>
        </p:nvSpPr>
        <p:spPr>
          <a:xfrm>
            <a:off x="0" y="1"/>
            <a:ext cx="12192000" cy="590550"/>
          </a:xfrm>
          <a:prstGeom prst="rect">
            <a:avLst/>
          </a:prstGeom>
          <a:solidFill>
            <a:schemeClr val="accent1">
              <a:lumMod val="5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a:solidFill>
                  <a:schemeClr val="bg1"/>
                </a:solidFill>
              </a:rPr>
              <a:t>ED Prescription - Cas n°1 </a:t>
            </a:r>
            <a:endParaRPr lang="fr-FR" b="1" dirty="0">
              <a:solidFill>
                <a:schemeClr val="bg1"/>
              </a:solidFill>
            </a:endParaRPr>
          </a:p>
        </p:txBody>
      </p:sp>
      <p:pic>
        <p:nvPicPr>
          <p:cNvPr id="3" name="Image 2">
            <a:extLst>
              <a:ext uri="{FF2B5EF4-FFF2-40B4-BE49-F238E27FC236}">
                <a16:creationId xmlns:a16="http://schemas.microsoft.com/office/drawing/2014/main" id="{F80E1B05-F15D-4729-96BA-6CE3D3226C2F}"/>
              </a:ext>
            </a:extLst>
          </p:cNvPr>
          <p:cNvPicPr>
            <a:picLocks noChangeAspect="1"/>
          </p:cNvPicPr>
          <p:nvPr/>
        </p:nvPicPr>
        <p:blipFill rotWithShape="1">
          <a:blip r:embed="rId2"/>
          <a:srcRect l="10500" t="11111" r="11833" b="7555"/>
          <a:stretch/>
        </p:blipFill>
        <p:spPr>
          <a:xfrm>
            <a:off x="274320" y="2520949"/>
            <a:ext cx="6873305" cy="4048760"/>
          </a:xfrm>
          <a:prstGeom prst="rect">
            <a:avLst/>
          </a:prstGeom>
        </p:spPr>
      </p:pic>
      <p:sp>
        <p:nvSpPr>
          <p:cNvPr id="9" name="Rectangle 8">
            <a:extLst>
              <a:ext uri="{FF2B5EF4-FFF2-40B4-BE49-F238E27FC236}">
                <a16:creationId xmlns:a16="http://schemas.microsoft.com/office/drawing/2014/main" id="{4D6D44D7-2C8F-4E45-BFC2-0A7BFC061178}"/>
              </a:ext>
            </a:extLst>
          </p:cNvPr>
          <p:cNvSpPr/>
          <p:nvPr/>
        </p:nvSpPr>
        <p:spPr>
          <a:xfrm>
            <a:off x="409575" y="4467225"/>
            <a:ext cx="1295400" cy="11144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32441AC8-A9E8-470D-AFC7-DD97F2A5EB22}"/>
              </a:ext>
            </a:extLst>
          </p:cNvPr>
          <p:cNvPicPr>
            <a:picLocks noChangeAspect="1"/>
          </p:cNvPicPr>
          <p:nvPr/>
        </p:nvPicPr>
        <p:blipFill rotWithShape="1">
          <a:blip r:embed="rId3"/>
          <a:srcRect l="29244" t="10666" r="20834" b="69037"/>
          <a:stretch/>
        </p:blipFill>
        <p:spPr>
          <a:xfrm>
            <a:off x="669569" y="4624445"/>
            <a:ext cx="6086475" cy="1391920"/>
          </a:xfrm>
          <a:prstGeom prst="rect">
            <a:avLst/>
          </a:prstGeom>
          <a:ln w="38100">
            <a:solidFill>
              <a:srgbClr val="FF0000"/>
            </a:solidFill>
          </a:ln>
        </p:spPr>
      </p:pic>
      <p:pic>
        <p:nvPicPr>
          <p:cNvPr id="12" name="Image 11">
            <a:extLst>
              <a:ext uri="{FF2B5EF4-FFF2-40B4-BE49-F238E27FC236}">
                <a16:creationId xmlns:a16="http://schemas.microsoft.com/office/drawing/2014/main" id="{E9ED2F94-CAAA-47CF-9B84-64855611BC46}"/>
              </a:ext>
            </a:extLst>
          </p:cNvPr>
          <p:cNvPicPr>
            <a:picLocks noChangeAspect="1"/>
          </p:cNvPicPr>
          <p:nvPr/>
        </p:nvPicPr>
        <p:blipFill rotWithShape="1">
          <a:blip r:embed="rId4"/>
          <a:srcRect l="29417" t="39178" r="28474" b="45915"/>
          <a:stretch/>
        </p:blipFill>
        <p:spPr>
          <a:xfrm>
            <a:off x="3131961" y="5033881"/>
            <a:ext cx="8031327" cy="15993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Espace réservé du numéro de diapositive 7"/>
          <p:cNvSpPr>
            <a:spLocks noGrp="1"/>
          </p:cNvSpPr>
          <p:nvPr>
            <p:ph type="sldNum" sz="quarter" idx="12"/>
          </p:nvPr>
        </p:nvSpPr>
        <p:spPr/>
        <p:txBody>
          <a:bodyPr/>
          <a:lstStyle/>
          <a:p>
            <a:fld id="{3E38D195-55B1-48C8-AFE8-EED7FA417749}" type="slidenum">
              <a:rPr lang="fr-FR" smtClean="0"/>
              <a:t>8</a:t>
            </a:fld>
            <a:endParaRPr lang="fr-FR"/>
          </a:p>
        </p:txBody>
      </p:sp>
    </p:spTree>
    <p:extLst>
      <p:ext uri="{BB962C8B-B14F-4D97-AF65-F5344CB8AC3E}">
        <p14:creationId xmlns:p14="http://schemas.microsoft.com/office/powerpoint/2010/main" val="276662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B3034B4-CE6A-4181-BCEB-9EB369DA9130}"/>
              </a:ext>
            </a:extLst>
          </p:cNvPr>
          <p:cNvSpPr>
            <a:spLocks noGrp="1" noChangeArrowheads="1"/>
          </p:cNvSpPr>
          <p:nvPr>
            <p:ph type="title"/>
          </p:nvPr>
        </p:nvSpPr>
        <p:spPr bwMode="auto">
          <a:xfrm>
            <a:off x="66675" y="654050"/>
            <a:ext cx="105156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b="1" dirty="0">
                <a:latin typeface="+mn-lt"/>
              </a:rPr>
              <a:t>Prescription de paracétamol</a:t>
            </a:r>
          </a:p>
        </p:txBody>
      </p:sp>
      <p:sp>
        <p:nvSpPr>
          <p:cNvPr id="6" name="Titre 1">
            <a:extLst>
              <a:ext uri="{FF2B5EF4-FFF2-40B4-BE49-F238E27FC236}">
                <a16:creationId xmlns:a16="http://schemas.microsoft.com/office/drawing/2014/main" id="{5E7C72D9-97A8-4D9E-9459-843C4A94BF6E}"/>
              </a:ext>
            </a:extLst>
          </p:cNvPr>
          <p:cNvSpPr txBox="1">
            <a:spLocks/>
          </p:cNvSpPr>
          <p:nvPr/>
        </p:nvSpPr>
        <p:spPr>
          <a:xfrm>
            <a:off x="0" y="1"/>
            <a:ext cx="12192000" cy="590550"/>
          </a:xfrm>
          <a:prstGeom prst="rect">
            <a:avLst/>
          </a:prstGeom>
          <a:solidFill>
            <a:schemeClr val="accent1">
              <a:lumMod val="5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a:solidFill>
                  <a:schemeClr val="bg1"/>
                </a:solidFill>
              </a:rPr>
              <a:t>ED Prescription - Cas n°1 </a:t>
            </a:r>
            <a:endParaRPr lang="fr-FR" b="1" dirty="0">
              <a:solidFill>
                <a:schemeClr val="bg1"/>
              </a:solidFill>
            </a:endParaRPr>
          </a:p>
        </p:txBody>
      </p:sp>
      <p:sp>
        <p:nvSpPr>
          <p:cNvPr id="9" name="Text Box 14">
            <a:extLst>
              <a:ext uri="{FF2B5EF4-FFF2-40B4-BE49-F238E27FC236}">
                <a16:creationId xmlns:a16="http://schemas.microsoft.com/office/drawing/2014/main" id="{B83F185E-A9F3-4E27-8D86-4ABF56907359}"/>
              </a:ext>
            </a:extLst>
          </p:cNvPr>
          <p:cNvSpPr txBox="1">
            <a:spLocks noChangeArrowheads="1"/>
          </p:cNvSpPr>
          <p:nvPr/>
        </p:nvSpPr>
        <p:spPr bwMode="auto">
          <a:xfrm>
            <a:off x="66675" y="1695450"/>
            <a:ext cx="6629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fr-FR" altLang="fr-FR" sz="2800" dirty="0">
                <a:solidFill>
                  <a:schemeClr val="accent1">
                    <a:lumMod val="50000"/>
                  </a:schemeClr>
                </a:solidFill>
                <a:latin typeface="+mn-lt"/>
              </a:rPr>
              <a:t>Paracétamol = Médicament de PMF</a:t>
            </a:r>
            <a:r>
              <a:rPr lang="fr-FR" altLang="fr-FR" sz="2400" dirty="0">
                <a:solidFill>
                  <a:schemeClr val="accent1">
                    <a:lumMod val="50000"/>
                  </a:schemeClr>
                </a:solidFill>
                <a:latin typeface="+mn-lt"/>
              </a:rPr>
              <a:t> (</a:t>
            </a:r>
            <a:r>
              <a:rPr lang="fr-FR" altLang="fr-FR" sz="2000" dirty="0">
                <a:solidFill>
                  <a:schemeClr val="accent1">
                    <a:lumMod val="50000"/>
                  </a:schemeClr>
                </a:solidFill>
                <a:latin typeface="+mn-lt"/>
              </a:rPr>
              <a:t>Prescription Médicale Facultative)</a:t>
            </a:r>
          </a:p>
          <a:p>
            <a:pPr algn="just" eaLnBrk="1" hangingPunct="1">
              <a:spcBef>
                <a:spcPct val="0"/>
              </a:spcBef>
              <a:buFontTx/>
              <a:buNone/>
            </a:pPr>
            <a:r>
              <a:rPr lang="fr-FR" altLang="fr-FR" sz="2000" dirty="0">
                <a:solidFill>
                  <a:schemeClr val="accent1">
                    <a:lumMod val="50000"/>
                  </a:schemeClr>
                </a:solidFill>
                <a:latin typeface="+mn-lt"/>
              </a:rPr>
              <a:t>L’ordonnance non indispensable, renouvellement possible pendant toute la validité de l’ordonnance.</a:t>
            </a:r>
          </a:p>
          <a:p>
            <a:pPr algn="just" eaLnBrk="1" hangingPunct="1">
              <a:spcBef>
                <a:spcPct val="0"/>
              </a:spcBef>
              <a:buFontTx/>
              <a:buNone/>
            </a:pPr>
            <a:r>
              <a:rPr lang="fr-FR" altLang="fr-FR" sz="2000" dirty="0">
                <a:solidFill>
                  <a:schemeClr val="accent1">
                    <a:lumMod val="50000"/>
                  </a:schemeClr>
                </a:solidFill>
                <a:latin typeface="+mn-lt"/>
              </a:rPr>
              <a:t>La patiente peut se procurer le produit sans ordonnance</a:t>
            </a:r>
          </a:p>
        </p:txBody>
      </p:sp>
      <p:sp>
        <p:nvSpPr>
          <p:cNvPr id="11" name="Text Box 16">
            <a:extLst>
              <a:ext uri="{FF2B5EF4-FFF2-40B4-BE49-F238E27FC236}">
                <a16:creationId xmlns:a16="http://schemas.microsoft.com/office/drawing/2014/main" id="{A8AF27EC-E2A6-4930-99AA-ED0C2E1F2820}"/>
              </a:ext>
            </a:extLst>
          </p:cNvPr>
          <p:cNvSpPr txBox="1">
            <a:spLocks noChangeArrowheads="1"/>
          </p:cNvSpPr>
          <p:nvPr/>
        </p:nvSpPr>
        <p:spPr bwMode="auto">
          <a:xfrm>
            <a:off x="4880328" y="4576444"/>
            <a:ext cx="1790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2400" dirty="0">
                <a:solidFill>
                  <a:schemeClr val="accent1">
                    <a:lumMod val="50000"/>
                  </a:schemeClr>
                </a:solidFill>
                <a:latin typeface="+mn-lt"/>
              </a:rPr>
              <a:t>Pas d’espace</a:t>
            </a:r>
          </a:p>
        </p:txBody>
      </p:sp>
      <p:pic>
        <p:nvPicPr>
          <p:cNvPr id="13" name="Image 12">
            <a:extLst>
              <a:ext uri="{FF2B5EF4-FFF2-40B4-BE49-F238E27FC236}">
                <a16:creationId xmlns:a16="http://schemas.microsoft.com/office/drawing/2014/main" id="{56F09630-CE22-411E-928A-9F884F8FDB6A}"/>
              </a:ext>
            </a:extLst>
          </p:cNvPr>
          <p:cNvPicPr>
            <a:picLocks noChangeAspect="1"/>
          </p:cNvPicPr>
          <p:nvPr/>
        </p:nvPicPr>
        <p:blipFill rotWithShape="1">
          <a:blip r:embed="rId2"/>
          <a:srcRect l="34000" t="23518" r="36083" b="9537"/>
          <a:stretch/>
        </p:blipFill>
        <p:spPr>
          <a:xfrm>
            <a:off x="7223760" y="734282"/>
            <a:ext cx="4421144" cy="55649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11">
            <a:extLst>
              <a:ext uri="{FF2B5EF4-FFF2-40B4-BE49-F238E27FC236}">
                <a16:creationId xmlns:a16="http://schemas.microsoft.com/office/drawing/2014/main" id="{6000918E-5434-4415-8D67-76FD9543BBD1}"/>
              </a:ext>
            </a:extLst>
          </p:cNvPr>
          <p:cNvSpPr/>
          <p:nvPr/>
        </p:nvSpPr>
        <p:spPr>
          <a:xfrm>
            <a:off x="8728075" y="2584755"/>
            <a:ext cx="1038225" cy="2199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Line 15">
            <a:extLst>
              <a:ext uri="{FF2B5EF4-FFF2-40B4-BE49-F238E27FC236}">
                <a16:creationId xmlns:a16="http://schemas.microsoft.com/office/drawing/2014/main" id="{F00CF8E9-607E-4CC0-9823-BC0081EAF472}"/>
              </a:ext>
            </a:extLst>
          </p:cNvPr>
          <p:cNvSpPr>
            <a:spLocks noChangeShapeType="1"/>
          </p:cNvSpPr>
          <p:nvPr/>
        </p:nvSpPr>
        <p:spPr bwMode="auto">
          <a:xfrm flipV="1">
            <a:off x="6950428" y="3749040"/>
            <a:ext cx="2742212" cy="1058236"/>
          </a:xfrm>
          <a:prstGeom prst="line">
            <a:avLst/>
          </a:prstGeom>
          <a:noFill/>
          <a:ln w="381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2" name="Espace réservé du numéro de diapositive 1"/>
          <p:cNvSpPr>
            <a:spLocks noGrp="1"/>
          </p:cNvSpPr>
          <p:nvPr>
            <p:ph type="sldNum" sz="quarter" idx="12"/>
          </p:nvPr>
        </p:nvSpPr>
        <p:spPr/>
        <p:txBody>
          <a:bodyPr/>
          <a:lstStyle/>
          <a:p>
            <a:fld id="{3E38D195-55B1-48C8-AFE8-EED7FA417749}" type="slidenum">
              <a:rPr lang="fr-FR" smtClean="0"/>
              <a:t>9</a:t>
            </a:fld>
            <a:endParaRPr lang="fr-FR"/>
          </a:p>
        </p:txBody>
      </p:sp>
    </p:spTree>
    <p:extLst>
      <p:ext uri="{BB962C8B-B14F-4D97-AF65-F5344CB8AC3E}">
        <p14:creationId xmlns:p14="http://schemas.microsoft.com/office/powerpoint/2010/main" val="30799828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3&quot;/&gt;&lt;lineCharCount val=&quot;46&quot;/&gt;&lt;lineCharCount val=&quot;48&quot;/&gt;&lt;lineCharCount val=&quot;47&quot;/&gt;&lt;lineCharCount val=&quot;41&quot;/&gt;&lt;lineCharCount val=&quot;30&quot;/&gt;&lt;/TableIndex&gt;&lt;/ShapeTextInfo&gt;"/>
  <p:tag name="HTML_SHAPEINFO" val="&lt;ThreeDShapeInfo&gt;&lt;uuid val=&quot;&quot;/&gt;&lt;isInvalidForFieldText val=&quot;0&quot;/&gt;&lt;Image&gt;&lt;filename val=&quot;E:\securisation disque dur externe 30012018\CRPV_Lyon\Cours\3ème année médecine\2018\Hors_AMM\data\asimages\{3F41AA3A-B0CB-48A2-B087-2A6800B0FBD3}_5.png&quot;/&gt;&lt;left val=&quot;24&quot;/&gt;&lt;top val=&quot;119&quot;/&gt;&lt;width val=&quot;671&quot;/&gt;&lt;height val=&quot;363&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quot;/&gt;&lt;isInvalidForFieldText val=&quot;0&quot;/&gt;&lt;Image&gt;&lt;filename val=&quot;E:\securisation disque dur externe 30012018\CRPV_Lyon\Cours\3ème année médecine\2018\Hors_AMM\data\asimages\{CCA47F05-662B-4DA0-B1F8-9F86941E4572}_4.png&quot;/&gt;&lt;left val=&quot;23&quot;/&gt;&lt;top val=&quot;21&quot;/&gt;&lt;width val=&quot;592&quot;/&gt;&lt;height val=&quot;90&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60&quot;/&gt;&lt;lineCharCount val=&quot;58&quot;/&gt;&lt;lineCharCount val=&quot;32&quot;/&gt;&lt;lineCharCount val=&quot;1&quot;/&gt;&lt;lineCharCount val=&quot;55&quot;/&gt;&lt;lineCharCount val=&quot;52&quot;/&gt;&lt;lineCharCount val=&quot;61&quot;/&gt;&lt;lineCharCount val=&quot;7&quot;/&gt;&lt;lineCharCount val=&quot;1&quot;/&gt;&lt;lineCharCount val=&quot;57&quot;/&gt;&lt;lineCharCount val=&quot;51&quot;/&gt;&lt;lineCharCount val=&quot;26&quot;/&gt;&lt;lineCharCount val=&quot;1&quot;/&gt;&lt;/TableIndex&gt;&lt;/ShapeTextInfo&gt;"/>
  <p:tag name="HTML_SHAPEINFO" val="&lt;ThreeDShapeInfo&gt;&lt;uuid val=&quot;&quot;/&gt;&lt;isInvalidForFieldText val=&quot;0&quot;/&gt;&lt;Image&gt;&lt;filename val=&quot;E:\securisation disque dur externe 30012018\CRPV_Lyon\Cours\3ème année médecine\2018\Hors_AMM\data\asimages\{B0E18E46-A2E4-4279-BA56-23DC0B13319E}_4.png&quot;/&gt;&lt;left val=&quot;27&quot;/&gt;&lt;top val=&quot;115&quot;/&gt;&lt;width val=&quot;665&quot;/&gt;&lt;height val=&quot;368&quot;/&gt;&lt;hasText val=&quot;1&quot;/&gt;&lt;/Image&gt;&lt;/ThreeDShapeInfo&gt;"/>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2452</Words>
  <Application>Microsoft Office PowerPoint</Application>
  <PresentationFormat>Grand écran</PresentationFormat>
  <Paragraphs>396</Paragraphs>
  <Slides>43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43</vt:i4>
      </vt:variant>
    </vt:vector>
  </HeadingPairs>
  <TitlesOfParts>
    <vt:vector size="49" baseType="lpstr">
      <vt:lpstr>Arial</vt:lpstr>
      <vt:lpstr>Calibri</vt:lpstr>
      <vt:lpstr>Calibri Light</vt:lpstr>
      <vt:lpstr>roboto</vt:lpstr>
      <vt:lpstr>Wingdings</vt:lpstr>
      <vt:lpstr>Thème Office</vt:lpstr>
      <vt:lpstr>ED Prescription FGSM3 – Lyon Est Novembre 2025</vt:lpstr>
      <vt:lpstr>Items ECN</vt:lpstr>
      <vt:lpstr>Objectifs pédagogiques</vt:lpstr>
      <vt:lpstr>Explications préalables</vt:lpstr>
      <vt:lpstr>ED Prescription - Cas n°1 </vt:lpstr>
      <vt:lpstr>ED Prescription - Cas n°1 </vt:lpstr>
      <vt:lpstr>Prescription de paracétamol</vt:lpstr>
      <vt:lpstr>Prescription de paracétamol</vt:lpstr>
      <vt:lpstr>Prescription de paracétamol</vt:lpstr>
      <vt:lpstr>Présentation PowerPoint</vt:lpstr>
      <vt:lpstr>Présentation PowerPoint</vt:lpstr>
      <vt:lpstr>Présentation PowerPoint</vt:lpstr>
      <vt:lpstr>Présentation PowerPoint</vt:lpstr>
      <vt:lpstr>Présentation PowerPoint</vt:lpstr>
      <vt:lpstr>Prescription de diclofénac</vt:lpstr>
      <vt:lpstr>Prescription de diclofénac</vt:lpstr>
      <vt:lpstr>Prescription de diclofénac</vt:lpstr>
      <vt:lpstr>Prescription de diclofénac</vt:lpstr>
      <vt:lpstr>Prescription de diclofénac</vt:lpstr>
      <vt:lpstr>Prescription de tramadol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Accès précoce (AP)</vt:lpstr>
      <vt:lpstr>Accès compassionnel (AC) </vt:lpstr>
      <vt:lpstr>Accès compassionnel (AC) </vt:lpstr>
      <vt:lpstr>Présentation PowerPoint</vt:lpstr>
      <vt:lpstr>Legislation, Article R4127-8 du CSP</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Sources d’informations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Marine Auffret</dc:creator>
  <cp:lastModifiedBy>AUFFRET, Marine</cp:lastModifiedBy>
  <cp:revision>89</cp:revision>
  <dcterms:created xsi:type="dcterms:W3CDTF">2018-11-08T08:35:05Z</dcterms:created>
  <dcterms:modified xsi:type="dcterms:W3CDTF">2025-11-17T16:04:35Z</dcterms:modified>
</cp:coreProperties>
</file>