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12.xml" ContentType="application/vnd.openxmlformats-officedocument.presentationml.tags+xml"/>
  <Override PartName="/ppt/notesSlides/notesSlide15.xml" ContentType="application/vnd.openxmlformats-officedocument.presentationml.notesSlide+xml"/>
  <Override PartName="/ppt/tags/tag13.xml" ContentType="application/vnd.openxmlformats-officedocument.presentationml.tags+xml"/>
  <Override PartName="/ppt/notesSlides/notesSlide1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14.xml" ContentType="application/vnd.openxmlformats-officedocument.presentationml.tags+xml"/>
  <Override PartName="/ppt/notesSlides/notesSlide17.xml" ContentType="application/vnd.openxmlformats-officedocument.presentationml.notesSlide+xml"/>
  <Override PartName="/ppt/tags/tag15.xml" ContentType="application/vnd.openxmlformats-officedocument.presentationml.tags+xml"/>
  <Override PartName="/ppt/notesSlides/notesSlide18.xml" ContentType="application/vnd.openxmlformats-officedocument.presentationml.notesSlide+xml"/>
  <Override PartName="/ppt/tags/tag16.xml" ContentType="application/vnd.openxmlformats-officedocument.presentationml.tags+xml"/>
  <Override PartName="/ppt/notesSlides/notesSlide19.xml" ContentType="application/vnd.openxmlformats-officedocument.presentationml.notesSlide+xml"/>
  <Override PartName="/ppt/tags/tag17.xml" ContentType="application/vnd.openxmlformats-officedocument.presentationml.tags+xml"/>
  <Override PartName="/ppt/notesSlides/notesSlide20.xml" ContentType="application/vnd.openxmlformats-officedocument.presentationml.notesSlide+xml"/>
  <Override PartName="/ppt/tags/tag18.xml" ContentType="application/vnd.openxmlformats-officedocument.presentationml.tags+xml"/>
  <Override PartName="/ppt/notesSlides/notesSlide21.xml" ContentType="application/vnd.openxmlformats-officedocument.presentationml.notesSlide+xml"/>
  <Override PartName="/ppt/tags/tag19.xml" ContentType="application/vnd.openxmlformats-officedocument.presentationml.tags+xml"/>
  <Override PartName="/ppt/notesSlides/notesSlide22.xml" ContentType="application/vnd.openxmlformats-officedocument.presentationml.notesSlide+xml"/>
  <Override PartName="/ppt/tags/tag20.xml" ContentType="application/vnd.openxmlformats-officedocument.presentationml.tags+xml"/>
  <Override PartName="/ppt/notesSlides/notesSlide23.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67" r:id="rId2"/>
    <p:sldId id="275" r:id="rId3"/>
    <p:sldId id="257" r:id="rId4"/>
    <p:sldId id="562" r:id="rId5"/>
    <p:sldId id="564" r:id="rId6"/>
    <p:sldId id="565" r:id="rId7"/>
    <p:sldId id="519" r:id="rId8"/>
    <p:sldId id="524" r:id="rId9"/>
    <p:sldId id="520" r:id="rId10"/>
    <p:sldId id="518" r:id="rId11"/>
    <p:sldId id="374" r:id="rId12"/>
    <p:sldId id="258" r:id="rId13"/>
    <p:sldId id="259" r:id="rId14"/>
    <p:sldId id="260" r:id="rId15"/>
    <p:sldId id="261" r:id="rId16"/>
    <p:sldId id="262" r:id="rId17"/>
    <p:sldId id="399" r:id="rId18"/>
    <p:sldId id="566" r:id="rId19"/>
    <p:sldId id="400" r:id="rId20"/>
    <p:sldId id="371" r:id="rId21"/>
    <p:sldId id="268" r:id="rId22"/>
    <p:sldId id="370" r:id="rId23"/>
    <p:sldId id="372" r:id="rId24"/>
    <p:sldId id="393" r:id="rId25"/>
    <p:sldId id="394" r:id="rId26"/>
    <p:sldId id="396" r:id="rId27"/>
    <p:sldId id="567" r:id="rId28"/>
    <p:sldId id="398" r:id="rId29"/>
    <p:sldId id="397" r:id="rId30"/>
    <p:sldId id="373" r:id="rId31"/>
    <p:sldId id="264" r:id="rId32"/>
    <p:sldId id="265" r:id="rId33"/>
    <p:sldId id="278" r:id="rId34"/>
    <p:sldId id="266" r:id="rId35"/>
    <p:sldId id="269" r:id="rId36"/>
    <p:sldId id="270" r:id="rId37"/>
    <p:sldId id="271" r:id="rId38"/>
    <p:sldId id="272" r:id="rId39"/>
    <p:sldId id="273" r:id="rId40"/>
    <p:sldId id="274" r:id="rId41"/>
    <p:sldId id="652" r:id="rId42"/>
    <p:sldId id="276" r:id="rId43"/>
    <p:sldId id="277" r:id="rId44"/>
  </p:sldIdLst>
  <p:sldSz cx="9144000" cy="6858000" type="screen4x3"/>
  <p:notesSz cx="6858000" cy="9144000"/>
  <p:custDataLst>
    <p:tags r:id="rId46"/>
  </p:custDataLst>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76116" autoAdjust="0"/>
  </p:normalViewPr>
  <p:slideViewPr>
    <p:cSldViewPr>
      <p:cViewPr varScale="1">
        <p:scale>
          <a:sx n="77" d="100"/>
          <a:sy n="77" d="100"/>
        </p:scale>
        <p:origin x="2104"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gs" Target="tags/tag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oleObject" Target="file:///C:\Users\LEGAJE\Documents\COMEDIMS\COVID\CS_2019.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9442280560964733E-2"/>
          <c:y val="4.6305749205145408E-2"/>
          <c:w val="0.92737942476484336"/>
          <c:h val="0.80930462984569607"/>
        </c:manualLayout>
      </c:layout>
      <c:lineChart>
        <c:grouping val="standard"/>
        <c:varyColors val="0"/>
        <c:ser>
          <c:idx val="0"/>
          <c:order val="0"/>
          <c:tx>
            <c:strRef>
              <c:f>APS!$E$2</c:f>
              <c:strCache>
                <c:ptCount val="1"/>
                <c:pt idx="0">
                  <c:v>APS</c:v>
                </c:pt>
              </c:strCache>
            </c:strRef>
          </c:tx>
          <c:spPr>
            <a:ln w="34925" cap="rnd">
              <a:solidFill>
                <a:schemeClr val="lt1"/>
              </a:solidFill>
              <a:round/>
            </a:ln>
            <a:effectLst>
              <a:outerShdw dist="25400" dir="2700000" algn="tl" rotWithShape="0">
                <a:schemeClr val="accent1"/>
              </a:outerShdw>
            </a:effectLst>
          </c:spPr>
          <c:marker>
            <c:symbol val="none"/>
          </c:marker>
          <c:cat>
            <c:strRef>
              <c:f>APS!$F$1:$V$1</c:f>
              <c:strCache>
                <c:ptCount val="17"/>
                <c:pt idx="0">
                  <c:v>Janvier</c:v>
                </c:pt>
                <c:pt idx="1">
                  <c:v>Février</c:v>
                </c:pt>
                <c:pt idx="2">
                  <c:v>Mars</c:v>
                </c:pt>
                <c:pt idx="3">
                  <c:v>Avril</c:v>
                </c:pt>
                <c:pt idx="4">
                  <c:v>Mai</c:v>
                </c:pt>
                <c:pt idx="5">
                  <c:v>Juin</c:v>
                </c:pt>
                <c:pt idx="6">
                  <c:v>Juillet</c:v>
                </c:pt>
                <c:pt idx="7">
                  <c:v>Août</c:v>
                </c:pt>
                <c:pt idx="8">
                  <c:v>Septembre</c:v>
                </c:pt>
                <c:pt idx="9">
                  <c:v>Octobre</c:v>
                </c:pt>
                <c:pt idx="10">
                  <c:v>Novembre</c:v>
                </c:pt>
                <c:pt idx="11">
                  <c:v>Décembre</c:v>
                </c:pt>
                <c:pt idx="12">
                  <c:v>Février</c:v>
                </c:pt>
                <c:pt idx="13">
                  <c:v>Mars</c:v>
                </c:pt>
                <c:pt idx="14">
                  <c:v>Avril</c:v>
                </c:pt>
                <c:pt idx="15">
                  <c:v>Mai</c:v>
                </c:pt>
                <c:pt idx="16">
                  <c:v>Juin</c:v>
                </c:pt>
              </c:strCache>
            </c:strRef>
          </c:cat>
          <c:val>
            <c:numRef>
              <c:f>APS!$F$2:$V$2</c:f>
              <c:numCache>
                <c:formatCode>General</c:formatCode>
                <c:ptCount val="17"/>
                <c:pt idx="0">
                  <c:v>601</c:v>
                </c:pt>
                <c:pt idx="1">
                  <c:v>629</c:v>
                </c:pt>
                <c:pt idx="2">
                  <c:v>479</c:v>
                </c:pt>
                <c:pt idx="3">
                  <c:v>663</c:v>
                </c:pt>
                <c:pt idx="4">
                  <c:v>920</c:v>
                </c:pt>
                <c:pt idx="5">
                  <c:v>826</c:v>
                </c:pt>
                <c:pt idx="6">
                  <c:v>846</c:v>
                </c:pt>
                <c:pt idx="7">
                  <c:v>635</c:v>
                </c:pt>
                <c:pt idx="8">
                  <c:v>855</c:v>
                </c:pt>
                <c:pt idx="9">
                  <c:v>931</c:v>
                </c:pt>
                <c:pt idx="10">
                  <c:v>1023</c:v>
                </c:pt>
                <c:pt idx="11">
                  <c:v>1119</c:v>
                </c:pt>
                <c:pt idx="12">
                  <c:v>654</c:v>
                </c:pt>
                <c:pt idx="13">
                  <c:v>1812</c:v>
                </c:pt>
                <c:pt idx="14">
                  <c:v>1489</c:v>
                </c:pt>
                <c:pt idx="15">
                  <c:v>27</c:v>
                </c:pt>
                <c:pt idx="16">
                  <c:v>527</c:v>
                </c:pt>
              </c:numCache>
            </c:numRef>
          </c:val>
          <c:smooth val="0"/>
          <c:extLst>
            <c:ext xmlns:c16="http://schemas.microsoft.com/office/drawing/2014/chart" uri="{C3380CC4-5D6E-409C-BE32-E72D297353CC}">
              <c16:uniqueId val="{00000000-B831-2A4C-8C14-6A6FF9B490EE}"/>
            </c:ext>
          </c:extLst>
        </c:ser>
        <c:dLbls>
          <c:showLegendKey val="0"/>
          <c:showVal val="0"/>
          <c:showCatName val="0"/>
          <c:showSerName val="0"/>
          <c:showPercent val="0"/>
          <c:showBubbleSize val="0"/>
        </c:dLbls>
        <c:dropLines>
          <c:spPr>
            <a:ln w="9525" cap="flat" cmpd="sng" algn="ctr">
              <a:gradFill>
                <a:gsLst>
                  <a:gs pos="0">
                    <a:schemeClr val="lt1"/>
                  </a:gs>
                  <a:gs pos="100000">
                    <a:schemeClr val="lt1">
                      <a:alpha val="0"/>
                    </a:schemeClr>
                  </a:gs>
                </a:gsLst>
                <a:lin ang="5400000" scaled="0"/>
              </a:gradFill>
              <a:round/>
            </a:ln>
            <a:effectLst/>
          </c:spPr>
        </c:dropLines>
        <c:smooth val="0"/>
        <c:axId val="432398440"/>
        <c:axId val="432398832"/>
      </c:lineChart>
      <c:catAx>
        <c:axId val="432398440"/>
        <c:scaling>
          <c:orientation val="minMax"/>
        </c:scaling>
        <c:delete val="0"/>
        <c:axPos val="b"/>
        <c:numFmt formatCode="General" sourceLinked="1"/>
        <c:majorTickMark val="none"/>
        <c:minorTickMark val="none"/>
        <c:tickLblPos val="nextTo"/>
        <c:spPr>
          <a:noFill/>
          <a:ln w="12700" cap="flat" cmpd="sng" algn="ctr">
            <a:solidFill>
              <a:schemeClr val="lt1"/>
            </a:solidFill>
            <a:round/>
          </a:ln>
          <a:effectLst/>
        </c:spPr>
        <c:txPr>
          <a:bodyPr rot="-60000000" spcFirstLastPara="1" vertOverflow="ellipsis" vert="horz" wrap="square" anchor="ctr" anchorCtr="1"/>
          <a:lstStyle/>
          <a:p>
            <a:pPr>
              <a:defRPr sz="900" b="0" i="0" u="none" strike="noStrike" kern="1200" spc="100" baseline="0">
                <a:solidFill>
                  <a:schemeClr val="lt1"/>
                </a:solidFill>
                <a:latin typeface="+mn-lt"/>
                <a:ea typeface="+mn-ea"/>
                <a:cs typeface="+mn-cs"/>
              </a:defRPr>
            </a:pPr>
            <a:endParaRPr lang="fr-FR"/>
          </a:p>
        </c:txPr>
        <c:crossAx val="432398832"/>
        <c:crosses val="autoZero"/>
        <c:auto val="1"/>
        <c:lblAlgn val="ctr"/>
        <c:lblOffset val="100"/>
        <c:noMultiLvlLbl val="0"/>
      </c:catAx>
      <c:valAx>
        <c:axId val="43239883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solidFill>
                <a:latin typeface="+mn-lt"/>
                <a:ea typeface="+mn-ea"/>
                <a:cs typeface="+mn-cs"/>
              </a:defRPr>
            </a:pPr>
            <a:endParaRPr lang="fr-FR"/>
          </a:p>
        </c:txPr>
        <c:crossAx val="432398440"/>
        <c:crosses val="autoZero"/>
        <c:crossBetween val="between"/>
      </c:valAx>
      <c:spPr>
        <a:noFill/>
        <a:ln>
          <a:noFill/>
        </a:ln>
        <a:effectLst/>
      </c:spPr>
    </c:plotArea>
    <c:plotVisOnly val="1"/>
    <c:dispBlanksAs val="gap"/>
    <c:showDLblsOverMax val="0"/>
  </c:chart>
  <c:spPr>
    <a:solidFill>
      <a:schemeClr val="accent1"/>
    </a:solidFill>
    <a:ln w="9525" cap="flat" cmpd="sng" algn="ctr">
      <a:solidFill>
        <a:schemeClr val="accent1"/>
      </a:solidFill>
      <a:round/>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9">
  <cs:axisTitle>
    <cs:lnRef idx="0"/>
    <cs:fillRef idx="0"/>
    <cs:effectRef idx="0"/>
    <cs:fontRef idx="minor">
      <a:schemeClr val="lt1"/>
    </cs:fontRef>
    <cs:defRPr sz="900" b="1" kern="1200"/>
  </cs:axisTitle>
  <cs:categoryAxis>
    <cs:lnRef idx="0">
      <cs:styleClr val="0"/>
    </cs:lnRef>
    <cs:fillRef idx="0"/>
    <cs:effectRef idx="0"/>
    <cs:fontRef idx="minor">
      <a:schemeClr val="lt1"/>
    </cs:fontRef>
    <cs:spPr>
      <a:ln w="12700" cap="flat" cmpd="sng" algn="ctr">
        <a:solidFill>
          <a:schemeClr val="lt1"/>
        </a:solidFill>
        <a:round/>
      </a:ln>
    </cs:spPr>
    <cs:defRPr sz="900" kern="1200" spc="100" baseline="0"/>
  </cs:categoryAxis>
  <cs:chartArea>
    <cs:lnRef idx="0">
      <cs:styleClr val="0"/>
    </cs:lnRef>
    <cs:fillRef idx="0">
      <cs:styleClr val="0"/>
    </cs:fillRef>
    <cs:effectRef idx="0"/>
    <cs:fontRef idx="minor">
      <a:schemeClr val="dk1"/>
    </cs:fontRef>
    <cs:spPr>
      <a:solidFill>
        <a:schemeClr val="phClr"/>
      </a:solidFill>
      <a:ln w="9525" cap="flat" cmpd="sng" algn="ctr">
        <a:solidFill>
          <a:schemeClr val="phClr"/>
        </a:solidFill>
        <a:round/>
      </a:ln>
    </cs:spPr>
    <cs:defRPr sz="1000" kern="1200"/>
  </cs:chartArea>
  <cs:dataLabel>
    <cs:lnRef idx="0"/>
    <cs:fillRef idx="0"/>
    <cs:effectRef idx="0"/>
    <cs:fontRef idx="minor">
      <a:schemeClr val="lt1"/>
    </cs:fontRef>
    <cs:defRPr sz="900" b="1" kern="1200"/>
  </cs:dataLabel>
  <cs:dataLabelCallout>
    <cs:lnRef idx="0">
      <cs:styleClr val="auto"/>
    </cs:lnRef>
    <cs:fillRef idx="0"/>
    <cs:effectRef idx="0"/>
    <cs:fontRef idx="minor">
      <cs:styleClr val="auto"/>
    </cs:fontRef>
    <cs:spPr>
      <a:solidFill>
        <a:schemeClr val="lt1"/>
      </a:solidFill>
      <a:ln>
        <a:solidFill>
          <a:schemeClr val="ph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pattFill prst="ltUpDiag">
        <a:fgClr>
          <a:schemeClr val="phClr"/>
        </a:fgClr>
        <a:bgClr>
          <a:schemeClr val="lt1"/>
        </a:bgClr>
      </a:pattFill>
    </cs:spPr>
  </cs:dataPoint>
  <cs:dataPoint3D>
    <cs:lnRef idx="0"/>
    <cs:fillRef idx="0">
      <cs:styleClr val="auto"/>
    </cs:fillRef>
    <cs:effectRef idx="0"/>
    <cs:fontRef idx="minor">
      <a:schemeClr val="dk1"/>
    </cs:fontRef>
    <cs:spPr>
      <a:pattFill prst="ltUpDiag">
        <a:fgClr>
          <a:schemeClr val="phClr"/>
        </a:fgClr>
        <a:bgClr>
          <a:schemeClr val="lt1"/>
        </a:bgClr>
      </a:pattFill>
    </cs:spPr>
  </cs:dataPoint3D>
  <cs:dataPointLine>
    <cs:lnRef idx="0">
      <cs:styleClr val="auto"/>
    </cs:lnRef>
    <cs:fillRef idx="0"/>
    <cs:effectRef idx="0">
      <cs:styleClr val="auto"/>
    </cs:effectRef>
    <cs:fontRef idx="minor">
      <a:schemeClr val="dk1"/>
    </cs:fontRef>
    <cs:spPr>
      <a:ln w="34925" cap="rnd">
        <a:solidFill>
          <a:schemeClr val="lt1"/>
        </a:solidFill>
        <a:round/>
      </a:ln>
      <a:effectLst>
        <a:outerShdw dist="25400" dir="2700000" algn="tl" rotWithShape="0">
          <a:schemeClr val="phClr"/>
        </a:outerShdw>
      </a:effectLst>
    </cs:spPr>
  </cs:dataPointLine>
  <cs:dataPointMarker>
    <cs:lnRef idx="0"/>
    <cs:fillRef idx="0">
      <cs:styleClr val="auto"/>
    </cs:fillRef>
    <cs:effectRef idx="0"/>
    <cs:fontRef idx="minor">
      <a:schemeClr val="dk1"/>
    </cs:fontRef>
    <cs:spPr>
      <a:solidFill>
        <a:schemeClr val="phClr"/>
      </a:solidFill>
      <a:ln w="22225">
        <a:solidFill>
          <a:schemeClr val="lt1"/>
        </a:solidFill>
        <a:round/>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styleClr val="0"/>
    </cs:lnRef>
    <cs:fillRef idx="0"/>
    <cs:effectRef idx="0"/>
    <cs:fontRef idx="minor">
      <a:schemeClr val="lt1"/>
    </cs:fontRef>
    <cs:spPr>
      <a:ln w="9525">
        <a:solidFill>
          <a:schemeClr val="phClr">
            <a:lumMod val="60000"/>
            <a:lumOff val="40000"/>
          </a:schemeClr>
        </a:solidFill>
      </a:ln>
    </cs:spPr>
    <cs:defRPr sz="900" kern="1200"/>
  </cs:dataTable>
  <cs:downBar>
    <cs:lnRef idx="0">
      <cs:styleClr val="0"/>
    </cs:lnRef>
    <cs:fillRef idx="0"/>
    <cs:effectRef idx="0"/>
    <cs:fontRef idx="minor">
      <a:schemeClr val="dk1"/>
    </cs:fontRef>
    <cs:spPr>
      <a:solidFill>
        <a:schemeClr val="dk1">
          <a:lumMod val="35000"/>
          <a:lumOff val="65000"/>
        </a:schemeClr>
      </a:solidFill>
      <a:ln w="9525">
        <a:solidFill>
          <a:schemeClr val="phClr">
            <a:lumMod val="60000"/>
            <a:lumOff val="40000"/>
          </a:schemeClr>
        </a:solidFill>
      </a:ln>
    </cs:spPr>
  </cs:downBar>
  <cs:dropLine>
    <cs:lnRef idx="0"/>
    <cs:fillRef idx="0"/>
    <cs:effectRef idx="0"/>
    <cs:fontRef idx="minor">
      <a:schemeClr val="dk1"/>
    </cs:fontRef>
    <cs:spPr>
      <a:ln w="9525" cap="flat" cmpd="sng" algn="ctr">
        <a:gradFill>
          <a:gsLst>
            <a:gs pos="0">
              <a:schemeClr val="lt1"/>
            </a:gs>
            <a:gs pos="100000">
              <a:schemeClr val="lt1">
                <a:alpha val="0"/>
              </a:schemeClr>
            </a:gs>
          </a:gsLst>
          <a:lin ang="5400000" scaled="0"/>
        </a:gradFill>
        <a:round/>
      </a:ln>
    </cs:spPr>
  </cs:dropLine>
  <cs:errorBar>
    <cs:lnRef idx="0">
      <cs:styleClr val="0"/>
    </cs:lnRef>
    <cs:fillRef idx="0"/>
    <cs:effectRef idx="0"/>
    <cs:fontRef idx="minor">
      <a:schemeClr val="dk1"/>
    </cs:fontRef>
    <cs:spPr>
      <a:ln w="9525">
        <a:solidFill>
          <a:schemeClr val="phClr">
            <a:lumMod val="60000"/>
            <a:lumOff val="40000"/>
          </a:schemeClr>
        </a:solidFill>
        <a:round/>
      </a:ln>
      <a:effectLst>
        <a:glow rad="25400">
          <a:schemeClr val="lt1"/>
        </a:glow>
      </a:effectLst>
    </cs:spPr>
  </cs:errorBar>
  <cs:floor>
    <cs:lnRef idx="0"/>
    <cs:fillRef idx="0"/>
    <cs:effectRef idx="0"/>
    <cs:fontRef idx="minor">
      <a:schemeClr val="dk1"/>
    </cs:fontRef>
  </cs:floor>
  <cs:gridlineMajor>
    <cs:lnRef idx="0">
      <cs:styleClr val="0"/>
    </cs:lnRef>
    <cs:fillRef idx="0"/>
    <cs:effectRef idx="0"/>
    <cs:fontRef idx="minor">
      <a:schemeClr val="dk1"/>
    </cs:fontRef>
    <cs:spPr>
      <a:ln w="9525" cap="flat" cmpd="sng" algn="ctr">
        <a:solidFill>
          <a:schemeClr val="lt1">
            <a:alpha val="25000"/>
          </a:schemeClr>
        </a:solidFill>
        <a:round/>
      </a:ln>
    </cs:spPr>
  </cs:gridlineMajor>
  <cs:gridlineMinor>
    <cs:lnRef idx="0">
      <cs:styleClr val="0"/>
    </cs:lnRef>
    <cs:fillRef idx="0"/>
    <cs:effectRef idx="0"/>
    <cs:fontRef idx="minor">
      <a:schemeClr val="dk1"/>
    </cs:fontRef>
    <cs:spPr>
      <a:ln>
        <a:solidFill>
          <a:schemeClr val="lt1">
            <a:alpha val="10000"/>
          </a:schemeClr>
        </a:solidFill>
      </a:ln>
    </cs:spPr>
  </cs:gridlineMinor>
  <cs:hiLoLine>
    <cs:lnRef idx="0">
      <cs:styleClr val="0"/>
    </cs:lnRef>
    <cs:fillRef idx="0"/>
    <cs:effectRef idx="0"/>
    <cs:fontRef idx="minor">
      <a:schemeClr val="dk1"/>
    </cs:fontRef>
    <cs:spPr>
      <a:ln w="9525">
        <a:solidFill>
          <a:schemeClr val="phClr">
            <a:lumMod val="60000"/>
            <a:lumOff val="40000"/>
          </a:schemeClr>
        </a:solidFill>
        <a:prstDash val="dash"/>
      </a:ln>
    </cs:spPr>
  </cs:hiLoLine>
  <cs:leaderLine>
    <cs:lnRef idx="0">
      <cs:styleClr val="0"/>
    </cs:lnRef>
    <cs:fillRef idx="0"/>
    <cs:effectRef idx="0"/>
    <cs:fontRef idx="minor">
      <a:schemeClr val="dk1"/>
    </cs:fontRef>
    <cs:spPr>
      <a:ln w="9525">
        <a:solidFill>
          <a:schemeClr val="phClr">
            <a:lumMod val="60000"/>
            <a:lumOff val="40000"/>
          </a:schemeClr>
        </a:solidFill>
      </a:ln>
    </cs:spPr>
  </cs:leaderLine>
  <cs:legend>
    <cs:lnRef idx="0"/>
    <cs:fillRef idx="0"/>
    <cs:effectRef idx="0"/>
    <cs:fontRef idx="minor">
      <a:schemeClr val="lt1"/>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styleClr val="0"/>
    </cs:lnRef>
    <cs:fillRef idx="0"/>
    <cs:effectRef idx="0"/>
    <cs:fontRef idx="minor">
      <a:schemeClr val="lt1"/>
    </cs:fontRef>
    <cs:spPr>
      <a:ln w="3175" cap="flat" cmpd="sng" algn="ctr">
        <a:solidFill>
          <a:schemeClr val="phClr">
            <a:lumMod val="60000"/>
            <a:lumOff val="40000"/>
          </a:schemeClr>
        </a:solidFill>
        <a:round/>
      </a:ln>
    </cs:spPr>
    <cs:defRPr sz="900" kern="1200"/>
  </cs:seriesAxis>
  <cs:seriesLine>
    <cs:lnRef idx="0">
      <cs:styleClr val="0"/>
    </cs:lnRef>
    <cs:fillRef idx="0"/>
    <cs:effectRef idx="0"/>
    <cs:fontRef idx="minor">
      <a:schemeClr val="dk1"/>
    </cs:fontRef>
    <cs:spPr>
      <a:ln w="9525">
        <a:solidFill>
          <a:schemeClr val="phClr">
            <a:lumMod val="60000"/>
            <a:lumOff val="40000"/>
            <a:tint val="50000"/>
          </a:schemeClr>
        </a:solidFill>
        <a:prstDash val="dash"/>
      </a:ln>
    </cs:spPr>
  </cs:seriesLine>
  <cs:title>
    <cs:lnRef idx="0"/>
    <cs:fillRef idx="0"/>
    <cs:effectRef idx="0"/>
    <cs:fontRef idx="minor">
      <a:schemeClr val="lt1"/>
    </cs:fontRef>
    <cs:defRPr sz="1500" b="1" kern="1200" cap="all" spc="100" normalizeH="0" baseline="0"/>
  </cs:title>
  <cs:trendline>
    <cs:lnRef idx="0"/>
    <cs:fillRef idx="0"/>
    <cs:effectRef idx="0"/>
    <cs:fontRef idx="minor">
      <a:schemeClr val="dk1"/>
    </cs:fontRef>
    <cs:spPr>
      <a:ln w="28575" cap="rnd">
        <a:solidFill>
          <a:schemeClr val="lt1">
            <a:alpha val="50000"/>
          </a:schemeClr>
        </a:solidFill>
        <a:round/>
      </a:ln>
    </cs:spPr>
  </cs:trendline>
  <cs:trendlineLabel>
    <cs:lnRef idx="0"/>
    <cs:fillRef idx="0"/>
    <cs:effectRef idx="0"/>
    <cs:fontRef idx="minor">
      <a:schemeClr val="lt1"/>
    </cs:fontRef>
    <cs:defRPr sz="900" kern="1200"/>
  </cs:trendlineLabel>
  <cs:upBar>
    <cs:lnRef idx="0">
      <cs:styleClr val="0"/>
    </cs:lnRef>
    <cs:fillRef idx="0"/>
    <cs:effectRef idx="0"/>
    <cs:fontRef idx="minor">
      <a:schemeClr val="dk1"/>
    </cs:fontRef>
    <cs:spPr>
      <a:solidFill>
        <a:schemeClr val="lt1">
          <a:lumMod val="95000"/>
        </a:schemeClr>
      </a:solidFill>
      <a:ln w="9525">
        <a:solidFill>
          <a:schemeClr val="phClr">
            <a:lumMod val="60000"/>
            <a:lumOff val="40000"/>
          </a:schemeClr>
        </a:solidFill>
      </a:ln>
    </cs:spPr>
  </cs:upBar>
  <cs:valueAxis>
    <cs:lnRef idx="0"/>
    <cs:fillRef idx="0"/>
    <cs:effectRef idx="0"/>
    <cs:fontRef idx="minor">
      <a:schemeClr val="lt1"/>
    </cs:fontRef>
    <cs:defRPr sz="900"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8F39790-B6EA-4D44-9D1C-2B8C4C478CAF}" type="doc">
      <dgm:prSet loTypeId="urn:microsoft.com/office/officeart/2009/layout/CirclePictureHierarchy" loCatId="" qsTypeId="urn:microsoft.com/office/officeart/2005/8/quickstyle/simple1" qsCatId="simple" csTypeId="urn:microsoft.com/office/officeart/2005/8/colors/accent1_2" csCatId="accent1" phldr="1"/>
      <dgm:spPr/>
      <dgm:t>
        <a:bodyPr/>
        <a:lstStyle/>
        <a:p>
          <a:endParaRPr lang="fr-FR"/>
        </a:p>
      </dgm:t>
    </dgm:pt>
    <dgm:pt modelId="{F8C6C8FD-8FE3-FB44-8DC8-C71AEA6D4A13}">
      <dgm:prSet phldrT="[Texte]"/>
      <dgm:spPr/>
      <dgm:t>
        <a:bodyPr/>
        <a:lstStyle/>
        <a:p>
          <a:r>
            <a:rPr lang="fr-FR" dirty="0"/>
            <a:t>Warfarine antérieur</a:t>
          </a:r>
        </a:p>
      </dgm:t>
    </dgm:pt>
    <dgm:pt modelId="{EF623E0A-DFD8-E34E-9EB6-FBCEA69EF198}" type="parTrans" cxnId="{3D63D690-B744-1146-B500-DEAE533F9E90}">
      <dgm:prSet/>
      <dgm:spPr/>
      <dgm:t>
        <a:bodyPr/>
        <a:lstStyle/>
        <a:p>
          <a:endParaRPr lang="fr-FR"/>
        </a:p>
      </dgm:t>
    </dgm:pt>
    <dgm:pt modelId="{BD4122B0-A98E-984A-8A7F-0F6351E0FA94}" type="sibTrans" cxnId="{3D63D690-B744-1146-B500-DEAE533F9E90}">
      <dgm:prSet/>
      <dgm:spPr/>
      <dgm:t>
        <a:bodyPr/>
        <a:lstStyle/>
        <a:p>
          <a:endParaRPr lang="fr-FR"/>
        </a:p>
      </dgm:t>
    </dgm:pt>
    <dgm:pt modelId="{98DAE4BC-3A5F-3944-A327-95B4B35B6F4E}">
      <dgm:prSet phldrT="[Texte]"/>
      <dgm:spPr/>
      <dgm:t>
        <a:bodyPr/>
        <a:lstStyle/>
        <a:p>
          <a:r>
            <a:rPr lang="fr-FR" dirty="0"/>
            <a:t>Oui</a:t>
          </a:r>
        </a:p>
      </dgm:t>
    </dgm:pt>
    <dgm:pt modelId="{2823FF86-D17D-F34A-84CF-20A6E47467D2}" type="parTrans" cxnId="{B084970C-F572-8C42-93B0-7E0F0AE8179B}">
      <dgm:prSet/>
      <dgm:spPr/>
      <dgm:t>
        <a:bodyPr/>
        <a:lstStyle/>
        <a:p>
          <a:endParaRPr lang="fr-FR"/>
        </a:p>
      </dgm:t>
    </dgm:pt>
    <dgm:pt modelId="{FA826A60-AEFD-9A4D-B24F-B67F06E050B1}" type="sibTrans" cxnId="{B084970C-F572-8C42-93B0-7E0F0AE8179B}">
      <dgm:prSet/>
      <dgm:spPr/>
      <dgm:t>
        <a:bodyPr/>
        <a:lstStyle/>
        <a:p>
          <a:endParaRPr lang="fr-FR"/>
        </a:p>
      </dgm:t>
    </dgm:pt>
    <dgm:pt modelId="{12126A38-6134-7541-B61C-7B8B2A4D0B67}">
      <dgm:prSet phldrT="[Texte]"/>
      <dgm:spPr/>
      <dgm:t>
        <a:bodyPr/>
        <a:lstStyle/>
        <a:p>
          <a:r>
            <a:rPr lang="fr-FR" dirty="0"/>
            <a:t>Centre 1</a:t>
          </a:r>
        </a:p>
      </dgm:t>
    </dgm:pt>
    <dgm:pt modelId="{ACA15909-8C36-0D4B-BEF1-0A999614F696}" type="parTrans" cxnId="{E93ECD02-C23F-2846-A054-B0F13EBBF36E}">
      <dgm:prSet/>
      <dgm:spPr/>
      <dgm:t>
        <a:bodyPr/>
        <a:lstStyle/>
        <a:p>
          <a:endParaRPr lang="fr-FR"/>
        </a:p>
      </dgm:t>
    </dgm:pt>
    <dgm:pt modelId="{631388B6-193E-0344-B52A-4AA274AE87F2}" type="sibTrans" cxnId="{E93ECD02-C23F-2846-A054-B0F13EBBF36E}">
      <dgm:prSet/>
      <dgm:spPr/>
      <dgm:t>
        <a:bodyPr/>
        <a:lstStyle/>
        <a:p>
          <a:endParaRPr lang="fr-FR"/>
        </a:p>
      </dgm:t>
    </dgm:pt>
    <dgm:pt modelId="{9B20E1D4-C9AE-BF42-8B90-35CAC0C20019}">
      <dgm:prSet phldrT="[Texte]"/>
      <dgm:spPr/>
      <dgm:t>
        <a:bodyPr/>
        <a:lstStyle/>
        <a:p>
          <a:r>
            <a:rPr lang="fr-FR" dirty="0"/>
            <a:t>Centre 2</a:t>
          </a:r>
        </a:p>
      </dgm:t>
    </dgm:pt>
    <dgm:pt modelId="{9CD95D44-E54D-3541-8636-1119F57B8DEB}" type="parTrans" cxnId="{228A5DF2-83DA-4D4B-8B77-AA1A1A3FE016}">
      <dgm:prSet/>
      <dgm:spPr/>
      <dgm:t>
        <a:bodyPr/>
        <a:lstStyle/>
        <a:p>
          <a:endParaRPr lang="fr-FR"/>
        </a:p>
      </dgm:t>
    </dgm:pt>
    <dgm:pt modelId="{99C5DC6F-7EA5-554F-9DD1-E797487AB2C6}" type="sibTrans" cxnId="{228A5DF2-83DA-4D4B-8B77-AA1A1A3FE016}">
      <dgm:prSet/>
      <dgm:spPr/>
      <dgm:t>
        <a:bodyPr/>
        <a:lstStyle/>
        <a:p>
          <a:endParaRPr lang="fr-FR"/>
        </a:p>
      </dgm:t>
    </dgm:pt>
    <dgm:pt modelId="{A03D9186-C395-0A4E-B6E8-F01219E1D79B}">
      <dgm:prSet phldrT="[Texte]"/>
      <dgm:spPr/>
      <dgm:t>
        <a:bodyPr/>
        <a:lstStyle/>
        <a:p>
          <a:r>
            <a:rPr lang="fr-FR" dirty="0"/>
            <a:t>Non</a:t>
          </a:r>
        </a:p>
      </dgm:t>
    </dgm:pt>
    <dgm:pt modelId="{F9EBA30B-B5A2-7543-BFDE-A125A1D726E4}" type="parTrans" cxnId="{EB7D7F15-9894-D64A-B0B4-761D9B97A4AE}">
      <dgm:prSet/>
      <dgm:spPr/>
      <dgm:t>
        <a:bodyPr/>
        <a:lstStyle/>
        <a:p>
          <a:endParaRPr lang="fr-FR"/>
        </a:p>
      </dgm:t>
    </dgm:pt>
    <dgm:pt modelId="{8C12CEE4-1FBA-4348-9849-7B2B55782BB1}" type="sibTrans" cxnId="{EB7D7F15-9894-D64A-B0B4-761D9B97A4AE}">
      <dgm:prSet/>
      <dgm:spPr/>
      <dgm:t>
        <a:bodyPr/>
        <a:lstStyle/>
        <a:p>
          <a:endParaRPr lang="fr-FR"/>
        </a:p>
      </dgm:t>
    </dgm:pt>
    <dgm:pt modelId="{08A6F164-A8B0-DA48-B1A6-47E032455A1E}">
      <dgm:prSet phldrT="[Texte]"/>
      <dgm:spPr/>
      <dgm:t>
        <a:bodyPr/>
        <a:lstStyle/>
        <a:p>
          <a:r>
            <a:rPr lang="fr-FR" dirty="0"/>
            <a:t>Centre 1</a:t>
          </a:r>
        </a:p>
      </dgm:t>
    </dgm:pt>
    <dgm:pt modelId="{7C48EA62-D9B8-614C-9FC6-E9486344C7F1}" type="parTrans" cxnId="{67E61F52-7587-6648-A966-2992B38A7F20}">
      <dgm:prSet/>
      <dgm:spPr/>
      <dgm:t>
        <a:bodyPr/>
        <a:lstStyle/>
        <a:p>
          <a:endParaRPr lang="fr-FR"/>
        </a:p>
      </dgm:t>
    </dgm:pt>
    <dgm:pt modelId="{99539742-8DF1-B341-BC30-B99610620F64}" type="sibTrans" cxnId="{67E61F52-7587-6648-A966-2992B38A7F20}">
      <dgm:prSet/>
      <dgm:spPr/>
      <dgm:t>
        <a:bodyPr/>
        <a:lstStyle/>
        <a:p>
          <a:endParaRPr lang="fr-FR"/>
        </a:p>
      </dgm:t>
    </dgm:pt>
    <dgm:pt modelId="{2DA9FDDA-33CC-B042-B041-A0E40DCC29BA}">
      <dgm:prSet/>
      <dgm:spPr/>
      <dgm:t>
        <a:bodyPr/>
        <a:lstStyle/>
        <a:p>
          <a:r>
            <a:rPr lang="fr-FR" dirty="0"/>
            <a:t>Centre 2</a:t>
          </a:r>
        </a:p>
      </dgm:t>
    </dgm:pt>
    <dgm:pt modelId="{4AF7366D-E250-4149-971C-56FEBBB6A78A}" type="parTrans" cxnId="{7221DDE2-C182-FE4E-BEEC-645E68E93206}">
      <dgm:prSet/>
      <dgm:spPr/>
      <dgm:t>
        <a:bodyPr/>
        <a:lstStyle/>
        <a:p>
          <a:endParaRPr lang="fr-FR"/>
        </a:p>
      </dgm:t>
    </dgm:pt>
    <dgm:pt modelId="{1A5BB896-3CD0-5B4D-86A3-A469103E1740}" type="sibTrans" cxnId="{7221DDE2-C182-FE4E-BEEC-645E68E93206}">
      <dgm:prSet/>
      <dgm:spPr/>
      <dgm:t>
        <a:bodyPr/>
        <a:lstStyle/>
        <a:p>
          <a:endParaRPr lang="fr-FR"/>
        </a:p>
      </dgm:t>
    </dgm:pt>
    <dgm:pt modelId="{BA79D41E-152E-7043-8AB4-0FF659757A50}">
      <dgm:prSet/>
      <dgm:spPr/>
      <dgm:t>
        <a:bodyPr/>
        <a:lstStyle/>
        <a:p>
          <a:r>
            <a:rPr lang="fr-FR" dirty="0"/>
            <a:t>Actif</a:t>
          </a:r>
        </a:p>
      </dgm:t>
    </dgm:pt>
    <dgm:pt modelId="{0894E3FF-00CF-3343-8CDD-67F40488344D}" type="parTrans" cxnId="{97C42FB1-D0B1-7E44-9534-9DA056BAFC72}">
      <dgm:prSet/>
      <dgm:spPr/>
      <dgm:t>
        <a:bodyPr/>
        <a:lstStyle/>
        <a:p>
          <a:endParaRPr lang="fr-FR"/>
        </a:p>
      </dgm:t>
    </dgm:pt>
    <dgm:pt modelId="{5E49A21A-3DE8-7D43-9668-B21E6B36EAB9}" type="sibTrans" cxnId="{97C42FB1-D0B1-7E44-9534-9DA056BAFC72}">
      <dgm:prSet/>
      <dgm:spPr/>
      <dgm:t>
        <a:bodyPr/>
        <a:lstStyle/>
        <a:p>
          <a:endParaRPr lang="fr-FR"/>
        </a:p>
      </dgm:t>
    </dgm:pt>
    <dgm:pt modelId="{8C0D2C5F-45EF-C342-B826-BF4FA1BF73A9}">
      <dgm:prSet/>
      <dgm:spPr/>
      <dgm:t>
        <a:bodyPr/>
        <a:lstStyle/>
        <a:p>
          <a:r>
            <a:rPr lang="fr-FR" dirty="0"/>
            <a:t>Placebo</a:t>
          </a:r>
        </a:p>
      </dgm:t>
    </dgm:pt>
    <dgm:pt modelId="{69AA838B-BDC4-EB40-A9D4-64919C9F7E8F}" type="parTrans" cxnId="{D1E24641-FDA1-804B-A9EC-0FACD25FC24E}">
      <dgm:prSet/>
      <dgm:spPr/>
      <dgm:t>
        <a:bodyPr/>
        <a:lstStyle/>
        <a:p>
          <a:endParaRPr lang="fr-FR"/>
        </a:p>
      </dgm:t>
    </dgm:pt>
    <dgm:pt modelId="{95A934A1-E9CA-4947-9BED-2B7F6B5531D8}" type="sibTrans" cxnId="{D1E24641-FDA1-804B-A9EC-0FACD25FC24E}">
      <dgm:prSet/>
      <dgm:spPr/>
      <dgm:t>
        <a:bodyPr/>
        <a:lstStyle/>
        <a:p>
          <a:endParaRPr lang="fr-FR"/>
        </a:p>
      </dgm:t>
    </dgm:pt>
    <dgm:pt modelId="{6BEB94D4-E990-964F-96B4-EC4D4DF0A244}" type="pres">
      <dgm:prSet presAssocID="{38F39790-B6EA-4D44-9D1C-2B8C4C478CAF}" presName="hierChild1" presStyleCnt="0">
        <dgm:presLayoutVars>
          <dgm:chPref val="1"/>
          <dgm:dir/>
          <dgm:animOne val="branch"/>
          <dgm:animLvl val="lvl"/>
          <dgm:resizeHandles/>
        </dgm:presLayoutVars>
      </dgm:prSet>
      <dgm:spPr/>
    </dgm:pt>
    <dgm:pt modelId="{06BA5E90-E3FB-024A-A33C-C6DAF458989D}" type="pres">
      <dgm:prSet presAssocID="{F8C6C8FD-8FE3-FB44-8DC8-C71AEA6D4A13}" presName="hierRoot1" presStyleCnt="0"/>
      <dgm:spPr/>
    </dgm:pt>
    <dgm:pt modelId="{F1C93D97-C296-1940-9827-603D51ADDFAC}" type="pres">
      <dgm:prSet presAssocID="{F8C6C8FD-8FE3-FB44-8DC8-C71AEA6D4A13}" presName="composite" presStyleCnt="0"/>
      <dgm:spPr/>
    </dgm:pt>
    <dgm:pt modelId="{36167429-8326-4049-9857-7788BDD1EA96}" type="pres">
      <dgm:prSet presAssocID="{F8C6C8FD-8FE3-FB44-8DC8-C71AEA6D4A13}" presName="image" presStyleLbl="node0" presStyleIdx="0" presStyleCnt="1"/>
      <dgm:spPr/>
    </dgm:pt>
    <dgm:pt modelId="{EBF95ADC-7A5F-9646-BC5B-A057C7DC4727}" type="pres">
      <dgm:prSet presAssocID="{F8C6C8FD-8FE3-FB44-8DC8-C71AEA6D4A13}" presName="text" presStyleLbl="revTx" presStyleIdx="0" presStyleCnt="9">
        <dgm:presLayoutVars>
          <dgm:chPref val="3"/>
        </dgm:presLayoutVars>
      </dgm:prSet>
      <dgm:spPr/>
    </dgm:pt>
    <dgm:pt modelId="{BE863919-5673-6F45-928A-B59E60A299F8}" type="pres">
      <dgm:prSet presAssocID="{F8C6C8FD-8FE3-FB44-8DC8-C71AEA6D4A13}" presName="hierChild2" presStyleCnt="0"/>
      <dgm:spPr/>
    </dgm:pt>
    <dgm:pt modelId="{B6190D1D-C736-DC42-BFA4-2DD98F1A66BC}" type="pres">
      <dgm:prSet presAssocID="{2823FF86-D17D-F34A-84CF-20A6E47467D2}" presName="Name10" presStyleLbl="parChTrans1D2" presStyleIdx="0" presStyleCnt="2"/>
      <dgm:spPr/>
    </dgm:pt>
    <dgm:pt modelId="{2DC0B58C-ACB4-5545-AC6B-092423B8C23D}" type="pres">
      <dgm:prSet presAssocID="{98DAE4BC-3A5F-3944-A327-95B4B35B6F4E}" presName="hierRoot2" presStyleCnt="0"/>
      <dgm:spPr/>
    </dgm:pt>
    <dgm:pt modelId="{4A0A5A03-ABED-AA4C-BDD4-3D834861584F}" type="pres">
      <dgm:prSet presAssocID="{98DAE4BC-3A5F-3944-A327-95B4B35B6F4E}" presName="composite2" presStyleCnt="0"/>
      <dgm:spPr/>
    </dgm:pt>
    <dgm:pt modelId="{226B68FC-E1D1-A24B-BFD8-8A19CFB91D36}" type="pres">
      <dgm:prSet presAssocID="{98DAE4BC-3A5F-3944-A327-95B4B35B6F4E}" presName="image2" presStyleLbl="node2" presStyleIdx="0" presStyleCnt="2"/>
      <dgm:spPr/>
    </dgm:pt>
    <dgm:pt modelId="{3DD83F5B-4CCC-2941-B8D7-29AB512D1F96}" type="pres">
      <dgm:prSet presAssocID="{98DAE4BC-3A5F-3944-A327-95B4B35B6F4E}" presName="text2" presStyleLbl="revTx" presStyleIdx="1" presStyleCnt="9">
        <dgm:presLayoutVars>
          <dgm:chPref val="3"/>
        </dgm:presLayoutVars>
      </dgm:prSet>
      <dgm:spPr/>
    </dgm:pt>
    <dgm:pt modelId="{9DE627AC-0137-5A48-97B4-595B47F515B1}" type="pres">
      <dgm:prSet presAssocID="{98DAE4BC-3A5F-3944-A327-95B4B35B6F4E}" presName="hierChild3" presStyleCnt="0"/>
      <dgm:spPr/>
    </dgm:pt>
    <dgm:pt modelId="{62705356-3FA5-E045-AE71-66E510EA687B}" type="pres">
      <dgm:prSet presAssocID="{ACA15909-8C36-0D4B-BEF1-0A999614F696}" presName="Name17" presStyleLbl="parChTrans1D3" presStyleIdx="0" presStyleCnt="4"/>
      <dgm:spPr/>
    </dgm:pt>
    <dgm:pt modelId="{6E355252-5E56-B244-9711-99D7BAD7F647}" type="pres">
      <dgm:prSet presAssocID="{12126A38-6134-7541-B61C-7B8B2A4D0B67}" presName="hierRoot3" presStyleCnt="0"/>
      <dgm:spPr/>
    </dgm:pt>
    <dgm:pt modelId="{F468B3D0-88AB-A745-BC30-F45676AE3B5C}" type="pres">
      <dgm:prSet presAssocID="{12126A38-6134-7541-B61C-7B8B2A4D0B67}" presName="composite3" presStyleCnt="0"/>
      <dgm:spPr/>
    </dgm:pt>
    <dgm:pt modelId="{DF896534-410D-C24D-A32E-8AE36D4DB6E7}" type="pres">
      <dgm:prSet presAssocID="{12126A38-6134-7541-B61C-7B8B2A4D0B67}" presName="image3" presStyleLbl="node3" presStyleIdx="0" presStyleCnt="4"/>
      <dgm:spPr/>
    </dgm:pt>
    <dgm:pt modelId="{4EA6DAD7-216B-D04B-BB27-E0D14BFBE19A}" type="pres">
      <dgm:prSet presAssocID="{12126A38-6134-7541-B61C-7B8B2A4D0B67}" presName="text3" presStyleLbl="revTx" presStyleIdx="2" presStyleCnt="9">
        <dgm:presLayoutVars>
          <dgm:chPref val="3"/>
        </dgm:presLayoutVars>
      </dgm:prSet>
      <dgm:spPr/>
    </dgm:pt>
    <dgm:pt modelId="{31FDC989-212A-C04F-BFEC-59D4CDE40D8E}" type="pres">
      <dgm:prSet presAssocID="{12126A38-6134-7541-B61C-7B8B2A4D0B67}" presName="hierChild4" presStyleCnt="0"/>
      <dgm:spPr/>
    </dgm:pt>
    <dgm:pt modelId="{48CD1ABD-A6B5-4F40-A1C4-E00875365105}" type="pres">
      <dgm:prSet presAssocID="{0894E3FF-00CF-3343-8CDD-67F40488344D}" presName="Name23" presStyleLbl="parChTrans1D4" presStyleIdx="0" presStyleCnt="2"/>
      <dgm:spPr/>
    </dgm:pt>
    <dgm:pt modelId="{F066FC4D-2641-F74E-AF1B-BA245AD7CC04}" type="pres">
      <dgm:prSet presAssocID="{BA79D41E-152E-7043-8AB4-0FF659757A50}" presName="hierRoot4" presStyleCnt="0"/>
      <dgm:spPr/>
    </dgm:pt>
    <dgm:pt modelId="{F9A6B427-D0D8-5545-9BB3-BFB98A218B2A}" type="pres">
      <dgm:prSet presAssocID="{BA79D41E-152E-7043-8AB4-0FF659757A50}" presName="composite4" presStyleCnt="0"/>
      <dgm:spPr/>
    </dgm:pt>
    <dgm:pt modelId="{5B8BF7B6-80AD-464F-BD0A-46E450F1DD7E}" type="pres">
      <dgm:prSet presAssocID="{BA79D41E-152E-7043-8AB4-0FF659757A50}" presName="image4" presStyleLbl="node4" presStyleIdx="0" presStyleCnt="2"/>
      <dgm:spPr/>
    </dgm:pt>
    <dgm:pt modelId="{2B8B48EC-CF75-1F40-8484-5258B201AF5A}" type="pres">
      <dgm:prSet presAssocID="{BA79D41E-152E-7043-8AB4-0FF659757A50}" presName="text4" presStyleLbl="revTx" presStyleIdx="3" presStyleCnt="9">
        <dgm:presLayoutVars>
          <dgm:chPref val="3"/>
        </dgm:presLayoutVars>
      </dgm:prSet>
      <dgm:spPr/>
    </dgm:pt>
    <dgm:pt modelId="{0AFC344A-684A-7243-8CB3-8395CF6E6338}" type="pres">
      <dgm:prSet presAssocID="{BA79D41E-152E-7043-8AB4-0FF659757A50}" presName="hierChild5" presStyleCnt="0"/>
      <dgm:spPr/>
    </dgm:pt>
    <dgm:pt modelId="{C42C51B2-8147-0042-87A4-664D0876EBEA}" type="pres">
      <dgm:prSet presAssocID="{69AA838B-BDC4-EB40-A9D4-64919C9F7E8F}" presName="Name23" presStyleLbl="parChTrans1D4" presStyleIdx="1" presStyleCnt="2"/>
      <dgm:spPr/>
    </dgm:pt>
    <dgm:pt modelId="{5FE09555-20E5-D14C-912E-BB7AF570F93A}" type="pres">
      <dgm:prSet presAssocID="{8C0D2C5F-45EF-C342-B826-BF4FA1BF73A9}" presName="hierRoot4" presStyleCnt="0"/>
      <dgm:spPr/>
    </dgm:pt>
    <dgm:pt modelId="{CA5FDFAE-7F2B-6D48-94E7-E318896F1DC1}" type="pres">
      <dgm:prSet presAssocID="{8C0D2C5F-45EF-C342-B826-BF4FA1BF73A9}" presName="composite4" presStyleCnt="0"/>
      <dgm:spPr/>
    </dgm:pt>
    <dgm:pt modelId="{74B7746F-6B66-0342-BBB8-025D8A094B07}" type="pres">
      <dgm:prSet presAssocID="{8C0D2C5F-45EF-C342-B826-BF4FA1BF73A9}" presName="image4" presStyleLbl="node4" presStyleIdx="1" presStyleCnt="2"/>
      <dgm:spPr/>
    </dgm:pt>
    <dgm:pt modelId="{EFBFE1E5-00B7-AF48-91E1-DACE8C7978BC}" type="pres">
      <dgm:prSet presAssocID="{8C0D2C5F-45EF-C342-B826-BF4FA1BF73A9}" presName="text4" presStyleLbl="revTx" presStyleIdx="4" presStyleCnt="9">
        <dgm:presLayoutVars>
          <dgm:chPref val="3"/>
        </dgm:presLayoutVars>
      </dgm:prSet>
      <dgm:spPr/>
    </dgm:pt>
    <dgm:pt modelId="{EAA9F6E6-294C-BA4A-BE2A-FE23D19F15E4}" type="pres">
      <dgm:prSet presAssocID="{8C0D2C5F-45EF-C342-B826-BF4FA1BF73A9}" presName="hierChild5" presStyleCnt="0"/>
      <dgm:spPr/>
    </dgm:pt>
    <dgm:pt modelId="{31114984-7515-5E4B-B26B-5F88D27788C6}" type="pres">
      <dgm:prSet presAssocID="{9CD95D44-E54D-3541-8636-1119F57B8DEB}" presName="Name17" presStyleLbl="parChTrans1D3" presStyleIdx="1" presStyleCnt="4"/>
      <dgm:spPr/>
    </dgm:pt>
    <dgm:pt modelId="{7F8AD82F-52DC-4846-9C1A-EE518762899B}" type="pres">
      <dgm:prSet presAssocID="{9B20E1D4-C9AE-BF42-8B90-35CAC0C20019}" presName="hierRoot3" presStyleCnt="0"/>
      <dgm:spPr/>
    </dgm:pt>
    <dgm:pt modelId="{9C628914-9A1D-8943-BEB6-23D5D6340F57}" type="pres">
      <dgm:prSet presAssocID="{9B20E1D4-C9AE-BF42-8B90-35CAC0C20019}" presName="composite3" presStyleCnt="0"/>
      <dgm:spPr/>
    </dgm:pt>
    <dgm:pt modelId="{463C8356-1299-F44C-87EA-1A71E70E81C1}" type="pres">
      <dgm:prSet presAssocID="{9B20E1D4-C9AE-BF42-8B90-35CAC0C20019}" presName="image3" presStyleLbl="node3" presStyleIdx="1" presStyleCnt="4"/>
      <dgm:spPr/>
    </dgm:pt>
    <dgm:pt modelId="{ADDC0446-EF1E-BD4F-90D4-4913304FD3BC}" type="pres">
      <dgm:prSet presAssocID="{9B20E1D4-C9AE-BF42-8B90-35CAC0C20019}" presName="text3" presStyleLbl="revTx" presStyleIdx="5" presStyleCnt="9">
        <dgm:presLayoutVars>
          <dgm:chPref val="3"/>
        </dgm:presLayoutVars>
      </dgm:prSet>
      <dgm:spPr/>
    </dgm:pt>
    <dgm:pt modelId="{91BE1C7C-4474-3742-95F8-EB1C8F3512B3}" type="pres">
      <dgm:prSet presAssocID="{9B20E1D4-C9AE-BF42-8B90-35CAC0C20019}" presName="hierChild4" presStyleCnt="0"/>
      <dgm:spPr/>
    </dgm:pt>
    <dgm:pt modelId="{25D62F9D-5FB2-CF43-96F5-784F785CAB3A}" type="pres">
      <dgm:prSet presAssocID="{F9EBA30B-B5A2-7543-BFDE-A125A1D726E4}" presName="Name10" presStyleLbl="parChTrans1D2" presStyleIdx="1" presStyleCnt="2"/>
      <dgm:spPr/>
    </dgm:pt>
    <dgm:pt modelId="{FDE1E057-BAAE-554C-91C4-038C737B89DB}" type="pres">
      <dgm:prSet presAssocID="{A03D9186-C395-0A4E-B6E8-F01219E1D79B}" presName="hierRoot2" presStyleCnt="0"/>
      <dgm:spPr/>
    </dgm:pt>
    <dgm:pt modelId="{519B3D80-6CE1-9046-B5F0-AECE30B55B1B}" type="pres">
      <dgm:prSet presAssocID="{A03D9186-C395-0A4E-B6E8-F01219E1D79B}" presName="composite2" presStyleCnt="0"/>
      <dgm:spPr/>
    </dgm:pt>
    <dgm:pt modelId="{3CF33D56-7173-4145-A7DD-7B4AD72A0E0A}" type="pres">
      <dgm:prSet presAssocID="{A03D9186-C395-0A4E-B6E8-F01219E1D79B}" presName="image2" presStyleLbl="node2" presStyleIdx="1" presStyleCnt="2"/>
      <dgm:spPr/>
    </dgm:pt>
    <dgm:pt modelId="{157FDC08-0D90-A44D-9527-36E5C7898D29}" type="pres">
      <dgm:prSet presAssocID="{A03D9186-C395-0A4E-B6E8-F01219E1D79B}" presName="text2" presStyleLbl="revTx" presStyleIdx="6" presStyleCnt="9">
        <dgm:presLayoutVars>
          <dgm:chPref val="3"/>
        </dgm:presLayoutVars>
      </dgm:prSet>
      <dgm:spPr/>
    </dgm:pt>
    <dgm:pt modelId="{2412282B-07AF-F24E-9C74-8B4A8EF63479}" type="pres">
      <dgm:prSet presAssocID="{A03D9186-C395-0A4E-B6E8-F01219E1D79B}" presName="hierChild3" presStyleCnt="0"/>
      <dgm:spPr/>
    </dgm:pt>
    <dgm:pt modelId="{EBA87FDF-30F4-5942-B7C8-E2F0F8249E88}" type="pres">
      <dgm:prSet presAssocID="{7C48EA62-D9B8-614C-9FC6-E9486344C7F1}" presName="Name17" presStyleLbl="parChTrans1D3" presStyleIdx="2" presStyleCnt="4"/>
      <dgm:spPr/>
    </dgm:pt>
    <dgm:pt modelId="{FB9E8935-0DC9-E14C-A270-3D48BA847ED7}" type="pres">
      <dgm:prSet presAssocID="{08A6F164-A8B0-DA48-B1A6-47E032455A1E}" presName="hierRoot3" presStyleCnt="0"/>
      <dgm:spPr/>
    </dgm:pt>
    <dgm:pt modelId="{0FE86A4E-9AA2-B14A-8FBA-B8827A663B83}" type="pres">
      <dgm:prSet presAssocID="{08A6F164-A8B0-DA48-B1A6-47E032455A1E}" presName="composite3" presStyleCnt="0"/>
      <dgm:spPr/>
    </dgm:pt>
    <dgm:pt modelId="{54123916-63D3-E849-954E-00968AF877A1}" type="pres">
      <dgm:prSet presAssocID="{08A6F164-A8B0-DA48-B1A6-47E032455A1E}" presName="image3" presStyleLbl="node3" presStyleIdx="2" presStyleCnt="4"/>
      <dgm:spPr/>
    </dgm:pt>
    <dgm:pt modelId="{5C86AFF2-E8D9-1949-A964-A85FA0B99332}" type="pres">
      <dgm:prSet presAssocID="{08A6F164-A8B0-DA48-B1A6-47E032455A1E}" presName="text3" presStyleLbl="revTx" presStyleIdx="7" presStyleCnt="9">
        <dgm:presLayoutVars>
          <dgm:chPref val="3"/>
        </dgm:presLayoutVars>
      </dgm:prSet>
      <dgm:spPr/>
    </dgm:pt>
    <dgm:pt modelId="{27BB2CD7-35B9-D245-ADAB-BB45C36675EF}" type="pres">
      <dgm:prSet presAssocID="{08A6F164-A8B0-DA48-B1A6-47E032455A1E}" presName="hierChild4" presStyleCnt="0"/>
      <dgm:spPr/>
    </dgm:pt>
    <dgm:pt modelId="{8918F08A-3F66-0047-9F88-CA19D7F7AFFC}" type="pres">
      <dgm:prSet presAssocID="{4AF7366D-E250-4149-971C-56FEBBB6A78A}" presName="Name17" presStyleLbl="parChTrans1D3" presStyleIdx="3" presStyleCnt="4"/>
      <dgm:spPr/>
    </dgm:pt>
    <dgm:pt modelId="{EEFC2B56-14F2-A744-94DE-EF3D1DD2F50E}" type="pres">
      <dgm:prSet presAssocID="{2DA9FDDA-33CC-B042-B041-A0E40DCC29BA}" presName="hierRoot3" presStyleCnt="0"/>
      <dgm:spPr/>
    </dgm:pt>
    <dgm:pt modelId="{E8F24682-8D2D-0A4F-8D1B-430FED1576D4}" type="pres">
      <dgm:prSet presAssocID="{2DA9FDDA-33CC-B042-B041-A0E40DCC29BA}" presName="composite3" presStyleCnt="0"/>
      <dgm:spPr/>
    </dgm:pt>
    <dgm:pt modelId="{B523A258-26D9-9B40-96B8-E89612AD03AD}" type="pres">
      <dgm:prSet presAssocID="{2DA9FDDA-33CC-B042-B041-A0E40DCC29BA}" presName="image3" presStyleLbl="node3" presStyleIdx="3" presStyleCnt="4"/>
      <dgm:spPr/>
    </dgm:pt>
    <dgm:pt modelId="{012EC69D-9D8A-8946-8265-2FA44504572A}" type="pres">
      <dgm:prSet presAssocID="{2DA9FDDA-33CC-B042-B041-A0E40DCC29BA}" presName="text3" presStyleLbl="revTx" presStyleIdx="8" presStyleCnt="9">
        <dgm:presLayoutVars>
          <dgm:chPref val="3"/>
        </dgm:presLayoutVars>
      </dgm:prSet>
      <dgm:spPr/>
    </dgm:pt>
    <dgm:pt modelId="{219E6446-F2BB-8242-B80F-BCC3D9B1CBBB}" type="pres">
      <dgm:prSet presAssocID="{2DA9FDDA-33CC-B042-B041-A0E40DCC29BA}" presName="hierChild4" presStyleCnt="0"/>
      <dgm:spPr/>
    </dgm:pt>
  </dgm:ptLst>
  <dgm:cxnLst>
    <dgm:cxn modelId="{E93ECD02-C23F-2846-A054-B0F13EBBF36E}" srcId="{98DAE4BC-3A5F-3944-A327-95B4B35B6F4E}" destId="{12126A38-6134-7541-B61C-7B8B2A4D0B67}" srcOrd="0" destOrd="0" parTransId="{ACA15909-8C36-0D4B-BEF1-0A999614F696}" sibTransId="{631388B6-193E-0344-B52A-4AA274AE87F2}"/>
    <dgm:cxn modelId="{B084970C-F572-8C42-93B0-7E0F0AE8179B}" srcId="{F8C6C8FD-8FE3-FB44-8DC8-C71AEA6D4A13}" destId="{98DAE4BC-3A5F-3944-A327-95B4B35B6F4E}" srcOrd="0" destOrd="0" parTransId="{2823FF86-D17D-F34A-84CF-20A6E47467D2}" sibTransId="{FA826A60-AEFD-9A4D-B24F-B67F06E050B1}"/>
    <dgm:cxn modelId="{12D92210-EB44-9742-9071-A3E23354C4EA}" type="presOf" srcId="{A03D9186-C395-0A4E-B6E8-F01219E1D79B}" destId="{157FDC08-0D90-A44D-9527-36E5C7898D29}" srcOrd="0" destOrd="0" presId="urn:microsoft.com/office/officeart/2009/layout/CirclePictureHierarchy"/>
    <dgm:cxn modelId="{EB7D7F15-9894-D64A-B0B4-761D9B97A4AE}" srcId="{F8C6C8FD-8FE3-FB44-8DC8-C71AEA6D4A13}" destId="{A03D9186-C395-0A4E-B6E8-F01219E1D79B}" srcOrd="1" destOrd="0" parTransId="{F9EBA30B-B5A2-7543-BFDE-A125A1D726E4}" sibTransId="{8C12CEE4-1FBA-4348-9849-7B2B55782BB1}"/>
    <dgm:cxn modelId="{7387C71D-0699-A843-B2CB-D318F7ECC44A}" type="presOf" srcId="{9B20E1D4-C9AE-BF42-8B90-35CAC0C20019}" destId="{ADDC0446-EF1E-BD4F-90D4-4913304FD3BC}" srcOrd="0" destOrd="0" presId="urn:microsoft.com/office/officeart/2009/layout/CirclePictureHierarchy"/>
    <dgm:cxn modelId="{90E2532F-93D4-6640-840D-65C5345F4872}" type="presOf" srcId="{4AF7366D-E250-4149-971C-56FEBBB6A78A}" destId="{8918F08A-3F66-0047-9F88-CA19D7F7AFFC}" srcOrd="0" destOrd="0" presId="urn:microsoft.com/office/officeart/2009/layout/CirclePictureHierarchy"/>
    <dgm:cxn modelId="{70DB4233-3398-DF4E-97C2-DF3A77C7824E}" type="presOf" srcId="{8C0D2C5F-45EF-C342-B826-BF4FA1BF73A9}" destId="{EFBFE1E5-00B7-AF48-91E1-DACE8C7978BC}" srcOrd="0" destOrd="0" presId="urn:microsoft.com/office/officeart/2009/layout/CirclePictureHierarchy"/>
    <dgm:cxn modelId="{D1E24641-FDA1-804B-A9EC-0FACD25FC24E}" srcId="{12126A38-6134-7541-B61C-7B8B2A4D0B67}" destId="{8C0D2C5F-45EF-C342-B826-BF4FA1BF73A9}" srcOrd="1" destOrd="0" parTransId="{69AA838B-BDC4-EB40-A9D4-64919C9F7E8F}" sibTransId="{95A934A1-E9CA-4947-9BED-2B7F6B5531D8}"/>
    <dgm:cxn modelId="{05020B43-93E7-7644-B0A9-1CDFC6C8463E}" type="presOf" srcId="{F9EBA30B-B5A2-7543-BFDE-A125A1D726E4}" destId="{25D62F9D-5FB2-CF43-96F5-784F785CAB3A}" srcOrd="0" destOrd="0" presId="urn:microsoft.com/office/officeart/2009/layout/CirclePictureHierarchy"/>
    <dgm:cxn modelId="{67E61F52-7587-6648-A966-2992B38A7F20}" srcId="{A03D9186-C395-0A4E-B6E8-F01219E1D79B}" destId="{08A6F164-A8B0-DA48-B1A6-47E032455A1E}" srcOrd="0" destOrd="0" parTransId="{7C48EA62-D9B8-614C-9FC6-E9486344C7F1}" sibTransId="{99539742-8DF1-B341-BC30-B99610620F64}"/>
    <dgm:cxn modelId="{EBE4E95F-FF64-7747-A0E9-CBD8CDFF3D63}" type="presOf" srcId="{38F39790-B6EA-4D44-9D1C-2B8C4C478CAF}" destId="{6BEB94D4-E990-964F-96B4-EC4D4DF0A244}" srcOrd="0" destOrd="0" presId="urn:microsoft.com/office/officeart/2009/layout/CirclePictureHierarchy"/>
    <dgm:cxn modelId="{7051107D-FD69-534E-A33B-11A27804502E}" type="presOf" srcId="{08A6F164-A8B0-DA48-B1A6-47E032455A1E}" destId="{5C86AFF2-E8D9-1949-A964-A85FA0B99332}" srcOrd="0" destOrd="0" presId="urn:microsoft.com/office/officeart/2009/layout/CirclePictureHierarchy"/>
    <dgm:cxn modelId="{CB5C3A80-BE98-EA41-AF67-6389C4B8666C}" type="presOf" srcId="{F8C6C8FD-8FE3-FB44-8DC8-C71AEA6D4A13}" destId="{EBF95ADC-7A5F-9646-BC5B-A057C7DC4727}" srcOrd="0" destOrd="0" presId="urn:microsoft.com/office/officeart/2009/layout/CirclePictureHierarchy"/>
    <dgm:cxn modelId="{D8FDBE83-982B-BC41-80E4-446FF440BD8F}" type="presOf" srcId="{BA79D41E-152E-7043-8AB4-0FF659757A50}" destId="{2B8B48EC-CF75-1F40-8484-5258B201AF5A}" srcOrd="0" destOrd="0" presId="urn:microsoft.com/office/officeart/2009/layout/CirclePictureHierarchy"/>
    <dgm:cxn modelId="{06A66D8A-7F66-2441-B683-4B1EF822685C}" type="presOf" srcId="{98DAE4BC-3A5F-3944-A327-95B4B35B6F4E}" destId="{3DD83F5B-4CCC-2941-B8D7-29AB512D1F96}" srcOrd="0" destOrd="0" presId="urn:microsoft.com/office/officeart/2009/layout/CirclePictureHierarchy"/>
    <dgm:cxn modelId="{3D63D690-B744-1146-B500-DEAE533F9E90}" srcId="{38F39790-B6EA-4D44-9D1C-2B8C4C478CAF}" destId="{F8C6C8FD-8FE3-FB44-8DC8-C71AEA6D4A13}" srcOrd="0" destOrd="0" parTransId="{EF623E0A-DFD8-E34E-9EB6-FBCEA69EF198}" sibTransId="{BD4122B0-A98E-984A-8A7F-0F6351E0FA94}"/>
    <dgm:cxn modelId="{97C42FB1-D0B1-7E44-9534-9DA056BAFC72}" srcId="{12126A38-6134-7541-B61C-7B8B2A4D0B67}" destId="{BA79D41E-152E-7043-8AB4-0FF659757A50}" srcOrd="0" destOrd="0" parTransId="{0894E3FF-00CF-3343-8CDD-67F40488344D}" sibTransId="{5E49A21A-3DE8-7D43-9668-B21E6B36EAB9}"/>
    <dgm:cxn modelId="{B1474FB4-186B-E74F-9BE8-1AABF612C104}" type="presOf" srcId="{69AA838B-BDC4-EB40-A9D4-64919C9F7E8F}" destId="{C42C51B2-8147-0042-87A4-664D0876EBEA}" srcOrd="0" destOrd="0" presId="urn:microsoft.com/office/officeart/2009/layout/CirclePictureHierarchy"/>
    <dgm:cxn modelId="{34BA23BB-A6D1-8440-99BD-B0F78B9A44E1}" type="presOf" srcId="{7C48EA62-D9B8-614C-9FC6-E9486344C7F1}" destId="{EBA87FDF-30F4-5942-B7C8-E2F0F8249E88}" srcOrd="0" destOrd="0" presId="urn:microsoft.com/office/officeart/2009/layout/CirclePictureHierarchy"/>
    <dgm:cxn modelId="{5936E3C0-814F-BC49-90C5-2D0B9DFA7256}" type="presOf" srcId="{0894E3FF-00CF-3343-8CDD-67F40488344D}" destId="{48CD1ABD-A6B5-4F40-A1C4-E00875365105}" srcOrd="0" destOrd="0" presId="urn:microsoft.com/office/officeart/2009/layout/CirclePictureHierarchy"/>
    <dgm:cxn modelId="{D40C79D8-4101-E34F-9F49-9D1298B7E0B4}" type="presOf" srcId="{2823FF86-D17D-F34A-84CF-20A6E47467D2}" destId="{B6190D1D-C736-DC42-BFA4-2DD98F1A66BC}" srcOrd="0" destOrd="0" presId="urn:microsoft.com/office/officeart/2009/layout/CirclePictureHierarchy"/>
    <dgm:cxn modelId="{9CF20FD9-BF11-F44D-A0C7-C9B7AF83457C}" type="presOf" srcId="{ACA15909-8C36-0D4B-BEF1-0A999614F696}" destId="{62705356-3FA5-E045-AE71-66E510EA687B}" srcOrd="0" destOrd="0" presId="urn:microsoft.com/office/officeart/2009/layout/CirclePictureHierarchy"/>
    <dgm:cxn modelId="{F77566DC-6D4D-5549-B2E4-03E614E74FC3}" type="presOf" srcId="{2DA9FDDA-33CC-B042-B041-A0E40DCC29BA}" destId="{012EC69D-9D8A-8946-8265-2FA44504572A}" srcOrd="0" destOrd="0" presId="urn:microsoft.com/office/officeart/2009/layout/CirclePictureHierarchy"/>
    <dgm:cxn modelId="{7221DDE2-C182-FE4E-BEEC-645E68E93206}" srcId="{A03D9186-C395-0A4E-B6E8-F01219E1D79B}" destId="{2DA9FDDA-33CC-B042-B041-A0E40DCC29BA}" srcOrd="1" destOrd="0" parTransId="{4AF7366D-E250-4149-971C-56FEBBB6A78A}" sibTransId="{1A5BB896-3CD0-5B4D-86A3-A469103E1740}"/>
    <dgm:cxn modelId="{710137EA-1B85-CC4A-8B5A-745D062A590B}" type="presOf" srcId="{9CD95D44-E54D-3541-8636-1119F57B8DEB}" destId="{31114984-7515-5E4B-B26B-5F88D27788C6}" srcOrd="0" destOrd="0" presId="urn:microsoft.com/office/officeart/2009/layout/CirclePictureHierarchy"/>
    <dgm:cxn modelId="{228A5DF2-83DA-4D4B-8B77-AA1A1A3FE016}" srcId="{98DAE4BC-3A5F-3944-A327-95B4B35B6F4E}" destId="{9B20E1D4-C9AE-BF42-8B90-35CAC0C20019}" srcOrd="1" destOrd="0" parTransId="{9CD95D44-E54D-3541-8636-1119F57B8DEB}" sibTransId="{99C5DC6F-7EA5-554F-9DD1-E797487AB2C6}"/>
    <dgm:cxn modelId="{BACCBCFB-6503-3140-97E0-DE492B8915F2}" type="presOf" srcId="{12126A38-6134-7541-B61C-7B8B2A4D0B67}" destId="{4EA6DAD7-216B-D04B-BB27-E0D14BFBE19A}" srcOrd="0" destOrd="0" presId="urn:microsoft.com/office/officeart/2009/layout/CirclePictureHierarchy"/>
    <dgm:cxn modelId="{477B16D8-08FA-7C45-9C93-E05B0D580898}" type="presParOf" srcId="{6BEB94D4-E990-964F-96B4-EC4D4DF0A244}" destId="{06BA5E90-E3FB-024A-A33C-C6DAF458989D}" srcOrd="0" destOrd="0" presId="urn:microsoft.com/office/officeart/2009/layout/CirclePictureHierarchy"/>
    <dgm:cxn modelId="{CE98C2D3-B518-BF4B-8468-F0B179B7CC62}" type="presParOf" srcId="{06BA5E90-E3FB-024A-A33C-C6DAF458989D}" destId="{F1C93D97-C296-1940-9827-603D51ADDFAC}" srcOrd="0" destOrd="0" presId="urn:microsoft.com/office/officeart/2009/layout/CirclePictureHierarchy"/>
    <dgm:cxn modelId="{27302A08-A4A4-3C46-9CCC-0D7EEDE3747C}" type="presParOf" srcId="{F1C93D97-C296-1940-9827-603D51ADDFAC}" destId="{36167429-8326-4049-9857-7788BDD1EA96}" srcOrd="0" destOrd="0" presId="urn:microsoft.com/office/officeart/2009/layout/CirclePictureHierarchy"/>
    <dgm:cxn modelId="{1DAD4FE4-18DE-9143-BB81-997B5EB1D6C2}" type="presParOf" srcId="{F1C93D97-C296-1940-9827-603D51ADDFAC}" destId="{EBF95ADC-7A5F-9646-BC5B-A057C7DC4727}" srcOrd="1" destOrd="0" presId="urn:microsoft.com/office/officeart/2009/layout/CirclePictureHierarchy"/>
    <dgm:cxn modelId="{C248A767-5164-9148-B0E5-62249C11A76C}" type="presParOf" srcId="{06BA5E90-E3FB-024A-A33C-C6DAF458989D}" destId="{BE863919-5673-6F45-928A-B59E60A299F8}" srcOrd="1" destOrd="0" presId="urn:microsoft.com/office/officeart/2009/layout/CirclePictureHierarchy"/>
    <dgm:cxn modelId="{E258699A-93A9-9840-93E2-1631F8F6CBB4}" type="presParOf" srcId="{BE863919-5673-6F45-928A-B59E60A299F8}" destId="{B6190D1D-C736-DC42-BFA4-2DD98F1A66BC}" srcOrd="0" destOrd="0" presId="urn:microsoft.com/office/officeart/2009/layout/CirclePictureHierarchy"/>
    <dgm:cxn modelId="{968F2804-F0FD-A64A-A73F-3AF770D9E181}" type="presParOf" srcId="{BE863919-5673-6F45-928A-B59E60A299F8}" destId="{2DC0B58C-ACB4-5545-AC6B-092423B8C23D}" srcOrd="1" destOrd="0" presId="urn:microsoft.com/office/officeart/2009/layout/CirclePictureHierarchy"/>
    <dgm:cxn modelId="{EE7F1DD8-C386-E549-B686-FC8DEB27F86C}" type="presParOf" srcId="{2DC0B58C-ACB4-5545-AC6B-092423B8C23D}" destId="{4A0A5A03-ABED-AA4C-BDD4-3D834861584F}" srcOrd="0" destOrd="0" presId="urn:microsoft.com/office/officeart/2009/layout/CirclePictureHierarchy"/>
    <dgm:cxn modelId="{F5D6C1D9-6C1E-A044-95E5-217F9413F4C4}" type="presParOf" srcId="{4A0A5A03-ABED-AA4C-BDD4-3D834861584F}" destId="{226B68FC-E1D1-A24B-BFD8-8A19CFB91D36}" srcOrd="0" destOrd="0" presId="urn:microsoft.com/office/officeart/2009/layout/CirclePictureHierarchy"/>
    <dgm:cxn modelId="{410E1CEA-73E2-0C4F-BC22-9C376639A8D4}" type="presParOf" srcId="{4A0A5A03-ABED-AA4C-BDD4-3D834861584F}" destId="{3DD83F5B-4CCC-2941-B8D7-29AB512D1F96}" srcOrd="1" destOrd="0" presId="urn:microsoft.com/office/officeart/2009/layout/CirclePictureHierarchy"/>
    <dgm:cxn modelId="{A7ECD058-C121-6A43-9558-D2BFDB7D1061}" type="presParOf" srcId="{2DC0B58C-ACB4-5545-AC6B-092423B8C23D}" destId="{9DE627AC-0137-5A48-97B4-595B47F515B1}" srcOrd="1" destOrd="0" presId="urn:microsoft.com/office/officeart/2009/layout/CirclePictureHierarchy"/>
    <dgm:cxn modelId="{7356AECF-0EF0-164B-B5B6-ACF10BF4B2F6}" type="presParOf" srcId="{9DE627AC-0137-5A48-97B4-595B47F515B1}" destId="{62705356-3FA5-E045-AE71-66E510EA687B}" srcOrd="0" destOrd="0" presId="urn:microsoft.com/office/officeart/2009/layout/CirclePictureHierarchy"/>
    <dgm:cxn modelId="{32F7AAEE-BC23-2549-BE69-A52DEDE57D2B}" type="presParOf" srcId="{9DE627AC-0137-5A48-97B4-595B47F515B1}" destId="{6E355252-5E56-B244-9711-99D7BAD7F647}" srcOrd="1" destOrd="0" presId="urn:microsoft.com/office/officeart/2009/layout/CirclePictureHierarchy"/>
    <dgm:cxn modelId="{FEE912F5-D0F2-834A-BE6E-BEB6746B318C}" type="presParOf" srcId="{6E355252-5E56-B244-9711-99D7BAD7F647}" destId="{F468B3D0-88AB-A745-BC30-F45676AE3B5C}" srcOrd="0" destOrd="0" presId="urn:microsoft.com/office/officeart/2009/layout/CirclePictureHierarchy"/>
    <dgm:cxn modelId="{BFF30080-F3C2-4B40-B7DE-567E7A11F4F9}" type="presParOf" srcId="{F468B3D0-88AB-A745-BC30-F45676AE3B5C}" destId="{DF896534-410D-C24D-A32E-8AE36D4DB6E7}" srcOrd="0" destOrd="0" presId="urn:microsoft.com/office/officeart/2009/layout/CirclePictureHierarchy"/>
    <dgm:cxn modelId="{2730F1F8-D857-5846-B187-19C63F57311B}" type="presParOf" srcId="{F468B3D0-88AB-A745-BC30-F45676AE3B5C}" destId="{4EA6DAD7-216B-D04B-BB27-E0D14BFBE19A}" srcOrd="1" destOrd="0" presId="urn:microsoft.com/office/officeart/2009/layout/CirclePictureHierarchy"/>
    <dgm:cxn modelId="{C1E77021-56B8-844B-A660-EF7B4C0B1B8B}" type="presParOf" srcId="{6E355252-5E56-B244-9711-99D7BAD7F647}" destId="{31FDC989-212A-C04F-BFEC-59D4CDE40D8E}" srcOrd="1" destOrd="0" presId="urn:microsoft.com/office/officeart/2009/layout/CirclePictureHierarchy"/>
    <dgm:cxn modelId="{EF93F4C8-2ED6-FE43-A26A-2030DE8E23C2}" type="presParOf" srcId="{31FDC989-212A-C04F-BFEC-59D4CDE40D8E}" destId="{48CD1ABD-A6B5-4F40-A1C4-E00875365105}" srcOrd="0" destOrd="0" presId="urn:microsoft.com/office/officeart/2009/layout/CirclePictureHierarchy"/>
    <dgm:cxn modelId="{15BCD285-EF90-5147-989F-4D6666E32B91}" type="presParOf" srcId="{31FDC989-212A-C04F-BFEC-59D4CDE40D8E}" destId="{F066FC4D-2641-F74E-AF1B-BA245AD7CC04}" srcOrd="1" destOrd="0" presId="urn:microsoft.com/office/officeart/2009/layout/CirclePictureHierarchy"/>
    <dgm:cxn modelId="{10FD17E2-41F6-1A4D-BDEB-9479055FFBEC}" type="presParOf" srcId="{F066FC4D-2641-F74E-AF1B-BA245AD7CC04}" destId="{F9A6B427-D0D8-5545-9BB3-BFB98A218B2A}" srcOrd="0" destOrd="0" presId="urn:microsoft.com/office/officeart/2009/layout/CirclePictureHierarchy"/>
    <dgm:cxn modelId="{3DE4ADEF-53A6-9440-A51A-0B74AE454D4A}" type="presParOf" srcId="{F9A6B427-D0D8-5545-9BB3-BFB98A218B2A}" destId="{5B8BF7B6-80AD-464F-BD0A-46E450F1DD7E}" srcOrd="0" destOrd="0" presId="urn:microsoft.com/office/officeart/2009/layout/CirclePictureHierarchy"/>
    <dgm:cxn modelId="{50D6971F-35EF-9A4D-8144-37D75808FE4F}" type="presParOf" srcId="{F9A6B427-D0D8-5545-9BB3-BFB98A218B2A}" destId="{2B8B48EC-CF75-1F40-8484-5258B201AF5A}" srcOrd="1" destOrd="0" presId="urn:microsoft.com/office/officeart/2009/layout/CirclePictureHierarchy"/>
    <dgm:cxn modelId="{6B885BE0-2D33-0D4C-B3D4-CF54AE9C3FEF}" type="presParOf" srcId="{F066FC4D-2641-F74E-AF1B-BA245AD7CC04}" destId="{0AFC344A-684A-7243-8CB3-8395CF6E6338}" srcOrd="1" destOrd="0" presId="urn:microsoft.com/office/officeart/2009/layout/CirclePictureHierarchy"/>
    <dgm:cxn modelId="{6D9A1DA0-22E2-2F4A-9EFE-2ECA7E55C69E}" type="presParOf" srcId="{31FDC989-212A-C04F-BFEC-59D4CDE40D8E}" destId="{C42C51B2-8147-0042-87A4-664D0876EBEA}" srcOrd="2" destOrd="0" presId="urn:microsoft.com/office/officeart/2009/layout/CirclePictureHierarchy"/>
    <dgm:cxn modelId="{B591642F-6ED7-894D-B9DC-4A31933CCBAF}" type="presParOf" srcId="{31FDC989-212A-C04F-BFEC-59D4CDE40D8E}" destId="{5FE09555-20E5-D14C-912E-BB7AF570F93A}" srcOrd="3" destOrd="0" presId="urn:microsoft.com/office/officeart/2009/layout/CirclePictureHierarchy"/>
    <dgm:cxn modelId="{E69DCD99-5085-7047-BE99-3E81B4EADA34}" type="presParOf" srcId="{5FE09555-20E5-D14C-912E-BB7AF570F93A}" destId="{CA5FDFAE-7F2B-6D48-94E7-E318896F1DC1}" srcOrd="0" destOrd="0" presId="urn:microsoft.com/office/officeart/2009/layout/CirclePictureHierarchy"/>
    <dgm:cxn modelId="{1DAE5B72-3592-FC40-8862-CDD19829CE83}" type="presParOf" srcId="{CA5FDFAE-7F2B-6D48-94E7-E318896F1DC1}" destId="{74B7746F-6B66-0342-BBB8-025D8A094B07}" srcOrd="0" destOrd="0" presId="urn:microsoft.com/office/officeart/2009/layout/CirclePictureHierarchy"/>
    <dgm:cxn modelId="{E938DC20-91A9-AB4D-924C-742B02EA727F}" type="presParOf" srcId="{CA5FDFAE-7F2B-6D48-94E7-E318896F1DC1}" destId="{EFBFE1E5-00B7-AF48-91E1-DACE8C7978BC}" srcOrd="1" destOrd="0" presId="urn:microsoft.com/office/officeart/2009/layout/CirclePictureHierarchy"/>
    <dgm:cxn modelId="{B312667D-69C9-C64E-B40B-DC28294E1043}" type="presParOf" srcId="{5FE09555-20E5-D14C-912E-BB7AF570F93A}" destId="{EAA9F6E6-294C-BA4A-BE2A-FE23D19F15E4}" srcOrd="1" destOrd="0" presId="urn:microsoft.com/office/officeart/2009/layout/CirclePictureHierarchy"/>
    <dgm:cxn modelId="{6A90313E-4486-EA4C-8D74-B574874AB80B}" type="presParOf" srcId="{9DE627AC-0137-5A48-97B4-595B47F515B1}" destId="{31114984-7515-5E4B-B26B-5F88D27788C6}" srcOrd="2" destOrd="0" presId="urn:microsoft.com/office/officeart/2009/layout/CirclePictureHierarchy"/>
    <dgm:cxn modelId="{D774DAA5-E8BA-DB4A-A7D0-71634124DF3D}" type="presParOf" srcId="{9DE627AC-0137-5A48-97B4-595B47F515B1}" destId="{7F8AD82F-52DC-4846-9C1A-EE518762899B}" srcOrd="3" destOrd="0" presId="urn:microsoft.com/office/officeart/2009/layout/CirclePictureHierarchy"/>
    <dgm:cxn modelId="{33126F0F-520C-F043-965F-996B5EEB78BC}" type="presParOf" srcId="{7F8AD82F-52DC-4846-9C1A-EE518762899B}" destId="{9C628914-9A1D-8943-BEB6-23D5D6340F57}" srcOrd="0" destOrd="0" presId="urn:microsoft.com/office/officeart/2009/layout/CirclePictureHierarchy"/>
    <dgm:cxn modelId="{919BBAEC-C644-4048-8BEA-5D8A1B7577F6}" type="presParOf" srcId="{9C628914-9A1D-8943-BEB6-23D5D6340F57}" destId="{463C8356-1299-F44C-87EA-1A71E70E81C1}" srcOrd="0" destOrd="0" presId="urn:microsoft.com/office/officeart/2009/layout/CirclePictureHierarchy"/>
    <dgm:cxn modelId="{5A6CBF2B-6E30-2E49-91A0-85FC0F5E4E90}" type="presParOf" srcId="{9C628914-9A1D-8943-BEB6-23D5D6340F57}" destId="{ADDC0446-EF1E-BD4F-90D4-4913304FD3BC}" srcOrd="1" destOrd="0" presId="urn:microsoft.com/office/officeart/2009/layout/CirclePictureHierarchy"/>
    <dgm:cxn modelId="{B2DECF29-3527-394A-994D-42503D702D64}" type="presParOf" srcId="{7F8AD82F-52DC-4846-9C1A-EE518762899B}" destId="{91BE1C7C-4474-3742-95F8-EB1C8F3512B3}" srcOrd="1" destOrd="0" presId="urn:microsoft.com/office/officeart/2009/layout/CirclePictureHierarchy"/>
    <dgm:cxn modelId="{8A0C951C-1FC3-1547-80B4-82B0332A1677}" type="presParOf" srcId="{BE863919-5673-6F45-928A-B59E60A299F8}" destId="{25D62F9D-5FB2-CF43-96F5-784F785CAB3A}" srcOrd="2" destOrd="0" presId="urn:microsoft.com/office/officeart/2009/layout/CirclePictureHierarchy"/>
    <dgm:cxn modelId="{A99A172D-855C-EC4E-BC9E-8FED16E9138A}" type="presParOf" srcId="{BE863919-5673-6F45-928A-B59E60A299F8}" destId="{FDE1E057-BAAE-554C-91C4-038C737B89DB}" srcOrd="3" destOrd="0" presId="urn:microsoft.com/office/officeart/2009/layout/CirclePictureHierarchy"/>
    <dgm:cxn modelId="{1D5B0D55-9815-224A-9126-A6CBA7DDA734}" type="presParOf" srcId="{FDE1E057-BAAE-554C-91C4-038C737B89DB}" destId="{519B3D80-6CE1-9046-B5F0-AECE30B55B1B}" srcOrd="0" destOrd="0" presId="urn:microsoft.com/office/officeart/2009/layout/CirclePictureHierarchy"/>
    <dgm:cxn modelId="{F499FC0E-F523-854F-B9DE-C1F49C20F7A6}" type="presParOf" srcId="{519B3D80-6CE1-9046-B5F0-AECE30B55B1B}" destId="{3CF33D56-7173-4145-A7DD-7B4AD72A0E0A}" srcOrd="0" destOrd="0" presId="urn:microsoft.com/office/officeart/2009/layout/CirclePictureHierarchy"/>
    <dgm:cxn modelId="{B57F85DA-9EC8-F544-898F-D403FE002FC1}" type="presParOf" srcId="{519B3D80-6CE1-9046-B5F0-AECE30B55B1B}" destId="{157FDC08-0D90-A44D-9527-36E5C7898D29}" srcOrd="1" destOrd="0" presId="urn:microsoft.com/office/officeart/2009/layout/CirclePictureHierarchy"/>
    <dgm:cxn modelId="{0A654227-72C9-8647-A11F-6119765CDCD1}" type="presParOf" srcId="{FDE1E057-BAAE-554C-91C4-038C737B89DB}" destId="{2412282B-07AF-F24E-9C74-8B4A8EF63479}" srcOrd="1" destOrd="0" presId="urn:microsoft.com/office/officeart/2009/layout/CirclePictureHierarchy"/>
    <dgm:cxn modelId="{2EA42677-B286-7140-A173-E2A0D102EA82}" type="presParOf" srcId="{2412282B-07AF-F24E-9C74-8B4A8EF63479}" destId="{EBA87FDF-30F4-5942-B7C8-E2F0F8249E88}" srcOrd="0" destOrd="0" presId="urn:microsoft.com/office/officeart/2009/layout/CirclePictureHierarchy"/>
    <dgm:cxn modelId="{77D4764A-9A24-9841-8D00-0B164B24433A}" type="presParOf" srcId="{2412282B-07AF-F24E-9C74-8B4A8EF63479}" destId="{FB9E8935-0DC9-E14C-A270-3D48BA847ED7}" srcOrd="1" destOrd="0" presId="urn:microsoft.com/office/officeart/2009/layout/CirclePictureHierarchy"/>
    <dgm:cxn modelId="{103FBAA2-E665-154C-B525-C596496D2EDA}" type="presParOf" srcId="{FB9E8935-0DC9-E14C-A270-3D48BA847ED7}" destId="{0FE86A4E-9AA2-B14A-8FBA-B8827A663B83}" srcOrd="0" destOrd="0" presId="urn:microsoft.com/office/officeart/2009/layout/CirclePictureHierarchy"/>
    <dgm:cxn modelId="{8DCAFEED-3EF6-B743-B21A-50B5D6C46039}" type="presParOf" srcId="{0FE86A4E-9AA2-B14A-8FBA-B8827A663B83}" destId="{54123916-63D3-E849-954E-00968AF877A1}" srcOrd="0" destOrd="0" presId="urn:microsoft.com/office/officeart/2009/layout/CirclePictureHierarchy"/>
    <dgm:cxn modelId="{5F9C5DA9-9345-654D-BCCD-A48F1DB941F2}" type="presParOf" srcId="{0FE86A4E-9AA2-B14A-8FBA-B8827A663B83}" destId="{5C86AFF2-E8D9-1949-A964-A85FA0B99332}" srcOrd="1" destOrd="0" presId="urn:microsoft.com/office/officeart/2009/layout/CirclePictureHierarchy"/>
    <dgm:cxn modelId="{D2EE7478-CDD7-D74E-9628-ABBA4611EF85}" type="presParOf" srcId="{FB9E8935-0DC9-E14C-A270-3D48BA847ED7}" destId="{27BB2CD7-35B9-D245-ADAB-BB45C36675EF}" srcOrd="1" destOrd="0" presId="urn:microsoft.com/office/officeart/2009/layout/CirclePictureHierarchy"/>
    <dgm:cxn modelId="{C6A06860-9EC0-7A4A-8080-BA119B4FD50A}" type="presParOf" srcId="{2412282B-07AF-F24E-9C74-8B4A8EF63479}" destId="{8918F08A-3F66-0047-9F88-CA19D7F7AFFC}" srcOrd="2" destOrd="0" presId="urn:microsoft.com/office/officeart/2009/layout/CirclePictureHierarchy"/>
    <dgm:cxn modelId="{B9CCB5D3-3A58-3E4A-B00D-F265F398BBA0}" type="presParOf" srcId="{2412282B-07AF-F24E-9C74-8B4A8EF63479}" destId="{EEFC2B56-14F2-A744-94DE-EF3D1DD2F50E}" srcOrd="3" destOrd="0" presId="urn:microsoft.com/office/officeart/2009/layout/CirclePictureHierarchy"/>
    <dgm:cxn modelId="{B576DD17-BCEB-1A46-97D3-BCD4A1F0DA46}" type="presParOf" srcId="{EEFC2B56-14F2-A744-94DE-EF3D1DD2F50E}" destId="{E8F24682-8D2D-0A4F-8D1B-430FED1576D4}" srcOrd="0" destOrd="0" presId="urn:microsoft.com/office/officeart/2009/layout/CirclePictureHierarchy"/>
    <dgm:cxn modelId="{04E54EC6-AE82-C74E-B247-F62C64C82B55}" type="presParOf" srcId="{E8F24682-8D2D-0A4F-8D1B-430FED1576D4}" destId="{B523A258-26D9-9B40-96B8-E89612AD03AD}" srcOrd="0" destOrd="0" presId="urn:microsoft.com/office/officeart/2009/layout/CirclePictureHierarchy"/>
    <dgm:cxn modelId="{87177DBF-2B92-3047-A382-54187D35319F}" type="presParOf" srcId="{E8F24682-8D2D-0A4F-8D1B-430FED1576D4}" destId="{012EC69D-9D8A-8946-8265-2FA44504572A}" srcOrd="1" destOrd="0" presId="urn:microsoft.com/office/officeart/2009/layout/CirclePictureHierarchy"/>
    <dgm:cxn modelId="{E665C798-1425-1D43-844F-7FCEFF8569B7}" type="presParOf" srcId="{EEFC2B56-14F2-A744-94DE-EF3D1DD2F50E}" destId="{219E6446-F2BB-8242-B80F-BCC3D9B1CBBB}" srcOrd="1" destOrd="0" presId="urn:microsoft.com/office/officeart/2009/layout/CirclePicture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18F08A-3F66-0047-9F88-CA19D7F7AFFC}">
      <dsp:nvSpPr>
        <dsp:cNvPr id="0" name=""/>
        <dsp:cNvSpPr/>
      </dsp:nvSpPr>
      <dsp:spPr>
        <a:xfrm>
          <a:off x="3142048" y="1359424"/>
          <a:ext cx="493533" cy="113063"/>
        </a:xfrm>
        <a:custGeom>
          <a:avLst/>
          <a:gdLst/>
          <a:ahLst/>
          <a:cxnLst/>
          <a:rect l="0" t="0" r="0" b="0"/>
          <a:pathLst>
            <a:path>
              <a:moveTo>
                <a:pt x="0" y="0"/>
              </a:moveTo>
              <a:lnTo>
                <a:pt x="0" y="56980"/>
              </a:lnTo>
              <a:lnTo>
                <a:pt x="493533" y="56980"/>
              </a:lnTo>
              <a:lnTo>
                <a:pt x="493533" y="11306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BA87FDF-30F4-5942-B7C8-E2F0F8249E88}">
      <dsp:nvSpPr>
        <dsp:cNvPr id="0" name=""/>
        <dsp:cNvSpPr/>
      </dsp:nvSpPr>
      <dsp:spPr>
        <a:xfrm>
          <a:off x="2648514" y="1359424"/>
          <a:ext cx="493533" cy="113063"/>
        </a:xfrm>
        <a:custGeom>
          <a:avLst/>
          <a:gdLst/>
          <a:ahLst/>
          <a:cxnLst/>
          <a:rect l="0" t="0" r="0" b="0"/>
          <a:pathLst>
            <a:path>
              <a:moveTo>
                <a:pt x="493533" y="0"/>
              </a:moveTo>
              <a:lnTo>
                <a:pt x="493533" y="56980"/>
              </a:lnTo>
              <a:lnTo>
                <a:pt x="0" y="56980"/>
              </a:lnTo>
              <a:lnTo>
                <a:pt x="0" y="11306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5D62F9D-5FB2-CF43-96F5-784F785CAB3A}">
      <dsp:nvSpPr>
        <dsp:cNvPr id="0" name=""/>
        <dsp:cNvSpPr/>
      </dsp:nvSpPr>
      <dsp:spPr>
        <a:xfrm>
          <a:off x="2154981" y="887426"/>
          <a:ext cx="987066" cy="113063"/>
        </a:xfrm>
        <a:custGeom>
          <a:avLst/>
          <a:gdLst/>
          <a:ahLst/>
          <a:cxnLst/>
          <a:rect l="0" t="0" r="0" b="0"/>
          <a:pathLst>
            <a:path>
              <a:moveTo>
                <a:pt x="0" y="0"/>
              </a:moveTo>
              <a:lnTo>
                <a:pt x="0" y="56980"/>
              </a:lnTo>
              <a:lnTo>
                <a:pt x="987066" y="56980"/>
              </a:lnTo>
              <a:lnTo>
                <a:pt x="987066" y="11306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1114984-7515-5E4B-B26B-5F88D27788C6}">
      <dsp:nvSpPr>
        <dsp:cNvPr id="0" name=""/>
        <dsp:cNvSpPr/>
      </dsp:nvSpPr>
      <dsp:spPr>
        <a:xfrm>
          <a:off x="1167915" y="1359424"/>
          <a:ext cx="493533" cy="113063"/>
        </a:xfrm>
        <a:custGeom>
          <a:avLst/>
          <a:gdLst/>
          <a:ahLst/>
          <a:cxnLst/>
          <a:rect l="0" t="0" r="0" b="0"/>
          <a:pathLst>
            <a:path>
              <a:moveTo>
                <a:pt x="0" y="0"/>
              </a:moveTo>
              <a:lnTo>
                <a:pt x="0" y="56980"/>
              </a:lnTo>
              <a:lnTo>
                <a:pt x="493533" y="56980"/>
              </a:lnTo>
              <a:lnTo>
                <a:pt x="493533" y="11306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42C51B2-8147-0042-87A4-664D0876EBEA}">
      <dsp:nvSpPr>
        <dsp:cNvPr id="0" name=""/>
        <dsp:cNvSpPr/>
      </dsp:nvSpPr>
      <dsp:spPr>
        <a:xfrm>
          <a:off x="674381" y="1831421"/>
          <a:ext cx="493533" cy="113063"/>
        </a:xfrm>
        <a:custGeom>
          <a:avLst/>
          <a:gdLst/>
          <a:ahLst/>
          <a:cxnLst/>
          <a:rect l="0" t="0" r="0" b="0"/>
          <a:pathLst>
            <a:path>
              <a:moveTo>
                <a:pt x="0" y="0"/>
              </a:moveTo>
              <a:lnTo>
                <a:pt x="0" y="56980"/>
              </a:lnTo>
              <a:lnTo>
                <a:pt x="493533" y="56980"/>
              </a:lnTo>
              <a:lnTo>
                <a:pt x="493533" y="11306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8CD1ABD-A6B5-4F40-A1C4-E00875365105}">
      <dsp:nvSpPr>
        <dsp:cNvPr id="0" name=""/>
        <dsp:cNvSpPr/>
      </dsp:nvSpPr>
      <dsp:spPr>
        <a:xfrm>
          <a:off x="180848" y="1831421"/>
          <a:ext cx="493533" cy="113063"/>
        </a:xfrm>
        <a:custGeom>
          <a:avLst/>
          <a:gdLst/>
          <a:ahLst/>
          <a:cxnLst/>
          <a:rect l="0" t="0" r="0" b="0"/>
          <a:pathLst>
            <a:path>
              <a:moveTo>
                <a:pt x="493533" y="0"/>
              </a:moveTo>
              <a:lnTo>
                <a:pt x="493533" y="56980"/>
              </a:lnTo>
              <a:lnTo>
                <a:pt x="0" y="56980"/>
              </a:lnTo>
              <a:lnTo>
                <a:pt x="0" y="11306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2705356-3FA5-E045-AE71-66E510EA687B}">
      <dsp:nvSpPr>
        <dsp:cNvPr id="0" name=""/>
        <dsp:cNvSpPr/>
      </dsp:nvSpPr>
      <dsp:spPr>
        <a:xfrm>
          <a:off x="674381" y="1359424"/>
          <a:ext cx="493533" cy="113063"/>
        </a:xfrm>
        <a:custGeom>
          <a:avLst/>
          <a:gdLst/>
          <a:ahLst/>
          <a:cxnLst/>
          <a:rect l="0" t="0" r="0" b="0"/>
          <a:pathLst>
            <a:path>
              <a:moveTo>
                <a:pt x="493533" y="0"/>
              </a:moveTo>
              <a:lnTo>
                <a:pt x="493533" y="56980"/>
              </a:lnTo>
              <a:lnTo>
                <a:pt x="0" y="56980"/>
              </a:lnTo>
              <a:lnTo>
                <a:pt x="0" y="11306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6190D1D-C736-DC42-BFA4-2DD98F1A66BC}">
      <dsp:nvSpPr>
        <dsp:cNvPr id="0" name=""/>
        <dsp:cNvSpPr/>
      </dsp:nvSpPr>
      <dsp:spPr>
        <a:xfrm>
          <a:off x="1167915" y="887426"/>
          <a:ext cx="987066" cy="113063"/>
        </a:xfrm>
        <a:custGeom>
          <a:avLst/>
          <a:gdLst/>
          <a:ahLst/>
          <a:cxnLst/>
          <a:rect l="0" t="0" r="0" b="0"/>
          <a:pathLst>
            <a:path>
              <a:moveTo>
                <a:pt x="987066" y="0"/>
              </a:moveTo>
              <a:lnTo>
                <a:pt x="987066" y="56980"/>
              </a:lnTo>
              <a:lnTo>
                <a:pt x="0" y="56980"/>
              </a:lnTo>
              <a:lnTo>
                <a:pt x="0" y="11306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6167429-8326-4049-9857-7788BDD1EA96}">
      <dsp:nvSpPr>
        <dsp:cNvPr id="0" name=""/>
        <dsp:cNvSpPr/>
      </dsp:nvSpPr>
      <dsp:spPr>
        <a:xfrm>
          <a:off x="1975515" y="528493"/>
          <a:ext cx="358933" cy="35893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BF95ADC-7A5F-9646-BC5B-A057C7DC4727}">
      <dsp:nvSpPr>
        <dsp:cNvPr id="0" name=""/>
        <dsp:cNvSpPr/>
      </dsp:nvSpPr>
      <dsp:spPr>
        <a:xfrm>
          <a:off x="2334448" y="527596"/>
          <a:ext cx="538399" cy="3589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l" defTabSz="400050">
            <a:lnSpc>
              <a:spcPct val="90000"/>
            </a:lnSpc>
            <a:spcBef>
              <a:spcPct val="0"/>
            </a:spcBef>
            <a:spcAft>
              <a:spcPct val="35000"/>
            </a:spcAft>
            <a:buNone/>
          </a:pPr>
          <a:r>
            <a:rPr lang="fr-FR" sz="900" kern="1200" dirty="0"/>
            <a:t>Warfarine antérieur</a:t>
          </a:r>
        </a:p>
      </dsp:txBody>
      <dsp:txXfrm>
        <a:off x="2334448" y="527596"/>
        <a:ext cx="538399" cy="358933"/>
      </dsp:txXfrm>
    </dsp:sp>
    <dsp:sp modelId="{226B68FC-E1D1-A24B-BFD8-8A19CFB91D36}">
      <dsp:nvSpPr>
        <dsp:cNvPr id="0" name=""/>
        <dsp:cNvSpPr/>
      </dsp:nvSpPr>
      <dsp:spPr>
        <a:xfrm>
          <a:off x="988448" y="1000490"/>
          <a:ext cx="358933" cy="35893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DD83F5B-4CCC-2941-B8D7-29AB512D1F96}">
      <dsp:nvSpPr>
        <dsp:cNvPr id="0" name=""/>
        <dsp:cNvSpPr/>
      </dsp:nvSpPr>
      <dsp:spPr>
        <a:xfrm>
          <a:off x="1347381" y="999593"/>
          <a:ext cx="538399" cy="3589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l" defTabSz="400050">
            <a:lnSpc>
              <a:spcPct val="90000"/>
            </a:lnSpc>
            <a:spcBef>
              <a:spcPct val="0"/>
            </a:spcBef>
            <a:spcAft>
              <a:spcPct val="35000"/>
            </a:spcAft>
            <a:buNone/>
          </a:pPr>
          <a:r>
            <a:rPr lang="fr-FR" sz="900" kern="1200" dirty="0"/>
            <a:t>Oui</a:t>
          </a:r>
        </a:p>
      </dsp:txBody>
      <dsp:txXfrm>
        <a:off x="1347381" y="999593"/>
        <a:ext cx="538399" cy="358933"/>
      </dsp:txXfrm>
    </dsp:sp>
    <dsp:sp modelId="{DF896534-410D-C24D-A32E-8AE36D4DB6E7}">
      <dsp:nvSpPr>
        <dsp:cNvPr id="0" name=""/>
        <dsp:cNvSpPr/>
      </dsp:nvSpPr>
      <dsp:spPr>
        <a:xfrm>
          <a:off x="494915" y="1472488"/>
          <a:ext cx="358933" cy="35893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EA6DAD7-216B-D04B-BB27-E0D14BFBE19A}">
      <dsp:nvSpPr>
        <dsp:cNvPr id="0" name=""/>
        <dsp:cNvSpPr/>
      </dsp:nvSpPr>
      <dsp:spPr>
        <a:xfrm>
          <a:off x="853848" y="1471590"/>
          <a:ext cx="538399" cy="3589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l" defTabSz="400050">
            <a:lnSpc>
              <a:spcPct val="90000"/>
            </a:lnSpc>
            <a:spcBef>
              <a:spcPct val="0"/>
            </a:spcBef>
            <a:spcAft>
              <a:spcPct val="35000"/>
            </a:spcAft>
            <a:buNone/>
          </a:pPr>
          <a:r>
            <a:rPr lang="fr-FR" sz="900" kern="1200" dirty="0"/>
            <a:t>Centre 1</a:t>
          </a:r>
        </a:p>
      </dsp:txBody>
      <dsp:txXfrm>
        <a:off x="853848" y="1471590"/>
        <a:ext cx="538399" cy="358933"/>
      </dsp:txXfrm>
    </dsp:sp>
    <dsp:sp modelId="{5B8BF7B6-80AD-464F-BD0A-46E450F1DD7E}">
      <dsp:nvSpPr>
        <dsp:cNvPr id="0" name=""/>
        <dsp:cNvSpPr/>
      </dsp:nvSpPr>
      <dsp:spPr>
        <a:xfrm>
          <a:off x="1382" y="1944485"/>
          <a:ext cx="358933" cy="35893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B8B48EC-CF75-1F40-8484-5258B201AF5A}">
      <dsp:nvSpPr>
        <dsp:cNvPr id="0" name=""/>
        <dsp:cNvSpPr/>
      </dsp:nvSpPr>
      <dsp:spPr>
        <a:xfrm>
          <a:off x="360315" y="1943588"/>
          <a:ext cx="538399" cy="3589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l" defTabSz="400050">
            <a:lnSpc>
              <a:spcPct val="90000"/>
            </a:lnSpc>
            <a:spcBef>
              <a:spcPct val="0"/>
            </a:spcBef>
            <a:spcAft>
              <a:spcPct val="35000"/>
            </a:spcAft>
            <a:buNone/>
          </a:pPr>
          <a:r>
            <a:rPr lang="fr-FR" sz="900" kern="1200" dirty="0"/>
            <a:t>Actif</a:t>
          </a:r>
        </a:p>
      </dsp:txBody>
      <dsp:txXfrm>
        <a:off x="360315" y="1943588"/>
        <a:ext cx="538399" cy="358933"/>
      </dsp:txXfrm>
    </dsp:sp>
    <dsp:sp modelId="{74B7746F-6B66-0342-BBB8-025D8A094B07}">
      <dsp:nvSpPr>
        <dsp:cNvPr id="0" name=""/>
        <dsp:cNvSpPr/>
      </dsp:nvSpPr>
      <dsp:spPr>
        <a:xfrm>
          <a:off x="988448" y="1944485"/>
          <a:ext cx="358933" cy="35893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FBFE1E5-00B7-AF48-91E1-DACE8C7978BC}">
      <dsp:nvSpPr>
        <dsp:cNvPr id="0" name=""/>
        <dsp:cNvSpPr/>
      </dsp:nvSpPr>
      <dsp:spPr>
        <a:xfrm>
          <a:off x="1347381" y="1943588"/>
          <a:ext cx="538399" cy="3589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l" defTabSz="400050">
            <a:lnSpc>
              <a:spcPct val="90000"/>
            </a:lnSpc>
            <a:spcBef>
              <a:spcPct val="0"/>
            </a:spcBef>
            <a:spcAft>
              <a:spcPct val="35000"/>
            </a:spcAft>
            <a:buNone/>
          </a:pPr>
          <a:r>
            <a:rPr lang="fr-FR" sz="900" kern="1200" dirty="0"/>
            <a:t>Placebo</a:t>
          </a:r>
        </a:p>
      </dsp:txBody>
      <dsp:txXfrm>
        <a:off x="1347381" y="1943588"/>
        <a:ext cx="538399" cy="358933"/>
      </dsp:txXfrm>
    </dsp:sp>
    <dsp:sp modelId="{463C8356-1299-F44C-87EA-1A71E70E81C1}">
      <dsp:nvSpPr>
        <dsp:cNvPr id="0" name=""/>
        <dsp:cNvSpPr/>
      </dsp:nvSpPr>
      <dsp:spPr>
        <a:xfrm>
          <a:off x="1481981" y="1472488"/>
          <a:ext cx="358933" cy="35893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DDC0446-EF1E-BD4F-90D4-4913304FD3BC}">
      <dsp:nvSpPr>
        <dsp:cNvPr id="0" name=""/>
        <dsp:cNvSpPr/>
      </dsp:nvSpPr>
      <dsp:spPr>
        <a:xfrm>
          <a:off x="1840915" y="1471590"/>
          <a:ext cx="538399" cy="3589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l" defTabSz="400050">
            <a:lnSpc>
              <a:spcPct val="90000"/>
            </a:lnSpc>
            <a:spcBef>
              <a:spcPct val="0"/>
            </a:spcBef>
            <a:spcAft>
              <a:spcPct val="35000"/>
            </a:spcAft>
            <a:buNone/>
          </a:pPr>
          <a:r>
            <a:rPr lang="fr-FR" sz="900" kern="1200" dirty="0"/>
            <a:t>Centre 2</a:t>
          </a:r>
        </a:p>
      </dsp:txBody>
      <dsp:txXfrm>
        <a:off x="1840915" y="1471590"/>
        <a:ext cx="538399" cy="358933"/>
      </dsp:txXfrm>
    </dsp:sp>
    <dsp:sp modelId="{3CF33D56-7173-4145-A7DD-7B4AD72A0E0A}">
      <dsp:nvSpPr>
        <dsp:cNvPr id="0" name=""/>
        <dsp:cNvSpPr/>
      </dsp:nvSpPr>
      <dsp:spPr>
        <a:xfrm>
          <a:off x="2962581" y="1000490"/>
          <a:ext cx="358933" cy="35893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57FDC08-0D90-A44D-9527-36E5C7898D29}">
      <dsp:nvSpPr>
        <dsp:cNvPr id="0" name=""/>
        <dsp:cNvSpPr/>
      </dsp:nvSpPr>
      <dsp:spPr>
        <a:xfrm>
          <a:off x="3321514" y="999593"/>
          <a:ext cx="538399" cy="3589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l" defTabSz="400050">
            <a:lnSpc>
              <a:spcPct val="90000"/>
            </a:lnSpc>
            <a:spcBef>
              <a:spcPct val="0"/>
            </a:spcBef>
            <a:spcAft>
              <a:spcPct val="35000"/>
            </a:spcAft>
            <a:buNone/>
          </a:pPr>
          <a:r>
            <a:rPr lang="fr-FR" sz="900" kern="1200" dirty="0"/>
            <a:t>Non</a:t>
          </a:r>
        </a:p>
      </dsp:txBody>
      <dsp:txXfrm>
        <a:off x="3321514" y="999593"/>
        <a:ext cx="538399" cy="358933"/>
      </dsp:txXfrm>
    </dsp:sp>
    <dsp:sp modelId="{54123916-63D3-E849-954E-00968AF877A1}">
      <dsp:nvSpPr>
        <dsp:cNvPr id="0" name=""/>
        <dsp:cNvSpPr/>
      </dsp:nvSpPr>
      <dsp:spPr>
        <a:xfrm>
          <a:off x="2469048" y="1472488"/>
          <a:ext cx="358933" cy="35893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C86AFF2-E8D9-1949-A964-A85FA0B99332}">
      <dsp:nvSpPr>
        <dsp:cNvPr id="0" name=""/>
        <dsp:cNvSpPr/>
      </dsp:nvSpPr>
      <dsp:spPr>
        <a:xfrm>
          <a:off x="2827981" y="1471590"/>
          <a:ext cx="538399" cy="3589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l" defTabSz="400050">
            <a:lnSpc>
              <a:spcPct val="90000"/>
            </a:lnSpc>
            <a:spcBef>
              <a:spcPct val="0"/>
            </a:spcBef>
            <a:spcAft>
              <a:spcPct val="35000"/>
            </a:spcAft>
            <a:buNone/>
          </a:pPr>
          <a:r>
            <a:rPr lang="fr-FR" sz="900" kern="1200" dirty="0"/>
            <a:t>Centre 1</a:t>
          </a:r>
        </a:p>
      </dsp:txBody>
      <dsp:txXfrm>
        <a:off x="2827981" y="1471590"/>
        <a:ext cx="538399" cy="358933"/>
      </dsp:txXfrm>
    </dsp:sp>
    <dsp:sp modelId="{B523A258-26D9-9B40-96B8-E89612AD03AD}">
      <dsp:nvSpPr>
        <dsp:cNvPr id="0" name=""/>
        <dsp:cNvSpPr/>
      </dsp:nvSpPr>
      <dsp:spPr>
        <a:xfrm>
          <a:off x="3456114" y="1472488"/>
          <a:ext cx="358933" cy="35893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12EC69D-9D8A-8946-8265-2FA44504572A}">
      <dsp:nvSpPr>
        <dsp:cNvPr id="0" name=""/>
        <dsp:cNvSpPr/>
      </dsp:nvSpPr>
      <dsp:spPr>
        <a:xfrm>
          <a:off x="3815047" y="1471590"/>
          <a:ext cx="538399" cy="3589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l" defTabSz="400050">
            <a:lnSpc>
              <a:spcPct val="90000"/>
            </a:lnSpc>
            <a:spcBef>
              <a:spcPct val="0"/>
            </a:spcBef>
            <a:spcAft>
              <a:spcPct val="35000"/>
            </a:spcAft>
            <a:buNone/>
          </a:pPr>
          <a:r>
            <a:rPr lang="fr-FR" sz="900" kern="1200" dirty="0"/>
            <a:t>Centre 2</a:t>
          </a:r>
        </a:p>
      </dsp:txBody>
      <dsp:txXfrm>
        <a:off x="3815047" y="1471590"/>
        <a:ext cx="538399" cy="358933"/>
      </dsp:txXfrm>
    </dsp:sp>
  </dsp:spTree>
</dsp:drawing>
</file>

<file path=ppt/diagrams/layout1.xml><?xml version="1.0" encoding="utf-8"?>
<dgm:layoutDef xmlns:dgm="http://schemas.openxmlformats.org/drawingml/2006/diagram" xmlns:a="http://schemas.openxmlformats.org/drawingml/2006/main" uniqueId="urn:microsoft.com/office/officeart/2009/layout/CirclePictureHierarchy">
  <dgm:title val=""/>
  <dgm:desc val=""/>
  <dgm:catLst>
    <dgm:cat type="hierarchy" pri="1750"/>
    <dgm:cat type="picture" pri="23000"/>
    <dgm:cat type="pictureconvert" pri="2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5"/>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h" for="ch" forName="image" refType="h" fact="0.8"/>
              <dgm:constr type="w" for="ch" forName="image" refType="h" refFor="ch" refForName="image"/>
              <dgm:constr type="t" for="ch" forName="image" refType="h" fact="0.1"/>
              <dgm:constr type="l" for="ch" forName="image"/>
              <dgm:constr type="w" for="ch" forName="text" refType="w" fact="0.6"/>
              <dgm:constr type="h" for="ch" forName="text" refType="h" fact="0.8"/>
              <dgm:constr type="t" for="ch" forName="text" refType="w" fact="0.04"/>
              <dgm:constr type="l" for="ch" forName="text" refType="w" fact="0.4"/>
            </dgm:constrLst>
            <dgm:ruleLst/>
            <dgm:layoutNode name="image" styleLbl="node0">
              <dgm:alg type="sp"/>
              <dgm:shape xmlns:r="http://schemas.openxmlformats.org/officeDocument/2006/relationships" type="ellipse" r:blip="" blipPhldr="1">
                <dgm:adjLst/>
              </dgm:shape>
              <dgm:presOf/>
              <dgm:constrLst/>
              <dgm:ruleLst/>
            </dgm:layoutNode>
            <dgm:layoutNode name="text"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image"/>
                    <dgm:param type="dstNode" val="image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h" for="ch" forName="image2" refType="h" fact="0.8"/>
                      <dgm:constr type="w" for="ch" forName="image2" refType="h" refFor="ch" refForName="image2"/>
                      <dgm:constr type="t" for="ch" forName="image2" refType="h" fact="0.1"/>
                      <dgm:constr type="l" for="ch" forName="image2"/>
                      <dgm:constr type="w" for="ch" forName="text2" refType="w" fact="0.6"/>
                      <dgm:constr type="h" for="ch" forName="text2" refType="h" fact="0.8"/>
                      <dgm:constr type="t" for="ch" forName="text2" refType="w" fact="0.04"/>
                      <dgm:constr type="l" for="ch" forName="text2" refType="w" fact="0.4"/>
                    </dgm:constrLst>
                    <dgm:ruleLst/>
                    <dgm:layoutNode name="image2">
                      <dgm:alg type="sp"/>
                      <dgm:shape xmlns:r="http://schemas.openxmlformats.org/officeDocument/2006/relationships" type="ellipse" r:blip="" blipPhldr="1">
                        <dgm:adjLst/>
                      </dgm:shape>
                      <dgm:presOf/>
                      <dgm:constrLst/>
                      <dgm:ruleLst/>
                    </dgm:layoutNode>
                    <dgm:layoutNode name="text2"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image2"/>
                            <dgm:param type="dstNode" val="image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h" for="ch" forName="image3" refType="h" fact="0.8"/>
                              <dgm:constr type="w" for="ch" forName="image3" refType="h" refFor="ch" refForName="image3"/>
                              <dgm:constr type="t" for="ch" forName="image3" refType="h" fact="0.1"/>
                              <dgm:constr type="l" for="ch" forName="image3"/>
                              <dgm:constr type="w" for="ch" forName="text3" refType="w" fact="0.6"/>
                              <dgm:constr type="h" for="ch" forName="text3" refType="h" fact="0.8"/>
                              <dgm:constr type="t" for="ch" forName="text3" refType="w" fact="0.04"/>
                              <dgm:constr type="l" for="ch" forName="text3" refType="w" fact="0.4"/>
                            </dgm:constrLst>
                            <dgm:ruleLst/>
                            <dgm:layoutNode name="image3">
                              <dgm:alg type="sp"/>
                              <dgm:shape xmlns:r="http://schemas.openxmlformats.org/officeDocument/2006/relationships" type="ellipse" r:blip="" blipPhldr="1">
                                <dgm:adjLst/>
                              </dgm:shape>
                              <dgm:presOf/>
                              <dgm:constrLst/>
                              <dgm:ruleLst/>
                            </dgm:layoutNode>
                            <dgm:layoutNode name="text3"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image3"/>
                                        <dgm:param type="dstNode" val="image4"/>
                                      </dgm:alg>
                                    </dgm:if>
                                    <dgm:else name="Name26">
                                      <dgm:alg type="conn">
                                        <dgm:param type="dim" val="1D"/>
                                        <dgm:param type="endSty" val="noArr"/>
                                        <dgm:param type="connRout" val="bend"/>
                                        <dgm:param type="bendPt" val="end"/>
                                        <dgm:param type="begPts" val="bCtr"/>
                                        <dgm:param type="endPts" val="tCtr"/>
                                        <dgm:param type="srcNode" val="image4"/>
                                        <dgm:param type="dstNode" val="image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h" for="ch" forName="image4" refType="h" fact="0.8"/>
                                      <dgm:constr type="w" for="ch" forName="image4" refType="h" refFor="ch" refForName="image4"/>
                                      <dgm:constr type="t" for="ch" forName="image4" refType="h" fact="0.1"/>
                                      <dgm:constr type="l" for="ch" forName="image4"/>
                                      <dgm:constr type="w" for="ch" forName="text4" refType="w" fact="0.6"/>
                                      <dgm:constr type="h" for="ch" forName="text4" refType="h" fact="0.8"/>
                                      <dgm:constr type="t" for="ch" forName="text4" refType="w" fact="0.04"/>
                                      <dgm:constr type="l" for="ch" forName="text4" refType="w" fact="0.4"/>
                                    </dgm:constrLst>
                                    <dgm:ruleLst/>
                                    <dgm:layoutNode name="image4">
                                      <dgm:alg type="sp"/>
                                      <dgm:shape xmlns:r="http://schemas.openxmlformats.org/officeDocument/2006/relationships" type="ellipse" r:blip="" blipPhldr="1">
                                        <dgm:adjLst/>
                                      </dgm:shape>
                                      <dgm:presOf/>
                                      <dgm:constrLst/>
                                      <dgm:ruleLst/>
                                    </dgm:layoutNode>
                                    <dgm:layoutNode name="text4"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C1B941-5613-4ECB-8A7D-80E55375ACB7}" type="datetimeFigureOut">
              <a:rPr lang="fr-FR" smtClean="0"/>
              <a:t>20/09/2024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A59CF7-3FC6-4694-82DF-F9FF58DDA5A9}" type="slidenum">
              <a:rPr lang="fr-FR" smtClean="0"/>
              <a:t>‹N°›</a:t>
            </a:fld>
            <a:endParaRPr lang="fr-FR"/>
          </a:p>
        </p:txBody>
      </p:sp>
    </p:spTree>
    <p:extLst>
      <p:ext uri="{BB962C8B-B14F-4D97-AF65-F5344CB8AC3E}">
        <p14:creationId xmlns:p14="http://schemas.microsoft.com/office/powerpoint/2010/main" val="4266049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ncbi.nlm.nih.gov/pmc/articles/PMC3427961/"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3899553-A895-4108-96BA-5236B9AB032E}" type="slidenum">
              <a:rPr lang="fr-FR" smtClean="0"/>
              <a:pPr/>
              <a:t>1</a:t>
            </a:fld>
            <a:endParaRPr lang="fr-FR"/>
          </a:p>
        </p:txBody>
      </p:sp>
    </p:spTree>
    <p:extLst>
      <p:ext uri="{BB962C8B-B14F-4D97-AF65-F5344CB8AC3E}">
        <p14:creationId xmlns:p14="http://schemas.microsoft.com/office/powerpoint/2010/main" val="12065807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Rot="1" noChangeAspect="1" noChangeArrowheads="1" noTextEdit="1"/>
          </p:cNvSpPr>
          <p:nvPr>
            <p:ph type="sldImg"/>
          </p:nvPr>
        </p:nvSpPr>
        <p:spPr bwMode="auto">
          <a:xfrm>
            <a:off x="1162050" y="698500"/>
            <a:ext cx="4560888" cy="3421063"/>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4147" name="Rectangle 3"/>
          <p:cNvSpPr>
            <a:spLocks noGrp="1" noChangeArrowheads="1"/>
          </p:cNvSpPr>
          <p:nvPr>
            <p:ph type="body" idx="1"/>
          </p:nvPr>
        </p:nvSpPr>
        <p:spPr bwMode="auto">
          <a:xfrm>
            <a:off x="928368" y="4327695"/>
            <a:ext cx="5028663" cy="411829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altLang="fr-FR" dirty="0"/>
              <a:t>Le phénomène de la régression à la moyenne survient lorsque l’inclusion des patients dépend d’un seuil de sélection.</a:t>
            </a:r>
          </a:p>
          <a:p>
            <a:pPr marL="0" marR="0" indent="0" algn="l" defTabSz="914400" rtl="0" eaLnBrk="1" fontAlgn="auto" latinLnBrk="0" hangingPunct="1">
              <a:lnSpc>
                <a:spcPct val="100000"/>
              </a:lnSpc>
              <a:spcBef>
                <a:spcPts val="0"/>
              </a:spcBef>
              <a:spcAft>
                <a:spcPts val="0"/>
              </a:spcAft>
              <a:buClrTx/>
              <a:buSzTx/>
              <a:buFontTx/>
              <a:buNone/>
              <a:tabLst/>
              <a:defRPr/>
            </a:pPr>
            <a:r>
              <a:rPr lang="fr-FR" altLang="fr-FR" dirty="0"/>
              <a:t>Dans notre exemple, les patients sont inclus si leur glycémie est plus élevée que 7 </a:t>
            </a:r>
            <a:r>
              <a:rPr lang="fr-FR" altLang="fr-FR" dirty="0" err="1"/>
              <a:t>mmol</a:t>
            </a:r>
            <a:r>
              <a:rPr lang="fr-FR" altLang="fr-FR" dirty="0"/>
              <a:t>/l.</a:t>
            </a:r>
          </a:p>
          <a:p>
            <a:pPr marL="0" marR="0" indent="0" algn="l" defTabSz="914400" rtl="0" eaLnBrk="1" fontAlgn="auto" latinLnBrk="0" hangingPunct="1">
              <a:lnSpc>
                <a:spcPct val="100000"/>
              </a:lnSpc>
              <a:spcBef>
                <a:spcPts val="0"/>
              </a:spcBef>
              <a:spcAft>
                <a:spcPts val="0"/>
              </a:spcAft>
              <a:buClrTx/>
              <a:buSzTx/>
              <a:buFontTx/>
              <a:buNone/>
              <a:tabLst/>
              <a:defRPr/>
            </a:pPr>
            <a:r>
              <a:rPr lang="fr-FR" altLang="fr-FR" dirty="0"/>
              <a:t>Or, la vraie valeur de leur glycémie peut être inférieure ou supérieur à cette valeur dans la vrai vie.</a:t>
            </a:r>
          </a:p>
          <a:p>
            <a:pPr marL="0" marR="0" indent="0" algn="l" defTabSz="914400" rtl="0" eaLnBrk="1" fontAlgn="auto" latinLnBrk="0" hangingPunct="1">
              <a:lnSpc>
                <a:spcPct val="100000"/>
              </a:lnSpc>
              <a:spcBef>
                <a:spcPts val="0"/>
              </a:spcBef>
              <a:spcAft>
                <a:spcPts val="0"/>
              </a:spcAft>
              <a:buClrTx/>
              <a:buSzTx/>
              <a:buFontTx/>
              <a:buNone/>
              <a:tabLst/>
              <a:defRPr/>
            </a:pPr>
            <a:r>
              <a:rPr lang="fr-FR" altLang="fr-FR" dirty="0"/>
              <a:t>Si la vraie valeur du sujet est inférieure et qu’il a été sélectionné lorsque sa valeur de glycémie était anormalement élevée, en répétant la mesure, la valeur de la glycémie mesurée se rapprochera à la vraie valeur de glycémie du sujet. Plus on mesure, plus on se rapproche de la valeur moyenne du patient.</a:t>
            </a:r>
          </a:p>
          <a:p>
            <a:pPr marL="0" marR="0" indent="0" algn="l" defTabSz="914400" rtl="0" eaLnBrk="1" fontAlgn="auto" latinLnBrk="0" hangingPunct="1">
              <a:lnSpc>
                <a:spcPct val="100000"/>
              </a:lnSpc>
              <a:spcBef>
                <a:spcPts val="0"/>
              </a:spcBef>
              <a:spcAft>
                <a:spcPts val="0"/>
              </a:spcAft>
              <a:buClrTx/>
              <a:buSzTx/>
              <a:buFontTx/>
              <a:buNone/>
              <a:tabLst/>
              <a:defRPr/>
            </a:pPr>
            <a:r>
              <a:rPr lang="fr-FR" altLang="fr-FR" dirty="0"/>
              <a:t>L’étude de série de cas ne nous permet pas de savoir si la baisse de la glycémie est due au traitement ou simplement due à la régression à la moyenne de la valeur de la glycémie après répétition de la mesure.</a:t>
            </a:r>
          </a:p>
          <a:p>
            <a:endParaRPr lang="fr-FR" altLang="fr-FR" dirty="0"/>
          </a:p>
        </p:txBody>
      </p:sp>
    </p:spTree>
    <p:extLst>
      <p:ext uri="{BB962C8B-B14F-4D97-AF65-F5344CB8AC3E}">
        <p14:creationId xmlns:p14="http://schemas.microsoft.com/office/powerpoint/2010/main" val="8761466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0" i="0" u="none" strike="noStrike" dirty="0">
                <a:solidFill>
                  <a:srgbClr val="212121"/>
                </a:solidFill>
                <a:effectLst/>
                <a:latin typeface="Cambria" panose="02040503050406030204" pitchFamily="18" charset="0"/>
              </a:rPr>
              <a:t>The </a:t>
            </a:r>
            <a:r>
              <a:rPr lang="fr-FR" b="0" i="0" u="none" strike="noStrike" dirty="0" err="1">
                <a:solidFill>
                  <a:srgbClr val="212121"/>
                </a:solidFill>
                <a:effectLst/>
                <a:latin typeface="Cambria" panose="02040503050406030204" pitchFamily="18" charset="0"/>
              </a:rPr>
              <a:t>less</a:t>
            </a:r>
            <a:r>
              <a:rPr lang="fr-FR" b="0" i="0" u="none" strike="noStrike" dirty="0">
                <a:solidFill>
                  <a:srgbClr val="212121"/>
                </a:solidFill>
                <a:effectLst/>
                <a:latin typeface="Cambria" panose="02040503050406030204" pitchFamily="18" charset="0"/>
              </a:rPr>
              <a:t> </a:t>
            </a:r>
            <a:r>
              <a:rPr lang="fr-FR" b="0" i="0" u="none" strike="noStrike" dirty="0" err="1">
                <a:solidFill>
                  <a:srgbClr val="212121"/>
                </a:solidFill>
                <a:effectLst/>
                <a:latin typeface="Cambria" panose="02040503050406030204" pitchFamily="18" charset="0"/>
              </a:rPr>
              <a:t>correlated</a:t>
            </a:r>
            <a:r>
              <a:rPr lang="fr-FR" b="0" i="0" u="none" strike="noStrike" dirty="0">
                <a:solidFill>
                  <a:srgbClr val="212121"/>
                </a:solidFill>
                <a:effectLst/>
                <a:latin typeface="Cambria" panose="02040503050406030204" pitchFamily="18" charset="0"/>
              </a:rPr>
              <a:t> the </a:t>
            </a:r>
            <a:r>
              <a:rPr lang="fr-FR" b="0" i="0" u="none" strike="noStrike" dirty="0" err="1">
                <a:solidFill>
                  <a:srgbClr val="212121"/>
                </a:solidFill>
                <a:effectLst/>
                <a:latin typeface="Cambria" panose="02040503050406030204" pitchFamily="18" charset="0"/>
              </a:rPr>
              <a:t>two</a:t>
            </a:r>
            <a:r>
              <a:rPr lang="fr-FR" b="0" i="0" u="none" strike="noStrike" dirty="0">
                <a:solidFill>
                  <a:srgbClr val="212121"/>
                </a:solidFill>
                <a:effectLst/>
                <a:latin typeface="Cambria" panose="02040503050406030204" pitchFamily="18" charset="0"/>
              </a:rPr>
              <a:t> variables, the </a:t>
            </a:r>
            <a:r>
              <a:rPr lang="fr-FR" b="0" i="0" u="none" strike="noStrike" dirty="0" err="1">
                <a:solidFill>
                  <a:srgbClr val="212121"/>
                </a:solidFill>
                <a:effectLst/>
                <a:latin typeface="Cambria" panose="02040503050406030204" pitchFamily="18" charset="0"/>
              </a:rPr>
              <a:t>larger</a:t>
            </a:r>
            <a:r>
              <a:rPr lang="fr-FR" b="0" i="0" u="none" strike="noStrike" dirty="0">
                <a:solidFill>
                  <a:srgbClr val="212121"/>
                </a:solidFill>
                <a:effectLst/>
                <a:latin typeface="Cambria" panose="02040503050406030204" pitchFamily="18" charset="0"/>
              </a:rPr>
              <a:t> the </a:t>
            </a:r>
            <a:r>
              <a:rPr lang="fr-FR" b="0" i="0" u="none" strike="noStrike" dirty="0" err="1">
                <a:solidFill>
                  <a:srgbClr val="212121"/>
                </a:solidFill>
                <a:effectLst/>
                <a:latin typeface="Cambria" panose="02040503050406030204" pitchFamily="18" charset="0"/>
              </a:rPr>
              <a:t>effect</a:t>
            </a:r>
            <a:r>
              <a:rPr lang="fr-FR" b="0" i="0" u="none" strike="noStrike" dirty="0">
                <a:solidFill>
                  <a:srgbClr val="212121"/>
                </a:solidFill>
                <a:effectLst/>
                <a:latin typeface="Cambria" panose="02040503050406030204" pitchFamily="18" charset="0"/>
              </a:rPr>
              <a:t> of </a:t>
            </a:r>
            <a:r>
              <a:rPr lang="fr-FR" b="0" i="0" u="none" strike="noStrike" dirty="0" err="1">
                <a:solidFill>
                  <a:srgbClr val="212121"/>
                </a:solidFill>
                <a:effectLst/>
                <a:latin typeface="Cambria" panose="02040503050406030204" pitchFamily="18" charset="0"/>
              </a:rPr>
              <a:t>regression</a:t>
            </a:r>
            <a:r>
              <a:rPr lang="fr-FR" b="0" i="0" u="none" strike="noStrike" dirty="0">
                <a:solidFill>
                  <a:srgbClr val="212121"/>
                </a:solidFill>
                <a:effectLst/>
                <a:latin typeface="Cambria" panose="02040503050406030204" pitchFamily="18" charset="0"/>
              </a:rPr>
              <a:t> to the </a:t>
            </a:r>
            <a:r>
              <a:rPr lang="fr-FR" b="0" i="0" u="none" strike="noStrike" dirty="0" err="1">
                <a:solidFill>
                  <a:srgbClr val="212121"/>
                </a:solidFill>
                <a:effectLst/>
                <a:latin typeface="Cambria" panose="02040503050406030204" pitchFamily="18" charset="0"/>
              </a:rPr>
              <a:t>mean</a:t>
            </a:r>
            <a:r>
              <a:rPr lang="fr-FR" b="0" i="0" u="none" strike="noStrike" dirty="0">
                <a:solidFill>
                  <a:srgbClr val="212121"/>
                </a:solidFill>
                <a:effectLst/>
                <a:latin typeface="Cambria" panose="02040503050406030204" pitchFamily="18" charset="0"/>
              </a:rPr>
              <a:t>. </a:t>
            </a:r>
            <a:r>
              <a:rPr lang="fr-FR" b="0" i="0" u="none" strike="noStrike" dirty="0" err="1">
                <a:solidFill>
                  <a:srgbClr val="212121"/>
                </a:solidFill>
                <a:effectLst/>
                <a:latin typeface="Cambria" panose="02040503050406030204" pitchFamily="18" charset="0"/>
              </a:rPr>
              <a:t>Also</a:t>
            </a:r>
            <a:r>
              <a:rPr lang="fr-FR" b="0" i="0" u="none" strike="noStrike" dirty="0">
                <a:solidFill>
                  <a:srgbClr val="212121"/>
                </a:solidFill>
                <a:effectLst/>
                <a:latin typeface="Cambria" panose="02040503050406030204" pitchFamily="18" charset="0"/>
              </a:rPr>
              <a:t>, the more </a:t>
            </a:r>
            <a:r>
              <a:rPr lang="fr-FR" b="0" i="0" u="none" strike="noStrike" dirty="0" err="1">
                <a:solidFill>
                  <a:srgbClr val="212121"/>
                </a:solidFill>
                <a:effectLst/>
                <a:latin typeface="Cambria" panose="02040503050406030204" pitchFamily="18" charset="0"/>
              </a:rPr>
              <a:t>extreme</a:t>
            </a:r>
            <a:r>
              <a:rPr lang="fr-FR" b="0" i="0" u="none" strike="noStrike" dirty="0">
                <a:solidFill>
                  <a:srgbClr val="212121"/>
                </a:solidFill>
                <a:effectLst/>
                <a:latin typeface="Cambria" panose="02040503050406030204" pitchFamily="18" charset="0"/>
              </a:rPr>
              <a:t> the value </a:t>
            </a:r>
            <a:r>
              <a:rPr lang="fr-FR" b="0" i="0" u="none" strike="noStrike" dirty="0" err="1">
                <a:solidFill>
                  <a:srgbClr val="212121"/>
                </a:solidFill>
                <a:effectLst/>
                <a:latin typeface="Cambria" panose="02040503050406030204" pitchFamily="18" charset="0"/>
              </a:rPr>
              <a:t>from</a:t>
            </a:r>
            <a:r>
              <a:rPr lang="fr-FR" b="0" i="0" u="none" strike="noStrike" dirty="0">
                <a:solidFill>
                  <a:srgbClr val="212121"/>
                </a:solidFill>
                <a:effectLst/>
                <a:latin typeface="Cambria" panose="02040503050406030204" pitchFamily="18" charset="0"/>
              </a:rPr>
              <a:t> the population </a:t>
            </a:r>
            <a:r>
              <a:rPr lang="fr-FR" b="0" i="0" u="none" strike="noStrike" dirty="0" err="1">
                <a:solidFill>
                  <a:srgbClr val="212121"/>
                </a:solidFill>
                <a:effectLst/>
                <a:latin typeface="Cambria" panose="02040503050406030204" pitchFamily="18" charset="0"/>
              </a:rPr>
              <a:t>mean</a:t>
            </a:r>
            <a:r>
              <a:rPr lang="fr-FR" b="0" i="0" u="none" strike="noStrike" dirty="0">
                <a:solidFill>
                  <a:srgbClr val="212121"/>
                </a:solidFill>
                <a:effectLst/>
                <a:latin typeface="Cambria" panose="02040503050406030204" pitchFamily="18" charset="0"/>
              </a:rPr>
              <a:t>, the more room </a:t>
            </a:r>
            <a:r>
              <a:rPr lang="fr-FR" b="0" i="0" u="none" strike="noStrike" dirty="0" err="1">
                <a:solidFill>
                  <a:srgbClr val="212121"/>
                </a:solidFill>
                <a:effectLst/>
                <a:latin typeface="Cambria" panose="02040503050406030204" pitchFamily="18" charset="0"/>
              </a:rPr>
              <a:t>there</a:t>
            </a:r>
            <a:r>
              <a:rPr lang="fr-FR" b="0" i="0" u="none" strike="noStrike" dirty="0">
                <a:solidFill>
                  <a:srgbClr val="212121"/>
                </a:solidFill>
                <a:effectLst/>
                <a:latin typeface="Cambria" panose="02040503050406030204" pitchFamily="18" charset="0"/>
              </a:rPr>
              <a:t> </a:t>
            </a:r>
            <a:r>
              <a:rPr lang="fr-FR" b="0" i="0" u="none" strike="noStrike" dirty="0" err="1">
                <a:solidFill>
                  <a:srgbClr val="212121"/>
                </a:solidFill>
                <a:effectLst/>
                <a:latin typeface="Cambria" panose="02040503050406030204" pitchFamily="18" charset="0"/>
              </a:rPr>
              <a:t>is</a:t>
            </a:r>
            <a:r>
              <a:rPr lang="fr-FR" b="0" i="0" u="none" strike="noStrike" dirty="0">
                <a:solidFill>
                  <a:srgbClr val="212121"/>
                </a:solidFill>
                <a:effectLst/>
                <a:latin typeface="Cambria" panose="02040503050406030204" pitchFamily="18" charset="0"/>
              </a:rPr>
              <a:t> to </a:t>
            </a:r>
            <a:r>
              <a:rPr lang="fr-FR" b="0" i="0" u="none" strike="noStrike" dirty="0" err="1">
                <a:solidFill>
                  <a:srgbClr val="212121"/>
                </a:solidFill>
                <a:effectLst/>
                <a:latin typeface="Cambria" panose="02040503050406030204" pitchFamily="18" charset="0"/>
              </a:rPr>
              <a:t>regress</a:t>
            </a:r>
            <a:r>
              <a:rPr lang="fr-FR" b="0" i="0" u="none" strike="noStrike" dirty="0">
                <a:solidFill>
                  <a:srgbClr val="212121"/>
                </a:solidFill>
                <a:effectLst/>
                <a:latin typeface="Cambria" panose="02040503050406030204" pitchFamily="18" charset="0"/>
              </a:rPr>
              <a:t> to the </a:t>
            </a:r>
            <a:r>
              <a:rPr lang="fr-FR" b="0" i="0" u="none" strike="noStrike" dirty="0" err="1">
                <a:solidFill>
                  <a:srgbClr val="212121"/>
                </a:solidFill>
                <a:effectLst/>
                <a:latin typeface="Cambria" panose="02040503050406030204" pitchFamily="18" charset="0"/>
              </a:rPr>
              <a:t>mean</a:t>
            </a:r>
            <a:endParaRPr lang="fr-FR" dirty="0"/>
          </a:p>
        </p:txBody>
      </p:sp>
      <p:sp>
        <p:nvSpPr>
          <p:cNvPr id="4" name="Espace réservé du numéro de diapositive 3"/>
          <p:cNvSpPr>
            <a:spLocks noGrp="1"/>
          </p:cNvSpPr>
          <p:nvPr>
            <p:ph type="sldNum" sz="quarter" idx="5"/>
          </p:nvPr>
        </p:nvSpPr>
        <p:spPr/>
        <p:txBody>
          <a:bodyPr/>
          <a:lstStyle/>
          <a:p>
            <a:fld id="{D1A59CF7-3FC6-4694-82DF-F9FF58DDA5A9}" type="slidenum">
              <a:rPr lang="fr-FR" smtClean="0"/>
              <a:t>19</a:t>
            </a:fld>
            <a:endParaRPr lang="fr-FR"/>
          </a:p>
        </p:txBody>
      </p:sp>
    </p:spTree>
    <p:extLst>
      <p:ext uri="{BB962C8B-B14F-4D97-AF65-F5344CB8AC3E}">
        <p14:creationId xmlns:p14="http://schemas.microsoft.com/office/powerpoint/2010/main" val="35905441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D1A59CF7-3FC6-4694-82DF-F9FF58DDA5A9}" type="slidenum">
              <a:rPr lang="fr-FR" smtClean="0"/>
              <a:t>26</a:t>
            </a:fld>
            <a:endParaRPr lang="fr-FR"/>
          </a:p>
        </p:txBody>
      </p:sp>
    </p:spTree>
    <p:extLst>
      <p:ext uri="{BB962C8B-B14F-4D97-AF65-F5344CB8AC3E}">
        <p14:creationId xmlns:p14="http://schemas.microsoft.com/office/powerpoint/2010/main" val="21029979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https://</a:t>
            </a:r>
            <a:r>
              <a:rPr lang="fr-FR" dirty="0" err="1"/>
              <a:t>www.clinfo.eu</a:t>
            </a:r>
            <a:r>
              <a:rPr lang="fr-FR" dirty="0"/>
              <a:t>/</a:t>
            </a:r>
            <a:r>
              <a:rPr lang="fr-FR" dirty="0" err="1"/>
              <a:t>simpsons-paradox</a:t>
            </a:r>
            <a:r>
              <a:rPr lang="fr-FR" dirty="0"/>
              <a:t>/https://</a:t>
            </a:r>
            <a:r>
              <a:rPr lang="fr-FR" dirty="0" err="1"/>
              <a:t>www.clinfo.eu</a:t>
            </a:r>
            <a:r>
              <a:rPr lang="fr-FR" dirty="0"/>
              <a:t>/</a:t>
            </a:r>
            <a:r>
              <a:rPr lang="fr-FR" dirty="0" err="1"/>
              <a:t>simpsons-paradox</a:t>
            </a:r>
            <a:r>
              <a:rPr lang="fr-FR" dirty="0"/>
              <a:t>/</a:t>
            </a:r>
          </a:p>
        </p:txBody>
      </p:sp>
      <p:sp>
        <p:nvSpPr>
          <p:cNvPr id="4" name="Espace réservé du numéro de diapositive 3"/>
          <p:cNvSpPr>
            <a:spLocks noGrp="1"/>
          </p:cNvSpPr>
          <p:nvPr>
            <p:ph type="sldNum" sz="quarter" idx="5"/>
          </p:nvPr>
        </p:nvSpPr>
        <p:spPr/>
        <p:txBody>
          <a:bodyPr/>
          <a:lstStyle/>
          <a:p>
            <a:fld id="{D1A59CF7-3FC6-4694-82DF-F9FF58DDA5A9}" type="slidenum">
              <a:rPr lang="fr-FR" smtClean="0"/>
              <a:t>28</a:t>
            </a:fld>
            <a:endParaRPr lang="fr-FR"/>
          </a:p>
        </p:txBody>
      </p:sp>
    </p:spTree>
    <p:extLst>
      <p:ext uri="{BB962C8B-B14F-4D97-AF65-F5344CB8AC3E}">
        <p14:creationId xmlns:p14="http://schemas.microsoft.com/office/powerpoint/2010/main" val="24372320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D1A59CF7-3FC6-4694-82DF-F9FF58DDA5A9}" type="slidenum">
              <a:rPr lang="fr-FR" smtClean="0"/>
              <a:t>29</a:t>
            </a:fld>
            <a:endParaRPr lang="fr-FR"/>
          </a:p>
        </p:txBody>
      </p:sp>
    </p:spTree>
    <p:extLst>
      <p:ext uri="{BB962C8B-B14F-4D97-AF65-F5344CB8AC3E}">
        <p14:creationId xmlns:p14="http://schemas.microsoft.com/office/powerpoint/2010/main" val="32961886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Rot="1" noChangeAspect="1" noChangeArrowheads="1" noTextEdit="1"/>
          </p:cNvSpPr>
          <p:nvPr>
            <p:ph type="sldImg"/>
          </p:nvPr>
        </p:nvSpPr>
        <p:spPr bwMode="auto">
          <a:xfrm>
            <a:off x="1163638" y="698500"/>
            <a:ext cx="4559300" cy="3419475"/>
          </a:xfrm>
          <a:prstGeom prst="rect">
            <a:avLst/>
          </a:prstGeom>
          <a:noFill/>
          <a:ln>
            <a:solidFill>
              <a:srgbClr val="000000"/>
            </a:solidFill>
            <a:miter lim="800000"/>
            <a:headEnd/>
            <a:tailEnd/>
          </a:ln>
        </p:spPr>
      </p:sp>
      <p:sp>
        <p:nvSpPr>
          <p:cNvPr id="154627" name="Rectangle 3"/>
          <p:cNvSpPr>
            <a:spLocks noGrp="1" noChangeArrowheads="1"/>
          </p:cNvSpPr>
          <p:nvPr>
            <p:ph type="body" idx="1"/>
          </p:nvPr>
        </p:nvSpPr>
        <p:spPr bwMode="auto">
          <a:xfrm>
            <a:off x="928369" y="4327695"/>
            <a:ext cx="5028662" cy="4118290"/>
          </a:xfrm>
          <a:prstGeom prst="rect">
            <a:avLst/>
          </a:prstGeom>
          <a:noFill/>
          <a:ln w="12700">
            <a:miter lim="800000"/>
            <a:headEnd type="none" w="sm" len="sm"/>
            <a:tailEnd type="none" w="sm" len="sm"/>
          </a:ln>
        </p:spPr>
        <p:txBody>
          <a:bodyPr/>
          <a:lstStyle/>
          <a:p>
            <a:r>
              <a:rPr lang="fr-FR"/>
              <a:t>La présence d’un groupe contrôle permet de contrôler ses biais. Les deux groupes étant identiques grâce au tirage au sort du médicament attribué à chaque groupe, le seul facteur qui différenciera les deux groupes sera le traitement. On évite ainsi que les patients soient sélectionnés de manière différentielle entre les deux bras de traitement, ou le biais de sélection.</a:t>
            </a:r>
            <a:endParaRPr lang="fr-FR" dirty="0"/>
          </a:p>
        </p:txBody>
      </p:sp>
    </p:spTree>
    <p:extLst>
      <p:ext uri="{BB962C8B-B14F-4D97-AF65-F5344CB8AC3E}">
        <p14:creationId xmlns:p14="http://schemas.microsoft.com/office/powerpoint/2010/main" val="1006563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Rot="1" noChangeAspect="1" noChangeArrowheads="1" noTextEdit="1"/>
          </p:cNvSpPr>
          <p:nvPr>
            <p:ph type="sldImg"/>
          </p:nvPr>
        </p:nvSpPr>
        <p:spPr bwMode="auto">
          <a:xfrm>
            <a:off x="1163638" y="698500"/>
            <a:ext cx="4559300" cy="3419475"/>
          </a:xfrm>
          <a:prstGeom prst="rect">
            <a:avLst/>
          </a:prstGeom>
          <a:noFill/>
          <a:ln>
            <a:solidFill>
              <a:srgbClr val="000000"/>
            </a:solidFill>
            <a:miter lim="800000"/>
            <a:headEnd/>
            <a:tailEnd/>
          </a:ln>
        </p:spPr>
      </p:sp>
      <p:sp>
        <p:nvSpPr>
          <p:cNvPr id="155651" name="Rectangle 3"/>
          <p:cNvSpPr>
            <a:spLocks noGrp="1" noChangeArrowheads="1"/>
          </p:cNvSpPr>
          <p:nvPr>
            <p:ph type="body" idx="1"/>
          </p:nvPr>
        </p:nvSpPr>
        <p:spPr bwMode="auto">
          <a:xfrm>
            <a:off x="928369" y="4327695"/>
            <a:ext cx="5028662" cy="4118290"/>
          </a:xfrm>
          <a:prstGeom prst="rect">
            <a:avLst/>
          </a:prstGeom>
          <a:noFill/>
          <a:ln w="12700">
            <a:miter lim="800000"/>
            <a:headEnd type="none" w="sm" len="sm"/>
            <a:tailEnd type="none" w="sm" len="sm"/>
          </a:ln>
        </p:spPr>
        <p:txBody>
          <a:bodyPr/>
          <a:lstStyle/>
          <a:p>
            <a:r>
              <a:rPr lang="fr-FR" dirty="0"/>
              <a:t>Comment constituerons nous ses groupes : par ce que l’on appelle le tirage au sort. Ainsi la répartition ne dépendra ni du patient, ni du malade, ni du médecin, ni du médicament.
Les autres termes pour designer le tirage au sort du médicament attribué à chaque groupe sont 
l’allocation aléatoire, et la randomisation.
La randomisation assurera qu’en moyenne, les deux groupes seront en moyenne de même pronostique </a:t>
            </a:r>
          </a:p>
        </p:txBody>
      </p:sp>
    </p:spTree>
    <p:extLst>
      <p:ext uri="{BB962C8B-B14F-4D97-AF65-F5344CB8AC3E}">
        <p14:creationId xmlns:p14="http://schemas.microsoft.com/office/powerpoint/2010/main" val="16619804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Rot="1" noChangeAspect="1" noChangeArrowheads="1" noTextEdit="1"/>
          </p:cNvSpPr>
          <p:nvPr>
            <p:ph type="sldImg"/>
          </p:nvPr>
        </p:nvSpPr>
        <p:spPr bwMode="auto">
          <a:xfrm>
            <a:off x="1162050" y="698500"/>
            <a:ext cx="4560888" cy="3421063"/>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1315" name="Rectangle 3"/>
          <p:cNvSpPr>
            <a:spLocks noGrp="1" noChangeArrowheads="1"/>
          </p:cNvSpPr>
          <p:nvPr>
            <p:ph type="body" idx="1"/>
          </p:nvPr>
        </p:nvSpPr>
        <p:spPr bwMode="auto">
          <a:xfrm>
            <a:off x="928368" y="4327695"/>
            <a:ext cx="5028663" cy="411829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lg" len="med"/>
              </a14:hiddenLine>
            </a:ext>
          </a:extLst>
        </p:spPr>
        <p:txBody>
          <a:bodyPr/>
          <a:lstStyle/>
          <a:p>
            <a:r>
              <a:rPr lang="fr-FR"/>
              <a:t>Ainsi, l’ensemble des facteurs qui peuvent atteindre la validité de nos résultats comme l’évolution spontanée, l’effet placebo, la régression à la moyenne, les facteurs de confusions seront identiques entre les deux groupes. La seule différence qui persistera entre les deux groupes sera l’effet du traitement.
Nous pourrons ainsi établir un lien de causalité entre le traitement et l’état de santé des participants à la fin de l’étude, nos résultats sont valides.</a:t>
            </a:r>
            <a:endParaRPr lang="fr-FR" dirty="0"/>
          </a:p>
        </p:txBody>
      </p:sp>
    </p:spTree>
    <p:extLst>
      <p:ext uri="{BB962C8B-B14F-4D97-AF65-F5344CB8AC3E}">
        <p14:creationId xmlns:p14="http://schemas.microsoft.com/office/powerpoint/2010/main" val="5848030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a:t>Nous pouvons utiliser différents plan d’expérience pour tester les médicaments, le plan en groupe parallèle où on suit les deux groupes de patients sous traitement et sous placebo en parallèle est le schéma le plus répandu et le plus simple à réaliser.</a:t>
            </a:r>
            <a:endParaRPr lang="fr-FR" dirty="0"/>
          </a:p>
        </p:txBody>
      </p:sp>
      <p:sp>
        <p:nvSpPr>
          <p:cNvPr id="4" name="Espace réservé du numéro de diapositive 3"/>
          <p:cNvSpPr>
            <a:spLocks noGrp="1"/>
          </p:cNvSpPr>
          <p:nvPr>
            <p:ph type="sldNum" sz="quarter" idx="10"/>
          </p:nvPr>
        </p:nvSpPr>
        <p:spPr/>
        <p:txBody>
          <a:bodyPr/>
          <a:lstStyle/>
          <a:p>
            <a:fld id="{D1A59CF7-3FC6-4694-82DF-F9FF58DDA5A9}" type="slidenum">
              <a:rPr lang="fr-FR" smtClean="0"/>
              <a:t>35</a:t>
            </a:fld>
            <a:endParaRPr lang="fr-FR"/>
          </a:p>
        </p:txBody>
      </p:sp>
    </p:spTree>
    <p:extLst>
      <p:ext uri="{BB962C8B-B14F-4D97-AF65-F5344CB8AC3E}">
        <p14:creationId xmlns:p14="http://schemas.microsoft.com/office/powerpoint/2010/main" val="18285187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a:t>Avec le plan en croisé,  le patient reçoit le traitement et ensuite le placebo ou le placebo et ensuite le traitement. Cet ordre sera défini par le hasard ou le tirage au sort.
Afin d’être sûr que l’effet du traitement n’est pas maintenu d’une période à l’autre et n'influence pas l’état de santé du patient lors des deux périodes, une période de lavage est établie entre les deux périodes. Elle permet de s’assurer que le traitement est entièrement éliminé de l’organisme et n’agit plus sur la santé des participants. Le patient en début du deuxième période sera donc en théorie exactement dans le même état de santé qu’au début de la première période. La maladie doit donc aussi être stable dans le temps pour que ce plan ait un sens, et l’état de santé mesuré doit être réversible. Par exemple il n’est pas possible d’effectuer un essai croisé si le critère mesuré est le décès.</a:t>
            </a:r>
            <a:endParaRPr lang="fr-FR" dirty="0"/>
          </a:p>
        </p:txBody>
      </p:sp>
      <p:sp>
        <p:nvSpPr>
          <p:cNvPr id="4" name="Espace réservé du numéro de diapositive 3"/>
          <p:cNvSpPr>
            <a:spLocks noGrp="1"/>
          </p:cNvSpPr>
          <p:nvPr>
            <p:ph type="sldNum" sz="quarter" idx="10"/>
          </p:nvPr>
        </p:nvSpPr>
        <p:spPr/>
        <p:txBody>
          <a:bodyPr/>
          <a:lstStyle/>
          <a:p>
            <a:fld id="{D1A59CF7-3FC6-4694-82DF-F9FF58DDA5A9}" type="slidenum">
              <a:rPr lang="fr-FR" smtClean="0"/>
              <a:t>36</a:t>
            </a:fld>
            <a:endParaRPr lang="fr-FR"/>
          </a:p>
        </p:txBody>
      </p:sp>
    </p:spTree>
    <p:extLst>
      <p:ext uri="{BB962C8B-B14F-4D97-AF65-F5344CB8AC3E}">
        <p14:creationId xmlns:p14="http://schemas.microsoft.com/office/powerpoint/2010/main" val="23888006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3899553-A895-4108-96BA-5236B9AB032E}" type="slidenum">
              <a:rPr lang="fr-FR" smtClean="0"/>
              <a:pPr/>
              <a:t>2</a:t>
            </a:fld>
            <a:endParaRPr lang="fr-FR"/>
          </a:p>
        </p:txBody>
      </p:sp>
    </p:spTree>
    <p:extLst>
      <p:ext uri="{BB962C8B-B14F-4D97-AF65-F5344CB8AC3E}">
        <p14:creationId xmlns:p14="http://schemas.microsoft.com/office/powerpoint/2010/main" val="12567103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a:t>Voici un exemple:</a:t>
            </a:r>
          </a:p>
          <a:p>
            <a:r>
              <a:rPr lang="fr-FR"/>
              <a:t>Le sujet 1 est randomisé selon l’ordre actif d’abord placebo ensuite, la différence de son état de santé entre ces deux périodes, montre que le traitement a amélioré son état de santé par rapport au placebo.</a:t>
            </a:r>
          </a:p>
          <a:p>
            <a:r>
              <a:rPr lang="fr-FR"/>
              <a:t>Le sujet deux est randomisé dans l’ordre placebo d’abord, actif ensuite, le traitement a aussi amélioré son état de santé.</a:t>
            </a:r>
          </a:p>
          <a:p>
            <a:r>
              <a:rPr lang="fr-FR"/>
              <a:t>A la fin de l’étude la moyenne de l’ensemble des succès et des échecs des participants permet de mesurer l’efficacité globale du traitement.</a:t>
            </a:r>
            <a:endParaRPr lang="fr-FR" dirty="0"/>
          </a:p>
        </p:txBody>
      </p:sp>
      <p:sp>
        <p:nvSpPr>
          <p:cNvPr id="4" name="Espace réservé du numéro de diapositive 3"/>
          <p:cNvSpPr>
            <a:spLocks noGrp="1"/>
          </p:cNvSpPr>
          <p:nvPr>
            <p:ph type="sldNum" sz="quarter" idx="10"/>
          </p:nvPr>
        </p:nvSpPr>
        <p:spPr/>
        <p:txBody>
          <a:bodyPr/>
          <a:lstStyle/>
          <a:p>
            <a:fld id="{D1A59CF7-3FC6-4694-82DF-F9FF58DDA5A9}" type="slidenum">
              <a:rPr lang="fr-FR" smtClean="0"/>
              <a:t>37</a:t>
            </a:fld>
            <a:endParaRPr lang="fr-FR"/>
          </a:p>
        </p:txBody>
      </p:sp>
    </p:spTree>
    <p:extLst>
      <p:ext uri="{BB962C8B-B14F-4D97-AF65-F5344CB8AC3E}">
        <p14:creationId xmlns:p14="http://schemas.microsoft.com/office/powerpoint/2010/main" val="24519647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a:t>A quoi sert le placebo
On a déjà vu que le fait de donner du placebo permet de contrôler l’effet placebo, les deux groupes de l’étude ceux sous actifs  et ceux sous placebo auront l’effet placébo du traitement.
Mais le placebo permet aussi de maintenir l’insu entre les deux groupes, si les deux traitements ont une forme galénique identique.
Ainsi l’insu permet de s’assurer que le médecin ne soit pas tenté de suivre les patients différemment en fonction de la nature du traitement reçu en prescrivant par exemple plus d’examens complémentaires ou de traitements concomitants. Ce suivi différent entre les deux groupes entrainent ce qu’on appelle le biais de suivi. La connaissance de la nature du traitement peut aussi influencer le médecin lorsqu’il évalue l ’état de santé des patients ce que l’on appellera le critère de jugement (voir le cours Analyse).  Par la connaissance de la nature du traitement que reçoit le patient, le médecin peut interpréter de manière plus favorable le critère s’il est sous un traitement actif que s’il est sous placebo. Cette influence entraine un biais de mesure.</a:t>
            </a:r>
            <a:endParaRPr lang="fr-FR" dirty="0"/>
          </a:p>
        </p:txBody>
      </p:sp>
      <p:sp>
        <p:nvSpPr>
          <p:cNvPr id="4" name="Espace réservé du numéro de diapositive 3"/>
          <p:cNvSpPr>
            <a:spLocks noGrp="1"/>
          </p:cNvSpPr>
          <p:nvPr>
            <p:ph type="sldNum" sz="quarter" idx="10"/>
          </p:nvPr>
        </p:nvSpPr>
        <p:spPr/>
        <p:txBody>
          <a:bodyPr/>
          <a:lstStyle/>
          <a:p>
            <a:fld id="{D1A59CF7-3FC6-4694-82DF-F9FF58DDA5A9}" type="slidenum">
              <a:rPr lang="fr-FR" smtClean="0"/>
              <a:t>38</a:t>
            </a:fld>
            <a:endParaRPr lang="fr-FR"/>
          </a:p>
        </p:txBody>
      </p:sp>
    </p:spTree>
    <p:extLst>
      <p:ext uri="{BB962C8B-B14F-4D97-AF65-F5344CB8AC3E}">
        <p14:creationId xmlns:p14="http://schemas.microsoft.com/office/powerpoint/2010/main" val="6024009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a:t>Et voici la définition d’une étude en ouvert, en simple insu et en double insu</a:t>
            </a:r>
            <a:endParaRPr lang="fr-FR" dirty="0"/>
          </a:p>
        </p:txBody>
      </p:sp>
      <p:sp>
        <p:nvSpPr>
          <p:cNvPr id="4" name="Espace réservé du numéro de diapositive 3"/>
          <p:cNvSpPr>
            <a:spLocks noGrp="1"/>
          </p:cNvSpPr>
          <p:nvPr>
            <p:ph type="sldNum" sz="quarter" idx="10"/>
          </p:nvPr>
        </p:nvSpPr>
        <p:spPr/>
        <p:txBody>
          <a:bodyPr/>
          <a:lstStyle/>
          <a:p>
            <a:fld id="{D1A59CF7-3FC6-4694-82DF-F9FF58DDA5A9}" type="slidenum">
              <a:rPr lang="fr-FR" smtClean="0"/>
              <a:t>39</a:t>
            </a:fld>
            <a:endParaRPr lang="fr-FR"/>
          </a:p>
        </p:txBody>
      </p:sp>
    </p:spTree>
    <p:extLst>
      <p:ext uri="{BB962C8B-B14F-4D97-AF65-F5344CB8AC3E}">
        <p14:creationId xmlns:p14="http://schemas.microsoft.com/office/powerpoint/2010/main" val="30494137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a:t>Ainsi ce schéma résume comment la méthodologie permet d’éviter les différents types de biais</a:t>
            </a:r>
          </a:p>
          <a:p>
            <a:r>
              <a:rPr lang="fr-FR"/>
              <a:t>Le biais d’attrition vous ai présenté dans le cours sur l’Analyse. </a:t>
            </a:r>
          </a:p>
          <a:p>
            <a:r>
              <a:rPr lang="fr-FR"/>
              <a:t> .</a:t>
            </a:r>
          </a:p>
          <a:p>
            <a:endParaRPr lang="fr-FR" dirty="0"/>
          </a:p>
        </p:txBody>
      </p:sp>
      <p:sp>
        <p:nvSpPr>
          <p:cNvPr id="4" name="Espace réservé du numéro de diapositive 3"/>
          <p:cNvSpPr>
            <a:spLocks noGrp="1"/>
          </p:cNvSpPr>
          <p:nvPr>
            <p:ph type="sldNum" sz="quarter" idx="10"/>
          </p:nvPr>
        </p:nvSpPr>
        <p:spPr/>
        <p:txBody>
          <a:bodyPr/>
          <a:lstStyle/>
          <a:p>
            <a:fld id="{D1A59CF7-3FC6-4694-82DF-F9FF58DDA5A9}" type="slidenum">
              <a:rPr lang="fr-FR" smtClean="0"/>
              <a:t>40</a:t>
            </a:fld>
            <a:endParaRPr lang="fr-FR"/>
          </a:p>
        </p:txBody>
      </p:sp>
    </p:spTree>
    <p:extLst>
      <p:ext uri="{BB962C8B-B14F-4D97-AF65-F5344CB8AC3E}">
        <p14:creationId xmlns:p14="http://schemas.microsoft.com/office/powerpoint/2010/main" val="30970695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a:t>L’autre élément à considérer lors de l’analyse des résultats et donc du calcul du risque relatif concerne les écarts au protocole. Lors d’une étude tout ne se passe pas comme prévu, certains patients vont quitter l’étude avant sa fin, d’autres vont changer de bras de traitement. Lorsque vous allez constituer votre tableau 2X2 vous allez vous demander comment analyser ces patients qui n’ont pas respecté le protocole?
L’analyse adéquate est appelée l’analyse en intention de traitement (ITT). Il s’agit de compter les patients toujours dans le groupe dans lequel ils ont été randomisés, qu’ils aient respecté le protocole ou non. On voit bien donc que pour pouvoir effectuer une analyse en intention de traitement nous avons besoin de connaitre le devenir des patients et de savoir si ils ont présenté l’événement ou pas.
L’analyse en ITT est adéquate car elle maintient le respect de la randomisation, les patients restent dans le groupe dans lequel ils ont été randomisés, ainsi la comparabilité des groupes est respectée, elle est aussi adéquate parce que dans la vie réelle les patients ne vont va suivre exactement les consignes de traitement, ainsi les résultats de l’essai sont proches de la réalité de terrain de tous les jours des médecins.
Enfin, elle est adéquate parce qu’elle ne surestime pas l’effet du traitement comme le montre cet exemple, imaginez que 20 patients dans le groupe traité par A ont eu un AVC, or 10 ont arrêté leur traitement, dans le groupe B aussi, 20 patients ont eu un AVC. L’analyse per protocole consiste à exclure de l’analyse les patients qui n’ont pas respecté le protocole cad les 10 patients ayant eu un AVC mais ayant arrêté leur traitement. Calculons le risque relatif dans ce cas, il sera de 0,55 ou un traitement qui parait très efficace car il réduit le risque d’AVC de 45%.
Maintenant, refaisons la même analyse en gardant ses patients dans l’analyse le risque relatif sera de 1 cad un traitement qui ne fait pas mieux dans le groupe A par rapport au groupe B. </a:t>
            </a:r>
            <a:endParaRPr lang="fr-FR" dirty="0"/>
          </a:p>
        </p:txBody>
      </p:sp>
      <p:sp>
        <p:nvSpPr>
          <p:cNvPr id="4" name="Espace réservé du numéro de diapositive 3"/>
          <p:cNvSpPr>
            <a:spLocks noGrp="1"/>
          </p:cNvSpPr>
          <p:nvPr>
            <p:ph type="sldNum" sz="quarter" idx="10"/>
          </p:nvPr>
        </p:nvSpPr>
        <p:spPr/>
        <p:txBody>
          <a:bodyPr/>
          <a:lstStyle/>
          <a:p>
            <a:fld id="{74BF6841-2AC0-4BEB-A0BC-19CDEBE8F806}" type="slidenum">
              <a:rPr lang="fr-FR" smtClean="0"/>
              <a:t>41</a:t>
            </a:fld>
            <a:endParaRPr lang="fr-FR"/>
          </a:p>
        </p:txBody>
      </p:sp>
    </p:spTree>
    <p:extLst>
      <p:ext uri="{BB962C8B-B14F-4D97-AF65-F5344CB8AC3E}">
        <p14:creationId xmlns:p14="http://schemas.microsoft.com/office/powerpoint/2010/main" val="186389498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1A59CF7-3FC6-4694-82DF-F9FF58DDA5A9}" type="slidenum">
              <a:rPr lang="fr-FR" smtClean="0"/>
              <a:t>42</a:t>
            </a:fld>
            <a:endParaRPr lang="fr-FR"/>
          </a:p>
        </p:txBody>
      </p:sp>
    </p:spTree>
    <p:extLst>
      <p:ext uri="{BB962C8B-B14F-4D97-AF65-F5344CB8AC3E}">
        <p14:creationId xmlns:p14="http://schemas.microsoft.com/office/powerpoint/2010/main" val="375902342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1A59CF7-3FC6-4694-82DF-F9FF58DDA5A9}" type="slidenum">
              <a:rPr lang="fr-FR" smtClean="0"/>
              <a:t>43</a:t>
            </a:fld>
            <a:endParaRPr lang="fr-FR"/>
          </a:p>
        </p:txBody>
      </p:sp>
    </p:spTree>
    <p:extLst>
      <p:ext uri="{BB962C8B-B14F-4D97-AF65-F5344CB8AC3E}">
        <p14:creationId xmlns:p14="http://schemas.microsoft.com/office/powerpoint/2010/main" val="28157012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a:t>Pourquoi la méthodologie est importante : Parce que nous devons apporter la preuve scientifique de l'efficacité clinique des traitements et d’adopter des traitements sur la base de faits avérés et non pas sur des raisonnements théoriques basés sur leur mécanisme d'action et de plus, le code de la déontologie médicale précise que le médecin s’engage à assurer au patient des soins fondés sur les données acquises de la science.
Cette présentation traite donc des aspects méthodologiques qui vous permettront de distinguer les données scientifiques des spéculations théoriques.</a:t>
            </a:r>
            <a:endParaRPr lang="fr-FR" dirty="0"/>
          </a:p>
        </p:txBody>
      </p:sp>
      <p:sp>
        <p:nvSpPr>
          <p:cNvPr id="4" name="Espace réservé du numéro de diapositive 3"/>
          <p:cNvSpPr>
            <a:spLocks noGrp="1"/>
          </p:cNvSpPr>
          <p:nvPr>
            <p:ph type="sldNum" sz="quarter" idx="10"/>
          </p:nvPr>
        </p:nvSpPr>
        <p:spPr/>
        <p:txBody>
          <a:bodyPr/>
          <a:lstStyle/>
          <a:p>
            <a:fld id="{D1A59CF7-3FC6-4694-82DF-F9FF58DDA5A9}" type="slidenum">
              <a:rPr lang="fr-FR" smtClean="0"/>
              <a:t>3</a:t>
            </a:fld>
            <a:endParaRPr lang="fr-FR"/>
          </a:p>
        </p:txBody>
      </p:sp>
    </p:spTree>
    <p:extLst>
      <p:ext uri="{BB962C8B-B14F-4D97-AF65-F5344CB8AC3E}">
        <p14:creationId xmlns:p14="http://schemas.microsoft.com/office/powerpoint/2010/main" val="18578407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b="0" i="0" u="none" strike="noStrike" kern="1200" dirty="0">
                <a:solidFill>
                  <a:schemeClr val="tx1"/>
                </a:solidFill>
                <a:effectLst/>
                <a:latin typeface="+mn-lt"/>
                <a:ea typeface="+mn-ea"/>
                <a:cs typeface="+mn-cs"/>
              </a:rPr>
              <a:t>N </a:t>
            </a:r>
            <a:r>
              <a:rPr lang="fr-FR" sz="1200" b="0" i="0" u="none" strike="noStrike" kern="1200" dirty="0" err="1">
                <a:solidFill>
                  <a:schemeClr val="tx1"/>
                </a:solidFill>
                <a:effectLst/>
                <a:latin typeface="+mn-lt"/>
                <a:ea typeface="+mn-ea"/>
                <a:cs typeface="+mn-cs"/>
              </a:rPr>
              <a:t>Engl</a:t>
            </a:r>
            <a:r>
              <a:rPr lang="fr-FR" sz="1200" b="0" i="0" u="none" strike="noStrike" kern="1200" dirty="0">
                <a:solidFill>
                  <a:schemeClr val="tx1"/>
                </a:solidFill>
                <a:effectLst/>
                <a:latin typeface="+mn-lt"/>
                <a:ea typeface="+mn-ea"/>
                <a:cs typeface="+mn-cs"/>
              </a:rPr>
              <a:t> J Med 2020; 383:2030-2040</a:t>
            </a:r>
            <a:br>
              <a:rPr lang="fr-FR" dirty="0"/>
            </a:br>
            <a:r>
              <a:rPr lang="fr-FR" sz="1200" b="0" i="0" u="none" strike="noStrike" kern="1200" dirty="0">
                <a:solidFill>
                  <a:schemeClr val="tx1"/>
                </a:solidFill>
                <a:effectLst/>
                <a:latin typeface="+mn-lt"/>
                <a:ea typeface="+mn-ea"/>
                <a:cs typeface="+mn-cs"/>
              </a:rPr>
              <a:t>DOI: 10.1056/NEJMoa2022926</a:t>
            </a:r>
            <a:endParaRPr lang="fr-FR" dirty="0"/>
          </a:p>
        </p:txBody>
      </p:sp>
      <p:sp>
        <p:nvSpPr>
          <p:cNvPr id="4" name="Espace réservé du numéro de diapositive 3"/>
          <p:cNvSpPr>
            <a:spLocks noGrp="1"/>
          </p:cNvSpPr>
          <p:nvPr>
            <p:ph type="sldNum" sz="quarter" idx="5"/>
          </p:nvPr>
        </p:nvSpPr>
        <p:spPr/>
        <p:txBody>
          <a:bodyPr/>
          <a:lstStyle/>
          <a:p>
            <a:fld id="{852B6409-39FC-DF47-9D90-0F858ED59C0D}" type="slidenum">
              <a:rPr lang="fr-FR" smtClean="0"/>
              <a:t>8</a:t>
            </a:fld>
            <a:endParaRPr lang="fr-FR"/>
          </a:p>
        </p:txBody>
      </p:sp>
    </p:spTree>
    <p:extLst>
      <p:ext uri="{BB962C8B-B14F-4D97-AF65-F5344CB8AC3E}">
        <p14:creationId xmlns:p14="http://schemas.microsoft.com/office/powerpoint/2010/main" val="31551588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err="1">
                <a:solidFill>
                  <a:schemeClr val="tx1"/>
                </a:solidFill>
                <a:effectLst/>
                <a:latin typeface="+mn-lt"/>
                <a:ea typeface="+mn-ea"/>
                <a:cs typeface="+mn-cs"/>
              </a:rPr>
              <a:t>Health</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Technology</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Assessment</a:t>
            </a:r>
            <a:r>
              <a:rPr lang="fr-FR" sz="1200" kern="1200" dirty="0">
                <a:solidFill>
                  <a:schemeClr val="tx1"/>
                </a:solidFill>
                <a:effectLst/>
                <a:latin typeface="+mn-lt"/>
                <a:ea typeface="+mn-ea"/>
                <a:cs typeface="+mn-cs"/>
              </a:rPr>
              <a:t> 2012; Vol. 16: No. 35</a:t>
            </a:r>
          </a:p>
          <a:p>
            <a:endParaRPr lang="fr-FR" sz="1200" kern="1200" dirty="0">
              <a:solidFill>
                <a:schemeClr val="tx1"/>
              </a:solidFill>
              <a:effectLst/>
              <a:latin typeface="+mn-lt"/>
              <a:ea typeface="+mn-ea"/>
              <a:cs typeface="+mn-cs"/>
            </a:endParaRPr>
          </a:p>
          <a:p>
            <a:r>
              <a:rPr lang="fr-FR" sz="1200" kern="1200" dirty="0" err="1">
                <a:solidFill>
                  <a:schemeClr val="tx1"/>
                </a:solidFill>
                <a:effectLst/>
                <a:latin typeface="+mn-lt"/>
                <a:ea typeface="+mn-ea"/>
                <a:cs typeface="+mn-cs"/>
              </a:rPr>
              <a:t>Results</a:t>
            </a:r>
            <a:r>
              <a:rPr lang="fr-FR" sz="1200" kern="1200" dirty="0">
                <a:solidFill>
                  <a:schemeClr val="tx1"/>
                </a:solidFill>
                <a:effectLst/>
                <a:latin typeface="+mn-lt"/>
                <a:ea typeface="+mn-ea"/>
                <a:cs typeface="+mn-cs"/>
              </a:rPr>
              <a:t>: The </a:t>
            </a:r>
            <a:r>
              <a:rPr lang="fr-FR" sz="1200" kern="1200" dirty="0" err="1">
                <a:solidFill>
                  <a:schemeClr val="tx1"/>
                </a:solidFill>
                <a:effectLst/>
                <a:latin typeface="+mn-lt"/>
                <a:ea typeface="+mn-ea"/>
                <a:cs typeface="+mn-cs"/>
              </a:rPr>
              <a:t>analysis</a:t>
            </a:r>
            <a:r>
              <a:rPr lang="fr-FR" sz="1200" kern="1200" dirty="0">
                <a:solidFill>
                  <a:schemeClr val="tx1"/>
                </a:solidFill>
                <a:effectLst/>
                <a:latin typeface="+mn-lt"/>
                <a:ea typeface="+mn-ea"/>
                <a:cs typeface="+mn-cs"/>
              </a:rPr>
              <a:t> data set </a:t>
            </a:r>
            <a:r>
              <a:rPr lang="fr-FR" sz="1200" kern="1200" dirty="0" err="1">
                <a:solidFill>
                  <a:schemeClr val="tx1"/>
                </a:solidFill>
                <a:effectLst/>
                <a:latin typeface="+mn-lt"/>
                <a:ea typeface="+mn-ea"/>
                <a:cs typeface="+mn-cs"/>
              </a:rPr>
              <a:t>contained</a:t>
            </a:r>
            <a:r>
              <a:rPr lang="fr-FR" sz="1200" kern="1200" dirty="0">
                <a:solidFill>
                  <a:schemeClr val="tx1"/>
                </a:solidFill>
                <a:effectLst/>
                <a:latin typeface="+mn-lt"/>
                <a:ea typeface="+mn-ea"/>
                <a:cs typeface="+mn-cs"/>
              </a:rPr>
              <a:t> 1973 trials </a:t>
            </a:r>
            <a:r>
              <a:rPr lang="fr-FR" sz="1200" kern="1200" dirty="0" err="1">
                <a:solidFill>
                  <a:schemeClr val="tx1"/>
                </a:solidFill>
                <a:effectLst/>
                <a:latin typeface="+mn-lt"/>
                <a:ea typeface="+mn-ea"/>
                <a:cs typeface="+mn-cs"/>
              </a:rPr>
              <a:t>included</a:t>
            </a:r>
            <a:r>
              <a:rPr lang="fr-FR" sz="1200" kern="1200" dirty="0">
                <a:solidFill>
                  <a:schemeClr val="tx1"/>
                </a:solidFill>
                <a:effectLst/>
                <a:latin typeface="+mn-lt"/>
                <a:ea typeface="+mn-ea"/>
                <a:cs typeface="+mn-cs"/>
              </a:rPr>
              <a:t> in 234 </a:t>
            </a:r>
            <a:r>
              <a:rPr lang="fr-FR" sz="1200" kern="1200" dirty="0" err="1">
                <a:solidFill>
                  <a:schemeClr val="tx1"/>
                </a:solidFill>
                <a:effectLst/>
                <a:latin typeface="+mn-lt"/>
                <a:ea typeface="+mn-ea"/>
                <a:cs typeface="+mn-cs"/>
              </a:rPr>
              <a:t>meta</a:t>
            </a:r>
            <a:r>
              <a:rPr lang="fr-FR" sz="1200" kern="1200" dirty="0">
                <a:solidFill>
                  <a:schemeClr val="tx1"/>
                </a:solidFill>
                <a:effectLst/>
                <a:latin typeface="+mn-lt"/>
                <a:ea typeface="+mn-ea"/>
                <a:cs typeface="+mn-cs"/>
              </a:rPr>
              <a:t>-analyses.</a:t>
            </a:r>
          </a:p>
          <a:p>
            <a:r>
              <a:rPr lang="fr-FR" sz="1200" kern="1200" dirty="0" err="1">
                <a:solidFill>
                  <a:schemeClr val="tx1"/>
                </a:solidFill>
                <a:effectLst/>
                <a:latin typeface="+mn-lt"/>
                <a:ea typeface="+mn-ea"/>
                <a:cs typeface="+mn-cs"/>
              </a:rPr>
              <a:t>Median</a:t>
            </a:r>
            <a:r>
              <a:rPr lang="fr-FR" sz="1200" kern="1200" dirty="0">
                <a:solidFill>
                  <a:schemeClr val="tx1"/>
                </a:solidFill>
                <a:effectLst/>
                <a:latin typeface="+mn-lt"/>
                <a:ea typeface="+mn-ea"/>
                <a:cs typeface="+mn-cs"/>
              </a:rPr>
              <a:t> kappa </a:t>
            </a:r>
            <a:r>
              <a:rPr lang="fr-FR" sz="1200" kern="1200" dirty="0" err="1">
                <a:solidFill>
                  <a:schemeClr val="tx1"/>
                </a:solidFill>
                <a:effectLst/>
                <a:latin typeface="+mn-lt"/>
                <a:ea typeface="+mn-ea"/>
                <a:cs typeface="+mn-cs"/>
              </a:rPr>
              <a:t>statistics</a:t>
            </a:r>
            <a:r>
              <a:rPr lang="fr-FR" sz="1200" kern="1200" dirty="0">
                <a:solidFill>
                  <a:schemeClr val="tx1"/>
                </a:solidFill>
                <a:effectLst/>
                <a:latin typeface="+mn-lt"/>
                <a:ea typeface="+mn-ea"/>
                <a:cs typeface="+mn-cs"/>
              </a:rPr>
              <a:t> for agreement </a:t>
            </a:r>
            <a:r>
              <a:rPr lang="fr-FR" sz="1200" kern="1200" dirty="0" err="1">
                <a:solidFill>
                  <a:schemeClr val="tx1"/>
                </a:solidFill>
                <a:effectLst/>
                <a:latin typeface="+mn-lt"/>
                <a:ea typeface="+mn-ea"/>
                <a:cs typeface="+mn-cs"/>
              </a:rPr>
              <a:t>between</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assessments</a:t>
            </a:r>
            <a:r>
              <a:rPr lang="fr-FR" sz="1200" kern="1200" dirty="0">
                <a:solidFill>
                  <a:schemeClr val="tx1"/>
                </a:solidFill>
                <a:effectLst/>
                <a:latin typeface="+mn-lt"/>
                <a:ea typeface="+mn-ea"/>
                <a:cs typeface="+mn-cs"/>
              </a:rPr>
              <a:t> of trial </a:t>
            </a:r>
            <a:r>
              <a:rPr lang="fr-FR" sz="1200" kern="1200" dirty="0" err="1">
                <a:solidFill>
                  <a:schemeClr val="tx1"/>
                </a:solidFill>
                <a:effectLst/>
                <a:latin typeface="+mn-lt"/>
                <a:ea typeface="+mn-ea"/>
                <a:cs typeface="+mn-cs"/>
              </a:rPr>
              <a:t>characteristics</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were</a:t>
            </a:r>
            <a:r>
              <a:rPr lang="fr-FR" sz="1200" kern="1200" dirty="0">
                <a:solidFill>
                  <a:schemeClr val="tx1"/>
                </a:solidFill>
                <a:effectLst/>
                <a:latin typeface="+mn-lt"/>
                <a:ea typeface="+mn-ea"/>
                <a:cs typeface="+mn-cs"/>
              </a:rPr>
              <a:t>:</a:t>
            </a:r>
          </a:p>
          <a:p>
            <a:r>
              <a:rPr lang="fr-FR" sz="1200" kern="1200" dirty="0" err="1">
                <a:solidFill>
                  <a:schemeClr val="tx1"/>
                </a:solidFill>
                <a:effectLst/>
                <a:latin typeface="+mn-lt"/>
                <a:ea typeface="+mn-ea"/>
                <a:cs typeface="+mn-cs"/>
              </a:rPr>
              <a:t>sequence</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generation</a:t>
            </a:r>
            <a:r>
              <a:rPr lang="fr-FR" sz="1200" kern="1200" dirty="0">
                <a:solidFill>
                  <a:schemeClr val="tx1"/>
                </a:solidFill>
                <a:effectLst/>
                <a:latin typeface="+mn-lt"/>
                <a:ea typeface="+mn-ea"/>
                <a:cs typeface="+mn-cs"/>
              </a:rPr>
              <a:t> 0.60, allocation </a:t>
            </a:r>
            <a:r>
              <a:rPr lang="fr-FR" sz="1200" kern="1200" dirty="0" err="1">
                <a:solidFill>
                  <a:schemeClr val="tx1"/>
                </a:solidFill>
                <a:effectLst/>
                <a:latin typeface="+mn-lt"/>
                <a:ea typeface="+mn-ea"/>
                <a:cs typeface="+mn-cs"/>
              </a:rPr>
              <a:t>concealment</a:t>
            </a:r>
            <a:r>
              <a:rPr lang="fr-FR" sz="1200" kern="1200" dirty="0">
                <a:solidFill>
                  <a:schemeClr val="tx1"/>
                </a:solidFill>
                <a:effectLst/>
                <a:latin typeface="+mn-lt"/>
                <a:ea typeface="+mn-ea"/>
                <a:cs typeface="+mn-cs"/>
              </a:rPr>
              <a:t> 0.58 and </a:t>
            </a:r>
            <a:r>
              <a:rPr lang="fr-FR" sz="1200" kern="1200" dirty="0" err="1">
                <a:solidFill>
                  <a:schemeClr val="tx1"/>
                </a:solidFill>
                <a:effectLst/>
                <a:latin typeface="+mn-lt"/>
                <a:ea typeface="+mn-ea"/>
                <a:cs typeface="+mn-cs"/>
              </a:rPr>
              <a:t>blinding</a:t>
            </a:r>
            <a:r>
              <a:rPr lang="fr-FR" sz="1200" kern="1200" dirty="0">
                <a:solidFill>
                  <a:schemeClr val="tx1"/>
                </a:solidFill>
                <a:effectLst/>
                <a:latin typeface="+mn-lt"/>
                <a:ea typeface="+mn-ea"/>
                <a:cs typeface="+mn-cs"/>
              </a:rPr>
              <a:t> 0.87. Intervention</a:t>
            </a:r>
          </a:p>
          <a:p>
            <a:r>
              <a:rPr lang="fr-FR" sz="1200" kern="1200" dirty="0" err="1">
                <a:solidFill>
                  <a:schemeClr val="tx1"/>
                </a:solidFill>
                <a:effectLst/>
                <a:latin typeface="+mn-lt"/>
                <a:ea typeface="+mn-ea"/>
                <a:cs typeface="+mn-cs"/>
              </a:rPr>
              <a:t>effect</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estimates</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were</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exaggerated</a:t>
            </a:r>
            <a:r>
              <a:rPr lang="fr-FR" sz="1200" kern="1200" dirty="0">
                <a:solidFill>
                  <a:schemeClr val="tx1"/>
                </a:solidFill>
                <a:effectLst/>
                <a:latin typeface="+mn-lt"/>
                <a:ea typeface="+mn-ea"/>
                <a:cs typeface="+mn-cs"/>
              </a:rPr>
              <a:t> by an </a:t>
            </a:r>
            <a:r>
              <a:rPr lang="fr-FR" sz="1200" kern="1200" dirty="0" err="1">
                <a:solidFill>
                  <a:schemeClr val="tx1"/>
                </a:solidFill>
                <a:effectLst/>
                <a:latin typeface="+mn-lt"/>
                <a:ea typeface="+mn-ea"/>
                <a:cs typeface="+mn-cs"/>
              </a:rPr>
              <a:t>average</a:t>
            </a:r>
            <a:r>
              <a:rPr lang="fr-FR" sz="1200" kern="1200" dirty="0">
                <a:solidFill>
                  <a:schemeClr val="tx1"/>
                </a:solidFill>
                <a:effectLst/>
                <a:latin typeface="+mn-lt"/>
                <a:ea typeface="+mn-ea"/>
                <a:cs typeface="+mn-cs"/>
              </a:rPr>
              <a:t> 11% in trials </a:t>
            </a:r>
            <a:r>
              <a:rPr lang="fr-FR" sz="1200" kern="1200" dirty="0" err="1">
                <a:solidFill>
                  <a:schemeClr val="tx1"/>
                </a:solidFill>
                <a:effectLst/>
                <a:latin typeface="+mn-lt"/>
                <a:ea typeface="+mn-ea"/>
                <a:cs typeface="+mn-cs"/>
              </a:rPr>
              <a:t>with</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inadequate</a:t>
            </a:r>
            <a:r>
              <a:rPr lang="fr-FR" sz="1200" kern="1200" dirty="0">
                <a:solidFill>
                  <a:schemeClr val="tx1"/>
                </a:solidFill>
                <a:effectLst/>
                <a:latin typeface="+mn-lt"/>
                <a:ea typeface="+mn-ea"/>
                <a:cs typeface="+mn-cs"/>
              </a:rPr>
              <a:t> or </a:t>
            </a:r>
            <a:r>
              <a:rPr lang="fr-FR" sz="1200" kern="1200" dirty="0" err="1">
                <a:solidFill>
                  <a:schemeClr val="tx1"/>
                </a:solidFill>
                <a:effectLst/>
                <a:latin typeface="+mn-lt"/>
                <a:ea typeface="+mn-ea"/>
                <a:cs typeface="+mn-cs"/>
              </a:rPr>
              <a:t>unclear</a:t>
            </a:r>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a:t>
            </a:r>
            <a:r>
              <a:rPr lang="fr-FR" sz="1200" kern="1200" dirty="0" err="1">
                <a:solidFill>
                  <a:schemeClr val="tx1"/>
                </a:solidFill>
                <a:effectLst/>
                <a:latin typeface="+mn-lt"/>
                <a:ea typeface="+mn-ea"/>
                <a:cs typeface="+mn-cs"/>
              </a:rPr>
              <a:t>compared</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with</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adequate</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sequence</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generation</a:t>
            </a:r>
            <a:r>
              <a:rPr lang="fr-FR" sz="1200" kern="1200" dirty="0">
                <a:solidFill>
                  <a:schemeClr val="tx1"/>
                </a:solidFill>
                <a:effectLst/>
                <a:latin typeface="+mn-lt"/>
                <a:ea typeface="+mn-ea"/>
                <a:cs typeface="+mn-cs"/>
              </a:rPr>
              <a:t> (ROR 0.89, 95% </a:t>
            </a:r>
            <a:r>
              <a:rPr lang="fr-FR" sz="1200" kern="1200" dirty="0" err="1">
                <a:solidFill>
                  <a:schemeClr val="tx1"/>
                </a:solidFill>
                <a:effectLst/>
                <a:latin typeface="+mn-lt"/>
                <a:ea typeface="+mn-ea"/>
                <a:cs typeface="+mn-cs"/>
              </a:rPr>
              <a:t>CrI</a:t>
            </a:r>
            <a:r>
              <a:rPr lang="fr-FR" sz="1200" kern="1200" dirty="0">
                <a:solidFill>
                  <a:schemeClr val="tx1"/>
                </a:solidFill>
                <a:effectLst/>
                <a:latin typeface="+mn-lt"/>
                <a:ea typeface="+mn-ea"/>
                <a:cs typeface="+mn-cs"/>
              </a:rPr>
              <a:t> 0.82 to 0.96);</a:t>
            </a:r>
          </a:p>
          <a:p>
            <a:r>
              <a:rPr lang="fr-FR" sz="1200" kern="1200" dirty="0" err="1">
                <a:solidFill>
                  <a:schemeClr val="tx1"/>
                </a:solidFill>
                <a:effectLst/>
                <a:latin typeface="+mn-lt"/>
                <a:ea typeface="+mn-ea"/>
                <a:cs typeface="+mn-cs"/>
              </a:rPr>
              <a:t>between</a:t>
            </a:r>
            <a:r>
              <a:rPr lang="fr-FR" sz="1200" kern="1200" dirty="0">
                <a:solidFill>
                  <a:schemeClr val="tx1"/>
                </a:solidFill>
                <a:effectLst/>
                <a:latin typeface="+mn-lt"/>
                <a:ea typeface="+mn-ea"/>
                <a:cs typeface="+mn-cs"/>
              </a:rPr>
              <a:t>-trial </a:t>
            </a:r>
            <a:r>
              <a:rPr lang="fr-FR" sz="1200" kern="1200" dirty="0" err="1">
                <a:solidFill>
                  <a:schemeClr val="tx1"/>
                </a:solidFill>
                <a:effectLst/>
                <a:latin typeface="+mn-lt"/>
                <a:ea typeface="+mn-ea"/>
                <a:cs typeface="+mn-cs"/>
              </a:rPr>
              <a:t>heterogeneity</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was</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higher</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among</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such</a:t>
            </a:r>
            <a:r>
              <a:rPr lang="fr-FR" sz="1200" kern="1200" dirty="0">
                <a:solidFill>
                  <a:schemeClr val="tx1"/>
                </a:solidFill>
                <a:effectLst/>
                <a:latin typeface="+mn-lt"/>
                <a:ea typeface="+mn-ea"/>
                <a:cs typeface="+mn-cs"/>
              </a:rPr>
              <a:t> trials. </a:t>
            </a:r>
            <a:r>
              <a:rPr lang="fr-FR" sz="1200" kern="1200" dirty="0" err="1">
                <a:solidFill>
                  <a:schemeClr val="tx1"/>
                </a:solidFill>
                <a:effectLst/>
                <a:latin typeface="+mn-lt"/>
                <a:ea typeface="+mn-ea"/>
                <a:cs typeface="+mn-cs"/>
              </a:rPr>
              <a:t>Bias</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associated</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with</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inadequate</a:t>
            </a:r>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or </a:t>
            </a:r>
            <a:r>
              <a:rPr lang="fr-FR" sz="1200" kern="1200" dirty="0" err="1">
                <a:solidFill>
                  <a:schemeClr val="tx1"/>
                </a:solidFill>
                <a:effectLst/>
                <a:latin typeface="+mn-lt"/>
                <a:ea typeface="+mn-ea"/>
                <a:cs typeface="+mn-cs"/>
              </a:rPr>
              <a:t>unclear</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sequence</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generation</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was</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greatest</a:t>
            </a:r>
            <a:r>
              <a:rPr lang="fr-FR" sz="1200" kern="1200" dirty="0">
                <a:solidFill>
                  <a:schemeClr val="tx1"/>
                </a:solidFill>
                <a:effectLst/>
                <a:latin typeface="+mn-lt"/>
                <a:ea typeface="+mn-ea"/>
                <a:cs typeface="+mn-cs"/>
              </a:rPr>
              <a:t> for subjective </a:t>
            </a:r>
            <a:r>
              <a:rPr lang="fr-FR" sz="1200" kern="1200" dirty="0" err="1">
                <a:solidFill>
                  <a:schemeClr val="tx1"/>
                </a:solidFill>
                <a:effectLst/>
                <a:latin typeface="+mn-lt"/>
                <a:ea typeface="+mn-ea"/>
                <a:cs typeface="+mn-cs"/>
              </a:rPr>
              <a:t>outcomes</a:t>
            </a:r>
            <a:r>
              <a:rPr lang="fr-FR" sz="1200" kern="1200" dirty="0">
                <a:solidFill>
                  <a:schemeClr val="tx1"/>
                </a:solidFill>
                <a:effectLst/>
                <a:latin typeface="+mn-lt"/>
                <a:ea typeface="+mn-ea"/>
                <a:cs typeface="+mn-cs"/>
              </a:rPr>
              <a:t> (ROR 0.83, 95% </a:t>
            </a:r>
            <a:r>
              <a:rPr lang="fr-FR" sz="1200" kern="1200" dirty="0" err="1">
                <a:solidFill>
                  <a:schemeClr val="tx1"/>
                </a:solidFill>
                <a:effectLst/>
                <a:latin typeface="+mn-lt"/>
                <a:ea typeface="+mn-ea"/>
                <a:cs typeface="+mn-cs"/>
              </a:rPr>
              <a:t>CrI</a:t>
            </a:r>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0.74 to 0.94) and the </a:t>
            </a:r>
            <a:r>
              <a:rPr lang="fr-FR" sz="1200" kern="1200" dirty="0" err="1">
                <a:solidFill>
                  <a:schemeClr val="tx1"/>
                </a:solidFill>
                <a:effectLst/>
                <a:latin typeface="+mn-lt"/>
                <a:ea typeface="+mn-ea"/>
                <a:cs typeface="+mn-cs"/>
              </a:rPr>
              <a:t>increase</a:t>
            </a:r>
            <a:r>
              <a:rPr lang="fr-FR" sz="1200" kern="1200" dirty="0">
                <a:solidFill>
                  <a:schemeClr val="tx1"/>
                </a:solidFill>
                <a:effectLst/>
                <a:latin typeface="+mn-lt"/>
                <a:ea typeface="+mn-ea"/>
                <a:cs typeface="+mn-cs"/>
              </a:rPr>
              <a:t> in </a:t>
            </a:r>
            <a:r>
              <a:rPr lang="fr-FR" sz="1200" kern="1200" dirty="0" err="1">
                <a:solidFill>
                  <a:schemeClr val="tx1"/>
                </a:solidFill>
                <a:effectLst/>
                <a:latin typeface="+mn-lt"/>
                <a:ea typeface="+mn-ea"/>
                <a:cs typeface="+mn-cs"/>
              </a:rPr>
              <a:t>heterogeneity</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was</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greatest</a:t>
            </a:r>
            <a:r>
              <a:rPr lang="fr-FR" sz="1200" kern="1200" dirty="0">
                <a:solidFill>
                  <a:schemeClr val="tx1"/>
                </a:solidFill>
                <a:effectLst/>
                <a:latin typeface="+mn-lt"/>
                <a:ea typeface="+mn-ea"/>
                <a:cs typeface="+mn-cs"/>
              </a:rPr>
              <a:t> for </a:t>
            </a:r>
            <a:r>
              <a:rPr lang="fr-FR" sz="1200" kern="1200" dirty="0" err="1">
                <a:solidFill>
                  <a:schemeClr val="tx1"/>
                </a:solidFill>
                <a:effectLst/>
                <a:latin typeface="+mn-lt"/>
                <a:ea typeface="+mn-ea"/>
                <a:cs typeface="+mn-cs"/>
              </a:rPr>
              <a:t>such</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outcomes</a:t>
            </a:r>
            <a:r>
              <a:rPr lang="fr-FR" sz="1200" kern="1200" dirty="0">
                <a:solidFill>
                  <a:schemeClr val="tx1"/>
                </a:solidFill>
                <a:effectLst/>
                <a:latin typeface="+mn-lt"/>
                <a:ea typeface="+mn-ea"/>
                <a:cs typeface="+mn-cs"/>
              </a:rPr>
              <a:t> [standard</a:t>
            </a:r>
          </a:p>
          <a:p>
            <a:r>
              <a:rPr lang="fr-FR" sz="1200" kern="1200" dirty="0" err="1">
                <a:solidFill>
                  <a:schemeClr val="tx1"/>
                </a:solidFill>
                <a:effectLst/>
                <a:latin typeface="+mn-lt"/>
                <a:ea typeface="+mn-ea"/>
                <a:cs typeface="+mn-cs"/>
              </a:rPr>
              <a:t>deviation</a:t>
            </a:r>
            <a:r>
              <a:rPr lang="fr-FR" sz="1200" kern="1200" dirty="0">
                <a:solidFill>
                  <a:schemeClr val="tx1"/>
                </a:solidFill>
                <a:effectLst/>
                <a:latin typeface="+mn-lt"/>
                <a:ea typeface="+mn-ea"/>
                <a:cs typeface="+mn-cs"/>
              </a:rPr>
              <a:t> (SD) 0.20, 95% </a:t>
            </a:r>
            <a:r>
              <a:rPr lang="fr-FR" sz="1200" kern="1200" dirty="0" err="1">
                <a:solidFill>
                  <a:schemeClr val="tx1"/>
                </a:solidFill>
                <a:effectLst/>
                <a:latin typeface="+mn-lt"/>
                <a:ea typeface="+mn-ea"/>
                <a:cs typeface="+mn-cs"/>
              </a:rPr>
              <a:t>CrI</a:t>
            </a:r>
            <a:r>
              <a:rPr lang="fr-FR" sz="1200" kern="1200" dirty="0">
                <a:solidFill>
                  <a:schemeClr val="tx1"/>
                </a:solidFill>
                <a:effectLst/>
                <a:latin typeface="+mn-lt"/>
                <a:ea typeface="+mn-ea"/>
                <a:cs typeface="+mn-cs"/>
              </a:rPr>
              <a:t> 0.03 to 0.32]. The </a:t>
            </a:r>
            <a:r>
              <a:rPr lang="fr-FR" sz="1200" kern="1200" dirty="0" err="1">
                <a:solidFill>
                  <a:schemeClr val="tx1"/>
                </a:solidFill>
                <a:effectLst/>
                <a:latin typeface="+mn-lt"/>
                <a:ea typeface="+mn-ea"/>
                <a:cs typeface="+mn-cs"/>
              </a:rPr>
              <a:t>effect</a:t>
            </a:r>
            <a:r>
              <a:rPr lang="fr-FR" sz="1200" kern="1200" dirty="0">
                <a:solidFill>
                  <a:schemeClr val="tx1"/>
                </a:solidFill>
                <a:effectLst/>
                <a:latin typeface="+mn-lt"/>
                <a:ea typeface="+mn-ea"/>
                <a:cs typeface="+mn-cs"/>
              </a:rPr>
              <a:t> of </a:t>
            </a:r>
            <a:r>
              <a:rPr lang="fr-FR" sz="1200" kern="1200" dirty="0" err="1">
                <a:solidFill>
                  <a:schemeClr val="tx1"/>
                </a:solidFill>
                <a:effectLst/>
                <a:latin typeface="+mn-lt"/>
                <a:ea typeface="+mn-ea"/>
                <a:cs typeface="+mn-cs"/>
              </a:rPr>
              <a:t>inadequate</a:t>
            </a:r>
            <a:r>
              <a:rPr lang="fr-FR" sz="1200" kern="1200" dirty="0">
                <a:solidFill>
                  <a:schemeClr val="tx1"/>
                </a:solidFill>
                <a:effectLst/>
                <a:latin typeface="+mn-lt"/>
                <a:ea typeface="+mn-ea"/>
                <a:cs typeface="+mn-cs"/>
              </a:rPr>
              <a:t> or </a:t>
            </a:r>
            <a:r>
              <a:rPr lang="fr-FR" sz="1200" kern="1200" dirty="0" err="1">
                <a:solidFill>
                  <a:schemeClr val="tx1"/>
                </a:solidFill>
                <a:effectLst/>
                <a:latin typeface="+mn-lt"/>
                <a:ea typeface="+mn-ea"/>
                <a:cs typeface="+mn-cs"/>
              </a:rPr>
              <a:t>unclear</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compared</a:t>
            </a:r>
            <a:endParaRPr lang="fr-FR" sz="1200" kern="1200" dirty="0">
              <a:solidFill>
                <a:schemeClr val="tx1"/>
              </a:solidFill>
              <a:effectLst/>
              <a:latin typeface="+mn-lt"/>
              <a:ea typeface="+mn-ea"/>
              <a:cs typeface="+mn-cs"/>
            </a:endParaRPr>
          </a:p>
          <a:p>
            <a:r>
              <a:rPr lang="fr-FR" sz="1200" kern="1200" dirty="0" err="1">
                <a:solidFill>
                  <a:schemeClr val="tx1"/>
                </a:solidFill>
                <a:effectLst/>
                <a:latin typeface="+mn-lt"/>
                <a:ea typeface="+mn-ea"/>
                <a:cs typeface="+mn-cs"/>
              </a:rPr>
              <a:t>with</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adequate</a:t>
            </a:r>
            <a:r>
              <a:rPr lang="fr-FR" sz="1200" kern="1200" dirty="0">
                <a:solidFill>
                  <a:schemeClr val="tx1"/>
                </a:solidFill>
                <a:effectLst/>
                <a:latin typeface="+mn-lt"/>
                <a:ea typeface="+mn-ea"/>
                <a:cs typeface="+mn-cs"/>
              </a:rPr>
              <a:t>) allocation </a:t>
            </a:r>
            <a:r>
              <a:rPr lang="fr-FR" sz="1200" kern="1200" dirty="0" err="1">
                <a:solidFill>
                  <a:schemeClr val="tx1"/>
                </a:solidFill>
                <a:effectLst/>
                <a:latin typeface="+mn-lt"/>
                <a:ea typeface="+mn-ea"/>
                <a:cs typeface="+mn-cs"/>
              </a:rPr>
              <a:t>concealment</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was</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greatest</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among</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meta</a:t>
            </a:r>
            <a:r>
              <a:rPr lang="fr-FR" sz="1200" kern="1200" dirty="0">
                <a:solidFill>
                  <a:schemeClr val="tx1"/>
                </a:solidFill>
                <a:effectLst/>
                <a:latin typeface="+mn-lt"/>
                <a:ea typeface="+mn-ea"/>
                <a:cs typeface="+mn-cs"/>
              </a:rPr>
              <a:t>-analyses </a:t>
            </a:r>
            <a:r>
              <a:rPr lang="fr-FR" sz="1200" kern="1200" dirty="0" err="1">
                <a:solidFill>
                  <a:schemeClr val="tx1"/>
                </a:solidFill>
                <a:effectLst/>
                <a:latin typeface="+mn-lt"/>
                <a:ea typeface="+mn-ea"/>
                <a:cs typeface="+mn-cs"/>
              </a:rPr>
              <a:t>with</a:t>
            </a:r>
            <a:r>
              <a:rPr lang="fr-FR" sz="1200" kern="1200" dirty="0">
                <a:solidFill>
                  <a:schemeClr val="tx1"/>
                </a:solidFill>
                <a:effectLst/>
                <a:latin typeface="+mn-lt"/>
                <a:ea typeface="+mn-ea"/>
                <a:cs typeface="+mn-cs"/>
              </a:rPr>
              <a:t> a</a:t>
            </a:r>
          </a:p>
          <a:p>
            <a:r>
              <a:rPr lang="fr-FR" sz="1200" kern="1200" dirty="0" err="1">
                <a:solidFill>
                  <a:schemeClr val="tx1"/>
                </a:solidFill>
                <a:effectLst/>
                <a:latin typeface="+mn-lt"/>
                <a:ea typeface="+mn-ea"/>
                <a:cs typeface="+mn-cs"/>
              </a:rPr>
              <a:t>subjectively</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assessed</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outcome</a:t>
            </a:r>
            <a:r>
              <a:rPr lang="fr-FR" sz="1200" kern="1200" dirty="0">
                <a:solidFill>
                  <a:schemeClr val="tx1"/>
                </a:solidFill>
                <a:effectLst/>
                <a:latin typeface="+mn-lt"/>
                <a:ea typeface="+mn-ea"/>
                <a:cs typeface="+mn-cs"/>
              </a:rPr>
              <a:t> intervention </a:t>
            </a:r>
            <a:r>
              <a:rPr lang="fr-FR" sz="1200" kern="1200" dirty="0" err="1">
                <a:solidFill>
                  <a:schemeClr val="tx1"/>
                </a:solidFill>
                <a:effectLst/>
                <a:latin typeface="+mn-lt"/>
                <a:ea typeface="+mn-ea"/>
                <a:cs typeface="+mn-cs"/>
              </a:rPr>
              <a:t>effect</a:t>
            </a:r>
            <a:r>
              <a:rPr lang="fr-FR" sz="1200" kern="1200" dirty="0">
                <a:solidFill>
                  <a:schemeClr val="tx1"/>
                </a:solidFill>
                <a:effectLst/>
                <a:latin typeface="+mn-lt"/>
                <a:ea typeface="+mn-ea"/>
                <a:cs typeface="+mn-cs"/>
              </a:rPr>
              <a:t> (ROR 0.85, 95% </a:t>
            </a:r>
            <a:r>
              <a:rPr lang="fr-FR" sz="1200" kern="1200" dirty="0" err="1">
                <a:solidFill>
                  <a:schemeClr val="tx1"/>
                </a:solidFill>
                <a:effectLst/>
                <a:latin typeface="+mn-lt"/>
                <a:ea typeface="+mn-ea"/>
                <a:cs typeface="+mn-cs"/>
              </a:rPr>
              <a:t>CrI</a:t>
            </a:r>
            <a:r>
              <a:rPr lang="fr-FR" sz="1200" kern="1200" dirty="0">
                <a:solidFill>
                  <a:schemeClr val="tx1"/>
                </a:solidFill>
                <a:effectLst/>
                <a:latin typeface="+mn-lt"/>
                <a:ea typeface="+mn-ea"/>
                <a:cs typeface="+mn-cs"/>
              </a:rPr>
              <a:t> 0.75 to 0.95), and</a:t>
            </a:r>
          </a:p>
          <a:p>
            <a:r>
              <a:rPr lang="fr-FR" sz="1200" kern="1200" dirty="0">
                <a:solidFill>
                  <a:schemeClr val="tx1"/>
                </a:solidFill>
                <a:effectLst/>
                <a:latin typeface="+mn-lt"/>
                <a:ea typeface="+mn-ea"/>
                <a:cs typeface="+mn-cs"/>
              </a:rPr>
              <a:t>the </a:t>
            </a:r>
            <a:r>
              <a:rPr lang="fr-FR" sz="1200" kern="1200" dirty="0" err="1">
                <a:solidFill>
                  <a:schemeClr val="tx1"/>
                </a:solidFill>
                <a:effectLst/>
                <a:latin typeface="+mn-lt"/>
                <a:ea typeface="+mn-ea"/>
                <a:cs typeface="+mn-cs"/>
              </a:rPr>
              <a:t>increase</a:t>
            </a:r>
            <a:r>
              <a:rPr lang="fr-FR" sz="1200" kern="1200" dirty="0">
                <a:solidFill>
                  <a:schemeClr val="tx1"/>
                </a:solidFill>
                <a:effectLst/>
                <a:latin typeface="+mn-lt"/>
                <a:ea typeface="+mn-ea"/>
                <a:cs typeface="+mn-cs"/>
              </a:rPr>
              <a:t> in </a:t>
            </a:r>
            <a:r>
              <a:rPr lang="fr-FR" sz="1200" kern="1200" dirty="0" err="1">
                <a:solidFill>
                  <a:schemeClr val="tx1"/>
                </a:solidFill>
                <a:effectLst/>
                <a:latin typeface="+mn-lt"/>
                <a:ea typeface="+mn-ea"/>
                <a:cs typeface="+mn-cs"/>
              </a:rPr>
              <a:t>between</a:t>
            </a:r>
            <a:r>
              <a:rPr lang="fr-FR" sz="1200" kern="1200" dirty="0">
                <a:solidFill>
                  <a:schemeClr val="tx1"/>
                </a:solidFill>
                <a:effectLst/>
                <a:latin typeface="+mn-lt"/>
                <a:ea typeface="+mn-ea"/>
                <a:cs typeface="+mn-cs"/>
              </a:rPr>
              <a:t>-trial </a:t>
            </a:r>
            <a:r>
              <a:rPr lang="fr-FR" sz="1200" kern="1200" dirty="0" err="1">
                <a:solidFill>
                  <a:schemeClr val="tx1"/>
                </a:solidFill>
                <a:effectLst/>
                <a:latin typeface="+mn-lt"/>
                <a:ea typeface="+mn-ea"/>
                <a:cs typeface="+mn-cs"/>
              </a:rPr>
              <a:t>heterogeneity</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was</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also</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greatest</a:t>
            </a:r>
            <a:r>
              <a:rPr lang="fr-FR" sz="1200" kern="1200" dirty="0">
                <a:solidFill>
                  <a:schemeClr val="tx1"/>
                </a:solidFill>
                <a:effectLst/>
                <a:latin typeface="+mn-lt"/>
                <a:ea typeface="+mn-ea"/>
                <a:cs typeface="+mn-cs"/>
              </a:rPr>
              <a:t> for </a:t>
            </a:r>
            <a:r>
              <a:rPr lang="fr-FR" sz="1200" kern="1200" dirty="0" err="1">
                <a:solidFill>
                  <a:schemeClr val="tx1"/>
                </a:solidFill>
                <a:effectLst/>
                <a:latin typeface="+mn-lt"/>
                <a:ea typeface="+mn-ea"/>
                <a:cs typeface="+mn-cs"/>
              </a:rPr>
              <a:t>such</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outcomes</a:t>
            </a:r>
            <a:r>
              <a:rPr lang="fr-FR" sz="1200" kern="1200" dirty="0">
                <a:solidFill>
                  <a:schemeClr val="tx1"/>
                </a:solidFill>
                <a:effectLst/>
                <a:latin typeface="+mn-lt"/>
                <a:ea typeface="+mn-ea"/>
                <a:cs typeface="+mn-cs"/>
              </a:rPr>
              <a:t> (SD 0.20,</a:t>
            </a:r>
          </a:p>
          <a:p>
            <a:r>
              <a:rPr lang="fr-FR" sz="1200" kern="1200" dirty="0">
                <a:solidFill>
                  <a:schemeClr val="tx1"/>
                </a:solidFill>
                <a:effectLst/>
                <a:latin typeface="+mn-lt"/>
                <a:ea typeface="+mn-ea"/>
                <a:cs typeface="+mn-cs"/>
              </a:rPr>
              <a:t>95% </a:t>
            </a:r>
            <a:r>
              <a:rPr lang="fr-FR" sz="1200" kern="1200" dirty="0" err="1">
                <a:solidFill>
                  <a:schemeClr val="tx1"/>
                </a:solidFill>
                <a:effectLst/>
                <a:latin typeface="+mn-lt"/>
                <a:ea typeface="+mn-ea"/>
                <a:cs typeface="+mn-cs"/>
              </a:rPr>
              <a:t>CrI</a:t>
            </a:r>
            <a:r>
              <a:rPr lang="fr-FR" sz="1200" kern="1200" dirty="0">
                <a:solidFill>
                  <a:schemeClr val="tx1"/>
                </a:solidFill>
                <a:effectLst/>
                <a:latin typeface="+mn-lt"/>
                <a:ea typeface="+mn-ea"/>
                <a:cs typeface="+mn-cs"/>
              </a:rPr>
              <a:t> 0.02 to 0.33). </a:t>
            </a:r>
            <a:r>
              <a:rPr lang="fr-FR" sz="1200" kern="1200" dirty="0" err="1">
                <a:solidFill>
                  <a:schemeClr val="tx1"/>
                </a:solidFill>
                <a:effectLst/>
                <a:latin typeface="+mn-lt"/>
                <a:ea typeface="+mn-ea"/>
                <a:cs typeface="+mn-cs"/>
              </a:rPr>
              <a:t>Lack</a:t>
            </a:r>
            <a:r>
              <a:rPr lang="fr-FR" sz="1200" kern="1200" dirty="0">
                <a:solidFill>
                  <a:schemeClr val="tx1"/>
                </a:solidFill>
                <a:effectLst/>
                <a:latin typeface="+mn-lt"/>
                <a:ea typeface="+mn-ea"/>
                <a:cs typeface="+mn-cs"/>
              </a:rPr>
              <a:t> of, or </a:t>
            </a:r>
            <a:r>
              <a:rPr lang="fr-FR" sz="1200" kern="1200" dirty="0" err="1">
                <a:solidFill>
                  <a:schemeClr val="tx1"/>
                </a:solidFill>
                <a:effectLst/>
                <a:latin typeface="+mn-lt"/>
                <a:ea typeface="+mn-ea"/>
                <a:cs typeface="+mn-cs"/>
              </a:rPr>
              <a:t>unclear</a:t>
            </a:r>
            <a:r>
              <a:rPr lang="fr-FR" sz="1200" kern="1200" dirty="0">
                <a:solidFill>
                  <a:schemeClr val="tx1"/>
                </a:solidFill>
                <a:effectLst/>
                <a:latin typeface="+mn-lt"/>
                <a:ea typeface="+mn-ea"/>
                <a:cs typeface="+mn-cs"/>
              </a:rPr>
              <a:t>, double </a:t>
            </a:r>
            <a:r>
              <a:rPr lang="fr-FR" sz="1200" kern="1200" dirty="0" err="1">
                <a:solidFill>
                  <a:schemeClr val="tx1"/>
                </a:solidFill>
                <a:effectLst/>
                <a:latin typeface="+mn-lt"/>
                <a:ea typeface="+mn-ea"/>
                <a:cs typeface="+mn-cs"/>
              </a:rPr>
              <a:t>blinding</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compared</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with</a:t>
            </a:r>
            <a:r>
              <a:rPr lang="fr-FR" sz="1200" kern="1200" dirty="0">
                <a:solidFill>
                  <a:schemeClr val="tx1"/>
                </a:solidFill>
                <a:effectLst/>
                <a:latin typeface="+mn-lt"/>
                <a:ea typeface="+mn-ea"/>
                <a:cs typeface="+mn-cs"/>
              </a:rPr>
              <a:t> double </a:t>
            </a:r>
            <a:r>
              <a:rPr lang="fr-FR" sz="1200" kern="1200" dirty="0" err="1">
                <a:solidFill>
                  <a:schemeClr val="tx1"/>
                </a:solidFill>
                <a:effectLst/>
                <a:latin typeface="+mn-lt"/>
                <a:ea typeface="+mn-ea"/>
                <a:cs typeface="+mn-cs"/>
              </a:rPr>
              <a:t>blinding</a:t>
            </a:r>
            <a:r>
              <a:rPr lang="fr-FR" sz="1200" kern="1200" dirty="0">
                <a:solidFill>
                  <a:schemeClr val="tx1"/>
                </a:solidFill>
                <a:effectLst/>
                <a:latin typeface="+mn-lt"/>
                <a:ea typeface="+mn-ea"/>
                <a:cs typeface="+mn-cs"/>
              </a:rPr>
              <a:t>)</a:t>
            </a:r>
          </a:p>
          <a:p>
            <a:r>
              <a:rPr lang="fr-FR" sz="1200" kern="1200" dirty="0" err="1">
                <a:solidFill>
                  <a:schemeClr val="tx1"/>
                </a:solidFill>
                <a:effectLst/>
                <a:latin typeface="+mn-lt"/>
                <a:ea typeface="+mn-ea"/>
                <a:cs typeface="+mn-cs"/>
              </a:rPr>
              <a:t>was</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associated</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with</a:t>
            </a:r>
            <a:r>
              <a:rPr lang="fr-FR" sz="1200" kern="1200" dirty="0">
                <a:solidFill>
                  <a:schemeClr val="tx1"/>
                </a:solidFill>
                <a:effectLst/>
                <a:latin typeface="+mn-lt"/>
                <a:ea typeface="+mn-ea"/>
                <a:cs typeface="+mn-cs"/>
              </a:rPr>
              <a:t> an </a:t>
            </a:r>
            <a:r>
              <a:rPr lang="fr-FR" sz="1200" kern="1200" dirty="0" err="1">
                <a:solidFill>
                  <a:schemeClr val="tx1"/>
                </a:solidFill>
                <a:effectLst/>
                <a:latin typeface="+mn-lt"/>
                <a:ea typeface="+mn-ea"/>
                <a:cs typeface="+mn-cs"/>
              </a:rPr>
              <a:t>average</a:t>
            </a:r>
            <a:r>
              <a:rPr lang="fr-FR" sz="1200" kern="1200" dirty="0">
                <a:solidFill>
                  <a:schemeClr val="tx1"/>
                </a:solidFill>
                <a:effectLst/>
                <a:latin typeface="+mn-lt"/>
                <a:ea typeface="+mn-ea"/>
                <a:cs typeface="+mn-cs"/>
              </a:rPr>
              <a:t> 13% </a:t>
            </a:r>
            <a:r>
              <a:rPr lang="fr-FR" sz="1200" kern="1200" dirty="0" err="1">
                <a:solidFill>
                  <a:schemeClr val="tx1"/>
                </a:solidFill>
                <a:effectLst/>
                <a:latin typeface="+mn-lt"/>
                <a:ea typeface="+mn-ea"/>
                <a:cs typeface="+mn-cs"/>
              </a:rPr>
              <a:t>exaggeration</a:t>
            </a:r>
            <a:r>
              <a:rPr lang="fr-FR" sz="1200" kern="1200" dirty="0">
                <a:solidFill>
                  <a:schemeClr val="tx1"/>
                </a:solidFill>
                <a:effectLst/>
                <a:latin typeface="+mn-lt"/>
                <a:ea typeface="+mn-ea"/>
                <a:cs typeface="+mn-cs"/>
              </a:rPr>
              <a:t> of intervention </a:t>
            </a:r>
            <a:r>
              <a:rPr lang="fr-FR" sz="1200" kern="1200" dirty="0" err="1">
                <a:solidFill>
                  <a:schemeClr val="tx1"/>
                </a:solidFill>
                <a:effectLst/>
                <a:latin typeface="+mn-lt"/>
                <a:ea typeface="+mn-ea"/>
                <a:cs typeface="+mn-cs"/>
              </a:rPr>
              <a:t>effects</a:t>
            </a:r>
            <a:r>
              <a:rPr lang="fr-FR" sz="1200" kern="1200" dirty="0">
                <a:solidFill>
                  <a:schemeClr val="tx1"/>
                </a:solidFill>
                <a:effectLst/>
                <a:latin typeface="+mn-lt"/>
                <a:ea typeface="+mn-ea"/>
                <a:cs typeface="+mn-cs"/>
              </a:rPr>
              <a:t> (ROR 0.87, 95%</a:t>
            </a:r>
          </a:p>
          <a:p>
            <a:r>
              <a:rPr lang="fr-FR" sz="1200" kern="1200" dirty="0" err="1">
                <a:solidFill>
                  <a:schemeClr val="tx1"/>
                </a:solidFill>
                <a:effectLst/>
                <a:latin typeface="+mn-lt"/>
                <a:ea typeface="+mn-ea"/>
                <a:cs typeface="+mn-cs"/>
              </a:rPr>
              <a:t>CrI</a:t>
            </a:r>
            <a:r>
              <a:rPr lang="fr-FR" sz="1200" kern="1200" dirty="0">
                <a:solidFill>
                  <a:schemeClr val="tx1"/>
                </a:solidFill>
                <a:effectLst/>
                <a:latin typeface="+mn-lt"/>
                <a:ea typeface="+mn-ea"/>
                <a:cs typeface="+mn-cs"/>
              </a:rPr>
              <a:t> 0.79 to 0.96), and </a:t>
            </a:r>
            <a:r>
              <a:rPr lang="fr-FR" sz="1200" kern="1200" dirty="0" err="1">
                <a:solidFill>
                  <a:schemeClr val="tx1"/>
                </a:solidFill>
                <a:effectLst/>
                <a:latin typeface="+mn-lt"/>
                <a:ea typeface="+mn-ea"/>
                <a:cs typeface="+mn-cs"/>
              </a:rPr>
              <a:t>between</a:t>
            </a:r>
            <a:r>
              <a:rPr lang="fr-FR" sz="1200" kern="1200" dirty="0">
                <a:solidFill>
                  <a:schemeClr val="tx1"/>
                </a:solidFill>
                <a:effectLst/>
                <a:latin typeface="+mn-lt"/>
                <a:ea typeface="+mn-ea"/>
                <a:cs typeface="+mn-cs"/>
              </a:rPr>
              <a:t>-trial </a:t>
            </a:r>
            <a:r>
              <a:rPr lang="fr-FR" sz="1200" kern="1200" dirty="0" err="1">
                <a:solidFill>
                  <a:schemeClr val="tx1"/>
                </a:solidFill>
                <a:effectLst/>
                <a:latin typeface="+mn-lt"/>
                <a:ea typeface="+mn-ea"/>
                <a:cs typeface="+mn-cs"/>
              </a:rPr>
              <a:t>heterogeneity</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was</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increased</a:t>
            </a:r>
            <a:r>
              <a:rPr lang="fr-FR" sz="1200" kern="1200" dirty="0">
                <a:solidFill>
                  <a:schemeClr val="tx1"/>
                </a:solidFill>
                <a:effectLst/>
                <a:latin typeface="+mn-lt"/>
                <a:ea typeface="+mn-ea"/>
                <a:cs typeface="+mn-cs"/>
              </a:rPr>
              <a:t> for </a:t>
            </a:r>
            <a:r>
              <a:rPr lang="fr-FR" sz="1200" kern="1200" dirty="0" err="1">
                <a:solidFill>
                  <a:schemeClr val="tx1"/>
                </a:solidFill>
                <a:effectLst/>
                <a:latin typeface="+mn-lt"/>
                <a:ea typeface="+mn-ea"/>
                <a:cs typeface="+mn-cs"/>
              </a:rPr>
              <a:t>such</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studies</a:t>
            </a:r>
            <a:r>
              <a:rPr lang="fr-FR" sz="1200" kern="1200" dirty="0">
                <a:solidFill>
                  <a:schemeClr val="tx1"/>
                </a:solidFill>
                <a:effectLst/>
                <a:latin typeface="+mn-lt"/>
                <a:ea typeface="+mn-ea"/>
                <a:cs typeface="+mn-cs"/>
              </a:rPr>
              <a:t> (SD 0.14,</a:t>
            </a:r>
          </a:p>
          <a:p>
            <a:r>
              <a:rPr lang="fr-FR" sz="1200" kern="1200" dirty="0">
                <a:solidFill>
                  <a:schemeClr val="tx1"/>
                </a:solidFill>
                <a:effectLst/>
                <a:latin typeface="+mn-lt"/>
                <a:ea typeface="+mn-ea"/>
                <a:cs typeface="+mn-cs"/>
              </a:rPr>
              <a:t>95% </a:t>
            </a:r>
            <a:r>
              <a:rPr lang="fr-FR" sz="1200" kern="1200" dirty="0" err="1">
                <a:solidFill>
                  <a:schemeClr val="tx1"/>
                </a:solidFill>
                <a:effectLst/>
                <a:latin typeface="+mn-lt"/>
                <a:ea typeface="+mn-ea"/>
                <a:cs typeface="+mn-cs"/>
              </a:rPr>
              <a:t>CrI</a:t>
            </a:r>
            <a:r>
              <a:rPr lang="fr-FR" sz="1200" kern="1200" dirty="0">
                <a:solidFill>
                  <a:schemeClr val="tx1"/>
                </a:solidFill>
                <a:effectLst/>
                <a:latin typeface="+mn-lt"/>
                <a:ea typeface="+mn-ea"/>
                <a:cs typeface="+mn-cs"/>
              </a:rPr>
              <a:t> 0.02 to 0.30). </a:t>
            </a:r>
            <a:r>
              <a:rPr lang="fr-FR" sz="1200" kern="1200" dirty="0" err="1">
                <a:solidFill>
                  <a:schemeClr val="tx1"/>
                </a:solidFill>
                <a:effectLst/>
                <a:latin typeface="+mn-lt"/>
                <a:ea typeface="+mn-ea"/>
                <a:cs typeface="+mn-cs"/>
              </a:rPr>
              <a:t>Average</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bias</a:t>
            </a:r>
            <a:r>
              <a:rPr lang="fr-FR" sz="1200" kern="1200" dirty="0">
                <a:solidFill>
                  <a:schemeClr val="tx1"/>
                </a:solidFill>
                <a:effectLst/>
                <a:latin typeface="+mn-lt"/>
                <a:ea typeface="+mn-ea"/>
                <a:cs typeface="+mn-cs"/>
              </a:rPr>
              <a:t> (ROR 0.78, 95% </a:t>
            </a:r>
            <a:r>
              <a:rPr lang="fr-FR" sz="1200" kern="1200" dirty="0" err="1">
                <a:solidFill>
                  <a:schemeClr val="tx1"/>
                </a:solidFill>
                <a:effectLst/>
                <a:latin typeface="+mn-lt"/>
                <a:ea typeface="+mn-ea"/>
                <a:cs typeface="+mn-cs"/>
              </a:rPr>
              <a:t>CrI</a:t>
            </a:r>
            <a:r>
              <a:rPr lang="fr-FR" sz="1200" kern="1200" dirty="0">
                <a:solidFill>
                  <a:schemeClr val="tx1"/>
                </a:solidFill>
                <a:effectLst/>
                <a:latin typeface="+mn-lt"/>
                <a:ea typeface="+mn-ea"/>
                <a:cs typeface="+mn-cs"/>
              </a:rPr>
              <a:t> 0.65 to 0.92) and </a:t>
            </a:r>
            <a:r>
              <a:rPr lang="fr-FR" sz="1200" kern="1200" dirty="0" err="1">
                <a:solidFill>
                  <a:schemeClr val="tx1"/>
                </a:solidFill>
                <a:effectLst/>
                <a:latin typeface="+mn-lt"/>
                <a:ea typeface="+mn-ea"/>
                <a:cs typeface="+mn-cs"/>
              </a:rPr>
              <a:t>between</a:t>
            </a:r>
            <a:r>
              <a:rPr lang="fr-FR" sz="1200" kern="1200" dirty="0">
                <a:solidFill>
                  <a:schemeClr val="tx1"/>
                </a:solidFill>
                <a:effectLst/>
                <a:latin typeface="+mn-lt"/>
                <a:ea typeface="+mn-ea"/>
                <a:cs typeface="+mn-cs"/>
              </a:rPr>
              <a:t>-trial</a:t>
            </a:r>
          </a:p>
          <a:p>
            <a:r>
              <a:rPr lang="fr-FR" sz="1200" kern="1200" dirty="0" err="1">
                <a:solidFill>
                  <a:schemeClr val="tx1"/>
                </a:solidFill>
                <a:effectLst/>
                <a:latin typeface="+mn-lt"/>
                <a:ea typeface="+mn-ea"/>
                <a:cs typeface="+mn-cs"/>
              </a:rPr>
              <a:t>heterogeneity</a:t>
            </a:r>
            <a:r>
              <a:rPr lang="fr-FR" sz="1200" kern="1200" dirty="0">
                <a:solidFill>
                  <a:schemeClr val="tx1"/>
                </a:solidFill>
                <a:effectLst/>
                <a:latin typeface="+mn-lt"/>
                <a:ea typeface="+mn-ea"/>
                <a:cs typeface="+mn-cs"/>
              </a:rPr>
              <a:t> (SD 0.37, 95% </a:t>
            </a:r>
            <a:r>
              <a:rPr lang="fr-FR" sz="1200" kern="1200" dirty="0" err="1">
                <a:solidFill>
                  <a:schemeClr val="tx1"/>
                </a:solidFill>
                <a:effectLst/>
                <a:latin typeface="+mn-lt"/>
                <a:ea typeface="+mn-ea"/>
                <a:cs typeface="+mn-cs"/>
              </a:rPr>
              <a:t>CrI</a:t>
            </a:r>
            <a:r>
              <a:rPr lang="fr-FR" sz="1200" kern="1200" dirty="0">
                <a:solidFill>
                  <a:schemeClr val="tx1"/>
                </a:solidFill>
                <a:effectLst/>
                <a:latin typeface="+mn-lt"/>
                <a:ea typeface="+mn-ea"/>
                <a:cs typeface="+mn-cs"/>
              </a:rPr>
              <a:t> 0.19 to 0.53) </a:t>
            </a:r>
            <a:r>
              <a:rPr lang="fr-FR" sz="1200" kern="1200" dirty="0" err="1">
                <a:solidFill>
                  <a:schemeClr val="tx1"/>
                </a:solidFill>
                <a:effectLst/>
                <a:latin typeface="+mn-lt"/>
                <a:ea typeface="+mn-ea"/>
                <a:cs typeface="+mn-cs"/>
              </a:rPr>
              <a:t>were</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greatest</a:t>
            </a:r>
            <a:r>
              <a:rPr lang="fr-FR" sz="1200" kern="1200" dirty="0">
                <a:solidFill>
                  <a:schemeClr val="tx1"/>
                </a:solidFill>
                <a:effectLst/>
                <a:latin typeface="+mn-lt"/>
                <a:ea typeface="+mn-ea"/>
                <a:cs typeface="+mn-cs"/>
              </a:rPr>
              <a:t> for </a:t>
            </a:r>
            <a:r>
              <a:rPr lang="fr-FR" sz="1200" kern="1200" dirty="0" err="1">
                <a:solidFill>
                  <a:schemeClr val="tx1"/>
                </a:solidFill>
                <a:effectLst/>
                <a:latin typeface="+mn-lt"/>
                <a:ea typeface="+mn-ea"/>
                <a:cs typeface="+mn-cs"/>
              </a:rPr>
              <a:t>meta</a:t>
            </a:r>
            <a:r>
              <a:rPr lang="fr-FR" sz="1200" kern="1200" dirty="0">
                <a:solidFill>
                  <a:schemeClr val="tx1"/>
                </a:solidFill>
                <a:effectLst/>
                <a:latin typeface="+mn-lt"/>
                <a:ea typeface="+mn-ea"/>
                <a:cs typeface="+mn-cs"/>
              </a:rPr>
              <a:t>-analyses </a:t>
            </a:r>
            <a:r>
              <a:rPr lang="fr-FR" sz="1200" kern="1200" dirty="0" err="1">
                <a:solidFill>
                  <a:schemeClr val="tx1"/>
                </a:solidFill>
                <a:effectLst/>
                <a:latin typeface="+mn-lt"/>
                <a:ea typeface="+mn-ea"/>
                <a:cs typeface="+mn-cs"/>
              </a:rPr>
              <a:t>assessing</a:t>
            </a:r>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subjective </a:t>
            </a:r>
            <a:r>
              <a:rPr lang="fr-FR" sz="1200" kern="1200" dirty="0" err="1">
                <a:solidFill>
                  <a:schemeClr val="tx1"/>
                </a:solidFill>
                <a:effectLst/>
                <a:latin typeface="+mn-lt"/>
                <a:ea typeface="+mn-ea"/>
                <a:cs typeface="+mn-cs"/>
              </a:rPr>
              <a:t>outcomes</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Among</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meta</a:t>
            </a:r>
            <a:r>
              <a:rPr lang="fr-FR" sz="1200" kern="1200" dirty="0">
                <a:solidFill>
                  <a:schemeClr val="tx1"/>
                </a:solidFill>
                <a:effectLst/>
                <a:latin typeface="+mn-lt"/>
                <a:ea typeface="+mn-ea"/>
                <a:cs typeface="+mn-cs"/>
              </a:rPr>
              <a:t>-analyses </a:t>
            </a:r>
            <a:r>
              <a:rPr lang="fr-FR" sz="1200" kern="1200" dirty="0" err="1">
                <a:solidFill>
                  <a:schemeClr val="tx1"/>
                </a:solidFill>
                <a:effectLst/>
                <a:latin typeface="+mn-lt"/>
                <a:ea typeface="+mn-ea"/>
                <a:cs typeface="+mn-cs"/>
              </a:rPr>
              <a:t>with</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subjectively</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assessed</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outcomes</a:t>
            </a:r>
            <a:r>
              <a:rPr lang="fr-FR" sz="1200" kern="1200" dirty="0">
                <a:solidFill>
                  <a:schemeClr val="tx1"/>
                </a:solidFill>
                <a:effectLst/>
                <a:latin typeface="+mn-lt"/>
                <a:ea typeface="+mn-ea"/>
                <a:cs typeface="+mn-cs"/>
              </a:rPr>
              <a:t>, the</a:t>
            </a:r>
          </a:p>
          <a:p>
            <a:r>
              <a:rPr lang="fr-FR" sz="1200" kern="1200" dirty="0" err="1">
                <a:solidFill>
                  <a:schemeClr val="tx1"/>
                </a:solidFill>
                <a:effectLst/>
                <a:latin typeface="+mn-lt"/>
                <a:ea typeface="+mn-ea"/>
                <a:cs typeface="+mn-cs"/>
              </a:rPr>
              <a:t>effect</a:t>
            </a:r>
            <a:r>
              <a:rPr lang="fr-FR" sz="1200" kern="1200" dirty="0">
                <a:solidFill>
                  <a:schemeClr val="tx1"/>
                </a:solidFill>
                <a:effectLst/>
                <a:latin typeface="+mn-lt"/>
                <a:ea typeface="+mn-ea"/>
                <a:cs typeface="+mn-cs"/>
              </a:rPr>
              <a:t> of </a:t>
            </a:r>
            <a:r>
              <a:rPr lang="fr-FR" sz="1200" kern="1200" dirty="0" err="1">
                <a:solidFill>
                  <a:schemeClr val="tx1"/>
                </a:solidFill>
                <a:effectLst/>
                <a:latin typeface="+mn-lt"/>
                <a:ea typeface="+mn-ea"/>
                <a:cs typeface="+mn-cs"/>
              </a:rPr>
              <a:t>lack</a:t>
            </a:r>
            <a:r>
              <a:rPr lang="fr-FR" sz="1200" kern="1200" dirty="0">
                <a:solidFill>
                  <a:schemeClr val="tx1"/>
                </a:solidFill>
                <a:effectLst/>
                <a:latin typeface="+mn-lt"/>
                <a:ea typeface="+mn-ea"/>
                <a:cs typeface="+mn-cs"/>
              </a:rPr>
              <a:t> of </a:t>
            </a:r>
            <a:r>
              <a:rPr lang="fr-FR" sz="1200" kern="1200" dirty="0" err="1">
                <a:solidFill>
                  <a:schemeClr val="tx1"/>
                </a:solidFill>
                <a:effectLst/>
                <a:latin typeface="+mn-lt"/>
                <a:ea typeface="+mn-ea"/>
                <a:cs typeface="+mn-cs"/>
              </a:rPr>
              <a:t>blinding</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appeared</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greater</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than</a:t>
            </a:r>
            <a:r>
              <a:rPr lang="fr-FR" sz="1200" kern="1200" dirty="0">
                <a:solidFill>
                  <a:schemeClr val="tx1"/>
                </a:solidFill>
                <a:effectLst/>
                <a:latin typeface="+mn-lt"/>
                <a:ea typeface="+mn-ea"/>
                <a:cs typeface="+mn-cs"/>
              </a:rPr>
              <a:t> the </a:t>
            </a:r>
            <a:r>
              <a:rPr lang="fr-FR" sz="1200" kern="1200" dirty="0" err="1">
                <a:solidFill>
                  <a:schemeClr val="tx1"/>
                </a:solidFill>
                <a:effectLst/>
                <a:latin typeface="+mn-lt"/>
                <a:ea typeface="+mn-ea"/>
                <a:cs typeface="+mn-cs"/>
              </a:rPr>
              <a:t>effect</a:t>
            </a:r>
            <a:r>
              <a:rPr lang="fr-FR" sz="1200" kern="1200" dirty="0">
                <a:solidFill>
                  <a:schemeClr val="tx1"/>
                </a:solidFill>
                <a:effectLst/>
                <a:latin typeface="+mn-lt"/>
                <a:ea typeface="+mn-ea"/>
                <a:cs typeface="+mn-cs"/>
              </a:rPr>
              <a:t> of </a:t>
            </a:r>
            <a:r>
              <a:rPr lang="fr-FR" sz="1200" kern="1200" dirty="0" err="1">
                <a:solidFill>
                  <a:schemeClr val="tx1"/>
                </a:solidFill>
                <a:effectLst/>
                <a:latin typeface="+mn-lt"/>
                <a:ea typeface="+mn-ea"/>
                <a:cs typeface="+mn-cs"/>
              </a:rPr>
              <a:t>inadequate</a:t>
            </a:r>
            <a:r>
              <a:rPr lang="fr-FR" sz="1200" kern="1200" dirty="0">
                <a:solidFill>
                  <a:schemeClr val="tx1"/>
                </a:solidFill>
                <a:effectLst/>
                <a:latin typeface="+mn-lt"/>
                <a:ea typeface="+mn-ea"/>
                <a:cs typeface="+mn-cs"/>
              </a:rPr>
              <a:t> or </a:t>
            </a:r>
            <a:r>
              <a:rPr lang="fr-FR" sz="1200" kern="1200" dirty="0" err="1">
                <a:solidFill>
                  <a:schemeClr val="tx1"/>
                </a:solidFill>
                <a:effectLst/>
                <a:latin typeface="+mn-lt"/>
                <a:ea typeface="+mn-ea"/>
                <a:cs typeface="+mn-cs"/>
              </a:rPr>
              <a:t>unclear</a:t>
            </a:r>
            <a:endParaRPr lang="fr-FR" sz="1200" kern="1200" dirty="0">
              <a:solidFill>
                <a:schemeClr val="tx1"/>
              </a:solidFill>
              <a:effectLst/>
              <a:latin typeface="+mn-lt"/>
              <a:ea typeface="+mn-ea"/>
              <a:cs typeface="+mn-cs"/>
            </a:endParaRPr>
          </a:p>
          <a:p>
            <a:r>
              <a:rPr lang="fr-FR" sz="1200" kern="1200" dirty="0" err="1">
                <a:solidFill>
                  <a:schemeClr val="tx1"/>
                </a:solidFill>
                <a:effectLst/>
                <a:latin typeface="+mn-lt"/>
                <a:ea typeface="+mn-ea"/>
                <a:cs typeface="+mn-cs"/>
              </a:rPr>
              <a:t>sequence</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generation</a:t>
            </a:r>
            <a:r>
              <a:rPr lang="fr-FR" sz="1200" kern="1200" dirty="0">
                <a:solidFill>
                  <a:schemeClr val="tx1"/>
                </a:solidFill>
                <a:effectLst/>
                <a:latin typeface="+mn-lt"/>
                <a:ea typeface="+mn-ea"/>
                <a:cs typeface="+mn-cs"/>
              </a:rPr>
              <a:t> or allocation </a:t>
            </a:r>
            <a:r>
              <a:rPr lang="fr-FR" sz="1200" kern="1200" dirty="0" err="1">
                <a:solidFill>
                  <a:schemeClr val="tx1"/>
                </a:solidFill>
                <a:effectLst/>
                <a:latin typeface="+mn-lt"/>
                <a:ea typeface="+mn-ea"/>
                <a:cs typeface="+mn-cs"/>
              </a:rPr>
              <a:t>concealment</a:t>
            </a:r>
            <a:r>
              <a:rPr lang="fr-FR" sz="1200" kern="1200" dirty="0">
                <a:solidFill>
                  <a:schemeClr val="tx1"/>
                </a:solidFill>
                <a:effectLst/>
                <a:latin typeface="+mn-lt"/>
                <a:ea typeface="+mn-ea"/>
                <a:cs typeface="+mn-cs"/>
              </a:rPr>
              <a:t>.</a:t>
            </a:r>
          </a:p>
          <a:p>
            <a:endParaRPr lang="fr-FR" sz="1200" kern="1200" dirty="0">
              <a:solidFill>
                <a:schemeClr val="tx1"/>
              </a:solidFill>
              <a:effectLst/>
              <a:latin typeface="+mn-lt"/>
              <a:ea typeface="+mn-ea"/>
              <a:cs typeface="+mn-cs"/>
            </a:endParaRPr>
          </a:p>
          <a:p>
            <a:endParaRPr lang="fr-FR" sz="1200" kern="1200" dirty="0">
              <a:solidFill>
                <a:schemeClr val="tx1"/>
              </a:solidFill>
              <a:effectLst/>
              <a:latin typeface="+mn-lt"/>
              <a:ea typeface="+mn-ea"/>
              <a:cs typeface="+mn-cs"/>
            </a:endParaRPr>
          </a:p>
          <a:p>
            <a:r>
              <a:rPr lang="fr-FR" sz="1200" b="0" i="0" u="sng" strike="noStrike" kern="1200" dirty="0">
                <a:solidFill>
                  <a:schemeClr val="tx1"/>
                </a:solidFill>
                <a:effectLst/>
                <a:latin typeface="+mn-lt"/>
                <a:ea typeface="+mn-ea"/>
                <a:cs typeface="+mn-cs"/>
                <a:hlinkClick r:id="rId3"/>
              </a:rPr>
              <a:t>Evid Based Spine Care J.</a:t>
            </a:r>
            <a:r>
              <a:rPr lang="fr-FR" sz="1200" b="0" i="0" u="none" strike="noStrike" kern="1200" dirty="0">
                <a:solidFill>
                  <a:schemeClr val="tx1"/>
                </a:solidFill>
                <a:effectLst/>
                <a:latin typeface="+mn-lt"/>
                <a:ea typeface="+mn-ea"/>
                <a:cs typeface="+mn-cs"/>
              </a:rPr>
              <a:t> 2010 </a:t>
            </a:r>
            <a:r>
              <a:rPr lang="fr-FR" sz="1200" b="0" i="0" u="none" strike="noStrike" kern="1200" dirty="0" err="1">
                <a:solidFill>
                  <a:schemeClr val="tx1"/>
                </a:solidFill>
                <a:effectLst/>
                <a:latin typeface="+mn-lt"/>
                <a:ea typeface="+mn-ea"/>
                <a:cs typeface="+mn-cs"/>
              </a:rPr>
              <a:t>Dec</a:t>
            </a:r>
            <a:r>
              <a:rPr lang="fr-FR" sz="1200" b="0" i="0" u="none" strike="noStrike" kern="1200" dirty="0">
                <a:solidFill>
                  <a:schemeClr val="tx1"/>
                </a:solidFill>
                <a:effectLst/>
                <a:latin typeface="+mn-lt"/>
                <a:ea typeface="+mn-ea"/>
                <a:cs typeface="+mn-cs"/>
              </a:rPr>
              <a:t>; 1(3): 7–9.</a:t>
            </a:r>
          </a:p>
          <a:p>
            <a:r>
              <a:rPr lang="fr-FR" sz="1200" b="0" i="0" u="none" strike="noStrike" kern="1200" dirty="0">
                <a:solidFill>
                  <a:schemeClr val="tx1"/>
                </a:solidFill>
                <a:effectLst/>
                <a:latin typeface="+mn-lt"/>
                <a:ea typeface="+mn-ea"/>
                <a:cs typeface="+mn-cs"/>
              </a:rPr>
              <a:t>Good </a:t>
            </a:r>
            <a:r>
              <a:rPr lang="fr-FR" sz="1200" b="0" i="0" u="none" strike="noStrike" kern="1200" dirty="0" err="1">
                <a:solidFill>
                  <a:schemeClr val="tx1"/>
                </a:solidFill>
                <a:effectLst/>
                <a:latin typeface="+mn-lt"/>
                <a:ea typeface="+mn-ea"/>
                <a:cs typeface="+mn-cs"/>
              </a:rPr>
              <a:t>methods</a:t>
            </a:r>
            <a:r>
              <a:rPr lang="fr-FR" sz="1200" b="0" i="0" u="none" strike="noStrike" kern="1200" dirty="0">
                <a:solidFill>
                  <a:schemeClr val="tx1"/>
                </a:solidFill>
                <a:effectLst/>
                <a:latin typeface="+mn-lt"/>
                <a:ea typeface="+mn-ea"/>
                <a:cs typeface="+mn-cs"/>
              </a:rPr>
              <a:t> of </a:t>
            </a:r>
            <a:r>
              <a:rPr lang="fr-FR" sz="1200" b="0" i="0" u="none" strike="noStrike" kern="1200" dirty="0" err="1">
                <a:solidFill>
                  <a:schemeClr val="tx1"/>
                </a:solidFill>
                <a:effectLst/>
                <a:latin typeface="+mn-lt"/>
                <a:ea typeface="+mn-ea"/>
                <a:cs typeface="+mn-cs"/>
              </a:rPr>
              <a:t>generating</a:t>
            </a:r>
            <a:r>
              <a:rPr lang="fr-FR" sz="1200" b="0" i="0" u="none" strike="noStrike" kern="1200" dirty="0">
                <a:solidFill>
                  <a:schemeClr val="tx1"/>
                </a:solidFill>
                <a:effectLst/>
                <a:latin typeface="+mn-lt"/>
                <a:ea typeface="+mn-ea"/>
                <a:cs typeface="+mn-cs"/>
              </a:rPr>
              <a:t> a </a:t>
            </a:r>
            <a:r>
              <a:rPr lang="fr-FR" sz="1200" b="0" i="0" u="none" strike="noStrike" kern="1200" dirty="0" err="1">
                <a:solidFill>
                  <a:schemeClr val="tx1"/>
                </a:solidFill>
                <a:effectLst/>
                <a:latin typeface="+mn-lt"/>
                <a:ea typeface="+mn-ea"/>
                <a:cs typeface="+mn-cs"/>
              </a:rPr>
              <a:t>random</a:t>
            </a:r>
            <a:r>
              <a:rPr lang="fr-FR" sz="1200" b="0" i="0" u="none" strike="noStrike" kern="1200" dirty="0">
                <a:solidFill>
                  <a:schemeClr val="tx1"/>
                </a:solidFill>
                <a:effectLst/>
                <a:latin typeface="+mn-lt"/>
                <a:ea typeface="+mn-ea"/>
                <a:cs typeface="+mn-cs"/>
              </a:rPr>
              <a:t> allocation </a:t>
            </a:r>
            <a:r>
              <a:rPr lang="fr-FR" sz="1200" b="0" i="0" u="none" strike="noStrike" kern="1200" dirty="0" err="1">
                <a:solidFill>
                  <a:schemeClr val="tx1"/>
                </a:solidFill>
                <a:effectLst/>
                <a:latin typeface="+mn-lt"/>
                <a:ea typeface="+mn-ea"/>
                <a:cs typeface="+mn-cs"/>
              </a:rPr>
              <a:t>sequence</a:t>
            </a:r>
            <a:r>
              <a:rPr lang="fr-FR" sz="1200" b="0" i="0" u="none" strike="noStrike" kern="1200" dirty="0">
                <a:solidFill>
                  <a:schemeClr val="tx1"/>
                </a:solidFill>
                <a:effectLst/>
                <a:latin typeface="+mn-lt"/>
                <a:ea typeface="+mn-ea"/>
                <a:cs typeface="+mn-cs"/>
              </a:rPr>
              <a:t> </a:t>
            </a:r>
            <a:r>
              <a:rPr lang="fr-FR" sz="1200" b="0" i="0" u="none" strike="noStrike" kern="1200" dirty="0" err="1">
                <a:solidFill>
                  <a:schemeClr val="tx1"/>
                </a:solidFill>
                <a:effectLst/>
                <a:latin typeface="+mn-lt"/>
                <a:ea typeface="+mn-ea"/>
                <a:cs typeface="+mn-cs"/>
              </a:rPr>
              <a:t>include</a:t>
            </a:r>
            <a:r>
              <a:rPr lang="fr-FR" sz="1200" b="0" i="0" u="none" strike="noStrike" kern="1200" dirty="0">
                <a:solidFill>
                  <a:schemeClr val="tx1"/>
                </a:solidFill>
                <a:effectLst/>
                <a:latin typeface="+mn-lt"/>
                <a:ea typeface="+mn-ea"/>
                <a:cs typeface="+mn-cs"/>
              </a:rPr>
              <a:t> </a:t>
            </a:r>
            <a:r>
              <a:rPr lang="fr-FR" sz="1200" b="0" i="0" u="none" strike="noStrike" kern="1200" dirty="0" err="1">
                <a:solidFill>
                  <a:schemeClr val="tx1"/>
                </a:solidFill>
                <a:effectLst/>
                <a:latin typeface="+mn-lt"/>
                <a:ea typeface="+mn-ea"/>
                <a:cs typeface="+mn-cs"/>
              </a:rPr>
              <a:t>using</a:t>
            </a:r>
            <a:r>
              <a:rPr lang="fr-FR" sz="1200" b="0" i="0" u="none" strike="noStrike" kern="1200" dirty="0">
                <a:solidFill>
                  <a:schemeClr val="tx1"/>
                </a:solidFill>
                <a:effectLst/>
                <a:latin typeface="+mn-lt"/>
                <a:ea typeface="+mn-ea"/>
                <a:cs typeface="+mn-cs"/>
              </a:rPr>
              <a:t> a </a:t>
            </a:r>
            <a:r>
              <a:rPr lang="fr-FR" sz="1200" b="0" i="0" u="none" strike="noStrike" kern="1200" dirty="0" err="1">
                <a:solidFill>
                  <a:schemeClr val="tx1"/>
                </a:solidFill>
                <a:effectLst/>
                <a:latin typeface="+mn-lt"/>
                <a:ea typeface="+mn-ea"/>
                <a:cs typeface="+mn-cs"/>
              </a:rPr>
              <a:t>random-numbers</a:t>
            </a:r>
            <a:r>
              <a:rPr lang="fr-FR" sz="1200" b="0" i="0" u="none" strike="noStrike" kern="1200" dirty="0">
                <a:solidFill>
                  <a:schemeClr val="tx1"/>
                </a:solidFill>
                <a:effectLst/>
                <a:latin typeface="+mn-lt"/>
                <a:ea typeface="+mn-ea"/>
                <a:cs typeface="+mn-cs"/>
              </a:rPr>
              <a:t> table or a computer software program </a:t>
            </a:r>
            <a:r>
              <a:rPr lang="fr-FR" sz="1200" b="0" i="0" u="none" strike="noStrike" kern="1200" dirty="0" err="1">
                <a:solidFill>
                  <a:schemeClr val="tx1"/>
                </a:solidFill>
                <a:effectLst/>
                <a:latin typeface="+mn-lt"/>
                <a:ea typeface="+mn-ea"/>
                <a:cs typeface="+mn-cs"/>
              </a:rPr>
              <a:t>that</a:t>
            </a:r>
            <a:r>
              <a:rPr lang="fr-FR" sz="1200" b="0" i="0" u="none" strike="noStrike" kern="1200" dirty="0">
                <a:solidFill>
                  <a:schemeClr val="tx1"/>
                </a:solidFill>
                <a:effectLst/>
                <a:latin typeface="+mn-lt"/>
                <a:ea typeface="+mn-ea"/>
                <a:cs typeface="+mn-cs"/>
              </a:rPr>
              <a:t> </a:t>
            </a:r>
            <a:r>
              <a:rPr lang="fr-FR" sz="1200" b="0" i="0" u="none" strike="noStrike" kern="1200" dirty="0" err="1">
                <a:solidFill>
                  <a:schemeClr val="tx1"/>
                </a:solidFill>
                <a:effectLst/>
                <a:latin typeface="+mn-lt"/>
                <a:ea typeface="+mn-ea"/>
                <a:cs typeface="+mn-cs"/>
              </a:rPr>
              <a:t>generates</a:t>
            </a:r>
            <a:r>
              <a:rPr lang="fr-FR" sz="1200" b="0" i="0" u="none" strike="noStrike" kern="1200" dirty="0">
                <a:solidFill>
                  <a:schemeClr val="tx1"/>
                </a:solidFill>
                <a:effectLst/>
                <a:latin typeface="+mn-lt"/>
                <a:ea typeface="+mn-ea"/>
                <a:cs typeface="+mn-cs"/>
              </a:rPr>
              <a:t> the </a:t>
            </a:r>
            <a:r>
              <a:rPr lang="fr-FR" sz="1200" b="0" i="0" u="none" strike="noStrike" kern="1200" dirty="0" err="1">
                <a:solidFill>
                  <a:schemeClr val="tx1"/>
                </a:solidFill>
                <a:effectLst/>
                <a:latin typeface="+mn-lt"/>
                <a:ea typeface="+mn-ea"/>
                <a:cs typeface="+mn-cs"/>
              </a:rPr>
              <a:t>random</a:t>
            </a:r>
            <a:r>
              <a:rPr lang="fr-FR" sz="1200" b="0" i="0" u="none" strike="noStrike" kern="1200" dirty="0">
                <a:solidFill>
                  <a:schemeClr val="tx1"/>
                </a:solidFill>
                <a:effectLst/>
                <a:latin typeface="+mn-lt"/>
                <a:ea typeface="+mn-ea"/>
                <a:cs typeface="+mn-cs"/>
              </a:rPr>
              <a:t> </a:t>
            </a:r>
            <a:r>
              <a:rPr lang="fr-FR" sz="1200" b="0" i="0" u="none" strike="noStrike" kern="1200" dirty="0" err="1">
                <a:solidFill>
                  <a:schemeClr val="tx1"/>
                </a:solidFill>
                <a:effectLst/>
                <a:latin typeface="+mn-lt"/>
                <a:ea typeface="+mn-ea"/>
                <a:cs typeface="+mn-cs"/>
              </a:rPr>
              <a:t>sequence</a:t>
            </a:r>
            <a:r>
              <a:rPr lang="fr-FR" sz="1200" b="0" i="0" u="none" strike="noStrike" kern="1200" dirty="0">
                <a:solidFill>
                  <a:schemeClr val="tx1"/>
                </a:solidFill>
                <a:effectLst/>
                <a:latin typeface="+mn-lt"/>
                <a:ea typeface="+mn-ea"/>
                <a:cs typeface="+mn-cs"/>
              </a:rPr>
              <a:t>. There are </a:t>
            </a:r>
            <a:r>
              <a:rPr lang="fr-FR" sz="1200" b="0" i="0" u="none" strike="noStrike" kern="1200" dirty="0" err="1">
                <a:solidFill>
                  <a:schemeClr val="tx1"/>
                </a:solidFill>
                <a:effectLst/>
                <a:latin typeface="+mn-lt"/>
                <a:ea typeface="+mn-ea"/>
                <a:cs typeface="+mn-cs"/>
              </a:rPr>
              <a:t>manual</a:t>
            </a:r>
            <a:r>
              <a:rPr lang="fr-FR" sz="1200" b="0" i="0" u="none" strike="noStrike" kern="1200" dirty="0">
                <a:solidFill>
                  <a:schemeClr val="tx1"/>
                </a:solidFill>
                <a:effectLst/>
                <a:latin typeface="+mn-lt"/>
                <a:ea typeface="+mn-ea"/>
                <a:cs typeface="+mn-cs"/>
              </a:rPr>
              <a:t> </a:t>
            </a:r>
            <a:r>
              <a:rPr lang="fr-FR" sz="1200" b="0" i="0" u="none" strike="noStrike" kern="1200" dirty="0" err="1">
                <a:solidFill>
                  <a:schemeClr val="tx1"/>
                </a:solidFill>
                <a:effectLst/>
                <a:latin typeface="+mn-lt"/>
                <a:ea typeface="+mn-ea"/>
                <a:cs typeface="+mn-cs"/>
              </a:rPr>
              <a:t>methods</a:t>
            </a:r>
            <a:r>
              <a:rPr lang="fr-FR" sz="1200" b="0" i="0" u="none" strike="noStrike" kern="1200" dirty="0">
                <a:solidFill>
                  <a:schemeClr val="tx1"/>
                </a:solidFill>
                <a:effectLst/>
                <a:latin typeface="+mn-lt"/>
                <a:ea typeface="+mn-ea"/>
                <a:cs typeface="+mn-cs"/>
              </a:rPr>
              <a:t> of </a:t>
            </a:r>
            <a:r>
              <a:rPr lang="fr-FR" sz="1200" b="0" i="0" u="none" strike="noStrike" kern="1200" dirty="0" err="1">
                <a:solidFill>
                  <a:schemeClr val="tx1"/>
                </a:solidFill>
                <a:effectLst/>
                <a:latin typeface="+mn-lt"/>
                <a:ea typeface="+mn-ea"/>
                <a:cs typeface="+mn-cs"/>
              </a:rPr>
              <a:t>achieving</a:t>
            </a:r>
            <a:r>
              <a:rPr lang="fr-FR" sz="1200" b="0" i="0" u="none" strike="noStrike" kern="1200" dirty="0">
                <a:solidFill>
                  <a:schemeClr val="tx1"/>
                </a:solidFill>
                <a:effectLst/>
                <a:latin typeface="+mn-lt"/>
                <a:ea typeface="+mn-ea"/>
                <a:cs typeface="+mn-cs"/>
              </a:rPr>
              <a:t> </a:t>
            </a:r>
            <a:r>
              <a:rPr lang="fr-FR" sz="1200" b="0" i="0" u="none" strike="noStrike" kern="1200" dirty="0" err="1">
                <a:solidFill>
                  <a:schemeClr val="tx1"/>
                </a:solidFill>
                <a:effectLst/>
                <a:latin typeface="+mn-lt"/>
                <a:ea typeface="+mn-ea"/>
                <a:cs typeface="+mn-cs"/>
              </a:rPr>
              <a:t>random</a:t>
            </a:r>
            <a:r>
              <a:rPr lang="fr-FR" sz="1200" b="0" i="0" u="none" strike="noStrike" kern="1200" dirty="0">
                <a:solidFill>
                  <a:schemeClr val="tx1"/>
                </a:solidFill>
                <a:effectLst/>
                <a:latin typeface="+mn-lt"/>
                <a:ea typeface="+mn-ea"/>
                <a:cs typeface="+mn-cs"/>
              </a:rPr>
              <a:t> allocation </a:t>
            </a:r>
            <a:r>
              <a:rPr lang="fr-FR" sz="1200" b="0" i="0" u="none" strike="noStrike" kern="1200" dirty="0" err="1">
                <a:solidFill>
                  <a:schemeClr val="tx1"/>
                </a:solidFill>
                <a:effectLst/>
                <a:latin typeface="+mn-lt"/>
                <a:ea typeface="+mn-ea"/>
                <a:cs typeface="+mn-cs"/>
              </a:rPr>
              <a:t>such</a:t>
            </a:r>
            <a:r>
              <a:rPr lang="fr-FR" sz="1200" b="0" i="0" u="none" strike="noStrike" kern="1200" dirty="0">
                <a:solidFill>
                  <a:schemeClr val="tx1"/>
                </a:solidFill>
                <a:effectLst/>
                <a:latin typeface="+mn-lt"/>
                <a:ea typeface="+mn-ea"/>
                <a:cs typeface="+mn-cs"/>
              </a:rPr>
              <a:t> as </a:t>
            </a:r>
            <a:r>
              <a:rPr lang="fr-FR" sz="1200" b="0" i="0" u="none" strike="noStrike" kern="1200" dirty="0" err="1">
                <a:solidFill>
                  <a:schemeClr val="tx1"/>
                </a:solidFill>
                <a:effectLst/>
                <a:latin typeface="+mn-lt"/>
                <a:ea typeface="+mn-ea"/>
                <a:cs typeface="+mn-cs"/>
              </a:rPr>
              <a:t>tossing</a:t>
            </a:r>
            <a:r>
              <a:rPr lang="fr-FR" sz="1200" b="0" i="0" u="none" strike="noStrike" kern="1200" dirty="0">
                <a:solidFill>
                  <a:schemeClr val="tx1"/>
                </a:solidFill>
                <a:effectLst/>
                <a:latin typeface="+mn-lt"/>
                <a:ea typeface="+mn-ea"/>
                <a:cs typeface="+mn-cs"/>
              </a:rPr>
              <a:t> a coin, </a:t>
            </a:r>
            <a:r>
              <a:rPr lang="fr-FR" sz="1200" b="0" i="0" u="none" strike="noStrike" kern="1200" dirty="0" err="1">
                <a:solidFill>
                  <a:schemeClr val="tx1"/>
                </a:solidFill>
                <a:effectLst/>
                <a:latin typeface="+mn-lt"/>
                <a:ea typeface="+mn-ea"/>
                <a:cs typeface="+mn-cs"/>
              </a:rPr>
              <a:t>drawing</a:t>
            </a:r>
            <a:r>
              <a:rPr lang="fr-FR" sz="1200" b="0" i="0" u="none" strike="noStrike" kern="1200" dirty="0">
                <a:solidFill>
                  <a:schemeClr val="tx1"/>
                </a:solidFill>
                <a:effectLst/>
                <a:latin typeface="+mn-lt"/>
                <a:ea typeface="+mn-ea"/>
                <a:cs typeface="+mn-cs"/>
              </a:rPr>
              <a:t> lots or </a:t>
            </a:r>
            <a:r>
              <a:rPr lang="fr-FR" sz="1200" b="0" i="0" u="none" strike="noStrike" kern="1200" dirty="0" err="1">
                <a:solidFill>
                  <a:schemeClr val="tx1"/>
                </a:solidFill>
                <a:effectLst/>
                <a:latin typeface="+mn-lt"/>
                <a:ea typeface="+mn-ea"/>
                <a:cs typeface="+mn-cs"/>
              </a:rPr>
              <a:t>throwing</a:t>
            </a:r>
            <a:r>
              <a:rPr lang="fr-FR" sz="1200" b="0" i="0" u="none" strike="noStrike" kern="1200" dirty="0">
                <a:solidFill>
                  <a:schemeClr val="tx1"/>
                </a:solidFill>
                <a:effectLst/>
                <a:latin typeface="+mn-lt"/>
                <a:ea typeface="+mn-ea"/>
                <a:cs typeface="+mn-cs"/>
              </a:rPr>
              <a:t> </a:t>
            </a:r>
            <a:r>
              <a:rPr lang="fr-FR" sz="1200" b="0" i="0" u="none" strike="noStrike" kern="1200" dirty="0" err="1">
                <a:solidFill>
                  <a:schemeClr val="tx1"/>
                </a:solidFill>
                <a:effectLst/>
                <a:latin typeface="+mn-lt"/>
                <a:ea typeface="+mn-ea"/>
                <a:cs typeface="+mn-cs"/>
              </a:rPr>
              <a:t>dice</a:t>
            </a:r>
            <a:r>
              <a:rPr lang="fr-FR" sz="1200" b="0" i="0" u="none" strike="noStrike" kern="1200" dirty="0">
                <a:solidFill>
                  <a:schemeClr val="tx1"/>
                </a:solidFill>
                <a:effectLst/>
                <a:latin typeface="+mn-lt"/>
                <a:ea typeface="+mn-ea"/>
                <a:cs typeface="+mn-cs"/>
              </a:rPr>
              <a:t>. </a:t>
            </a:r>
            <a:r>
              <a:rPr lang="fr-FR" sz="1200" b="0" i="0" u="none" strike="noStrike" kern="1200" dirty="0" err="1">
                <a:solidFill>
                  <a:schemeClr val="tx1"/>
                </a:solidFill>
                <a:effectLst/>
                <a:latin typeface="+mn-lt"/>
                <a:ea typeface="+mn-ea"/>
                <a:cs typeface="+mn-cs"/>
              </a:rPr>
              <a:t>However</a:t>
            </a:r>
            <a:r>
              <a:rPr lang="fr-FR" sz="1200" b="0" i="0" u="none" strike="noStrike" kern="1200" dirty="0">
                <a:solidFill>
                  <a:schemeClr val="tx1"/>
                </a:solidFill>
                <a:effectLst/>
                <a:latin typeface="+mn-lt"/>
                <a:ea typeface="+mn-ea"/>
                <a:cs typeface="+mn-cs"/>
              </a:rPr>
              <a:t>, </a:t>
            </a:r>
            <a:r>
              <a:rPr lang="fr-FR" sz="1200" b="0" i="0" u="none" strike="noStrike" kern="1200" dirty="0" err="1">
                <a:solidFill>
                  <a:schemeClr val="tx1"/>
                </a:solidFill>
                <a:effectLst/>
                <a:latin typeface="+mn-lt"/>
                <a:ea typeface="+mn-ea"/>
                <a:cs typeface="+mn-cs"/>
              </a:rPr>
              <a:t>these</a:t>
            </a:r>
            <a:r>
              <a:rPr lang="fr-FR" sz="1200" b="0" i="0" u="none" strike="noStrike" kern="1200" dirty="0">
                <a:solidFill>
                  <a:schemeClr val="tx1"/>
                </a:solidFill>
                <a:effectLst/>
                <a:latin typeface="+mn-lt"/>
                <a:ea typeface="+mn-ea"/>
                <a:cs typeface="+mn-cs"/>
              </a:rPr>
              <a:t> </a:t>
            </a:r>
            <a:r>
              <a:rPr lang="fr-FR" sz="1200" b="0" i="0" u="none" strike="noStrike" kern="1200" dirty="0" err="1">
                <a:solidFill>
                  <a:schemeClr val="tx1"/>
                </a:solidFill>
                <a:effectLst/>
                <a:latin typeface="+mn-lt"/>
                <a:ea typeface="+mn-ea"/>
                <a:cs typeface="+mn-cs"/>
              </a:rPr>
              <a:t>manual</a:t>
            </a:r>
            <a:r>
              <a:rPr lang="fr-FR" sz="1200" b="0" i="0" u="none" strike="noStrike" kern="1200" dirty="0">
                <a:solidFill>
                  <a:schemeClr val="tx1"/>
                </a:solidFill>
                <a:effectLst/>
                <a:latin typeface="+mn-lt"/>
                <a:ea typeface="+mn-ea"/>
                <a:cs typeface="+mn-cs"/>
              </a:rPr>
              <a:t> </a:t>
            </a:r>
            <a:r>
              <a:rPr lang="fr-FR" sz="1200" b="0" i="0" u="none" strike="noStrike" kern="1200" dirty="0" err="1">
                <a:solidFill>
                  <a:schemeClr val="tx1"/>
                </a:solidFill>
                <a:effectLst/>
                <a:latin typeface="+mn-lt"/>
                <a:ea typeface="+mn-ea"/>
                <a:cs typeface="+mn-cs"/>
              </a:rPr>
              <a:t>methods</a:t>
            </a:r>
            <a:r>
              <a:rPr lang="fr-FR" sz="1200" b="0" i="0" u="none" strike="noStrike" kern="1200" dirty="0">
                <a:solidFill>
                  <a:schemeClr val="tx1"/>
                </a:solidFill>
                <a:effectLst/>
                <a:latin typeface="+mn-lt"/>
                <a:ea typeface="+mn-ea"/>
                <a:cs typeface="+mn-cs"/>
              </a:rPr>
              <a:t> in practice </a:t>
            </a:r>
            <a:r>
              <a:rPr lang="fr-FR" sz="1200" b="0" i="0" u="none" strike="noStrike" kern="1200" dirty="0" err="1">
                <a:solidFill>
                  <a:schemeClr val="tx1"/>
                </a:solidFill>
                <a:effectLst/>
                <a:latin typeface="+mn-lt"/>
                <a:ea typeface="+mn-ea"/>
                <a:cs typeface="+mn-cs"/>
              </a:rPr>
              <a:t>often</a:t>
            </a:r>
            <a:r>
              <a:rPr lang="fr-FR" sz="1200" b="0" i="0" u="none" strike="noStrike" kern="1200" dirty="0">
                <a:solidFill>
                  <a:schemeClr val="tx1"/>
                </a:solidFill>
                <a:effectLst/>
                <a:latin typeface="+mn-lt"/>
                <a:ea typeface="+mn-ea"/>
                <a:cs typeface="+mn-cs"/>
              </a:rPr>
              <a:t> </a:t>
            </a:r>
            <a:r>
              <a:rPr lang="fr-FR" sz="1200" b="0" i="0" u="none" strike="noStrike" kern="1200" dirty="0" err="1">
                <a:solidFill>
                  <a:schemeClr val="tx1"/>
                </a:solidFill>
                <a:effectLst/>
                <a:latin typeface="+mn-lt"/>
                <a:ea typeface="+mn-ea"/>
                <a:cs typeface="+mn-cs"/>
              </a:rPr>
              <a:t>become</a:t>
            </a:r>
            <a:r>
              <a:rPr lang="fr-FR" sz="1200" b="0" i="0" u="none" strike="noStrike" kern="1200" dirty="0">
                <a:solidFill>
                  <a:schemeClr val="tx1"/>
                </a:solidFill>
                <a:effectLst/>
                <a:latin typeface="+mn-lt"/>
                <a:ea typeface="+mn-ea"/>
                <a:cs typeface="+mn-cs"/>
              </a:rPr>
              <a:t> </a:t>
            </a:r>
            <a:r>
              <a:rPr lang="fr-FR" sz="1200" b="0" i="0" u="none" strike="noStrike" kern="1200" dirty="0" err="1">
                <a:solidFill>
                  <a:schemeClr val="tx1"/>
                </a:solidFill>
                <a:effectLst/>
                <a:latin typeface="+mn-lt"/>
                <a:ea typeface="+mn-ea"/>
                <a:cs typeface="+mn-cs"/>
              </a:rPr>
              <a:t>nonrandom</a:t>
            </a:r>
            <a:r>
              <a:rPr lang="fr-FR" sz="1200" b="0" i="0" u="none" strike="noStrike" kern="1200" dirty="0">
                <a:solidFill>
                  <a:schemeClr val="tx1"/>
                </a:solidFill>
                <a:effectLst/>
                <a:latin typeface="+mn-lt"/>
                <a:ea typeface="+mn-ea"/>
                <a:cs typeface="+mn-cs"/>
              </a:rPr>
              <a:t>, are </a:t>
            </a:r>
            <a:r>
              <a:rPr lang="fr-FR" sz="1200" b="0" i="0" u="none" strike="noStrike" kern="1200" dirty="0" err="1">
                <a:solidFill>
                  <a:schemeClr val="tx1"/>
                </a:solidFill>
                <a:effectLst/>
                <a:latin typeface="+mn-lt"/>
                <a:ea typeface="+mn-ea"/>
                <a:cs typeface="+mn-cs"/>
              </a:rPr>
              <a:t>difficult</a:t>
            </a:r>
            <a:r>
              <a:rPr lang="fr-FR" sz="1200" b="0" i="0" u="none" strike="noStrike" kern="1200" dirty="0">
                <a:solidFill>
                  <a:schemeClr val="tx1"/>
                </a:solidFill>
                <a:effectLst/>
                <a:latin typeface="+mn-lt"/>
                <a:ea typeface="+mn-ea"/>
                <a:cs typeface="+mn-cs"/>
              </a:rPr>
              <a:t> to </a:t>
            </a:r>
            <a:r>
              <a:rPr lang="fr-FR" sz="1200" b="0" i="0" u="none" strike="noStrike" kern="1200" dirty="0" err="1">
                <a:solidFill>
                  <a:schemeClr val="tx1"/>
                </a:solidFill>
                <a:effectLst/>
                <a:latin typeface="+mn-lt"/>
                <a:ea typeface="+mn-ea"/>
                <a:cs typeface="+mn-cs"/>
              </a:rPr>
              <a:t>implement</a:t>
            </a:r>
            <a:r>
              <a:rPr lang="fr-FR" sz="1200" b="0" i="0" u="none" strike="noStrike" kern="1200" dirty="0">
                <a:solidFill>
                  <a:schemeClr val="tx1"/>
                </a:solidFill>
                <a:effectLst/>
                <a:latin typeface="+mn-lt"/>
                <a:ea typeface="+mn-ea"/>
                <a:cs typeface="+mn-cs"/>
              </a:rPr>
              <a:t> and do not </a:t>
            </a:r>
            <a:r>
              <a:rPr lang="fr-FR" sz="1200" b="0" i="0" u="none" strike="noStrike" kern="1200" dirty="0" err="1">
                <a:solidFill>
                  <a:schemeClr val="tx1"/>
                </a:solidFill>
                <a:effectLst/>
                <a:latin typeface="+mn-lt"/>
                <a:ea typeface="+mn-ea"/>
                <a:cs typeface="+mn-cs"/>
              </a:rPr>
              <a:t>leave</a:t>
            </a:r>
            <a:r>
              <a:rPr lang="fr-FR" sz="1200" b="0" i="0" u="none" strike="noStrike" kern="1200" dirty="0">
                <a:solidFill>
                  <a:schemeClr val="tx1"/>
                </a:solidFill>
                <a:effectLst/>
                <a:latin typeface="+mn-lt"/>
                <a:ea typeface="+mn-ea"/>
                <a:cs typeface="+mn-cs"/>
              </a:rPr>
              <a:t> an audit trail. </a:t>
            </a:r>
            <a:r>
              <a:rPr lang="fr-FR" sz="1200" b="0" i="0" u="none" strike="noStrike" kern="1200" dirty="0" err="1">
                <a:solidFill>
                  <a:schemeClr val="tx1"/>
                </a:solidFill>
                <a:effectLst/>
                <a:latin typeface="+mn-lt"/>
                <a:ea typeface="+mn-ea"/>
                <a:cs typeface="+mn-cs"/>
              </a:rPr>
              <a:t>Therefore</a:t>
            </a:r>
            <a:r>
              <a:rPr lang="fr-FR" sz="1200" b="0" i="0" u="none" strike="noStrike" kern="1200" dirty="0">
                <a:solidFill>
                  <a:schemeClr val="tx1"/>
                </a:solidFill>
                <a:effectLst/>
                <a:latin typeface="+mn-lt"/>
                <a:ea typeface="+mn-ea"/>
                <a:cs typeface="+mn-cs"/>
              </a:rPr>
              <a:t>, </a:t>
            </a:r>
            <a:r>
              <a:rPr lang="fr-FR" sz="1200" b="0" i="0" u="none" strike="noStrike" kern="1200" dirty="0" err="1">
                <a:solidFill>
                  <a:schemeClr val="tx1"/>
                </a:solidFill>
                <a:effectLst/>
                <a:latin typeface="+mn-lt"/>
                <a:ea typeface="+mn-ea"/>
                <a:cs typeface="+mn-cs"/>
              </a:rPr>
              <a:t>they</a:t>
            </a:r>
            <a:r>
              <a:rPr lang="fr-FR" sz="1200" b="0" i="0" u="none" strike="noStrike" kern="1200" dirty="0">
                <a:solidFill>
                  <a:schemeClr val="tx1"/>
                </a:solidFill>
                <a:effectLst/>
                <a:latin typeface="+mn-lt"/>
                <a:ea typeface="+mn-ea"/>
                <a:cs typeface="+mn-cs"/>
              </a:rPr>
              <a:t> are not </a:t>
            </a:r>
            <a:r>
              <a:rPr lang="fr-FR" sz="1200" b="0" i="0" u="none" strike="noStrike" kern="1200" dirty="0" err="1">
                <a:solidFill>
                  <a:schemeClr val="tx1"/>
                </a:solidFill>
                <a:effectLst/>
                <a:latin typeface="+mn-lt"/>
                <a:ea typeface="+mn-ea"/>
                <a:cs typeface="+mn-cs"/>
              </a:rPr>
              <a:t>generally</a:t>
            </a:r>
            <a:r>
              <a:rPr lang="fr-FR" sz="1200" b="0" i="0" u="none" strike="noStrike" kern="1200" dirty="0">
                <a:solidFill>
                  <a:schemeClr val="tx1"/>
                </a:solidFill>
                <a:effectLst/>
                <a:latin typeface="+mn-lt"/>
                <a:ea typeface="+mn-ea"/>
                <a:cs typeface="+mn-cs"/>
              </a:rPr>
              <a:t> </a:t>
            </a:r>
            <a:r>
              <a:rPr lang="fr-FR" sz="1200" b="0" i="0" u="none" strike="noStrike" kern="1200" dirty="0" err="1">
                <a:solidFill>
                  <a:schemeClr val="tx1"/>
                </a:solidFill>
                <a:effectLst/>
                <a:latin typeface="+mn-lt"/>
                <a:ea typeface="+mn-ea"/>
                <a:cs typeface="+mn-cs"/>
              </a:rPr>
              <a:t>recommended</a:t>
            </a:r>
            <a:r>
              <a:rPr lang="fr-FR" sz="1200" b="0" i="0" u="none" strike="noStrike" kern="1200" dirty="0">
                <a:solidFill>
                  <a:schemeClr val="tx1"/>
                </a:solidFill>
                <a:effectLst/>
                <a:latin typeface="+mn-lt"/>
                <a:ea typeface="+mn-ea"/>
                <a:cs typeface="+mn-cs"/>
              </a:rPr>
              <a:t>. </a:t>
            </a:r>
            <a:r>
              <a:rPr lang="fr-FR" sz="1200" b="0" i="0" u="none" strike="noStrike" kern="1200" dirty="0" err="1">
                <a:solidFill>
                  <a:schemeClr val="tx1"/>
                </a:solidFill>
                <a:effectLst/>
                <a:latin typeface="+mn-lt"/>
                <a:ea typeface="+mn-ea"/>
                <a:cs typeface="+mn-cs"/>
              </a:rPr>
              <a:t>Procedures</a:t>
            </a:r>
            <a:r>
              <a:rPr lang="fr-FR" sz="1200" b="0" i="0" u="none" strike="noStrike" kern="1200" dirty="0">
                <a:solidFill>
                  <a:schemeClr val="tx1"/>
                </a:solidFill>
                <a:effectLst/>
                <a:latin typeface="+mn-lt"/>
                <a:ea typeface="+mn-ea"/>
                <a:cs typeface="+mn-cs"/>
              </a:rPr>
              <a:t> to </a:t>
            </a:r>
            <a:r>
              <a:rPr lang="fr-FR" sz="1200" b="0" i="0" u="none" strike="noStrike" kern="1200" dirty="0" err="1">
                <a:solidFill>
                  <a:schemeClr val="tx1"/>
                </a:solidFill>
                <a:effectLst/>
                <a:latin typeface="+mn-lt"/>
                <a:ea typeface="+mn-ea"/>
                <a:cs typeface="+mn-cs"/>
              </a:rPr>
              <a:t>avoid</a:t>
            </a:r>
            <a:r>
              <a:rPr lang="fr-FR" sz="1200" b="0" i="0" u="none" strike="noStrike" kern="1200" dirty="0">
                <a:solidFill>
                  <a:schemeClr val="tx1"/>
                </a:solidFill>
                <a:effectLst/>
                <a:latin typeface="+mn-lt"/>
                <a:ea typeface="+mn-ea"/>
                <a:cs typeface="+mn-cs"/>
              </a:rPr>
              <a:t> </a:t>
            </a:r>
            <a:r>
              <a:rPr lang="fr-FR" sz="1200" b="0" i="0" u="none" strike="noStrike" kern="1200" dirty="0" err="1">
                <a:solidFill>
                  <a:schemeClr val="tx1"/>
                </a:solidFill>
                <a:effectLst/>
                <a:latin typeface="+mn-lt"/>
                <a:ea typeface="+mn-ea"/>
                <a:cs typeface="+mn-cs"/>
              </a:rPr>
              <a:t>completely</a:t>
            </a:r>
            <a:r>
              <a:rPr lang="fr-FR" sz="1200" b="0" i="0" u="none" strike="noStrike" kern="1200" dirty="0">
                <a:solidFill>
                  <a:schemeClr val="tx1"/>
                </a:solidFill>
                <a:effectLst/>
                <a:latin typeface="+mn-lt"/>
                <a:ea typeface="+mn-ea"/>
                <a:cs typeface="+mn-cs"/>
              </a:rPr>
              <a:t> </a:t>
            </a:r>
            <a:r>
              <a:rPr lang="fr-FR" sz="1200" b="0" i="0" u="none" strike="noStrike" kern="1200" dirty="0" err="1">
                <a:solidFill>
                  <a:schemeClr val="tx1"/>
                </a:solidFill>
                <a:effectLst/>
                <a:latin typeface="+mn-lt"/>
                <a:ea typeface="+mn-ea"/>
                <a:cs typeface="+mn-cs"/>
              </a:rPr>
              <a:t>include</a:t>
            </a:r>
            <a:r>
              <a:rPr lang="fr-FR" sz="1200" b="0" i="0" u="none" strike="noStrike" kern="1200" dirty="0">
                <a:solidFill>
                  <a:schemeClr val="tx1"/>
                </a:solidFill>
                <a:effectLst/>
                <a:latin typeface="+mn-lt"/>
                <a:ea typeface="+mn-ea"/>
                <a:cs typeface="+mn-cs"/>
              </a:rPr>
              <a:t> </a:t>
            </a:r>
            <a:r>
              <a:rPr lang="fr-FR" sz="1200" b="0" i="0" u="none" strike="noStrike" kern="1200" dirty="0" err="1">
                <a:solidFill>
                  <a:schemeClr val="tx1"/>
                </a:solidFill>
                <a:effectLst/>
                <a:latin typeface="+mn-lt"/>
                <a:ea typeface="+mn-ea"/>
                <a:cs typeface="+mn-cs"/>
              </a:rPr>
              <a:t>using</a:t>
            </a:r>
            <a:r>
              <a:rPr lang="fr-FR" sz="1200" b="0" i="0" u="none" strike="noStrike" kern="1200" dirty="0">
                <a:solidFill>
                  <a:schemeClr val="tx1"/>
                </a:solidFill>
                <a:effectLst/>
                <a:latin typeface="+mn-lt"/>
                <a:ea typeface="+mn-ea"/>
                <a:cs typeface="+mn-cs"/>
              </a:rPr>
              <a:t> </a:t>
            </a:r>
            <a:r>
              <a:rPr lang="fr-FR" sz="1200" b="0" i="0" u="none" strike="noStrike" kern="1200" dirty="0" err="1">
                <a:solidFill>
                  <a:schemeClr val="tx1"/>
                </a:solidFill>
                <a:effectLst/>
                <a:latin typeface="+mn-lt"/>
                <a:ea typeface="+mn-ea"/>
                <a:cs typeface="+mn-cs"/>
              </a:rPr>
              <a:t>hospital</a:t>
            </a:r>
            <a:r>
              <a:rPr lang="fr-FR" sz="1200" b="0" i="0" u="none" strike="noStrike" kern="1200" dirty="0">
                <a:solidFill>
                  <a:schemeClr val="tx1"/>
                </a:solidFill>
                <a:effectLst/>
                <a:latin typeface="+mn-lt"/>
                <a:ea typeface="+mn-ea"/>
                <a:cs typeface="+mn-cs"/>
              </a:rPr>
              <a:t> chart </a:t>
            </a:r>
            <a:r>
              <a:rPr lang="fr-FR" sz="1200" b="0" i="0" u="none" strike="noStrike" kern="1200" dirty="0" err="1">
                <a:solidFill>
                  <a:schemeClr val="tx1"/>
                </a:solidFill>
                <a:effectLst/>
                <a:latin typeface="+mn-lt"/>
                <a:ea typeface="+mn-ea"/>
                <a:cs typeface="+mn-cs"/>
              </a:rPr>
              <a:t>numbers</a:t>
            </a:r>
            <a:r>
              <a:rPr lang="fr-FR" sz="1200" b="0" i="0" u="none" strike="noStrike" kern="1200" dirty="0">
                <a:solidFill>
                  <a:schemeClr val="tx1"/>
                </a:solidFill>
                <a:effectLst/>
                <a:latin typeface="+mn-lt"/>
                <a:ea typeface="+mn-ea"/>
                <a:cs typeface="+mn-cs"/>
              </a:rPr>
              <a:t>, </a:t>
            </a:r>
            <a:r>
              <a:rPr lang="fr-FR" sz="1200" b="0" i="0" u="none" strike="noStrike" kern="1200" dirty="0" err="1">
                <a:solidFill>
                  <a:schemeClr val="tx1"/>
                </a:solidFill>
                <a:effectLst/>
                <a:latin typeface="+mn-lt"/>
                <a:ea typeface="+mn-ea"/>
                <a:cs typeface="+mn-cs"/>
              </a:rPr>
              <a:t>alternating</a:t>
            </a:r>
            <a:r>
              <a:rPr lang="fr-FR" sz="1200" b="0" i="0" u="none" strike="noStrike" kern="1200" dirty="0">
                <a:solidFill>
                  <a:schemeClr val="tx1"/>
                </a:solidFill>
                <a:effectLst/>
                <a:latin typeface="+mn-lt"/>
                <a:ea typeface="+mn-ea"/>
                <a:cs typeface="+mn-cs"/>
              </a:rPr>
              <a:t> patients </a:t>
            </a:r>
            <a:r>
              <a:rPr lang="fr-FR" sz="1200" b="0" i="0" u="none" strike="noStrike" kern="1200" dirty="0" err="1">
                <a:solidFill>
                  <a:schemeClr val="tx1"/>
                </a:solidFill>
                <a:effectLst/>
                <a:latin typeface="+mn-lt"/>
                <a:ea typeface="+mn-ea"/>
                <a:cs typeface="+mn-cs"/>
              </a:rPr>
              <a:t>sequentially</a:t>
            </a:r>
            <a:r>
              <a:rPr lang="fr-FR" sz="1200" b="0" i="0" u="none" strike="noStrike" kern="1200" dirty="0">
                <a:solidFill>
                  <a:schemeClr val="tx1"/>
                </a:solidFill>
                <a:effectLst/>
                <a:latin typeface="+mn-lt"/>
                <a:ea typeface="+mn-ea"/>
                <a:cs typeface="+mn-cs"/>
              </a:rPr>
              <a:t> or </a:t>
            </a:r>
            <a:r>
              <a:rPr lang="fr-FR" sz="1200" b="0" i="0" u="none" strike="noStrike" kern="1200" dirty="0" err="1">
                <a:solidFill>
                  <a:schemeClr val="tx1"/>
                </a:solidFill>
                <a:effectLst/>
                <a:latin typeface="+mn-lt"/>
                <a:ea typeface="+mn-ea"/>
                <a:cs typeface="+mn-cs"/>
              </a:rPr>
              <a:t>assigning</a:t>
            </a:r>
            <a:r>
              <a:rPr lang="fr-FR" sz="1200" b="0" i="0" u="none" strike="noStrike" kern="1200" dirty="0">
                <a:solidFill>
                  <a:schemeClr val="tx1"/>
                </a:solidFill>
                <a:effectLst/>
                <a:latin typeface="+mn-lt"/>
                <a:ea typeface="+mn-ea"/>
                <a:cs typeface="+mn-cs"/>
              </a:rPr>
              <a:t> by date of </a:t>
            </a:r>
            <a:r>
              <a:rPr lang="fr-FR" sz="1200" b="0" i="0" u="none" strike="noStrike" kern="1200" dirty="0" err="1">
                <a:solidFill>
                  <a:schemeClr val="tx1"/>
                </a:solidFill>
                <a:effectLst/>
                <a:latin typeface="+mn-lt"/>
                <a:ea typeface="+mn-ea"/>
                <a:cs typeface="+mn-cs"/>
              </a:rPr>
              <a:t>birth</a:t>
            </a:r>
            <a:r>
              <a:rPr lang="fr-FR" sz="1200" b="0" i="0" u="none" strike="noStrike" kern="1200" dirty="0">
                <a:solidFill>
                  <a:schemeClr val="tx1"/>
                </a:solidFill>
                <a:effectLst/>
                <a:latin typeface="+mn-lt"/>
                <a:ea typeface="+mn-ea"/>
                <a:cs typeface="+mn-cs"/>
              </a:rPr>
              <a:t>.</a:t>
            </a:r>
          </a:p>
          <a:p>
            <a:endParaRPr lang="fr-FR" sz="1200" b="0" i="0" u="none" strike="noStrike" kern="1200" dirty="0">
              <a:solidFill>
                <a:schemeClr val="tx1"/>
              </a:solidFill>
              <a:effectLst/>
              <a:latin typeface="+mn-lt"/>
              <a:ea typeface="+mn-ea"/>
              <a:cs typeface="+mn-cs"/>
            </a:endParaRPr>
          </a:p>
          <a:p>
            <a:r>
              <a:rPr lang="fr-FR" sz="1200" b="0" i="0" u="none" strike="noStrike" kern="1200" dirty="0">
                <a:solidFill>
                  <a:schemeClr val="tx1"/>
                </a:solidFill>
                <a:effectLst/>
                <a:latin typeface="+mn-lt"/>
                <a:ea typeface="+mn-ea"/>
                <a:cs typeface="+mn-cs"/>
              </a:rPr>
              <a:t>3. Schulz KF. </a:t>
            </a:r>
            <a:r>
              <a:rPr lang="fr-FR" sz="1200" b="0" i="0" u="none" strike="noStrike" kern="1200" dirty="0" err="1">
                <a:solidFill>
                  <a:schemeClr val="tx1"/>
                </a:solidFill>
                <a:effectLst/>
                <a:latin typeface="+mn-lt"/>
                <a:ea typeface="+mn-ea"/>
                <a:cs typeface="+mn-cs"/>
              </a:rPr>
              <a:t>Subverting</a:t>
            </a:r>
            <a:r>
              <a:rPr lang="fr-FR" sz="1200" b="0" i="0" u="none" strike="noStrike" kern="1200" dirty="0">
                <a:solidFill>
                  <a:schemeClr val="tx1"/>
                </a:solidFill>
                <a:effectLst/>
                <a:latin typeface="+mn-lt"/>
                <a:ea typeface="+mn-ea"/>
                <a:cs typeface="+mn-cs"/>
              </a:rPr>
              <a:t> randomisation in </a:t>
            </a:r>
            <a:r>
              <a:rPr lang="fr-FR" sz="1200" b="0" i="0" u="none" strike="noStrike" kern="1200" dirty="0" err="1">
                <a:solidFill>
                  <a:schemeClr val="tx1"/>
                </a:solidFill>
                <a:effectLst/>
                <a:latin typeface="+mn-lt"/>
                <a:ea typeface="+mn-ea"/>
                <a:cs typeface="+mn-cs"/>
              </a:rPr>
              <a:t>controlled</a:t>
            </a:r>
            <a:r>
              <a:rPr lang="fr-FR" sz="1200" b="0" i="0" u="none" strike="noStrike" kern="1200" dirty="0">
                <a:solidFill>
                  <a:schemeClr val="tx1"/>
                </a:solidFill>
                <a:effectLst/>
                <a:latin typeface="+mn-lt"/>
                <a:ea typeface="+mn-ea"/>
                <a:cs typeface="+mn-cs"/>
              </a:rPr>
              <a:t> trials. </a:t>
            </a:r>
            <a:r>
              <a:rPr lang="fr-FR" sz="1200" b="0" i="1" u="none" strike="noStrike" kern="1200" dirty="0">
                <a:solidFill>
                  <a:schemeClr val="tx1"/>
                </a:solidFill>
                <a:effectLst/>
                <a:latin typeface="+mn-lt"/>
                <a:ea typeface="+mn-ea"/>
                <a:cs typeface="+mn-cs"/>
              </a:rPr>
              <a:t>JAMA. </a:t>
            </a:r>
            <a:r>
              <a:rPr lang="fr-FR" sz="1200" b="0" i="0" u="none" strike="noStrike" kern="1200" dirty="0">
                <a:solidFill>
                  <a:schemeClr val="tx1"/>
                </a:solidFill>
                <a:effectLst/>
                <a:latin typeface="+mn-lt"/>
                <a:ea typeface="+mn-ea"/>
                <a:cs typeface="+mn-cs"/>
              </a:rPr>
              <a:t>1995;274:1456–1458.</a:t>
            </a:r>
          </a:p>
          <a:p>
            <a:endParaRPr lang="fr-FR" sz="1200" b="0" i="0" u="none" strike="noStrike" kern="1200" dirty="0">
              <a:solidFill>
                <a:schemeClr val="tx1"/>
              </a:solidFill>
              <a:effectLst/>
              <a:latin typeface="+mn-lt"/>
              <a:ea typeface="+mn-ea"/>
              <a:cs typeface="+mn-cs"/>
            </a:endParaRPr>
          </a:p>
          <a:p>
            <a:pPr algn="l"/>
            <a:r>
              <a:rPr lang="fr-FR" b="0" i="0" u="none" strike="noStrike" dirty="0">
                <a:solidFill>
                  <a:srgbClr val="5B616B"/>
                </a:solidFill>
                <a:effectLst/>
                <a:latin typeface="BlinkMacSystemFont"/>
              </a:rPr>
              <a:t>4. </a:t>
            </a:r>
            <a:r>
              <a:rPr lang="fr-FR" b="0" i="0" u="none" strike="noStrike" dirty="0" err="1">
                <a:solidFill>
                  <a:srgbClr val="5B616B"/>
                </a:solidFill>
                <a:effectLst/>
                <a:latin typeface="BlinkMacSystemFont"/>
              </a:rPr>
              <a:t>Interim</a:t>
            </a:r>
            <a:r>
              <a:rPr lang="fr-FR" b="0" i="0" u="none" strike="noStrike" dirty="0">
                <a:solidFill>
                  <a:srgbClr val="5B616B"/>
                </a:solidFill>
                <a:effectLst/>
                <a:latin typeface="BlinkMacSystemFont"/>
              </a:rPr>
              <a:t> </a:t>
            </a:r>
            <a:r>
              <a:rPr lang="fr-FR" b="0" i="0" u="none" strike="noStrike" dirty="0" err="1">
                <a:solidFill>
                  <a:srgbClr val="5B616B"/>
                </a:solidFill>
                <a:effectLst/>
                <a:latin typeface="BlinkMacSystemFont"/>
              </a:rPr>
              <a:t>analysis</a:t>
            </a:r>
            <a:r>
              <a:rPr lang="fr-FR" b="0" i="0" u="none" strike="noStrike">
                <a:solidFill>
                  <a:srgbClr val="5B616B"/>
                </a:solidFill>
                <a:effectLst/>
                <a:latin typeface="BlinkMacSystemFont"/>
              </a:rPr>
              <a:t> : JAMA</a:t>
            </a:r>
            <a:r>
              <a:rPr lang="fr-FR" b="0" i="0" u="none" strike="noStrike">
                <a:solidFill>
                  <a:srgbClr val="0071BC"/>
                </a:solidFill>
                <a:effectLst/>
                <a:latin typeface="BlinkMacSystemFont"/>
              </a:rPr>
              <a:t>.</a:t>
            </a:r>
            <a:r>
              <a:rPr lang="fr-FR" b="0" i="0" u="none" strike="noStrike">
                <a:solidFill>
                  <a:srgbClr val="5B616B"/>
                </a:solidFill>
                <a:effectLst/>
                <a:latin typeface="BlinkMacSystemFont"/>
              </a:rPr>
              <a:t>2010 </a:t>
            </a:r>
            <a:r>
              <a:rPr lang="fr-FR" b="0" i="0" u="none" strike="noStrike" dirty="0">
                <a:solidFill>
                  <a:srgbClr val="5B616B"/>
                </a:solidFill>
                <a:effectLst/>
                <a:latin typeface="BlinkMacSystemFont"/>
              </a:rPr>
              <a:t>Mar 24;303(12):</a:t>
            </a:r>
            <a:r>
              <a:rPr lang="fr-FR" b="0" i="0" u="none" strike="noStrike">
                <a:solidFill>
                  <a:srgbClr val="5B616B"/>
                </a:solidFill>
                <a:effectLst/>
                <a:latin typeface="BlinkMacSystemFont"/>
              </a:rPr>
              <a:t>1180-7.</a:t>
            </a:r>
            <a:r>
              <a:rPr lang="fr-FR" b="0" i="0" u="none" strike="noStrike">
                <a:solidFill>
                  <a:srgbClr val="212121"/>
                </a:solidFill>
                <a:effectLst/>
                <a:highlight>
                  <a:srgbClr val="FFFFFF"/>
                </a:highlight>
                <a:latin typeface="BlinkMacSystemFont"/>
              </a:rPr>
              <a:t> </a:t>
            </a:r>
            <a:r>
              <a:rPr lang="fr-FR" b="0" i="0" u="none" strike="noStrike" dirty="0" err="1">
                <a:solidFill>
                  <a:srgbClr val="5B616B"/>
                </a:solidFill>
                <a:effectLst/>
                <a:latin typeface="BlinkMacSystemFont"/>
              </a:rPr>
              <a:t>doi</a:t>
            </a:r>
            <a:r>
              <a:rPr lang="fr-FR" b="0" i="0" u="none" strike="noStrike" dirty="0">
                <a:solidFill>
                  <a:srgbClr val="5B616B"/>
                </a:solidFill>
                <a:effectLst/>
                <a:latin typeface="BlinkMacSystemFont"/>
              </a:rPr>
              <a:t>: 10.1001/jama.2010.310.</a:t>
            </a:r>
            <a:endParaRPr lang="fr-FR" sz="1200" b="0" i="0" u="none" strike="noStrike" kern="1200" dirty="0">
              <a:solidFill>
                <a:schemeClr val="tx1"/>
              </a:solidFill>
              <a:effectLst/>
              <a:latin typeface="+mn-lt"/>
              <a:ea typeface="+mn-ea"/>
              <a:cs typeface="+mn-cs"/>
            </a:endParaRPr>
          </a:p>
          <a:p>
            <a:br>
              <a:rPr lang="fr-FR" dirty="0"/>
            </a:br>
            <a:endParaRPr lang="fr-FR" sz="1200" kern="1200" dirty="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5"/>
          </p:nvPr>
        </p:nvSpPr>
        <p:spPr/>
        <p:txBody>
          <a:bodyPr/>
          <a:lstStyle/>
          <a:p>
            <a:fld id="{852B6409-39FC-DF47-9D90-0F858ED59C0D}" type="slidenum">
              <a:rPr lang="fr-FR" smtClean="0"/>
              <a:t>10</a:t>
            </a:fld>
            <a:endParaRPr lang="fr-FR"/>
          </a:p>
        </p:txBody>
      </p:sp>
    </p:spTree>
    <p:extLst>
      <p:ext uri="{BB962C8B-B14F-4D97-AF65-F5344CB8AC3E}">
        <p14:creationId xmlns:p14="http://schemas.microsoft.com/office/powerpoint/2010/main" val="2466653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a:t>Notre objectif est donc d’obtenir des résultats justes à partir de notre expérimentation. La justesse comprend la validité des résultats c’est à dire des résultats non biaisés permettant d’établir un lien de causalité entre l’effet du produit de santé et l’état clinique et des résultats précis c’est à dire une estimation du rapport bénéfice reproductible (pour en savoir plus voir le cours Analyse). Un biais est une erreur systématique.</a:t>
            </a:r>
            <a:endParaRPr lang="fr-FR" dirty="0"/>
          </a:p>
        </p:txBody>
      </p:sp>
      <p:sp>
        <p:nvSpPr>
          <p:cNvPr id="4" name="Espace réservé du numéro de diapositive 3"/>
          <p:cNvSpPr>
            <a:spLocks noGrp="1"/>
          </p:cNvSpPr>
          <p:nvPr>
            <p:ph type="sldNum" sz="quarter" idx="10"/>
          </p:nvPr>
        </p:nvSpPr>
        <p:spPr/>
        <p:txBody>
          <a:bodyPr/>
          <a:lstStyle/>
          <a:p>
            <a:fld id="{D1A59CF7-3FC6-4694-82DF-F9FF58DDA5A9}" type="slidenum">
              <a:rPr lang="fr-FR" smtClean="0"/>
              <a:t>12</a:t>
            </a:fld>
            <a:endParaRPr lang="fr-FR"/>
          </a:p>
        </p:txBody>
      </p:sp>
    </p:spTree>
    <p:extLst>
      <p:ext uri="{BB962C8B-B14F-4D97-AF65-F5344CB8AC3E}">
        <p14:creationId xmlns:p14="http://schemas.microsoft.com/office/powerpoint/2010/main" val="41982984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a:t>Considérez cet exemple Afin de savoir si un mois de traitement par un nouveau biguanide permet de diminuer la glycémie, une étude a été menée sur 72 sujets diabétiques ne recevant auparavant aucun traitement. A l’entrée dans l’essai, les moyennes de glycémie pour les sujets étaient de 8,3  2,1 mmol. </a:t>
            </a:r>
          </a:p>
          <a:p>
            <a:r>
              <a:rPr lang="fr-FR"/>
              <a:t>Après un mois de traitement, la glycémie moyenne était de 6,2  1,3 mmol. </a:t>
            </a:r>
          </a:p>
          <a:p>
            <a:r>
              <a:rPr lang="fr-FR"/>
              <a:t>La différence entre ces deux chiffres est statistiquement significative, p&lt;0,001. </a:t>
            </a:r>
          </a:p>
          <a:p>
            <a:endParaRPr lang="fr-FR" dirty="0"/>
          </a:p>
        </p:txBody>
      </p:sp>
      <p:sp>
        <p:nvSpPr>
          <p:cNvPr id="4" name="Espace réservé du numéro de diapositive 3"/>
          <p:cNvSpPr>
            <a:spLocks noGrp="1"/>
          </p:cNvSpPr>
          <p:nvPr>
            <p:ph type="sldNum" sz="quarter" idx="10"/>
          </p:nvPr>
        </p:nvSpPr>
        <p:spPr/>
        <p:txBody>
          <a:bodyPr/>
          <a:lstStyle/>
          <a:p>
            <a:fld id="{D1A59CF7-3FC6-4694-82DF-F9FF58DDA5A9}" type="slidenum">
              <a:rPr lang="fr-FR" smtClean="0"/>
              <a:t>13</a:t>
            </a:fld>
            <a:endParaRPr lang="fr-FR"/>
          </a:p>
        </p:txBody>
      </p:sp>
    </p:spTree>
    <p:extLst>
      <p:ext uri="{BB962C8B-B14F-4D97-AF65-F5344CB8AC3E}">
        <p14:creationId xmlns:p14="http://schemas.microsoft.com/office/powerpoint/2010/main" val="16462327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Rot="1" noChangeAspect="1" noChangeArrowheads="1" noTextEdit="1"/>
          </p:cNvSpPr>
          <p:nvPr>
            <p:ph type="sldImg"/>
          </p:nvPr>
        </p:nvSpPr>
        <p:spPr bwMode="auto">
          <a:xfrm>
            <a:off x="1162050" y="698500"/>
            <a:ext cx="4560888" cy="3421063"/>
          </a:xfrm>
          <a:prstGeom prst="rect">
            <a:avLst/>
          </a:prstGeom>
          <a:noFill/>
          <a:ln>
            <a:solidFill>
              <a:srgbClr val="000000"/>
            </a:solidFill>
            <a:miter lim="800000"/>
            <a:headEnd/>
            <a:tailEnd/>
          </a:ln>
        </p:spPr>
      </p:sp>
      <p:sp>
        <p:nvSpPr>
          <p:cNvPr id="123907" name="Rectangle 3"/>
          <p:cNvSpPr>
            <a:spLocks noGrp="1" noChangeArrowheads="1"/>
          </p:cNvSpPr>
          <p:nvPr>
            <p:ph type="body" idx="1"/>
          </p:nvPr>
        </p:nvSpPr>
        <p:spPr bwMode="auto">
          <a:xfrm>
            <a:off x="928368" y="4327695"/>
            <a:ext cx="5028663" cy="4118290"/>
          </a:xfrm>
          <a:prstGeom prst="rect">
            <a:avLst/>
          </a:prstGeom>
          <a:noFill/>
          <a:ln w="12700">
            <a:miter lim="800000"/>
            <a:headEnd type="none" w="sm" len="sm"/>
            <a:tailEnd type="none" w="sm" len="sm"/>
          </a:ln>
        </p:spPr>
        <p:txBody>
          <a:bodyPr/>
          <a:lstStyle/>
          <a:p>
            <a:pPr defTabSz="874132">
              <a:spcBef>
                <a:spcPct val="0"/>
              </a:spcBef>
            </a:pPr>
            <a:r>
              <a:rPr lang="fr-FR" sz="2300"/>
              <a:t>La glycémie est passée, d’après cette étude, sur un groupe de patients, de 8,3 mmol en moyenne à 6,2 mmol après un mois. La question qu’on se pose est la suivante : cette réduction de 26% est elle bien due au médicament?</a:t>
            </a:r>
            <a:endParaRPr lang="fr-FR" sz="2300" dirty="0"/>
          </a:p>
        </p:txBody>
      </p:sp>
    </p:spTree>
    <p:extLst>
      <p:ext uri="{BB962C8B-B14F-4D97-AF65-F5344CB8AC3E}">
        <p14:creationId xmlns:p14="http://schemas.microsoft.com/office/powerpoint/2010/main" val="16789882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Rot="1" noChangeAspect="1" noChangeArrowheads="1" noTextEdit="1"/>
          </p:cNvSpPr>
          <p:nvPr>
            <p:ph type="sldImg"/>
          </p:nvPr>
        </p:nvSpPr>
        <p:spPr bwMode="auto">
          <a:xfrm>
            <a:off x="1162050" y="698500"/>
            <a:ext cx="4560888" cy="3421063"/>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6979" name="Rectangle 3"/>
          <p:cNvSpPr>
            <a:spLocks noGrp="1" noChangeArrowheads="1"/>
          </p:cNvSpPr>
          <p:nvPr>
            <p:ph type="body" idx="1"/>
          </p:nvPr>
        </p:nvSpPr>
        <p:spPr bwMode="auto">
          <a:xfrm>
            <a:off x="928368" y="4327695"/>
            <a:ext cx="5028663" cy="411829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lg" len="med"/>
              </a14:hiddenLine>
            </a:ext>
          </a:extLst>
        </p:spPr>
        <p:txBody>
          <a:bodyPr/>
          <a:lstStyle/>
          <a:p>
            <a:r>
              <a:rPr lang="fr-FR" altLang="fr-FR"/>
              <a:t>La réponse à cette question est non car : 
On ne sait pas si cette baisse est due à l’évolution spontanée de la glycémie. La glycémie est un phénomène variable, elle peut baisser ou augmenter de manière naturelle.
Etant donné qu’on a prescrit un médicament, l’effet placebo du médicament peut être à l’origine de cette baisse et pas l’effet pharmacologique du médicament.
Cette baisse peut aussi être due à la régression à la moyenne, un phénomène purement statistique qu’on va voir à la diapositive suivante.
Enfin cette baisse peut être due à d’autres facteurs que le traitement hypoglycémiant, ces facteurs confondants l’effet du traitement peuvent être :  un régime alimentaire différent pendant cette période, la prise de traitements concomitants, une hygiène de vie différente.
</a:t>
            </a:r>
            <a:endParaRPr lang="fr-FR" altLang="fr-FR" dirty="0"/>
          </a:p>
        </p:txBody>
      </p:sp>
    </p:spTree>
    <p:extLst>
      <p:ext uri="{BB962C8B-B14F-4D97-AF65-F5344CB8AC3E}">
        <p14:creationId xmlns:p14="http://schemas.microsoft.com/office/powerpoint/2010/main" val="820228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26752BC1-D914-A542-99E0-96214D53CE4E}" type="datetime1">
              <a:rPr lang="fr-FR" smtClean="0"/>
              <a:t>20/09/2024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11D7366-0FAE-4A69-A58C-120E1BA5BC8E}" type="slidenum">
              <a:rPr lang="fr-FR" smtClean="0"/>
              <a:t>‹N°›</a:t>
            </a:fld>
            <a:endParaRPr lang="fr-FR"/>
          </a:p>
        </p:txBody>
      </p:sp>
    </p:spTree>
    <p:extLst>
      <p:ext uri="{BB962C8B-B14F-4D97-AF65-F5344CB8AC3E}">
        <p14:creationId xmlns:p14="http://schemas.microsoft.com/office/powerpoint/2010/main" val="221128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6415D88-3A6D-5A47-9120-5D42D109DFDA}" type="datetime1">
              <a:rPr lang="fr-FR" smtClean="0"/>
              <a:t>20/09/2024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11D7366-0FAE-4A69-A58C-120E1BA5BC8E}" type="slidenum">
              <a:rPr lang="fr-FR" smtClean="0"/>
              <a:t>‹N°›</a:t>
            </a:fld>
            <a:endParaRPr lang="fr-FR"/>
          </a:p>
        </p:txBody>
      </p:sp>
    </p:spTree>
    <p:extLst>
      <p:ext uri="{BB962C8B-B14F-4D97-AF65-F5344CB8AC3E}">
        <p14:creationId xmlns:p14="http://schemas.microsoft.com/office/powerpoint/2010/main" val="4001094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058EF30-2C9A-7F42-BC7A-98775DBECAA7}" type="datetime1">
              <a:rPr lang="fr-FR" smtClean="0"/>
              <a:t>20/09/2024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11D7366-0FAE-4A69-A58C-120E1BA5BC8E}" type="slidenum">
              <a:rPr lang="fr-FR" smtClean="0"/>
              <a:t>‹N°›</a:t>
            </a:fld>
            <a:endParaRPr lang="fr-FR"/>
          </a:p>
        </p:txBody>
      </p:sp>
    </p:spTree>
    <p:extLst>
      <p:ext uri="{BB962C8B-B14F-4D97-AF65-F5344CB8AC3E}">
        <p14:creationId xmlns:p14="http://schemas.microsoft.com/office/powerpoint/2010/main" val="1093744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4D50097-F155-0C4D-BE90-DF5AAF201AC6}" type="datetime1">
              <a:rPr lang="fr-FR" smtClean="0"/>
              <a:t>20/09/2024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11D7366-0FAE-4A69-A58C-120E1BA5BC8E}" type="slidenum">
              <a:rPr lang="fr-FR" smtClean="0"/>
              <a:t>‹N°›</a:t>
            </a:fld>
            <a:endParaRPr lang="fr-FR"/>
          </a:p>
        </p:txBody>
      </p:sp>
    </p:spTree>
    <p:extLst>
      <p:ext uri="{BB962C8B-B14F-4D97-AF65-F5344CB8AC3E}">
        <p14:creationId xmlns:p14="http://schemas.microsoft.com/office/powerpoint/2010/main" val="1982603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8EDDF923-62FB-C445-A6FA-DD4972DF9940}" type="datetime1">
              <a:rPr lang="fr-FR" smtClean="0"/>
              <a:t>20/09/2024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11D7366-0FAE-4A69-A58C-120E1BA5BC8E}" type="slidenum">
              <a:rPr lang="fr-FR" smtClean="0"/>
              <a:t>‹N°›</a:t>
            </a:fld>
            <a:endParaRPr lang="fr-FR"/>
          </a:p>
        </p:txBody>
      </p:sp>
    </p:spTree>
    <p:extLst>
      <p:ext uri="{BB962C8B-B14F-4D97-AF65-F5344CB8AC3E}">
        <p14:creationId xmlns:p14="http://schemas.microsoft.com/office/powerpoint/2010/main" val="1638170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94B17109-81EA-5C47-935B-C918192539F0}" type="datetime1">
              <a:rPr lang="fr-FR" smtClean="0"/>
              <a:t>20/09/2024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11D7366-0FAE-4A69-A58C-120E1BA5BC8E}" type="slidenum">
              <a:rPr lang="fr-FR" smtClean="0"/>
              <a:t>‹N°›</a:t>
            </a:fld>
            <a:endParaRPr lang="fr-FR"/>
          </a:p>
        </p:txBody>
      </p:sp>
    </p:spTree>
    <p:extLst>
      <p:ext uri="{BB962C8B-B14F-4D97-AF65-F5344CB8AC3E}">
        <p14:creationId xmlns:p14="http://schemas.microsoft.com/office/powerpoint/2010/main" val="878701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C1C7CB8C-0535-A749-8F0F-42A49A05DDFC}" type="datetime1">
              <a:rPr lang="fr-FR" smtClean="0"/>
              <a:t>20/09/2024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11D7366-0FAE-4A69-A58C-120E1BA5BC8E}" type="slidenum">
              <a:rPr lang="fr-FR" smtClean="0"/>
              <a:t>‹N°›</a:t>
            </a:fld>
            <a:endParaRPr lang="fr-FR"/>
          </a:p>
        </p:txBody>
      </p:sp>
    </p:spTree>
    <p:extLst>
      <p:ext uri="{BB962C8B-B14F-4D97-AF65-F5344CB8AC3E}">
        <p14:creationId xmlns:p14="http://schemas.microsoft.com/office/powerpoint/2010/main" val="3565282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51051549-C495-9F42-8A31-F08867ABDE97}" type="datetime1">
              <a:rPr lang="fr-FR" smtClean="0"/>
              <a:t>20/09/2024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11D7366-0FAE-4A69-A58C-120E1BA5BC8E}" type="slidenum">
              <a:rPr lang="fr-FR" smtClean="0"/>
              <a:t>‹N°›</a:t>
            </a:fld>
            <a:endParaRPr lang="fr-FR"/>
          </a:p>
        </p:txBody>
      </p:sp>
    </p:spTree>
    <p:extLst>
      <p:ext uri="{BB962C8B-B14F-4D97-AF65-F5344CB8AC3E}">
        <p14:creationId xmlns:p14="http://schemas.microsoft.com/office/powerpoint/2010/main" val="2314654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FD1A655-AF3A-AF48-A59E-5021E50732C8}" type="datetime1">
              <a:rPr lang="fr-FR" smtClean="0"/>
              <a:t>20/09/2024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11D7366-0FAE-4A69-A58C-120E1BA5BC8E}" type="slidenum">
              <a:rPr lang="fr-FR" smtClean="0"/>
              <a:t>‹N°›</a:t>
            </a:fld>
            <a:endParaRPr lang="fr-FR"/>
          </a:p>
        </p:txBody>
      </p:sp>
    </p:spTree>
    <p:extLst>
      <p:ext uri="{BB962C8B-B14F-4D97-AF65-F5344CB8AC3E}">
        <p14:creationId xmlns:p14="http://schemas.microsoft.com/office/powerpoint/2010/main" val="3339874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CCC21C48-C2B5-6542-A0CE-5B196D3FFEA8}" type="datetime1">
              <a:rPr lang="fr-FR" smtClean="0"/>
              <a:t>20/09/2024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11D7366-0FAE-4A69-A58C-120E1BA5BC8E}" type="slidenum">
              <a:rPr lang="fr-FR" smtClean="0"/>
              <a:t>‹N°›</a:t>
            </a:fld>
            <a:endParaRPr lang="fr-FR"/>
          </a:p>
        </p:txBody>
      </p:sp>
    </p:spTree>
    <p:extLst>
      <p:ext uri="{BB962C8B-B14F-4D97-AF65-F5344CB8AC3E}">
        <p14:creationId xmlns:p14="http://schemas.microsoft.com/office/powerpoint/2010/main" val="4144611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87DF154B-5635-B948-9102-40BE56AF6A64}" type="datetime1">
              <a:rPr lang="fr-FR" smtClean="0"/>
              <a:t>20/09/2024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11D7366-0FAE-4A69-A58C-120E1BA5BC8E}" type="slidenum">
              <a:rPr lang="fr-FR" smtClean="0"/>
              <a:t>‹N°›</a:t>
            </a:fld>
            <a:endParaRPr lang="fr-FR"/>
          </a:p>
        </p:txBody>
      </p:sp>
    </p:spTree>
    <p:extLst>
      <p:ext uri="{BB962C8B-B14F-4D97-AF65-F5344CB8AC3E}">
        <p14:creationId xmlns:p14="http://schemas.microsoft.com/office/powerpoint/2010/main" val="3018733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28B273-6E10-784F-B8C4-B2BDB6925A9D}" type="datetime1">
              <a:rPr lang="fr-FR" smtClean="0"/>
              <a:t>20/09/2024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1D7366-0FAE-4A69-A58C-120E1BA5BC8E}" type="slidenum">
              <a:rPr lang="fr-FR" smtClean="0"/>
              <a:t>‹N°›</a:t>
            </a:fld>
            <a:endParaRPr lang="fr-FR"/>
          </a:p>
        </p:txBody>
      </p:sp>
    </p:spTree>
    <p:extLst>
      <p:ext uri="{BB962C8B-B14F-4D97-AF65-F5344CB8AC3E}">
        <p14:creationId xmlns:p14="http://schemas.microsoft.com/office/powerpoint/2010/main" val="41225347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image" Target="../media/image2.jpeg"/><Relationship Id="rId4" Type="http://schemas.openxmlformats.org/officeDocument/2006/relationships/image" Target="../media/image1.gi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5" Type="http://schemas.openxmlformats.org/officeDocument/2006/relationships/notesSlide" Target="../notesSlides/notesSlide2.xml"/><Relationship Id="rId4"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2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16.png"/></Relationships>
</file>

<file path=ppt/slides/_rels/slide2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3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image" Target="../media/image24.png"/></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3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7.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5.xml"/><Relationship Id="rId4" Type="http://schemas.openxmlformats.org/officeDocument/2006/relationships/image" Target="../media/image28.wmf"/></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16.xml"/><Relationship Id="rId4" Type="http://schemas.openxmlformats.org/officeDocument/2006/relationships/image" Target="../media/image29.wmf"/></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18.xml"/><Relationship Id="rId4" Type="http://schemas.openxmlformats.org/officeDocument/2006/relationships/image" Target="../media/image30.wmf"/></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41.xml.rels><?xml version="1.0" encoding="UTF-8" standalone="yes"?>
<Relationships xmlns="http://schemas.openxmlformats.org/package/2006/relationships"><Relationship Id="rId8" Type="http://schemas.openxmlformats.org/officeDocument/2006/relationships/tags" Target="../tags/tag28.xml"/><Relationship Id="rId13" Type="http://schemas.openxmlformats.org/officeDocument/2006/relationships/tags" Target="../tags/tag33.xml"/><Relationship Id="rId18" Type="http://schemas.openxmlformats.org/officeDocument/2006/relationships/tags" Target="../tags/tag38.xml"/><Relationship Id="rId3" Type="http://schemas.openxmlformats.org/officeDocument/2006/relationships/tags" Target="../tags/tag23.xml"/><Relationship Id="rId21" Type="http://schemas.openxmlformats.org/officeDocument/2006/relationships/image" Target="../media/image28.wmf"/><Relationship Id="rId7" Type="http://schemas.openxmlformats.org/officeDocument/2006/relationships/tags" Target="../tags/tag27.xml"/><Relationship Id="rId12" Type="http://schemas.openxmlformats.org/officeDocument/2006/relationships/tags" Target="../tags/tag32.xml"/><Relationship Id="rId17" Type="http://schemas.openxmlformats.org/officeDocument/2006/relationships/tags" Target="../tags/tag37.xml"/><Relationship Id="rId2" Type="http://schemas.openxmlformats.org/officeDocument/2006/relationships/tags" Target="../tags/tag22.xml"/><Relationship Id="rId16" Type="http://schemas.openxmlformats.org/officeDocument/2006/relationships/tags" Target="../tags/tag36.xml"/><Relationship Id="rId20" Type="http://schemas.openxmlformats.org/officeDocument/2006/relationships/notesSlide" Target="../notesSlides/notesSlide24.xml"/><Relationship Id="rId1" Type="http://schemas.openxmlformats.org/officeDocument/2006/relationships/tags" Target="../tags/tag21.xml"/><Relationship Id="rId6" Type="http://schemas.openxmlformats.org/officeDocument/2006/relationships/tags" Target="../tags/tag26.xml"/><Relationship Id="rId11" Type="http://schemas.openxmlformats.org/officeDocument/2006/relationships/tags" Target="../tags/tag31.xml"/><Relationship Id="rId5" Type="http://schemas.openxmlformats.org/officeDocument/2006/relationships/tags" Target="../tags/tag25.xml"/><Relationship Id="rId15" Type="http://schemas.openxmlformats.org/officeDocument/2006/relationships/tags" Target="../tags/tag35.xml"/><Relationship Id="rId10" Type="http://schemas.openxmlformats.org/officeDocument/2006/relationships/tags" Target="../tags/tag30.xml"/><Relationship Id="rId19" Type="http://schemas.openxmlformats.org/officeDocument/2006/relationships/slideLayout" Target="../slideLayouts/slideLayout2.xml"/><Relationship Id="rId4" Type="http://schemas.openxmlformats.org/officeDocument/2006/relationships/tags" Target="../tags/tag24.xml"/><Relationship Id="rId9" Type="http://schemas.openxmlformats.org/officeDocument/2006/relationships/tags" Target="../tags/tag29.xml"/><Relationship Id="rId14" Type="http://schemas.openxmlformats.org/officeDocument/2006/relationships/tags" Target="../tags/tag3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8" Type="http://schemas.openxmlformats.org/officeDocument/2006/relationships/hyperlink" Target="https://pubmed.ncbi.nlm.nih.gov/7950567" TargetMode="External"/><Relationship Id="rId3" Type="http://schemas.openxmlformats.org/officeDocument/2006/relationships/hyperlink" Target="https://sfpt-fr.org/gt-pcm-infos-du-groupe/1620-le-livre-blanc-de-la-m&#233;thodologie-des-essais-cliniques-est-en-ligne" TargetMode="External"/><Relationship Id="rId7" Type="http://schemas.openxmlformats.org/officeDocument/2006/relationships/hyperlink" Target="https://www.ncbi.nlm.nih.gov/pmc/articles/PMC2541039/"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s://scholar.google.com/scholar_lookup?journal=BMJ&amp;volume=308&amp;publication_year=1994&amp;pages=1499&amp;pmid=8019287&amp;" TargetMode="External"/><Relationship Id="rId5" Type="http://schemas.openxmlformats.org/officeDocument/2006/relationships/hyperlink" Target="https://pubmed.ncbi.nlm.nih.gov/8019287" TargetMode="External"/><Relationship Id="rId10" Type="http://schemas.openxmlformats.org/officeDocument/2006/relationships/hyperlink" Target="https://scholar.google.com/scholar_lookup?journal=Journal+of+the+Anthropological+Institute&amp;volume=15&amp;publication_year=1886&amp;pages=246&amp;" TargetMode="External"/><Relationship Id="rId4" Type="http://schemas.openxmlformats.org/officeDocument/2006/relationships/hyperlink" Target="https://www.ncbi.nlm.nih.gov/pmc/articles/PMC2540330/" TargetMode="External"/><Relationship Id="rId9" Type="http://schemas.openxmlformats.org/officeDocument/2006/relationships/hyperlink" Target="https://scholar.google.com/scholar_lookup?journal=BMJ&amp;volume=309&amp;publication_year=1994&amp;pages=780&amp;pmid=7950567&amp;"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a:t>Méthode expérimentale, </a:t>
            </a:r>
            <a:r>
              <a:rPr lang="fr-FR" dirty="0"/>
              <a:t>les biais</a:t>
            </a:r>
          </a:p>
        </p:txBody>
      </p:sp>
      <p:sp>
        <p:nvSpPr>
          <p:cNvPr id="3" name="Sous-titre 2"/>
          <p:cNvSpPr>
            <a:spLocks noGrp="1"/>
          </p:cNvSpPr>
          <p:nvPr>
            <p:ph type="subTitle" idx="1"/>
          </p:nvPr>
        </p:nvSpPr>
        <p:spPr/>
        <p:txBody>
          <a:bodyPr>
            <a:normAutofit/>
          </a:bodyPr>
          <a:lstStyle/>
          <a:p>
            <a:r>
              <a:rPr lang="fr-FR" dirty="0"/>
              <a:t>Behrouz KASSAI, </a:t>
            </a:r>
          </a:p>
          <a:p>
            <a:r>
              <a:rPr lang="fr-FR" dirty="0"/>
              <a:t>Centre d’Investigation Clinique- GHE</a:t>
            </a:r>
          </a:p>
          <a:p>
            <a:r>
              <a:rPr lang="fr-FR" dirty="0"/>
              <a:t>behrouz.kassai@univ-lyon1.fr</a:t>
            </a:r>
          </a:p>
        </p:txBody>
      </p:sp>
      <p:pic>
        <p:nvPicPr>
          <p:cNvPr id="4" name="Image 3" descr="hp_logo.gif"/>
          <p:cNvPicPr>
            <a:picLocks noChangeAspect="1"/>
          </p:cNvPicPr>
          <p:nvPr/>
        </p:nvPicPr>
        <p:blipFill>
          <a:blip r:embed="rId4"/>
          <a:stretch>
            <a:fillRect/>
          </a:stretch>
        </p:blipFill>
        <p:spPr>
          <a:xfrm>
            <a:off x="6786578" y="1071546"/>
            <a:ext cx="866775" cy="666750"/>
          </a:xfrm>
          <a:prstGeom prst="rect">
            <a:avLst/>
          </a:prstGeom>
        </p:spPr>
      </p:pic>
      <p:pic>
        <p:nvPicPr>
          <p:cNvPr id="5" name="Image 4" descr="univ.jpg"/>
          <p:cNvPicPr>
            <a:picLocks noChangeAspect="1"/>
          </p:cNvPicPr>
          <p:nvPr/>
        </p:nvPicPr>
        <p:blipFill>
          <a:blip r:embed="rId5"/>
          <a:stretch>
            <a:fillRect/>
          </a:stretch>
        </p:blipFill>
        <p:spPr>
          <a:xfrm>
            <a:off x="785786" y="928670"/>
            <a:ext cx="3922716" cy="1033443"/>
          </a:xfrm>
          <a:prstGeom prst="rect">
            <a:avLst/>
          </a:prstGeom>
        </p:spPr>
      </p:pic>
      <p:sp>
        <p:nvSpPr>
          <p:cNvPr id="6" name="Espace réservé du numéro de diapositive 5"/>
          <p:cNvSpPr>
            <a:spLocks noGrp="1"/>
          </p:cNvSpPr>
          <p:nvPr>
            <p:ph type="sldNum" sz="quarter" idx="12"/>
          </p:nvPr>
        </p:nvSpPr>
        <p:spPr/>
        <p:txBody>
          <a:bodyPr/>
          <a:lstStyle/>
          <a:p>
            <a:fld id="{7BF1BA3E-64B0-4BE1-A201-DA35AABD4D53}" type="slidenum">
              <a:rPr lang="fr-FR" smtClean="0"/>
              <a:pPr/>
              <a:t>1</a:t>
            </a:fld>
            <a:endParaRPr lang="fr-FR"/>
          </a:p>
        </p:txBody>
      </p:sp>
    </p:spTree>
    <p:custDataLst>
      <p:tags r:id="rId1"/>
    </p:custDataLst>
    <p:extLst>
      <p:ext uri="{BB962C8B-B14F-4D97-AF65-F5344CB8AC3E}">
        <p14:creationId xmlns:p14="http://schemas.microsoft.com/office/powerpoint/2010/main" val="25305673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7EB51A-FC89-AA9B-3F46-EBD1C312EF98}"/>
              </a:ext>
            </a:extLst>
          </p:cNvPr>
          <p:cNvSpPr>
            <a:spLocks noGrp="1"/>
          </p:cNvSpPr>
          <p:nvPr>
            <p:ph type="title"/>
          </p:nvPr>
        </p:nvSpPr>
        <p:spPr/>
        <p:txBody>
          <a:bodyPr>
            <a:normAutofit fontScale="90000"/>
          </a:bodyPr>
          <a:lstStyle/>
          <a:p>
            <a:r>
              <a:rPr lang="fr-FR" dirty="0"/>
              <a:t>Comment les biais influencent les résultats</a:t>
            </a:r>
          </a:p>
        </p:txBody>
      </p:sp>
      <p:sp>
        <p:nvSpPr>
          <p:cNvPr id="3" name="Espace réservé du contenu 2">
            <a:extLst>
              <a:ext uri="{FF2B5EF4-FFF2-40B4-BE49-F238E27FC236}">
                <a16:creationId xmlns:a16="http://schemas.microsoft.com/office/drawing/2014/main" id="{6EC958E2-5454-0A90-3EB8-3EE133FF61A2}"/>
              </a:ext>
            </a:extLst>
          </p:cNvPr>
          <p:cNvSpPr>
            <a:spLocks noGrp="1"/>
          </p:cNvSpPr>
          <p:nvPr>
            <p:ph idx="1"/>
          </p:nvPr>
        </p:nvSpPr>
        <p:spPr>
          <a:xfrm>
            <a:off x="323528" y="2449956"/>
            <a:ext cx="8640959" cy="3263504"/>
          </a:xfrm>
        </p:spPr>
        <p:txBody>
          <a:bodyPr>
            <a:normAutofit fontScale="92500"/>
          </a:bodyPr>
          <a:lstStyle/>
          <a:p>
            <a:pPr marL="0" indent="0">
              <a:buNone/>
            </a:pPr>
            <a:r>
              <a:rPr lang="fr-FR" dirty="0"/>
              <a:t>Exagération de l’efficacité de :</a:t>
            </a:r>
          </a:p>
          <a:p>
            <a:r>
              <a:rPr lang="fr-FR" dirty="0"/>
              <a:t>11% quand la séquence de randomisation inadaptée </a:t>
            </a:r>
          </a:p>
          <a:p>
            <a:r>
              <a:rPr lang="fr-FR" dirty="0"/>
              <a:t>15% quand imprévisibilité de la randomisation</a:t>
            </a:r>
          </a:p>
          <a:p>
            <a:r>
              <a:rPr lang="fr-FR" dirty="0"/>
              <a:t>13% en absence de l’insu</a:t>
            </a:r>
          </a:p>
          <a:p>
            <a:r>
              <a:rPr lang="fr-FR" dirty="0"/>
              <a:t>30% lorsque l’essai est arrêté à l’analyse intermédiaire</a:t>
            </a:r>
          </a:p>
        </p:txBody>
      </p:sp>
      <p:sp>
        <p:nvSpPr>
          <p:cNvPr id="4" name="Espace réservé du numéro de diapositive 3">
            <a:extLst>
              <a:ext uri="{FF2B5EF4-FFF2-40B4-BE49-F238E27FC236}">
                <a16:creationId xmlns:a16="http://schemas.microsoft.com/office/drawing/2014/main" id="{B0598BD0-2587-1729-F47A-445126BC5DD9}"/>
              </a:ext>
            </a:extLst>
          </p:cNvPr>
          <p:cNvSpPr>
            <a:spLocks noGrp="1"/>
          </p:cNvSpPr>
          <p:nvPr>
            <p:ph type="sldNum" sz="quarter" idx="12"/>
          </p:nvPr>
        </p:nvSpPr>
        <p:spPr/>
        <p:txBody>
          <a:bodyPr/>
          <a:lstStyle/>
          <a:p>
            <a:fld id="{611D7366-0FAE-4A69-A58C-120E1BA5BC8E}" type="slidenum">
              <a:rPr lang="fr-FR" smtClean="0"/>
              <a:t>10</a:t>
            </a:fld>
            <a:endParaRPr lang="fr-FR"/>
          </a:p>
        </p:txBody>
      </p:sp>
    </p:spTree>
    <p:extLst>
      <p:ext uri="{BB962C8B-B14F-4D97-AF65-F5344CB8AC3E}">
        <p14:creationId xmlns:p14="http://schemas.microsoft.com/office/powerpoint/2010/main" val="10661835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CD6AFAE-6916-97AA-702C-384D75505129}"/>
              </a:ext>
            </a:extLst>
          </p:cNvPr>
          <p:cNvSpPr>
            <a:spLocks noGrp="1"/>
          </p:cNvSpPr>
          <p:nvPr>
            <p:ph type="title"/>
          </p:nvPr>
        </p:nvSpPr>
        <p:spPr/>
        <p:txBody>
          <a:bodyPr/>
          <a:lstStyle/>
          <a:p>
            <a:r>
              <a:rPr lang="fr-FR" dirty="0"/>
              <a:t>Essai thérapeutique</a:t>
            </a:r>
          </a:p>
        </p:txBody>
      </p:sp>
      <p:sp>
        <p:nvSpPr>
          <p:cNvPr id="3" name="Espace réservé du contenu 2">
            <a:extLst>
              <a:ext uri="{FF2B5EF4-FFF2-40B4-BE49-F238E27FC236}">
                <a16:creationId xmlns:a16="http://schemas.microsoft.com/office/drawing/2014/main" id="{1F6C12DB-1197-ED20-8C29-BC200A2AA836}"/>
              </a:ext>
            </a:extLst>
          </p:cNvPr>
          <p:cNvSpPr>
            <a:spLocks noGrp="1"/>
          </p:cNvSpPr>
          <p:nvPr>
            <p:ph idx="1"/>
          </p:nvPr>
        </p:nvSpPr>
        <p:spPr/>
        <p:txBody>
          <a:bodyPr/>
          <a:lstStyle/>
          <a:p>
            <a:r>
              <a:rPr lang="fr-FR" dirty="0"/>
              <a:t>Objectif : estimer l’effet réel du traitement sans biais</a:t>
            </a:r>
          </a:p>
        </p:txBody>
      </p:sp>
      <p:sp>
        <p:nvSpPr>
          <p:cNvPr id="5" name="Espace réservé du numéro de diapositive 4">
            <a:extLst>
              <a:ext uri="{FF2B5EF4-FFF2-40B4-BE49-F238E27FC236}">
                <a16:creationId xmlns:a16="http://schemas.microsoft.com/office/drawing/2014/main" id="{D0C723B0-EE53-D7D5-40E6-867BAC43E1BC}"/>
              </a:ext>
            </a:extLst>
          </p:cNvPr>
          <p:cNvSpPr>
            <a:spLocks noGrp="1"/>
          </p:cNvSpPr>
          <p:nvPr>
            <p:ph type="sldNum" sz="quarter" idx="12"/>
          </p:nvPr>
        </p:nvSpPr>
        <p:spPr/>
        <p:txBody>
          <a:bodyPr/>
          <a:lstStyle/>
          <a:p>
            <a:fld id="{611D7366-0FAE-4A69-A58C-120E1BA5BC8E}" type="slidenum">
              <a:rPr lang="fr-FR" smtClean="0"/>
              <a:t>11</a:t>
            </a:fld>
            <a:endParaRPr lang="fr-FR"/>
          </a:p>
        </p:txBody>
      </p:sp>
    </p:spTree>
    <p:extLst>
      <p:ext uri="{BB962C8B-B14F-4D97-AF65-F5344CB8AC3E}">
        <p14:creationId xmlns:p14="http://schemas.microsoft.com/office/powerpoint/2010/main" val="19905524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L’importance de la méthodologie</a:t>
            </a:r>
          </a:p>
        </p:txBody>
      </p:sp>
      <p:sp>
        <p:nvSpPr>
          <p:cNvPr id="3" name="Espace réservé du contenu 2"/>
          <p:cNvSpPr>
            <a:spLocks noGrp="1"/>
          </p:cNvSpPr>
          <p:nvPr>
            <p:ph idx="1"/>
          </p:nvPr>
        </p:nvSpPr>
        <p:spPr/>
        <p:txBody>
          <a:bodyPr>
            <a:normAutofit/>
          </a:bodyPr>
          <a:lstStyle/>
          <a:p>
            <a:r>
              <a:rPr lang="fr-FR" dirty="0"/>
              <a:t>Obtenir des résultats exacts : valide sur le plan scientifique et précis sur la mesure.</a:t>
            </a:r>
          </a:p>
          <a:p>
            <a:r>
              <a:rPr lang="fr-FR" dirty="0"/>
              <a:t>La validité  = Résultats non biaisés sur l’estimation du rapport bénéfice risque pour le patient</a:t>
            </a:r>
          </a:p>
          <a:p>
            <a:r>
              <a:rPr lang="fr-FR" dirty="0"/>
              <a:t>La précision = des estimations du rapport bénéfice risque précis</a:t>
            </a:r>
          </a:p>
        </p:txBody>
      </p:sp>
      <p:sp>
        <p:nvSpPr>
          <p:cNvPr id="4" name="Espace réservé du numéro de diapositive 3"/>
          <p:cNvSpPr>
            <a:spLocks noGrp="1"/>
          </p:cNvSpPr>
          <p:nvPr>
            <p:ph type="sldNum" sz="quarter" idx="12"/>
          </p:nvPr>
        </p:nvSpPr>
        <p:spPr/>
        <p:txBody>
          <a:bodyPr/>
          <a:lstStyle/>
          <a:p>
            <a:fld id="{7BF1BA3E-64B0-4BE1-A201-DA35AABD4D53}" type="slidenum">
              <a:rPr lang="fr-FR" smtClean="0"/>
              <a:pPr/>
              <a:t>12</a:t>
            </a:fld>
            <a:endParaRPr lang="fr-FR"/>
          </a:p>
        </p:txBody>
      </p:sp>
    </p:spTree>
    <p:custDataLst>
      <p:tags r:id="rId1"/>
    </p:custDataLst>
    <p:extLst>
      <p:ext uri="{BB962C8B-B14F-4D97-AF65-F5344CB8AC3E}">
        <p14:creationId xmlns:p14="http://schemas.microsoft.com/office/powerpoint/2010/main" val="8242337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p:txBody>
          <a:bodyPr/>
          <a:lstStyle/>
          <a:p>
            <a:r>
              <a:rPr lang="fr-FR"/>
              <a:t>Question</a:t>
            </a:r>
          </a:p>
        </p:txBody>
      </p:sp>
      <p:sp>
        <p:nvSpPr>
          <p:cNvPr id="1029" name="Rectangle 3"/>
          <p:cNvSpPr>
            <a:spLocks noChangeArrowheads="1"/>
          </p:cNvSpPr>
          <p:nvPr/>
        </p:nvSpPr>
        <p:spPr bwMode="auto">
          <a:xfrm>
            <a:off x="1643042" y="1714488"/>
            <a:ext cx="7215238" cy="3785652"/>
          </a:xfrm>
          <a:prstGeom prst="rect">
            <a:avLst/>
          </a:prstGeom>
          <a:noFill/>
          <a:ln w="9525">
            <a:noFill/>
            <a:miter lim="800000"/>
            <a:headEnd/>
            <a:tailEnd/>
          </a:ln>
        </p:spPr>
        <p:txBody>
          <a:bodyPr wrap="square">
            <a:spAutoFit/>
          </a:bodyPr>
          <a:lstStyle/>
          <a:p>
            <a:r>
              <a:rPr lang="fr-FR" sz="2400" dirty="0"/>
              <a:t>Afin de savoir si un mois de traitement par un nouveau biguanide permet de diminuer la glycémie, une étude a été menée sur 72 sujets diabétiques ne recevant auparavant aucun traitement. A l’entrée dans l’essai, les moyennes de glycémie pour les sujets étaient de 8,3 </a:t>
            </a:r>
            <a:r>
              <a:rPr lang="fr-FR" sz="2400" dirty="0">
                <a:sym typeface="Symbol" pitchFamily="18" charset="2"/>
              </a:rPr>
              <a:t></a:t>
            </a:r>
            <a:r>
              <a:rPr lang="fr-FR" sz="2400" dirty="0"/>
              <a:t> 2,1 </a:t>
            </a:r>
            <a:r>
              <a:rPr lang="fr-FR" sz="2400" dirty="0" err="1"/>
              <a:t>mmol</a:t>
            </a:r>
            <a:r>
              <a:rPr lang="fr-FR" sz="2400" dirty="0"/>
              <a:t>. </a:t>
            </a:r>
          </a:p>
          <a:p>
            <a:r>
              <a:rPr lang="fr-FR" sz="2400" dirty="0"/>
              <a:t>Après un mois de traitement, la glycémie moyenne était de 6,2 </a:t>
            </a:r>
            <a:r>
              <a:rPr lang="fr-FR" sz="2400" dirty="0">
                <a:sym typeface="Symbol" pitchFamily="18" charset="2"/>
              </a:rPr>
              <a:t></a:t>
            </a:r>
            <a:r>
              <a:rPr lang="fr-FR" sz="2400" dirty="0"/>
              <a:t> 1,3 </a:t>
            </a:r>
            <a:r>
              <a:rPr lang="fr-FR" sz="2400" dirty="0" err="1"/>
              <a:t>mmol</a:t>
            </a:r>
            <a:r>
              <a:rPr lang="fr-FR" sz="2400" dirty="0"/>
              <a:t>. </a:t>
            </a:r>
          </a:p>
          <a:p>
            <a:r>
              <a:rPr lang="fr-FR" sz="2400" dirty="0"/>
              <a:t>La différence entre ces deux chiffres est statistiquement significative, p&lt;0,001. </a:t>
            </a:r>
          </a:p>
        </p:txBody>
      </p:sp>
      <p:sp>
        <p:nvSpPr>
          <p:cNvPr id="1030" name="Text Box 4"/>
          <p:cNvSpPr txBox="1">
            <a:spLocks noChangeArrowheads="1"/>
          </p:cNvSpPr>
          <p:nvPr/>
        </p:nvSpPr>
        <p:spPr bwMode="auto">
          <a:xfrm>
            <a:off x="214282" y="1571612"/>
            <a:ext cx="717550" cy="914400"/>
          </a:xfrm>
          <a:prstGeom prst="rect">
            <a:avLst/>
          </a:prstGeom>
          <a:noFill/>
          <a:ln w="9525">
            <a:noFill/>
            <a:miter lim="800000"/>
            <a:headEnd/>
            <a:tailEnd/>
          </a:ln>
        </p:spPr>
        <p:txBody>
          <a:bodyPr wrap="none">
            <a:spAutoFit/>
          </a:bodyPr>
          <a:lstStyle/>
          <a:p>
            <a:r>
              <a:rPr lang="fr-FR" sz="5400" dirty="0">
                <a:latin typeface="Algerian" pitchFamily="82" charset="0"/>
              </a:rPr>
              <a:t>Q</a:t>
            </a:r>
          </a:p>
        </p:txBody>
      </p:sp>
      <p:graphicFrame>
        <p:nvGraphicFramePr>
          <p:cNvPr id="1027" name="Object 6"/>
          <p:cNvGraphicFramePr>
            <a:graphicFrameLocks noChangeAspect="1"/>
          </p:cNvGraphicFramePr>
          <p:nvPr/>
        </p:nvGraphicFramePr>
        <p:xfrm>
          <a:off x="179388" y="4221163"/>
          <a:ext cx="1263650" cy="1366837"/>
        </p:xfrm>
        <a:graphic>
          <a:graphicData uri="http://schemas.openxmlformats.org/presentationml/2006/ole">
            <mc:AlternateContent xmlns:mc="http://schemas.openxmlformats.org/markup-compatibility/2006">
              <mc:Choice xmlns:v="urn:schemas-microsoft-com:vml" Requires="v">
                <p:oleObj name="Clip" r:id="rId4" imgW="1685880" imgH="1824840" progId="MS_ClipArt_Gallery.2">
                  <p:embed/>
                </p:oleObj>
              </mc:Choice>
              <mc:Fallback>
                <p:oleObj name="Clip" r:id="rId4" imgW="1685880" imgH="1824840" progId="MS_ClipArt_Gallery.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9388" y="4221163"/>
                        <a:ext cx="1263650" cy="13668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Espace réservé du numéro de diapositive 2">
            <a:extLst>
              <a:ext uri="{FF2B5EF4-FFF2-40B4-BE49-F238E27FC236}">
                <a16:creationId xmlns:a16="http://schemas.microsoft.com/office/drawing/2014/main" id="{935AEC0B-7299-B0F0-E796-83147D3BA3D1}"/>
              </a:ext>
            </a:extLst>
          </p:cNvPr>
          <p:cNvSpPr>
            <a:spLocks noGrp="1"/>
          </p:cNvSpPr>
          <p:nvPr>
            <p:ph type="sldNum" sz="quarter" idx="12"/>
          </p:nvPr>
        </p:nvSpPr>
        <p:spPr/>
        <p:txBody>
          <a:bodyPr/>
          <a:lstStyle/>
          <a:p>
            <a:fld id="{611D7366-0FAE-4A69-A58C-120E1BA5BC8E}" type="slidenum">
              <a:rPr lang="fr-FR" smtClean="0"/>
              <a:t>13</a:t>
            </a:fld>
            <a:endParaRPr lang="fr-FR"/>
          </a:p>
        </p:txBody>
      </p:sp>
    </p:spTree>
    <p:custDataLst>
      <p:tags r:id="rId1"/>
    </p:custDataLst>
    <p:extLst>
      <p:ext uri="{BB962C8B-B14F-4D97-AF65-F5344CB8AC3E}">
        <p14:creationId xmlns:p14="http://schemas.microsoft.com/office/powerpoint/2010/main" val="3195955296"/>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noFill/>
        </p:spPr>
        <p:txBody>
          <a:bodyPr lIns="92075" tIns="46038" rIns="92075" bIns="46038"/>
          <a:lstStyle/>
          <a:p>
            <a:r>
              <a:rPr lang="fr-FR"/>
              <a:t>Série de cas</a:t>
            </a:r>
          </a:p>
        </p:txBody>
      </p:sp>
      <p:sp>
        <p:nvSpPr>
          <p:cNvPr id="37891" name="Rectangle 3"/>
          <p:cNvSpPr>
            <a:spLocks noGrp="1" noChangeArrowheads="1"/>
          </p:cNvSpPr>
          <p:nvPr>
            <p:ph type="body" idx="1"/>
          </p:nvPr>
        </p:nvSpPr>
        <p:spPr>
          <a:xfrm>
            <a:off x="252442" y="1500174"/>
            <a:ext cx="8534400" cy="2286000"/>
          </a:xfrm>
          <a:noFill/>
        </p:spPr>
        <p:txBody>
          <a:bodyPr lIns="92075" tIns="46038" rIns="92075" bIns="46038">
            <a:normAutofit/>
          </a:bodyPr>
          <a:lstStyle/>
          <a:p>
            <a:r>
              <a:rPr lang="fr-FR" dirty="0"/>
              <a:t>Administration sur une série de patients puis</a:t>
            </a:r>
          </a:p>
          <a:p>
            <a:r>
              <a:rPr lang="fr-FR" dirty="0"/>
              <a:t>Observation des résultats sur la glycémie</a:t>
            </a:r>
          </a:p>
        </p:txBody>
      </p:sp>
      <p:sp>
        <p:nvSpPr>
          <p:cNvPr id="37892" name="Line 4"/>
          <p:cNvSpPr>
            <a:spLocks noChangeShapeType="1"/>
          </p:cNvSpPr>
          <p:nvPr/>
        </p:nvSpPr>
        <p:spPr bwMode="auto">
          <a:xfrm>
            <a:off x="838200" y="4610100"/>
            <a:ext cx="6629400" cy="0"/>
          </a:xfrm>
          <a:prstGeom prst="line">
            <a:avLst/>
          </a:prstGeom>
          <a:noFill/>
          <a:ln w="12700">
            <a:solidFill>
              <a:schemeClr val="tx1"/>
            </a:solidFill>
            <a:round/>
            <a:headEnd type="none" w="sm" len="sm"/>
            <a:tailEnd type="stealth" w="med" len="lg"/>
          </a:ln>
        </p:spPr>
        <p:txBody>
          <a:bodyPr wrap="none" anchor="ctr"/>
          <a:lstStyle/>
          <a:p>
            <a:endParaRPr lang="fr-FR"/>
          </a:p>
        </p:txBody>
      </p:sp>
      <p:sp>
        <p:nvSpPr>
          <p:cNvPr id="37893" name="AutoShape 5"/>
          <p:cNvSpPr>
            <a:spLocks noChangeArrowheads="1"/>
          </p:cNvSpPr>
          <p:nvPr/>
        </p:nvSpPr>
        <p:spPr bwMode="auto">
          <a:xfrm>
            <a:off x="844550" y="4806950"/>
            <a:ext cx="4727582" cy="749300"/>
          </a:xfrm>
          <a:prstGeom prst="rightArrow">
            <a:avLst>
              <a:gd name="adj1" fmla="val 50000"/>
              <a:gd name="adj2" fmla="val 188530"/>
            </a:avLst>
          </a:prstGeom>
          <a:solidFill>
            <a:schemeClr val="accent1"/>
          </a:solidFill>
          <a:ln w="12700">
            <a:solidFill>
              <a:schemeClr val="tx1"/>
            </a:solidFill>
            <a:miter lim="800000"/>
            <a:headEnd/>
            <a:tailEnd/>
          </a:ln>
        </p:spPr>
        <p:txBody>
          <a:bodyPr wrap="none" lIns="92075" tIns="46038" rIns="92075" bIns="46038" anchor="ctr"/>
          <a:lstStyle/>
          <a:p>
            <a:pPr algn="ctr"/>
            <a:r>
              <a:rPr lang="fr-FR" dirty="0"/>
              <a:t>Antidiabétique</a:t>
            </a:r>
          </a:p>
        </p:txBody>
      </p:sp>
      <p:sp>
        <p:nvSpPr>
          <p:cNvPr id="37894" name="Oval 6"/>
          <p:cNvSpPr>
            <a:spLocks noChangeArrowheads="1"/>
          </p:cNvSpPr>
          <p:nvPr/>
        </p:nvSpPr>
        <p:spPr bwMode="auto">
          <a:xfrm>
            <a:off x="5568950" y="4502150"/>
            <a:ext cx="215900" cy="215900"/>
          </a:xfrm>
          <a:prstGeom prst="ellipse">
            <a:avLst/>
          </a:prstGeom>
          <a:solidFill>
            <a:schemeClr val="accent1"/>
          </a:solidFill>
          <a:ln w="12700">
            <a:solidFill>
              <a:schemeClr val="tx1"/>
            </a:solidFill>
            <a:round/>
            <a:headEnd/>
            <a:tailEnd/>
          </a:ln>
        </p:spPr>
        <p:txBody>
          <a:bodyPr wrap="none" anchor="ctr"/>
          <a:lstStyle/>
          <a:p>
            <a:endParaRPr lang="fr-FR"/>
          </a:p>
        </p:txBody>
      </p:sp>
      <p:sp>
        <p:nvSpPr>
          <p:cNvPr id="37895" name="Rectangle 7"/>
          <p:cNvSpPr>
            <a:spLocks noChangeArrowheads="1"/>
          </p:cNvSpPr>
          <p:nvPr/>
        </p:nvSpPr>
        <p:spPr bwMode="auto">
          <a:xfrm>
            <a:off x="3714744" y="3000372"/>
            <a:ext cx="3657600" cy="646973"/>
          </a:xfrm>
          <a:prstGeom prst="rect">
            <a:avLst/>
          </a:prstGeom>
          <a:noFill/>
          <a:ln w="9525">
            <a:noFill/>
            <a:miter lim="800000"/>
            <a:headEnd/>
            <a:tailEnd/>
          </a:ln>
        </p:spPr>
        <p:txBody>
          <a:bodyPr lIns="92075" tIns="46038" rIns="92075" bIns="46038">
            <a:spAutoFit/>
          </a:bodyPr>
          <a:lstStyle/>
          <a:p>
            <a:pPr algn="ctr"/>
            <a:r>
              <a:rPr lang="fr-FR" dirty="0"/>
              <a:t>26% de réduction </a:t>
            </a:r>
            <a:br>
              <a:rPr lang="fr-FR" dirty="0"/>
            </a:br>
            <a:r>
              <a:rPr lang="fr-FR" dirty="0"/>
              <a:t>de la glycémie</a:t>
            </a:r>
          </a:p>
        </p:txBody>
      </p:sp>
      <p:cxnSp>
        <p:nvCxnSpPr>
          <p:cNvPr id="12" name="Connecteur droit avec flèche 11"/>
          <p:cNvCxnSpPr>
            <a:stCxn id="37893" idx="3"/>
            <a:endCxn id="37895" idx="2"/>
          </p:cNvCxnSpPr>
          <p:nvPr/>
        </p:nvCxnSpPr>
        <p:spPr>
          <a:xfrm flipH="1" flipV="1">
            <a:off x="5543544" y="3647345"/>
            <a:ext cx="28588" cy="1534255"/>
          </a:xfrm>
          <a:prstGeom prst="straightConnector1">
            <a:avLst/>
          </a:prstGeom>
          <a:ln>
            <a:headEnd type="arrow"/>
            <a:tailEnd type="arrow"/>
          </a:ln>
        </p:spPr>
        <p:style>
          <a:lnRef idx="3">
            <a:schemeClr val="accent2"/>
          </a:lnRef>
          <a:fillRef idx="0">
            <a:schemeClr val="accent2"/>
          </a:fillRef>
          <a:effectRef idx="2">
            <a:schemeClr val="accent2"/>
          </a:effectRef>
          <a:fontRef idx="minor">
            <a:schemeClr val="tx1"/>
          </a:fontRef>
        </p:style>
      </p:cxnSp>
      <p:sp>
        <p:nvSpPr>
          <p:cNvPr id="18" name="ZoneTexte 17"/>
          <p:cNvSpPr txBox="1"/>
          <p:nvPr/>
        </p:nvSpPr>
        <p:spPr>
          <a:xfrm>
            <a:off x="4071934" y="4000504"/>
            <a:ext cx="1531060" cy="461665"/>
          </a:xfrm>
          <a:prstGeom prst="rect">
            <a:avLst/>
          </a:prstGeom>
          <a:noFill/>
        </p:spPr>
        <p:txBody>
          <a:bodyPr wrap="none" rtlCol="0">
            <a:spAutoFit/>
          </a:bodyPr>
          <a:lstStyle/>
          <a:p>
            <a:r>
              <a:rPr lang="fr-FR" sz="2400" dirty="0"/>
              <a:t>Causalité ?</a:t>
            </a:r>
          </a:p>
        </p:txBody>
      </p:sp>
      <p:sp>
        <p:nvSpPr>
          <p:cNvPr id="2" name="ZoneTexte 1"/>
          <p:cNvSpPr txBox="1"/>
          <p:nvPr/>
        </p:nvSpPr>
        <p:spPr>
          <a:xfrm>
            <a:off x="838200" y="5651543"/>
            <a:ext cx="476412" cy="369332"/>
          </a:xfrm>
          <a:prstGeom prst="rect">
            <a:avLst/>
          </a:prstGeom>
          <a:noFill/>
        </p:spPr>
        <p:txBody>
          <a:bodyPr wrap="none" rtlCol="0">
            <a:spAutoFit/>
          </a:bodyPr>
          <a:lstStyle/>
          <a:p>
            <a:r>
              <a:rPr lang="fr-FR" dirty="0"/>
              <a:t>8,3</a:t>
            </a:r>
          </a:p>
        </p:txBody>
      </p:sp>
      <p:sp>
        <p:nvSpPr>
          <p:cNvPr id="14" name="ZoneTexte 13"/>
          <p:cNvSpPr txBox="1"/>
          <p:nvPr/>
        </p:nvSpPr>
        <p:spPr>
          <a:xfrm>
            <a:off x="5330744" y="5651543"/>
            <a:ext cx="476412" cy="369332"/>
          </a:xfrm>
          <a:prstGeom prst="rect">
            <a:avLst/>
          </a:prstGeom>
          <a:noFill/>
        </p:spPr>
        <p:txBody>
          <a:bodyPr wrap="none" rtlCol="0">
            <a:spAutoFit/>
          </a:bodyPr>
          <a:lstStyle/>
          <a:p>
            <a:r>
              <a:rPr lang="fr-FR" dirty="0"/>
              <a:t>6,2</a:t>
            </a:r>
          </a:p>
        </p:txBody>
      </p:sp>
      <p:sp>
        <p:nvSpPr>
          <p:cNvPr id="4" name="Espace réservé du numéro de diapositive 3">
            <a:extLst>
              <a:ext uri="{FF2B5EF4-FFF2-40B4-BE49-F238E27FC236}">
                <a16:creationId xmlns:a16="http://schemas.microsoft.com/office/drawing/2014/main" id="{01910051-1D28-B774-A214-92E80DE54E9E}"/>
              </a:ext>
            </a:extLst>
          </p:cNvPr>
          <p:cNvSpPr>
            <a:spLocks noGrp="1"/>
          </p:cNvSpPr>
          <p:nvPr>
            <p:ph type="sldNum" sz="quarter" idx="12"/>
          </p:nvPr>
        </p:nvSpPr>
        <p:spPr/>
        <p:txBody>
          <a:bodyPr/>
          <a:lstStyle/>
          <a:p>
            <a:fld id="{611D7366-0FAE-4A69-A58C-120E1BA5BC8E}" type="slidenum">
              <a:rPr lang="fr-FR" smtClean="0"/>
              <a:t>14</a:t>
            </a:fld>
            <a:endParaRPr lang="fr-FR"/>
          </a:p>
        </p:txBody>
      </p:sp>
    </p:spTree>
    <p:custDataLst>
      <p:tags r:id="rId1"/>
    </p:custDataLst>
    <p:extLst>
      <p:ext uri="{BB962C8B-B14F-4D97-AF65-F5344CB8AC3E}">
        <p14:creationId xmlns:p14="http://schemas.microsoft.com/office/powerpoint/2010/main" val="2578003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ppt_x"/>
                                          </p:val>
                                        </p:tav>
                                        <p:tav tm="100000">
                                          <p:val>
                                            <p:strVal val="#ppt_x"/>
                                          </p:val>
                                        </p:tav>
                                      </p:tavLst>
                                    </p:anim>
                                    <p:anim calcmode="lin" valueType="num">
                                      <p:cBhvr additive="base">
                                        <p:cTn id="8" dur="500" fill="hold"/>
                                        <p:tgtEl>
                                          <p:spTgt spid="18"/>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fr-FR" altLang="fr-FR" dirty="0"/>
              <a:t>Série de cas : résultats biaisés</a:t>
            </a:r>
          </a:p>
        </p:txBody>
      </p:sp>
      <p:sp>
        <p:nvSpPr>
          <p:cNvPr id="41987" name="Line 3"/>
          <p:cNvSpPr>
            <a:spLocks noChangeShapeType="1"/>
          </p:cNvSpPr>
          <p:nvPr/>
        </p:nvSpPr>
        <p:spPr bwMode="auto">
          <a:xfrm>
            <a:off x="1600200" y="2286000"/>
            <a:ext cx="0" cy="3352800"/>
          </a:xfrm>
          <a:prstGeom prst="line">
            <a:avLst/>
          </a:prstGeom>
          <a:noFill/>
          <a:ln w="12700">
            <a:solidFill>
              <a:schemeClr val="tx1"/>
            </a:solidFill>
            <a:round/>
            <a:headEnd type="triangle" w="med" len="med"/>
            <a:tailEnd type="none" w="lg" len="med"/>
          </a:ln>
          <a:extLst>
            <a:ext uri="{909E8E84-426E-40DD-AFC4-6F175D3DCCD1}">
              <a14:hiddenFill xmlns:a14="http://schemas.microsoft.com/office/drawing/2010/main">
                <a:noFill/>
              </a14:hiddenFill>
            </a:ext>
          </a:extLst>
        </p:spPr>
        <p:txBody>
          <a:bodyPr wrap="none" anchor="ctr"/>
          <a:lstStyle/>
          <a:p>
            <a:endParaRPr lang="fr-FR"/>
          </a:p>
        </p:txBody>
      </p:sp>
      <p:sp>
        <p:nvSpPr>
          <p:cNvPr id="41988" name="Line 4"/>
          <p:cNvSpPr>
            <a:spLocks noChangeShapeType="1"/>
          </p:cNvSpPr>
          <p:nvPr/>
        </p:nvSpPr>
        <p:spPr bwMode="auto">
          <a:xfrm>
            <a:off x="1600200" y="5638800"/>
            <a:ext cx="6096000" cy="0"/>
          </a:xfrm>
          <a:prstGeom prst="line">
            <a:avLst/>
          </a:prstGeom>
          <a:noFill/>
          <a:ln w="12700">
            <a:solidFill>
              <a:schemeClr val="tx1"/>
            </a:solidFill>
            <a:round/>
            <a:headEnd type="none" w="sm" len="sm"/>
            <a:tailEnd type="triangle" w="lg" len="med"/>
          </a:ln>
          <a:extLst>
            <a:ext uri="{909E8E84-426E-40DD-AFC4-6F175D3DCCD1}">
              <a14:hiddenFill xmlns:a14="http://schemas.microsoft.com/office/drawing/2010/main">
                <a:noFill/>
              </a14:hiddenFill>
            </a:ext>
          </a:extLst>
        </p:spPr>
        <p:txBody>
          <a:bodyPr wrap="none" anchor="ctr"/>
          <a:lstStyle/>
          <a:p>
            <a:endParaRPr lang="fr-FR"/>
          </a:p>
        </p:txBody>
      </p:sp>
      <p:sp>
        <p:nvSpPr>
          <p:cNvPr id="41989" name="Text Box 5"/>
          <p:cNvSpPr txBox="1">
            <a:spLocks noChangeArrowheads="1"/>
          </p:cNvSpPr>
          <p:nvPr/>
        </p:nvSpPr>
        <p:spPr bwMode="auto">
          <a:xfrm>
            <a:off x="7680325" y="5602288"/>
            <a:ext cx="2682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lg" len="med"/>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fr-FR" altLang="fr-FR"/>
              <a:t>t</a:t>
            </a:r>
          </a:p>
        </p:txBody>
      </p:sp>
      <p:sp>
        <p:nvSpPr>
          <p:cNvPr id="41990" name="Text Box 6"/>
          <p:cNvSpPr txBox="1">
            <a:spLocks noChangeArrowheads="1"/>
          </p:cNvSpPr>
          <p:nvPr/>
        </p:nvSpPr>
        <p:spPr bwMode="auto">
          <a:xfrm>
            <a:off x="762000" y="1828800"/>
            <a:ext cx="14686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lg" len="med"/>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fr-FR" altLang="fr-FR" dirty="0"/>
              <a:t>Glycémie</a:t>
            </a:r>
          </a:p>
        </p:txBody>
      </p:sp>
      <p:sp>
        <p:nvSpPr>
          <p:cNvPr id="41991" name="Line 7"/>
          <p:cNvSpPr>
            <a:spLocks noChangeShapeType="1"/>
          </p:cNvSpPr>
          <p:nvPr/>
        </p:nvSpPr>
        <p:spPr bwMode="auto">
          <a:xfrm>
            <a:off x="1600200" y="2971800"/>
            <a:ext cx="4772024" cy="1905000"/>
          </a:xfrm>
          <a:prstGeom prst="line">
            <a:avLst/>
          </a:prstGeom>
          <a:noFill/>
          <a:ln w="12700">
            <a:solidFill>
              <a:schemeClr val="tx1"/>
            </a:solidFill>
            <a:round/>
            <a:headEnd type="none" w="sm" len="sm"/>
            <a:tailEnd type="none" w="lg" len="med"/>
          </a:ln>
          <a:extLst>
            <a:ext uri="{909E8E84-426E-40DD-AFC4-6F175D3DCCD1}">
              <a14:hiddenFill xmlns:a14="http://schemas.microsoft.com/office/drawing/2010/main">
                <a:noFill/>
              </a14:hiddenFill>
            </a:ext>
          </a:extLst>
        </p:spPr>
        <p:txBody>
          <a:bodyPr wrap="none" anchor="ctr"/>
          <a:lstStyle/>
          <a:p>
            <a:endParaRPr lang="fr-FR"/>
          </a:p>
        </p:txBody>
      </p:sp>
      <p:sp>
        <p:nvSpPr>
          <p:cNvPr id="41992" name="Text Box 8"/>
          <p:cNvSpPr txBox="1">
            <a:spLocks noChangeArrowheads="1"/>
          </p:cNvSpPr>
          <p:nvPr/>
        </p:nvSpPr>
        <p:spPr bwMode="auto">
          <a:xfrm>
            <a:off x="251520" y="4419600"/>
            <a:ext cx="136608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lg" len="med"/>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fr-FR" altLang="fr-FR" sz="2000" dirty="0"/>
              <a:t>6,2 </a:t>
            </a:r>
            <a:r>
              <a:rPr lang="fr-FR" altLang="fr-FR" sz="2000" dirty="0" err="1"/>
              <a:t>mmol</a:t>
            </a:r>
            <a:r>
              <a:rPr lang="fr-FR" altLang="fr-FR" sz="2000" dirty="0"/>
              <a:t>/l</a:t>
            </a:r>
          </a:p>
        </p:txBody>
      </p:sp>
      <p:sp>
        <p:nvSpPr>
          <p:cNvPr id="41993" name="Text Box 9"/>
          <p:cNvSpPr txBox="1">
            <a:spLocks noChangeArrowheads="1"/>
          </p:cNvSpPr>
          <p:nvPr/>
        </p:nvSpPr>
        <p:spPr bwMode="auto">
          <a:xfrm>
            <a:off x="251520" y="2630488"/>
            <a:ext cx="136608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lg" len="med"/>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fr-FR" altLang="fr-FR" sz="2000" dirty="0"/>
              <a:t>8,3 </a:t>
            </a:r>
            <a:r>
              <a:rPr lang="fr-FR" altLang="fr-FR" sz="2000" dirty="0" err="1"/>
              <a:t>mmol.l</a:t>
            </a:r>
            <a:endParaRPr lang="fr-FR" altLang="fr-FR" sz="2000" dirty="0"/>
          </a:p>
        </p:txBody>
      </p:sp>
      <p:sp>
        <p:nvSpPr>
          <p:cNvPr id="41994" name="Text Box 10"/>
          <p:cNvSpPr txBox="1">
            <a:spLocks noChangeArrowheads="1"/>
          </p:cNvSpPr>
          <p:nvPr/>
        </p:nvSpPr>
        <p:spPr bwMode="auto">
          <a:xfrm>
            <a:off x="4588668" y="3221038"/>
            <a:ext cx="16922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lg" len="med"/>
              </a14:hiddenLine>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fr-FR" altLang="fr-FR" sz="2000" dirty="0"/>
              <a:t>Évolution observée</a:t>
            </a:r>
          </a:p>
        </p:txBody>
      </p:sp>
      <p:sp>
        <p:nvSpPr>
          <p:cNvPr id="41996" name="Line 12"/>
          <p:cNvSpPr>
            <a:spLocks noChangeShapeType="1"/>
          </p:cNvSpPr>
          <p:nvPr/>
        </p:nvSpPr>
        <p:spPr bwMode="auto">
          <a:xfrm>
            <a:off x="6336505" y="2924175"/>
            <a:ext cx="35719" cy="1952625"/>
          </a:xfrm>
          <a:prstGeom prst="line">
            <a:avLst/>
          </a:prstGeom>
          <a:noFill/>
          <a:ln w="25400">
            <a:solidFill>
              <a:srgbClr val="FF0000"/>
            </a:solidFill>
            <a:round/>
            <a:headEnd type="none" w="sm" len="sm"/>
            <a:tailEnd type="triangle" w="lg" len="med"/>
          </a:ln>
          <a:extLst>
            <a:ext uri="{909E8E84-426E-40DD-AFC4-6F175D3DCCD1}">
              <a14:hiddenFill xmlns:a14="http://schemas.microsoft.com/office/drawing/2010/main">
                <a:noFill/>
              </a14:hiddenFill>
            </a:ext>
          </a:extLst>
        </p:spPr>
        <p:txBody>
          <a:bodyPr wrap="none" anchor="ctr"/>
          <a:lstStyle/>
          <a:p>
            <a:endParaRPr lang="fr-FR"/>
          </a:p>
        </p:txBody>
      </p:sp>
      <p:sp>
        <p:nvSpPr>
          <p:cNvPr id="41997" name="Text Box 13"/>
          <p:cNvSpPr txBox="1">
            <a:spLocks noChangeArrowheads="1"/>
          </p:cNvSpPr>
          <p:nvPr/>
        </p:nvSpPr>
        <p:spPr bwMode="auto">
          <a:xfrm>
            <a:off x="6516216" y="2956882"/>
            <a:ext cx="262778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lg" len="med"/>
              </a14:hiddenLine>
            </a:ext>
          </a:extLst>
        </p:spPr>
        <p:txBody>
          <a:bodyPr wrap="squar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fr-FR" altLang="fr-FR" sz="2000" dirty="0"/>
              <a:t>Évolution spontanée?</a:t>
            </a:r>
          </a:p>
        </p:txBody>
      </p:sp>
      <p:sp>
        <p:nvSpPr>
          <p:cNvPr id="41998" name="Line 14"/>
          <p:cNvSpPr>
            <a:spLocks noChangeShapeType="1"/>
          </p:cNvSpPr>
          <p:nvPr/>
        </p:nvSpPr>
        <p:spPr bwMode="auto">
          <a:xfrm>
            <a:off x="1619250" y="2924175"/>
            <a:ext cx="4717255" cy="0"/>
          </a:xfrm>
          <a:prstGeom prst="line">
            <a:avLst/>
          </a:prstGeom>
          <a:noFill/>
          <a:ln w="12700">
            <a:solidFill>
              <a:schemeClr val="tx1"/>
            </a:solidFill>
            <a:round/>
            <a:headEnd type="none" w="sm" len="sm"/>
            <a:tailEnd type="none" w="lg" len="med"/>
          </a:ln>
          <a:extLst>
            <a:ext uri="{909E8E84-426E-40DD-AFC4-6F175D3DCCD1}">
              <a14:hiddenFill xmlns:a14="http://schemas.microsoft.com/office/drawing/2010/main">
                <a:noFill/>
              </a14:hiddenFill>
            </a:ext>
          </a:extLst>
        </p:spPr>
        <p:txBody>
          <a:bodyPr/>
          <a:lstStyle/>
          <a:p>
            <a:endParaRPr lang="fr-FR"/>
          </a:p>
        </p:txBody>
      </p:sp>
      <p:sp>
        <p:nvSpPr>
          <p:cNvPr id="42000" name="Text Box 17"/>
          <p:cNvSpPr txBox="1">
            <a:spLocks noChangeArrowheads="1"/>
          </p:cNvSpPr>
          <p:nvPr/>
        </p:nvSpPr>
        <p:spPr bwMode="auto">
          <a:xfrm>
            <a:off x="3959200" y="3991433"/>
            <a:ext cx="2055813" cy="304800"/>
          </a:xfrm>
          <a:prstGeom prst="rect">
            <a:avLst/>
          </a:prstGeom>
          <a:ln/>
        </p:spPr>
        <p:style>
          <a:lnRef idx="2">
            <a:schemeClr val="dk1"/>
          </a:lnRef>
          <a:fillRef idx="1">
            <a:schemeClr val="lt1"/>
          </a:fillRef>
          <a:effectRef idx="0">
            <a:schemeClr val="dk1"/>
          </a:effectRef>
          <a:fontRef idx="minor">
            <a:schemeClr val="dk1"/>
          </a:fontRef>
        </p:style>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fr-FR" altLang="fr-FR" sz="1400" dirty="0"/>
              <a:t>Attribué au médicament</a:t>
            </a:r>
          </a:p>
        </p:txBody>
      </p:sp>
      <p:sp>
        <p:nvSpPr>
          <p:cNvPr id="17" name="Text Box 13"/>
          <p:cNvSpPr txBox="1">
            <a:spLocks noChangeArrowheads="1"/>
          </p:cNvSpPr>
          <p:nvPr/>
        </p:nvSpPr>
        <p:spPr bwMode="auto">
          <a:xfrm>
            <a:off x="6562030" y="3356992"/>
            <a:ext cx="218643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lg" len="med"/>
              </a14:hiddenLine>
            </a:ext>
          </a:extLst>
        </p:spPr>
        <p:txBody>
          <a:bodyPr wrap="squar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fr-FR" altLang="fr-FR" sz="2000" dirty="0"/>
              <a:t>Effet Placebo?</a:t>
            </a:r>
          </a:p>
        </p:txBody>
      </p:sp>
      <p:sp>
        <p:nvSpPr>
          <p:cNvPr id="18" name="Text Box 13"/>
          <p:cNvSpPr txBox="1">
            <a:spLocks noChangeArrowheads="1"/>
          </p:cNvSpPr>
          <p:nvPr/>
        </p:nvSpPr>
        <p:spPr bwMode="auto">
          <a:xfrm>
            <a:off x="6562030" y="3717032"/>
            <a:ext cx="2186434"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lg" len="med"/>
              </a14:hiddenLine>
            </a:ext>
          </a:extLst>
        </p:spPr>
        <p:txBody>
          <a:bodyPr wrap="squar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fr-FR" altLang="fr-FR" sz="2000" dirty="0"/>
              <a:t>Régression à la moyenne?</a:t>
            </a:r>
          </a:p>
        </p:txBody>
      </p:sp>
      <p:sp>
        <p:nvSpPr>
          <p:cNvPr id="2" name="ZoneTexte 1"/>
          <p:cNvSpPr txBox="1"/>
          <p:nvPr/>
        </p:nvSpPr>
        <p:spPr>
          <a:xfrm>
            <a:off x="6588224" y="4365104"/>
            <a:ext cx="2638479" cy="400110"/>
          </a:xfrm>
          <a:prstGeom prst="rect">
            <a:avLst/>
          </a:prstGeom>
          <a:noFill/>
        </p:spPr>
        <p:txBody>
          <a:bodyPr wrap="none" rtlCol="0">
            <a:spAutoFit/>
          </a:bodyPr>
          <a:lstStyle/>
          <a:p>
            <a:r>
              <a:rPr lang="fr-FR" sz="2000" dirty="0"/>
              <a:t>Facteurs de confusion?</a:t>
            </a:r>
          </a:p>
        </p:txBody>
      </p:sp>
      <p:sp>
        <p:nvSpPr>
          <p:cNvPr id="4" name="Espace réservé du numéro de diapositive 3">
            <a:extLst>
              <a:ext uri="{FF2B5EF4-FFF2-40B4-BE49-F238E27FC236}">
                <a16:creationId xmlns:a16="http://schemas.microsoft.com/office/drawing/2014/main" id="{B951132C-A751-826F-34F0-BCB3A23BB839}"/>
              </a:ext>
            </a:extLst>
          </p:cNvPr>
          <p:cNvSpPr>
            <a:spLocks noGrp="1"/>
          </p:cNvSpPr>
          <p:nvPr>
            <p:ph type="sldNum" sz="quarter" idx="12"/>
          </p:nvPr>
        </p:nvSpPr>
        <p:spPr/>
        <p:txBody>
          <a:bodyPr/>
          <a:lstStyle/>
          <a:p>
            <a:fld id="{611D7366-0FAE-4A69-A58C-120E1BA5BC8E}" type="slidenum">
              <a:rPr lang="fr-FR" smtClean="0"/>
              <a:t>15</a:t>
            </a:fld>
            <a:endParaRPr lang="fr-FR"/>
          </a:p>
        </p:txBody>
      </p:sp>
    </p:spTree>
    <p:custDataLst>
      <p:tags r:id="rId1"/>
    </p:custDataLst>
    <p:extLst>
      <p:ext uri="{BB962C8B-B14F-4D97-AF65-F5344CB8AC3E}">
        <p14:creationId xmlns:p14="http://schemas.microsoft.com/office/powerpoint/2010/main" val="9521445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fr-FR" altLang="fr-FR" dirty="0"/>
              <a:t>Régression à la moyenne </a:t>
            </a:r>
          </a:p>
        </p:txBody>
      </p:sp>
      <p:sp>
        <p:nvSpPr>
          <p:cNvPr id="48131" name="Rectangle 3"/>
          <p:cNvSpPr>
            <a:spLocks noGrp="1" noChangeArrowheads="1"/>
          </p:cNvSpPr>
          <p:nvPr>
            <p:ph type="body" idx="1"/>
          </p:nvPr>
        </p:nvSpPr>
        <p:spPr>
          <a:xfrm>
            <a:off x="260350" y="1412776"/>
            <a:ext cx="8534400" cy="1080120"/>
          </a:xfrm>
        </p:spPr>
        <p:txBody>
          <a:bodyPr>
            <a:normAutofit/>
          </a:bodyPr>
          <a:lstStyle/>
          <a:p>
            <a:r>
              <a:rPr lang="fr-FR" altLang="fr-FR" dirty="0"/>
              <a:t>Survient lorsque l’inclusion des patients est en fonction d'un seuil</a:t>
            </a:r>
          </a:p>
        </p:txBody>
      </p:sp>
      <p:sp>
        <p:nvSpPr>
          <p:cNvPr id="48132" name="Text Box 4"/>
          <p:cNvSpPr txBox="1">
            <a:spLocks noChangeArrowheads="1"/>
          </p:cNvSpPr>
          <p:nvPr/>
        </p:nvSpPr>
        <p:spPr bwMode="auto">
          <a:xfrm>
            <a:off x="1835696" y="2913066"/>
            <a:ext cx="188224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fr-FR" altLang="fr-FR" dirty="0"/>
              <a:t>À l’inclusion</a:t>
            </a:r>
          </a:p>
        </p:txBody>
      </p:sp>
      <p:sp>
        <p:nvSpPr>
          <p:cNvPr id="48133" name="Text Box 5"/>
          <p:cNvSpPr txBox="1">
            <a:spLocks noChangeArrowheads="1"/>
          </p:cNvSpPr>
          <p:nvPr/>
        </p:nvSpPr>
        <p:spPr bwMode="auto">
          <a:xfrm>
            <a:off x="4651350" y="2913068"/>
            <a:ext cx="41569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fr-FR" altLang="fr-FR" dirty="0"/>
              <a:t>Lors des mesures ultérieures</a:t>
            </a:r>
          </a:p>
        </p:txBody>
      </p:sp>
      <p:sp>
        <p:nvSpPr>
          <p:cNvPr id="48134" name="Text Box 6"/>
          <p:cNvSpPr txBox="1">
            <a:spLocks noChangeArrowheads="1"/>
          </p:cNvSpPr>
          <p:nvPr/>
        </p:nvSpPr>
        <p:spPr bwMode="auto">
          <a:xfrm>
            <a:off x="8244656" y="3910062"/>
            <a:ext cx="86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lg" len="med"/>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fr-FR" altLang="fr-FR" dirty="0"/>
              <a:t>Seuil</a:t>
            </a:r>
          </a:p>
        </p:txBody>
      </p:sp>
      <p:sp>
        <p:nvSpPr>
          <p:cNvPr id="48135" name="Line 7"/>
          <p:cNvSpPr>
            <a:spLocks noChangeShapeType="1"/>
          </p:cNvSpPr>
          <p:nvPr/>
        </p:nvSpPr>
        <p:spPr bwMode="auto">
          <a:xfrm>
            <a:off x="539552" y="3869779"/>
            <a:ext cx="8136904" cy="8732"/>
          </a:xfrm>
          <a:prstGeom prst="line">
            <a:avLst/>
          </a:prstGeom>
          <a:noFill/>
          <a:ln w="12700">
            <a:solidFill>
              <a:schemeClr val="tx1"/>
            </a:solidFill>
            <a:round/>
            <a:headEnd type="none" w="sm" len="sm"/>
            <a:tailEnd type="none" w="lg" len="med"/>
          </a:ln>
          <a:extLst>
            <a:ext uri="{909E8E84-426E-40DD-AFC4-6F175D3DCCD1}">
              <a14:hiddenFill xmlns:a14="http://schemas.microsoft.com/office/drawing/2010/main">
                <a:noFill/>
              </a14:hiddenFill>
            </a:ext>
          </a:extLst>
        </p:spPr>
        <p:txBody>
          <a:bodyPr wrap="none" anchor="ctr"/>
          <a:lstStyle/>
          <a:p>
            <a:endParaRPr lang="fr-FR"/>
          </a:p>
        </p:txBody>
      </p:sp>
      <p:sp>
        <p:nvSpPr>
          <p:cNvPr id="48136" name="Oval 8"/>
          <p:cNvSpPr>
            <a:spLocks noChangeArrowheads="1"/>
          </p:cNvSpPr>
          <p:nvPr/>
        </p:nvSpPr>
        <p:spPr bwMode="auto">
          <a:xfrm>
            <a:off x="2660650" y="4828356"/>
            <a:ext cx="228600" cy="228600"/>
          </a:xfrm>
          <a:prstGeom prst="ellipse">
            <a:avLst/>
          </a:prstGeom>
          <a:solidFill>
            <a:schemeClr val="accent1"/>
          </a:solidFill>
          <a:ln w="12700">
            <a:solidFill>
              <a:schemeClr val="tx1"/>
            </a:solidFill>
            <a:round/>
            <a:headEnd type="none" w="sm" len="sm"/>
            <a:tailEnd type="none" w="lg" len="med"/>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endParaRPr lang="fr-FR" altLang="fr-FR"/>
          </a:p>
        </p:txBody>
      </p:sp>
      <p:sp>
        <p:nvSpPr>
          <p:cNvPr id="48137" name="Line 9"/>
          <p:cNvSpPr>
            <a:spLocks noChangeShapeType="1"/>
          </p:cNvSpPr>
          <p:nvPr/>
        </p:nvSpPr>
        <p:spPr bwMode="auto">
          <a:xfrm flipV="1">
            <a:off x="2774950" y="3960813"/>
            <a:ext cx="0" cy="685800"/>
          </a:xfrm>
          <a:prstGeom prst="line">
            <a:avLst/>
          </a:prstGeom>
          <a:noFill/>
          <a:ln w="12700">
            <a:solidFill>
              <a:schemeClr val="tx1"/>
            </a:solidFill>
            <a:round/>
            <a:headEnd type="none" w="sm" len="sm"/>
            <a:tailEnd type="triangle" w="lg" len="med"/>
          </a:ln>
          <a:extLst>
            <a:ext uri="{909E8E84-426E-40DD-AFC4-6F175D3DCCD1}">
              <a14:hiddenFill xmlns:a14="http://schemas.microsoft.com/office/drawing/2010/main">
                <a:noFill/>
              </a14:hiddenFill>
            </a:ext>
          </a:extLst>
        </p:spPr>
        <p:txBody>
          <a:bodyPr wrap="none" anchor="ctr"/>
          <a:lstStyle/>
          <a:p>
            <a:endParaRPr lang="fr-FR"/>
          </a:p>
        </p:txBody>
      </p:sp>
      <p:sp>
        <p:nvSpPr>
          <p:cNvPr id="48139" name="Oval 11"/>
          <p:cNvSpPr>
            <a:spLocks noChangeArrowheads="1"/>
          </p:cNvSpPr>
          <p:nvPr/>
        </p:nvSpPr>
        <p:spPr bwMode="auto">
          <a:xfrm>
            <a:off x="5994400" y="3543302"/>
            <a:ext cx="228600" cy="228600"/>
          </a:xfrm>
          <a:prstGeom prst="ellipse">
            <a:avLst/>
          </a:prstGeom>
          <a:solidFill>
            <a:schemeClr val="accent1"/>
          </a:solidFill>
          <a:ln w="12700">
            <a:solidFill>
              <a:schemeClr val="tx1"/>
            </a:solidFill>
            <a:round/>
            <a:headEnd type="none" w="sm" len="sm"/>
            <a:tailEnd type="none" w="lg" len="med"/>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endParaRPr lang="fr-FR" altLang="fr-FR"/>
          </a:p>
        </p:txBody>
      </p:sp>
      <p:sp>
        <p:nvSpPr>
          <p:cNvPr id="13" name="Oval 8"/>
          <p:cNvSpPr>
            <a:spLocks noChangeArrowheads="1"/>
          </p:cNvSpPr>
          <p:nvPr/>
        </p:nvSpPr>
        <p:spPr bwMode="auto">
          <a:xfrm>
            <a:off x="755576" y="4856584"/>
            <a:ext cx="228600" cy="228600"/>
          </a:xfrm>
          <a:prstGeom prst="ellipse">
            <a:avLst/>
          </a:prstGeom>
          <a:solidFill>
            <a:schemeClr val="accent1"/>
          </a:solidFill>
          <a:ln w="12700">
            <a:solidFill>
              <a:schemeClr val="tx1"/>
            </a:solidFill>
            <a:round/>
            <a:headEnd type="none" w="sm" len="sm"/>
            <a:tailEnd type="none" w="lg" len="med"/>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endParaRPr lang="fr-FR" altLang="fr-FR"/>
          </a:p>
        </p:txBody>
      </p:sp>
      <p:sp>
        <p:nvSpPr>
          <p:cNvPr id="14" name="Text Box 4"/>
          <p:cNvSpPr txBox="1">
            <a:spLocks noChangeArrowheads="1"/>
          </p:cNvSpPr>
          <p:nvPr/>
        </p:nvSpPr>
        <p:spPr bwMode="auto">
          <a:xfrm>
            <a:off x="487760" y="5817458"/>
            <a:ext cx="240149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fr-FR" altLang="fr-FR" sz="2000" dirty="0"/>
              <a:t>Valeur habituelle du sujet</a:t>
            </a:r>
          </a:p>
        </p:txBody>
      </p:sp>
      <p:cxnSp>
        <p:nvCxnSpPr>
          <p:cNvPr id="3" name="Connecteur droit avec flèche 2"/>
          <p:cNvCxnSpPr/>
          <p:nvPr/>
        </p:nvCxnSpPr>
        <p:spPr>
          <a:xfrm>
            <a:off x="2774950" y="3657602"/>
            <a:ext cx="3219450" cy="13147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Text Box 17"/>
          <p:cNvSpPr txBox="1">
            <a:spLocks noChangeArrowheads="1"/>
          </p:cNvSpPr>
          <p:nvPr/>
        </p:nvSpPr>
        <p:spPr bwMode="auto">
          <a:xfrm>
            <a:off x="3548831" y="4367262"/>
            <a:ext cx="2055813" cy="304800"/>
          </a:xfrm>
          <a:prstGeom prst="rect">
            <a:avLst/>
          </a:prstGeom>
          <a:ln/>
        </p:spPr>
        <p:style>
          <a:lnRef idx="2">
            <a:schemeClr val="dk1"/>
          </a:lnRef>
          <a:fillRef idx="1">
            <a:schemeClr val="lt1"/>
          </a:fillRef>
          <a:effectRef idx="0">
            <a:schemeClr val="dk1"/>
          </a:effectRef>
          <a:fontRef idx="minor">
            <a:schemeClr val="dk1"/>
          </a:fontRef>
        </p:style>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fr-FR" altLang="fr-FR" sz="1400" dirty="0"/>
              <a:t>Attribué au médicament</a:t>
            </a:r>
          </a:p>
        </p:txBody>
      </p:sp>
      <p:cxnSp>
        <p:nvCxnSpPr>
          <p:cNvPr id="7" name="Connecteur droit 6"/>
          <p:cNvCxnSpPr/>
          <p:nvPr/>
        </p:nvCxnSpPr>
        <p:spPr>
          <a:xfrm>
            <a:off x="539552" y="2636912"/>
            <a:ext cx="0" cy="288032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Connecteur droit 8"/>
          <p:cNvCxnSpPr/>
          <p:nvPr/>
        </p:nvCxnSpPr>
        <p:spPr>
          <a:xfrm>
            <a:off x="552263" y="5445224"/>
            <a:ext cx="8268209"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ZoneTexte 9"/>
          <p:cNvSpPr txBox="1"/>
          <p:nvPr/>
        </p:nvSpPr>
        <p:spPr>
          <a:xfrm rot="16200000">
            <a:off x="-471147" y="4492304"/>
            <a:ext cx="1526636" cy="523220"/>
          </a:xfrm>
          <a:prstGeom prst="rect">
            <a:avLst/>
          </a:prstGeom>
          <a:noFill/>
        </p:spPr>
        <p:txBody>
          <a:bodyPr wrap="none" rtlCol="0">
            <a:spAutoFit/>
          </a:bodyPr>
          <a:lstStyle/>
          <a:p>
            <a:r>
              <a:rPr lang="fr-FR" sz="2800" dirty="0"/>
              <a:t>Glycémie</a:t>
            </a:r>
          </a:p>
        </p:txBody>
      </p:sp>
      <p:cxnSp>
        <p:nvCxnSpPr>
          <p:cNvPr id="12" name="Connecteur droit avec flèche 11"/>
          <p:cNvCxnSpPr/>
          <p:nvPr/>
        </p:nvCxnSpPr>
        <p:spPr>
          <a:xfrm flipV="1">
            <a:off x="869876" y="5085184"/>
            <a:ext cx="0" cy="73227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 name="ZoneTexte 1"/>
          <p:cNvSpPr txBox="1"/>
          <p:nvPr/>
        </p:nvSpPr>
        <p:spPr>
          <a:xfrm>
            <a:off x="33446" y="3472936"/>
            <a:ext cx="1040670"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fr-FR" dirty="0"/>
              <a:t>8 </a:t>
            </a:r>
            <a:r>
              <a:rPr lang="fr-FR" dirty="0" err="1"/>
              <a:t>mmol</a:t>
            </a:r>
            <a:r>
              <a:rPr lang="fr-FR" dirty="0"/>
              <a:t>/l</a:t>
            </a:r>
          </a:p>
        </p:txBody>
      </p:sp>
      <p:sp>
        <p:nvSpPr>
          <p:cNvPr id="5" name="Espace réservé du numéro de diapositive 4">
            <a:extLst>
              <a:ext uri="{FF2B5EF4-FFF2-40B4-BE49-F238E27FC236}">
                <a16:creationId xmlns:a16="http://schemas.microsoft.com/office/drawing/2014/main" id="{09D02FD4-89C8-66F1-D7AE-A470C7B21FFA}"/>
              </a:ext>
            </a:extLst>
          </p:cNvPr>
          <p:cNvSpPr>
            <a:spLocks noGrp="1"/>
          </p:cNvSpPr>
          <p:nvPr>
            <p:ph type="sldNum" sz="quarter" idx="12"/>
          </p:nvPr>
        </p:nvSpPr>
        <p:spPr/>
        <p:txBody>
          <a:bodyPr/>
          <a:lstStyle/>
          <a:p>
            <a:fld id="{611D7366-0FAE-4A69-A58C-120E1BA5BC8E}" type="slidenum">
              <a:rPr lang="fr-FR" smtClean="0"/>
              <a:t>16</a:t>
            </a:fld>
            <a:endParaRPr lang="fr-FR"/>
          </a:p>
        </p:txBody>
      </p:sp>
    </p:spTree>
    <p:custDataLst>
      <p:tags r:id="rId1"/>
    </p:custDataLst>
    <p:extLst>
      <p:ext uri="{BB962C8B-B14F-4D97-AF65-F5344CB8AC3E}">
        <p14:creationId xmlns:p14="http://schemas.microsoft.com/office/powerpoint/2010/main" val="3693311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5000"/>
                                  </p:stCondLst>
                                  <p:childTnLst>
                                    <p:animMotion origin="layout" path="M -2.22222E-6 -1.85185E-6 L -0.00034 -0.19954 " pathEditMode="relative" rAng="0" ptsTypes="AA">
                                      <p:cBhvr>
                                        <p:cTn id="6" dur="2000" fill="hold"/>
                                        <p:tgtEl>
                                          <p:spTgt spid="48136"/>
                                        </p:tgtEl>
                                        <p:attrNameLst>
                                          <p:attrName>ppt_x</p:attrName>
                                          <p:attrName>ppt_y</p:attrName>
                                        </p:attrNameLst>
                                      </p:cBhvr>
                                      <p:rCtr x="-17" y="-9977"/>
                                    </p:animMotion>
                                  </p:childTnLst>
                                </p:cTn>
                              </p:par>
                            </p:childTnLst>
                          </p:cTn>
                        </p:par>
                        <p:par>
                          <p:cTn id="7" fill="hold">
                            <p:stCondLst>
                              <p:cond delay="7000"/>
                            </p:stCondLst>
                            <p:childTnLst>
                              <p:par>
                                <p:cTn id="8" presetID="42" presetClass="path" presetSubtype="0" accel="50000" decel="50000" fill="hold" grpId="0" nodeType="afterEffect">
                                  <p:stCondLst>
                                    <p:cond delay="4000"/>
                                  </p:stCondLst>
                                  <p:childTnLst>
                                    <p:animMotion origin="layout" path="M 4.44444E-6 -0.01227 L -0.00261 0.19584 " pathEditMode="relative" rAng="0" ptsTypes="AA">
                                      <p:cBhvr>
                                        <p:cTn id="9" dur="5000" fill="hold"/>
                                        <p:tgtEl>
                                          <p:spTgt spid="48139"/>
                                        </p:tgtEl>
                                        <p:attrNameLst>
                                          <p:attrName>ppt_x</p:attrName>
                                          <p:attrName>ppt_y</p:attrName>
                                        </p:attrNameLst>
                                      </p:cBhvr>
                                      <p:rCtr x="-139" y="10394"/>
                                    </p:animMotion>
                                  </p:childTnLst>
                                </p:cTn>
                              </p:par>
                            </p:childTnLst>
                          </p:cTn>
                        </p:par>
                        <p:par>
                          <p:cTn id="10" fill="hold">
                            <p:stCondLst>
                              <p:cond delay="16000"/>
                            </p:stCondLst>
                            <p:childTnLst>
                              <p:par>
                                <p:cTn id="11" presetID="1" presetClass="entr" presetSubtype="0" fill="hold" grpId="0" nodeType="afterEffect">
                                  <p:stCondLst>
                                    <p:cond delay="3000"/>
                                  </p:stCondLst>
                                  <p:childTnLst>
                                    <p:set>
                                      <p:cBhvr>
                                        <p:cTn id="12" dur="1" fill="hold">
                                          <p:stCondLst>
                                            <p:cond delay="0"/>
                                          </p:stCondLst>
                                        </p:cTn>
                                        <p:tgtEl>
                                          <p:spTgt spid="1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6" grpId="0" animBg="1"/>
      <p:bldP spid="48139" grpId="0" animBg="1"/>
      <p:bldP spid="1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CEBB15-1EBB-F461-AECE-531C665305AE}"/>
              </a:ext>
            </a:extLst>
          </p:cNvPr>
          <p:cNvSpPr>
            <a:spLocks noGrp="1"/>
          </p:cNvSpPr>
          <p:nvPr>
            <p:ph type="title"/>
          </p:nvPr>
        </p:nvSpPr>
        <p:spPr/>
        <p:txBody>
          <a:bodyPr>
            <a:normAutofit fontScale="90000"/>
          </a:bodyPr>
          <a:lstStyle/>
          <a:p>
            <a:r>
              <a:rPr lang="fr-FR" dirty="0"/>
              <a:t>Exemple de régression vers la moyenne</a:t>
            </a:r>
          </a:p>
        </p:txBody>
      </p:sp>
      <p:sp>
        <p:nvSpPr>
          <p:cNvPr id="3" name="Espace réservé du contenu 2">
            <a:extLst>
              <a:ext uri="{FF2B5EF4-FFF2-40B4-BE49-F238E27FC236}">
                <a16:creationId xmlns:a16="http://schemas.microsoft.com/office/drawing/2014/main" id="{F86B9990-525B-D861-D4C2-82A9E4321196}"/>
              </a:ext>
            </a:extLst>
          </p:cNvPr>
          <p:cNvSpPr>
            <a:spLocks noGrp="1"/>
          </p:cNvSpPr>
          <p:nvPr>
            <p:ph idx="1"/>
          </p:nvPr>
        </p:nvSpPr>
        <p:spPr/>
        <p:txBody>
          <a:bodyPr/>
          <a:lstStyle/>
          <a:p>
            <a:endParaRPr lang="fr-FR"/>
          </a:p>
        </p:txBody>
      </p:sp>
      <p:sp>
        <p:nvSpPr>
          <p:cNvPr id="5" name="Espace réservé du numéro de diapositive 4">
            <a:extLst>
              <a:ext uri="{FF2B5EF4-FFF2-40B4-BE49-F238E27FC236}">
                <a16:creationId xmlns:a16="http://schemas.microsoft.com/office/drawing/2014/main" id="{952FD02F-916B-CFE9-B969-E7162C06A54C}"/>
              </a:ext>
            </a:extLst>
          </p:cNvPr>
          <p:cNvSpPr>
            <a:spLocks noGrp="1"/>
          </p:cNvSpPr>
          <p:nvPr>
            <p:ph type="sldNum" sz="quarter" idx="12"/>
          </p:nvPr>
        </p:nvSpPr>
        <p:spPr/>
        <p:txBody>
          <a:bodyPr/>
          <a:lstStyle/>
          <a:p>
            <a:fld id="{611D7366-0FAE-4A69-A58C-120E1BA5BC8E}" type="slidenum">
              <a:rPr lang="fr-FR" smtClean="0"/>
              <a:t>17</a:t>
            </a:fld>
            <a:endParaRPr lang="fr-FR"/>
          </a:p>
        </p:txBody>
      </p:sp>
      <p:pic>
        <p:nvPicPr>
          <p:cNvPr id="9218" name="Picture 2">
            <a:extLst>
              <a:ext uri="{FF2B5EF4-FFF2-40B4-BE49-F238E27FC236}">
                <a16:creationId xmlns:a16="http://schemas.microsoft.com/office/drawing/2014/main" id="{4ADDB46A-64FA-24DC-0486-7E764AB002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425575"/>
            <a:ext cx="9144000" cy="5295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56316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CEBB15-1EBB-F461-AECE-531C665305AE}"/>
              </a:ext>
            </a:extLst>
          </p:cNvPr>
          <p:cNvSpPr>
            <a:spLocks noGrp="1"/>
          </p:cNvSpPr>
          <p:nvPr>
            <p:ph type="title"/>
          </p:nvPr>
        </p:nvSpPr>
        <p:spPr/>
        <p:txBody>
          <a:bodyPr>
            <a:normAutofit fontScale="90000"/>
          </a:bodyPr>
          <a:lstStyle/>
          <a:p>
            <a:r>
              <a:rPr lang="fr-FR" dirty="0"/>
              <a:t>Exemple de régression vers la moyenne</a:t>
            </a:r>
          </a:p>
        </p:txBody>
      </p:sp>
      <p:sp>
        <p:nvSpPr>
          <p:cNvPr id="3" name="Espace réservé du contenu 2">
            <a:extLst>
              <a:ext uri="{FF2B5EF4-FFF2-40B4-BE49-F238E27FC236}">
                <a16:creationId xmlns:a16="http://schemas.microsoft.com/office/drawing/2014/main" id="{F86B9990-525B-D861-D4C2-82A9E4321196}"/>
              </a:ext>
            </a:extLst>
          </p:cNvPr>
          <p:cNvSpPr>
            <a:spLocks noGrp="1"/>
          </p:cNvSpPr>
          <p:nvPr>
            <p:ph idx="1"/>
          </p:nvPr>
        </p:nvSpPr>
        <p:spPr>
          <a:xfrm>
            <a:off x="179512" y="1600200"/>
            <a:ext cx="8784976" cy="4525963"/>
          </a:xfrm>
        </p:spPr>
        <p:txBody>
          <a:bodyPr>
            <a:normAutofit/>
          </a:bodyPr>
          <a:lstStyle/>
          <a:p>
            <a:pPr marL="0" indent="0">
              <a:buNone/>
            </a:pPr>
            <a:r>
              <a:rPr lang="fr-FR" sz="1800" b="0" i="0" u="none" strike="noStrike" dirty="0" err="1">
                <a:solidFill>
                  <a:srgbClr val="000000"/>
                </a:solidFill>
                <a:effectLst/>
                <a:latin typeface="-webkit-standard"/>
              </a:rPr>
              <a:t>Quarterly</a:t>
            </a:r>
            <a:r>
              <a:rPr lang="fr-FR" sz="1800" b="0" i="0" u="none" strike="noStrike" dirty="0">
                <a:solidFill>
                  <a:srgbClr val="000000"/>
                </a:solidFill>
                <a:effectLst/>
                <a:latin typeface="-webkit-standard"/>
              </a:rPr>
              <a:t> figures for </a:t>
            </a:r>
            <a:r>
              <a:rPr lang="fr-FR" sz="1800" b="0" i="0" u="none" strike="noStrike" dirty="0" err="1">
                <a:solidFill>
                  <a:srgbClr val="000000"/>
                </a:solidFill>
                <a:effectLst/>
                <a:latin typeface="-webkit-standard"/>
              </a:rPr>
              <a:t>laboratory</a:t>
            </a:r>
            <a:r>
              <a:rPr lang="fr-FR" sz="1800" b="0" i="0" u="none" strike="noStrike" dirty="0">
                <a:solidFill>
                  <a:srgbClr val="000000"/>
                </a:solidFill>
                <a:effectLst/>
                <a:latin typeface="-webkit-standard"/>
              </a:rPr>
              <a:t> </a:t>
            </a:r>
            <a:r>
              <a:rPr lang="fr-FR" sz="1800" b="0" i="0" u="none" strike="noStrike" dirty="0" err="1">
                <a:solidFill>
                  <a:srgbClr val="000000"/>
                </a:solidFill>
                <a:effectLst/>
                <a:latin typeface="-webkit-standard"/>
              </a:rPr>
              <a:t>confirmed</a:t>
            </a:r>
            <a:r>
              <a:rPr lang="fr-FR" sz="1800" b="0" i="0" u="none" strike="noStrike" dirty="0">
                <a:solidFill>
                  <a:srgbClr val="000000"/>
                </a:solidFill>
                <a:effectLst/>
                <a:latin typeface="-webkit-standard"/>
              </a:rPr>
              <a:t> cases of </a:t>
            </a:r>
            <a:r>
              <a:rPr lang="fr-FR" sz="1800" b="0" i="0" u="none" strike="noStrike" dirty="0" err="1">
                <a:solidFill>
                  <a:srgbClr val="000000"/>
                </a:solidFill>
                <a:effectLst/>
                <a:latin typeface="-webkit-standard"/>
              </a:rPr>
              <a:t>meningitis</a:t>
            </a:r>
            <a:r>
              <a:rPr lang="fr-FR" sz="1800" b="0" i="0" u="none" strike="noStrike" dirty="0">
                <a:solidFill>
                  <a:srgbClr val="000000"/>
                </a:solidFill>
                <a:effectLst/>
                <a:latin typeface="-webkit-standard"/>
              </a:rPr>
              <a:t> C in </a:t>
            </a:r>
            <a:r>
              <a:rPr lang="fr-FR" sz="1800" b="0" i="0" u="none" strike="noStrike" dirty="0" err="1">
                <a:solidFill>
                  <a:srgbClr val="000000"/>
                </a:solidFill>
                <a:effectLst/>
                <a:latin typeface="-webkit-standard"/>
              </a:rPr>
              <a:t>England</a:t>
            </a:r>
            <a:r>
              <a:rPr lang="fr-FR" sz="1800" b="0" i="0" u="none" strike="noStrike" dirty="0">
                <a:solidFill>
                  <a:srgbClr val="000000"/>
                </a:solidFill>
                <a:effectLst/>
                <a:latin typeface="-webkit-standard"/>
              </a:rPr>
              <a:t> and Wales.  </a:t>
            </a:r>
          </a:p>
          <a:p>
            <a:pPr marL="0" indent="0">
              <a:buNone/>
            </a:pPr>
            <a:r>
              <a:rPr lang="fr-FR" sz="1800" b="0" i="0" u="none" strike="noStrike" dirty="0">
                <a:solidFill>
                  <a:srgbClr val="000000"/>
                </a:solidFill>
                <a:effectLst/>
                <a:latin typeface="-webkit-standard"/>
              </a:rPr>
              <a:t>Mass vaccination </a:t>
            </a:r>
            <a:r>
              <a:rPr lang="fr-FR" sz="1800" b="0" i="0" u="none" strike="noStrike" dirty="0" err="1">
                <a:solidFill>
                  <a:srgbClr val="000000"/>
                </a:solidFill>
                <a:effectLst/>
                <a:latin typeface="-webkit-standard"/>
              </a:rPr>
              <a:t>occurred</a:t>
            </a:r>
            <a:r>
              <a:rPr lang="fr-FR" sz="1800" b="0" i="0" u="none" strike="noStrike" dirty="0">
                <a:solidFill>
                  <a:srgbClr val="000000"/>
                </a:solidFill>
                <a:effectLst/>
                <a:latin typeface="-webkit-standard"/>
              </a:rPr>
              <a:t> at a time of </a:t>
            </a:r>
            <a:r>
              <a:rPr lang="fr-FR" sz="1800" b="0" i="0" u="none" strike="noStrike" dirty="0" err="1">
                <a:solidFill>
                  <a:srgbClr val="000000"/>
                </a:solidFill>
                <a:effectLst/>
                <a:latin typeface="-webkit-standard"/>
              </a:rPr>
              <a:t>increased</a:t>
            </a:r>
            <a:r>
              <a:rPr lang="fr-FR" sz="1800" b="0" i="0" u="none" strike="noStrike" dirty="0">
                <a:solidFill>
                  <a:srgbClr val="000000"/>
                </a:solidFill>
                <a:effectLst/>
                <a:latin typeface="-webkit-standard"/>
              </a:rPr>
              <a:t> incidence </a:t>
            </a:r>
            <a:r>
              <a:rPr lang="fr-FR" sz="1800" b="0" i="0" u="none" strike="noStrike" dirty="0" err="1">
                <a:solidFill>
                  <a:srgbClr val="000000"/>
                </a:solidFill>
                <a:effectLst/>
                <a:latin typeface="-webkit-standard"/>
              </a:rPr>
              <a:t>so</a:t>
            </a:r>
            <a:r>
              <a:rPr lang="fr-FR" sz="1800" b="0" i="0" u="none" strike="noStrike" dirty="0">
                <a:solidFill>
                  <a:srgbClr val="000000"/>
                </a:solidFill>
                <a:effectLst/>
                <a:latin typeface="-webkit-standard"/>
              </a:rPr>
              <a:t> the </a:t>
            </a:r>
            <a:r>
              <a:rPr lang="fr-FR" sz="1800" b="0" i="0" u="none" strike="noStrike" dirty="0" err="1">
                <a:solidFill>
                  <a:srgbClr val="000000"/>
                </a:solidFill>
                <a:effectLst/>
                <a:latin typeface="-webkit-standard"/>
              </a:rPr>
              <a:t>benefits</a:t>
            </a:r>
            <a:r>
              <a:rPr lang="fr-FR" sz="1800" b="0" i="0" u="none" strike="noStrike" dirty="0">
                <a:solidFill>
                  <a:srgbClr val="000000"/>
                </a:solidFill>
                <a:effectLst/>
                <a:latin typeface="-webkit-standard"/>
              </a:rPr>
              <a:t> of immunisation </a:t>
            </a:r>
            <a:r>
              <a:rPr lang="fr-FR" sz="1800" b="0" i="0" u="none" strike="noStrike" dirty="0" err="1">
                <a:solidFill>
                  <a:srgbClr val="000000"/>
                </a:solidFill>
                <a:effectLst/>
                <a:latin typeface="-webkit-standard"/>
              </a:rPr>
              <a:t>seemed</a:t>
            </a:r>
            <a:r>
              <a:rPr lang="fr-FR" sz="1800" b="0" i="0" u="none" strike="noStrike" dirty="0">
                <a:solidFill>
                  <a:srgbClr val="000000"/>
                </a:solidFill>
                <a:effectLst/>
                <a:latin typeface="-webkit-standard"/>
              </a:rPr>
              <a:t> </a:t>
            </a:r>
            <a:r>
              <a:rPr lang="fr-FR" sz="1800" b="0" i="0" u="none" strike="noStrike" dirty="0" err="1">
                <a:solidFill>
                  <a:srgbClr val="000000"/>
                </a:solidFill>
                <a:effectLst/>
                <a:latin typeface="-webkit-standard"/>
              </a:rPr>
              <a:t>greater</a:t>
            </a:r>
            <a:r>
              <a:rPr lang="fr-FR" sz="1800" b="0" i="0" u="none" strike="noStrike" dirty="0">
                <a:solidFill>
                  <a:srgbClr val="000000"/>
                </a:solidFill>
                <a:effectLst/>
                <a:latin typeface="-webkit-standard"/>
              </a:rPr>
              <a:t>.</a:t>
            </a:r>
          </a:p>
          <a:p>
            <a:endParaRPr lang="fr-FR" sz="1800" dirty="0"/>
          </a:p>
        </p:txBody>
      </p:sp>
      <p:sp>
        <p:nvSpPr>
          <p:cNvPr id="5" name="Espace réservé du numéro de diapositive 4">
            <a:extLst>
              <a:ext uri="{FF2B5EF4-FFF2-40B4-BE49-F238E27FC236}">
                <a16:creationId xmlns:a16="http://schemas.microsoft.com/office/drawing/2014/main" id="{952FD02F-916B-CFE9-B969-E7162C06A54C}"/>
              </a:ext>
            </a:extLst>
          </p:cNvPr>
          <p:cNvSpPr>
            <a:spLocks noGrp="1"/>
          </p:cNvSpPr>
          <p:nvPr>
            <p:ph type="sldNum" sz="quarter" idx="12"/>
          </p:nvPr>
        </p:nvSpPr>
        <p:spPr/>
        <p:txBody>
          <a:bodyPr/>
          <a:lstStyle/>
          <a:p>
            <a:fld id="{611D7366-0FAE-4A69-A58C-120E1BA5BC8E}" type="slidenum">
              <a:rPr lang="fr-FR" smtClean="0"/>
              <a:t>18</a:t>
            </a:fld>
            <a:endParaRPr lang="fr-FR"/>
          </a:p>
        </p:txBody>
      </p:sp>
      <p:pic>
        <p:nvPicPr>
          <p:cNvPr id="1026" name="Picture 2">
            <a:extLst>
              <a:ext uri="{FF2B5EF4-FFF2-40B4-BE49-F238E27FC236}">
                <a16:creationId xmlns:a16="http://schemas.microsoft.com/office/drawing/2014/main" id="{4FD20A97-A986-D872-ABD3-3224E8B83B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5900" y="2501900"/>
            <a:ext cx="6134100" cy="4356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95000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CEBB15-1EBB-F461-AECE-531C665305AE}"/>
              </a:ext>
            </a:extLst>
          </p:cNvPr>
          <p:cNvSpPr>
            <a:spLocks noGrp="1"/>
          </p:cNvSpPr>
          <p:nvPr>
            <p:ph type="title"/>
          </p:nvPr>
        </p:nvSpPr>
        <p:spPr>
          <a:xfrm>
            <a:off x="457200" y="274638"/>
            <a:ext cx="8435280" cy="1143000"/>
          </a:xfrm>
        </p:spPr>
        <p:txBody>
          <a:bodyPr>
            <a:normAutofit fontScale="90000"/>
          </a:bodyPr>
          <a:lstStyle/>
          <a:p>
            <a:r>
              <a:rPr lang="fr-FR" dirty="0"/>
              <a:t>Exemple de régression vers la moyenne </a:t>
            </a:r>
            <a:r>
              <a:rPr lang="fr-FR" sz="1300" dirty="0"/>
              <a:t>BMJ 17 MAY 2003 17; 326(7398): 1083–1084.</a:t>
            </a:r>
            <a:br>
              <a:rPr lang="fr-FR" sz="1300" dirty="0"/>
            </a:br>
            <a:endParaRPr lang="fr-FR" dirty="0"/>
          </a:p>
        </p:txBody>
      </p:sp>
      <p:sp>
        <p:nvSpPr>
          <p:cNvPr id="3" name="Espace réservé du contenu 2">
            <a:extLst>
              <a:ext uri="{FF2B5EF4-FFF2-40B4-BE49-F238E27FC236}">
                <a16:creationId xmlns:a16="http://schemas.microsoft.com/office/drawing/2014/main" id="{F86B9990-525B-D861-D4C2-82A9E4321196}"/>
              </a:ext>
            </a:extLst>
          </p:cNvPr>
          <p:cNvSpPr>
            <a:spLocks noGrp="1"/>
          </p:cNvSpPr>
          <p:nvPr>
            <p:ph idx="1"/>
          </p:nvPr>
        </p:nvSpPr>
        <p:spPr/>
        <p:txBody>
          <a:bodyPr/>
          <a:lstStyle/>
          <a:p>
            <a:r>
              <a:rPr lang="fr-FR" dirty="0"/>
              <a:t>Sport </a:t>
            </a:r>
            <a:r>
              <a:rPr lang="fr-FR" dirty="0" err="1"/>
              <a:t>illustrated</a:t>
            </a:r>
            <a:r>
              <a:rPr lang="fr-FR" dirty="0"/>
              <a:t> </a:t>
            </a:r>
            <a:r>
              <a:rPr lang="fr-FR" dirty="0" err="1"/>
              <a:t>curse</a:t>
            </a:r>
            <a:endParaRPr lang="fr-FR" dirty="0"/>
          </a:p>
          <a:p>
            <a:r>
              <a:rPr lang="fr-FR" dirty="0"/>
              <a:t>La malédiction du prix Nobel</a:t>
            </a:r>
          </a:p>
          <a:p>
            <a:r>
              <a:rPr lang="fr-FR" dirty="0"/>
              <a:t>En santé :</a:t>
            </a:r>
          </a:p>
          <a:p>
            <a:pPr lvl="1"/>
            <a:r>
              <a:rPr lang="fr-FR" dirty="0"/>
              <a:t>Test diagnostique  (QI, ostéodensitométrie, TA)</a:t>
            </a:r>
          </a:p>
          <a:p>
            <a:pPr lvl="1"/>
            <a:r>
              <a:rPr lang="fr-FR" dirty="0"/>
              <a:t>Traitement des cas graves (</a:t>
            </a:r>
            <a:r>
              <a:rPr lang="fr-FR" dirty="0" err="1"/>
              <a:t>outliers</a:t>
            </a:r>
            <a:r>
              <a:rPr lang="fr-FR" dirty="0"/>
              <a:t>) avec les nouveaux </a:t>
            </a:r>
            <a:r>
              <a:rPr lang="fr-FR" dirty="0" err="1"/>
              <a:t>ttt</a:t>
            </a:r>
            <a:endParaRPr lang="fr-FR" dirty="0"/>
          </a:p>
          <a:p>
            <a:pPr lvl="1"/>
            <a:r>
              <a:rPr lang="fr-FR" dirty="0"/>
              <a:t>Audit clinique et décision (prévention de l’infection Xie)</a:t>
            </a:r>
          </a:p>
          <a:p>
            <a:pPr lvl="1"/>
            <a:endParaRPr lang="fr-FR" dirty="0"/>
          </a:p>
          <a:p>
            <a:pPr lvl="1"/>
            <a:endParaRPr lang="fr-FR" dirty="0"/>
          </a:p>
        </p:txBody>
      </p:sp>
      <p:sp>
        <p:nvSpPr>
          <p:cNvPr id="5" name="Espace réservé du numéro de diapositive 4">
            <a:extLst>
              <a:ext uri="{FF2B5EF4-FFF2-40B4-BE49-F238E27FC236}">
                <a16:creationId xmlns:a16="http://schemas.microsoft.com/office/drawing/2014/main" id="{952FD02F-916B-CFE9-B969-E7162C06A54C}"/>
              </a:ext>
            </a:extLst>
          </p:cNvPr>
          <p:cNvSpPr>
            <a:spLocks noGrp="1"/>
          </p:cNvSpPr>
          <p:nvPr>
            <p:ph type="sldNum" sz="quarter" idx="12"/>
          </p:nvPr>
        </p:nvSpPr>
        <p:spPr/>
        <p:txBody>
          <a:bodyPr/>
          <a:lstStyle/>
          <a:p>
            <a:fld id="{611D7366-0FAE-4A69-A58C-120E1BA5BC8E}" type="slidenum">
              <a:rPr lang="fr-FR" smtClean="0"/>
              <a:t>19</a:t>
            </a:fld>
            <a:endParaRPr lang="fr-FR"/>
          </a:p>
        </p:txBody>
      </p:sp>
    </p:spTree>
    <p:extLst>
      <p:ext uri="{BB962C8B-B14F-4D97-AF65-F5344CB8AC3E}">
        <p14:creationId xmlns:p14="http://schemas.microsoft.com/office/powerpoint/2010/main" val="2734211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re 1"/>
          <p:cNvSpPr>
            <a:spLocks noGrp="1"/>
          </p:cNvSpPr>
          <p:nvPr>
            <p:ph type="title"/>
            <p:custDataLst>
              <p:tags r:id="rId1"/>
            </p:custDataLst>
          </p:nvPr>
        </p:nvSpPr>
        <p:spPr>
          <a:xfrm>
            <a:off x="457200" y="274638"/>
            <a:ext cx="8229600" cy="1143000"/>
          </a:xfrm>
        </p:spPr>
        <p:txBody>
          <a:bodyPr/>
          <a:lstStyle/>
          <a:p>
            <a:pPr eaLnBrk="1" hangingPunct="1"/>
            <a:r>
              <a:rPr lang="fr-FR" altLang="fr-FR" dirty="0">
                <a:latin typeface="Arial" charset="0"/>
                <a:cs typeface="Arial" charset="0"/>
              </a:rPr>
              <a:t>Agenda</a:t>
            </a:r>
          </a:p>
        </p:txBody>
      </p:sp>
      <p:sp>
        <p:nvSpPr>
          <p:cNvPr id="13315" name="Espace réservé du contenu 2"/>
          <p:cNvSpPr>
            <a:spLocks noGrp="1"/>
          </p:cNvSpPr>
          <p:nvPr>
            <p:ph idx="1"/>
            <p:custDataLst>
              <p:tags r:id="rId2"/>
            </p:custDataLst>
          </p:nvPr>
        </p:nvSpPr>
        <p:spPr>
          <a:xfrm>
            <a:off x="395536" y="1351309"/>
            <a:ext cx="8686800" cy="4525963"/>
          </a:xfrm>
        </p:spPr>
        <p:txBody>
          <a:bodyPr>
            <a:noAutofit/>
          </a:bodyPr>
          <a:lstStyle/>
          <a:p>
            <a:pPr marL="457200" indent="-457200" eaLnBrk="1" hangingPunct="1">
              <a:buFont typeface="+mj-lt"/>
              <a:buAutoNum type="arabicPeriod"/>
            </a:pPr>
            <a:r>
              <a:rPr lang="fr-FR" altLang="fr-FR" sz="2200" dirty="0"/>
              <a:t>L’importance des résultats justes</a:t>
            </a:r>
          </a:p>
          <a:p>
            <a:pPr marL="514350" indent="-514350" eaLnBrk="1" hangingPunct="1">
              <a:buFont typeface="Calibri" pitchFamily="34" charset="0"/>
              <a:buAutoNum type="arabicPeriod"/>
            </a:pPr>
            <a:r>
              <a:rPr lang="fr-FR" altLang="fr-FR" sz="2200" dirty="0"/>
              <a:t>Validité et précision</a:t>
            </a:r>
          </a:p>
          <a:p>
            <a:pPr marL="514350" indent="-514350">
              <a:buFont typeface="Calibri" pitchFamily="34" charset="0"/>
              <a:buAutoNum type="arabicPeriod"/>
            </a:pPr>
            <a:r>
              <a:rPr lang="fr-FR" altLang="fr-FR" sz="2200" dirty="0"/>
              <a:t>Les biais</a:t>
            </a:r>
          </a:p>
          <a:p>
            <a:pPr marL="514350" indent="-514350" eaLnBrk="1" hangingPunct="1">
              <a:buFont typeface="Calibri" pitchFamily="34" charset="0"/>
              <a:buAutoNum type="arabicPeriod"/>
            </a:pPr>
            <a:r>
              <a:rPr lang="fr-FR" altLang="fr-FR" sz="2200" dirty="0"/>
              <a:t>Les méthodes pour éviter les biais</a:t>
            </a:r>
          </a:p>
          <a:p>
            <a:pPr marL="514350" indent="-514350" eaLnBrk="1" hangingPunct="1">
              <a:buFont typeface="Calibri" pitchFamily="34" charset="0"/>
              <a:buAutoNum type="arabicPeriod"/>
            </a:pPr>
            <a:r>
              <a:rPr lang="fr-FR" altLang="fr-FR" sz="2200" dirty="0"/>
              <a:t>Principaux points à retenir</a:t>
            </a:r>
          </a:p>
          <a:p>
            <a:pPr marL="514350" indent="-514350" eaLnBrk="1" hangingPunct="1">
              <a:buFont typeface="Calibri" pitchFamily="34" charset="0"/>
              <a:buAutoNum type="arabicPeriod"/>
            </a:pPr>
            <a:r>
              <a:rPr lang="fr-FR" altLang="fr-FR" sz="2200" dirty="0"/>
              <a:t>Références</a:t>
            </a:r>
          </a:p>
        </p:txBody>
      </p:sp>
      <p:sp>
        <p:nvSpPr>
          <p:cNvPr id="3" name="Espace réservé du numéro de diapositive 2"/>
          <p:cNvSpPr>
            <a:spLocks noGrp="1"/>
          </p:cNvSpPr>
          <p:nvPr>
            <p:ph type="sldNum" sz="quarter" idx="12"/>
            <p:custDataLst>
              <p:tags r:id="rId3"/>
            </p:custDataLst>
          </p:nvPr>
        </p:nvSpPr>
        <p:spPr>
          <a:xfrm>
            <a:off x="6553200" y="6356350"/>
            <a:ext cx="2133600" cy="365125"/>
          </a:xfrm>
        </p:spPr>
        <p:txBody>
          <a:bodyPr/>
          <a:lstStyle/>
          <a:p>
            <a:pPr>
              <a:defRPr/>
            </a:pPr>
            <a:fld id="{37B7FCAF-83B6-4B74-9188-8932336483C0}" type="slidenum">
              <a:rPr lang="fr-FR" smtClean="0"/>
              <a:pPr>
                <a:defRPr/>
              </a:pPr>
              <a:t>2</a:t>
            </a:fld>
            <a:endParaRPr lang="fr-FR" dirty="0"/>
          </a:p>
        </p:txBody>
      </p:sp>
    </p:spTree>
    <p:extLst>
      <p:ext uri="{BB962C8B-B14F-4D97-AF65-F5344CB8AC3E}">
        <p14:creationId xmlns:p14="http://schemas.microsoft.com/office/powerpoint/2010/main" val="10154881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3046" y="116632"/>
            <a:ext cx="8771441" cy="526749"/>
          </a:xfrm>
          <a:prstGeom prst="rect">
            <a:avLst/>
          </a:prstGeom>
        </p:spPr>
        <p:txBody>
          <a:bodyPr vert="horz" wrap="square" lIns="0" tIns="33975" rIns="0" bIns="0" rtlCol="0" anchor="ctr">
            <a:spAutoFit/>
          </a:bodyPr>
          <a:lstStyle/>
          <a:p>
            <a:pPr marL="25168">
              <a:spcBef>
                <a:spcPts val="268"/>
              </a:spcBef>
            </a:pPr>
            <a:r>
              <a:rPr lang="fr-FR" sz="3200" spc="10" dirty="0">
                <a:latin typeface="Times New Roman"/>
                <a:cs typeface="Times New Roman"/>
              </a:rPr>
              <a:t>Facteurs de confusion</a:t>
            </a:r>
            <a:endParaRPr sz="3200" spc="-10" dirty="0">
              <a:latin typeface="Times New Roman"/>
              <a:cs typeface="Times New Roman"/>
            </a:endParaRPr>
          </a:p>
        </p:txBody>
      </p:sp>
      <p:sp>
        <p:nvSpPr>
          <p:cNvPr id="3" name="object 3"/>
          <p:cNvSpPr/>
          <p:nvPr/>
        </p:nvSpPr>
        <p:spPr>
          <a:xfrm>
            <a:off x="4432377" y="1123484"/>
            <a:ext cx="1745478" cy="2055779"/>
          </a:xfrm>
          <a:prstGeom prst="rect">
            <a:avLst/>
          </a:prstGeom>
          <a:blipFill>
            <a:blip r:embed="rId2" cstate="print"/>
            <a:stretch>
              <a:fillRect/>
            </a:stretch>
          </a:blipFill>
        </p:spPr>
        <p:txBody>
          <a:bodyPr wrap="square" lIns="0" tIns="0" rIns="0" bIns="0" rtlCol="0"/>
          <a:lstStyle/>
          <a:p>
            <a:endParaRPr sz="3567"/>
          </a:p>
        </p:txBody>
      </p:sp>
      <p:sp>
        <p:nvSpPr>
          <p:cNvPr id="4" name="object 4"/>
          <p:cNvSpPr txBox="1"/>
          <p:nvPr/>
        </p:nvSpPr>
        <p:spPr>
          <a:xfrm>
            <a:off x="4605119" y="3216592"/>
            <a:ext cx="1270932" cy="208412"/>
          </a:xfrm>
          <a:prstGeom prst="rect">
            <a:avLst/>
          </a:prstGeom>
        </p:spPr>
        <p:txBody>
          <a:bodyPr vert="horz" wrap="square" lIns="0" tIns="25167" rIns="0" bIns="0" rtlCol="0">
            <a:spAutoFit/>
          </a:bodyPr>
          <a:lstStyle/>
          <a:p>
            <a:pPr marL="25168">
              <a:spcBef>
                <a:spcPts val="198"/>
              </a:spcBef>
              <a:tabLst>
                <a:tab pos="960144" algn="l"/>
              </a:tabLst>
            </a:pPr>
            <a:r>
              <a:rPr lang="fr-FR" sz="1189" b="1" dirty="0">
                <a:latin typeface="Comic Sans MS"/>
                <a:cs typeface="Comic Sans MS"/>
              </a:rPr>
              <a:t>N</a:t>
            </a:r>
            <a:r>
              <a:rPr lang="fr-FR" sz="1189" b="1" spc="-10" dirty="0">
                <a:latin typeface="Comic Sans MS"/>
                <a:cs typeface="Comic Sans MS"/>
              </a:rPr>
              <a:t>o</a:t>
            </a:r>
            <a:r>
              <a:rPr lang="fr-FR" sz="1189" b="1" dirty="0">
                <a:latin typeface="Comic Sans MS"/>
                <a:cs typeface="Comic Sans MS"/>
              </a:rPr>
              <a:t>n EXP</a:t>
            </a:r>
            <a:r>
              <a:rPr sz="1189" b="1" dirty="0">
                <a:latin typeface="Comic Sans MS"/>
                <a:cs typeface="Comic Sans MS"/>
              </a:rPr>
              <a:t>	</a:t>
            </a:r>
            <a:r>
              <a:rPr lang="fr-FR" sz="1189" b="1" dirty="0">
                <a:latin typeface="Comic Sans MS"/>
                <a:cs typeface="Comic Sans MS"/>
              </a:rPr>
              <a:t>EXP</a:t>
            </a:r>
            <a:endParaRPr sz="1189" dirty="0">
              <a:latin typeface="Comic Sans MS"/>
              <a:cs typeface="Comic Sans MS"/>
            </a:endParaRPr>
          </a:p>
        </p:txBody>
      </p:sp>
      <p:sp>
        <p:nvSpPr>
          <p:cNvPr id="5" name="object 5"/>
          <p:cNvSpPr txBox="1"/>
          <p:nvPr/>
        </p:nvSpPr>
        <p:spPr>
          <a:xfrm>
            <a:off x="4106814" y="2620134"/>
            <a:ext cx="300745" cy="208412"/>
          </a:xfrm>
          <a:prstGeom prst="rect">
            <a:avLst/>
          </a:prstGeom>
        </p:spPr>
        <p:txBody>
          <a:bodyPr vert="horz" wrap="square" lIns="0" tIns="25167" rIns="0" bIns="0" rtlCol="0">
            <a:spAutoFit/>
          </a:bodyPr>
          <a:lstStyle/>
          <a:p>
            <a:pPr marL="25168">
              <a:spcBef>
                <a:spcPts val="198"/>
              </a:spcBef>
            </a:pPr>
            <a:r>
              <a:rPr sz="1189" b="1" dirty="0">
                <a:latin typeface="Comic Sans MS"/>
                <a:cs typeface="Comic Sans MS"/>
              </a:rPr>
              <a:t>0</a:t>
            </a:r>
            <a:r>
              <a:rPr sz="1189" b="1" spc="-10" dirty="0">
                <a:latin typeface="Comic Sans MS"/>
                <a:cs typeface="Comic Sans MS"/>
              </a:rPr>
              <a:t>.</a:t>
            </a:r>
            <a:r>
              <a:rPr sz="1189" b="1" dirty="0">
                <a:latin typeface="Comic Sans MS"/>
                <a:cs typeface="Comic Sans MS"/>
              </a:rPr>
              <a:t>1</a:t>
            </a:r>
            <a:endParaRPr sz="1189">
              <a:latin typeface="Comic Sans MS"/>
              <a:cs typeface="Comic Sans MS"/>
            </a:endParaRPr>
          </a:p>
        </p:txBody>
      </p:sp>
      <p:sp>
        <p:nvSpPr>
          <p:cNvPr id="6" name="object 6"/>
          <p:cNvSpPr txBox="1"/>
          <p:nvPr/>
        </p:nvSpPr>
        <p:spPr>
          <a:xfrm>
            <a:off x="4106814" y="2189778"/>
            <a:ext cx="300745" cy="208412"/>
          </a:xfrm>
          <a:prstGeom prst="rect">
            <a:avLst/>
          </a:prstGeom>
        </p:spPr>
        <p:txBody>
          <a:bodyPr vert="horz" wrap="square" lIns="0" tIns="25167" rIns="0" bIns="0" rtlCol="0">
            <a:spAutoFit/>
          </a:bodyPr>
          <a:lstStyle/>
          <a:p>
            <a:pPr marL="25168">
              <a:spcBef>
                <a:spcPts val="198"/>
              </a:spcBef>
            </a:pPr>
            <a:r>
              <a:rPr sz="1189" b="1" dirty="0">
                <a:latin typeface="Comic Sans MS"/>
                <a:cs typeface="Comic Sans MS"/>
              </a:rPr>
              <a:t>0</a:t>
            </a:r>
            <a:r>
              <a:rPr sz="1189" b="1" spc="-10" dirty="0">
                <a:latin typeface="Comic Sans MS"/>
                <a:cs typeface="Comic Sans MS"/>
              </a:rPr>
              <a:t>.</a:t>
            </a:r>
            <a:r>
              <a:rPr sz="1189" b="1" dirty="0">
                <a:latin typeface="Comic Sans MS"/>
                <a:cs typeface="Comic Sans MS"/>
              </a:rPr>
              <a:t>2</a:t>
            </a:r>
            <a:endParaRPr sz="1189">
              <a:latin typeface="Comic Sans MS"/>
              <a:cs typeface="Comic Sans MS"/>
            </a:endParaRPr>
          </a:p>
        </p:txBody>
      </p:sp>
      <p:sp>
        <p:nvSpPr>
          <p:cNvPr id="7" name="object 7"/>
          <p:cNvSpPr txBox="1"/>
          <p:nvPr/>
        </p:nvSpPr>
        <p:spPr>
          <a:xfrm>
            <a:off x="4106814" y="1766973"/>
            <a:ext cx="300745" cy="208412"/>
          </a:xfrm>
          <a:prstGeom prst="rect">
            <a:avLst/>
          </a:prstGeom>
        </p:spPr>
        <p:txBody>
          <a:bodyPr vert="horz" wrap="square" lIns="0" tIns="25167" rIns="0" bIns="0" rtlCol="0">
            <a:spAutoFit/>
          </a:bodyPr>
          <a:lstStyle/>
          <a:p>
            <a:pPr marL="25168">
              <a:spcBef>
                <a:spcPts val="198"/>
              </a:spcBef>
            </a:pPr>
            <a:r>
              <a:rPr sz="1189" b="1" dirty="0">
                <a:latin typeface="Comic Sans MS"/>
                <a:cs typeface="Comic Sans MS"/>
              </a:rPr>
              <a:t>0</a:t>
            </a:r>
            <a:r>
              <a:rPr sz="1189" b="1" spc="-10" dirty="0">
                <a:latin typeface="Comic Sans MS"/>
                <a:cs typeface="Comic Sans MS"/>
              </a:rPr>
              <a:t>.</a:t>
            </a:r>
            <a:r>
              <a:rPr sz="1189" b="1" dirty="0">
                <a:latin typeface="Comic Sans MS"/>
                <a:cs typeface="Comic Sans MS"/>
              </a:rPr>
              <a:t>3</a:t>
            </a:r>
            <a:endParaRPr sz="1189">
              <a:latin typeface="Comic Sans MS"/>
              <a:cs typeface="Comic Sans MS"/>
            </a:endParaRPr>
          </a:p>
        </p:txBody>
      </p:sp>
      <p:sp>
        <p:nvSpPr>
          <p:cNvPr id="8" name="object 8"/>
          <p:cNvSpPr txBox="1"/>
          <p:nvPr/>
        </p:nvSpPr>
        <p:spPr>
          <a:xfrm>
            <a:off x="4008663" y="913813"/>
            <a:ext cx="504598" cy="208412"/>
          </a:xfrm>
          <a:prstGeom prst="rect">
            <a:avLst/>
          </a:prstGeom>
        </p:spPr>
        <p:txBody>
          <a:bodyPr vert="horz" wrap="square" lIns="0" tIns="25167" rIns="0" bIns="0" rtlCol="0">
            <a:spAutoFit/>
          </a:bodyPr>
          <a:lstStyle/>
          <a:p>
            <a:pPr marL="25168">
              <a:spcBef>
                <a:spcPts val="198"/>
              </a:spcBef>
            </a:pPr>
            <a:r>
              <a:rPr sz="1189" b="1" dirty="0">
                <a:latin typeface="Comic Sans MS"/>
                <a:cs typeface="Comic Sans MS"/>
              </a:rPr>
              <a:t>Risque</a:t>
            </a:r>
            <a:endParaRPr sz="1189">
              <a:latin typeface="Comic Sans MS"/>
              <a:cs typeface="Comic Sans MS"/>
            </a:endParaRPr>
          </a:p>
        </p:txBody>
      </p:sp>
      <p:sp>
        <p:nvSpPr>
          <p:cNvPr id="9" name="object 9"/>
          <p:cNvSpPr txBox="1"/>
          <p:nvPr/>
        </p:nvSpPr>
        <p:spPr>
          <a:xfrm>
            <a:off x="4106814" y="1344168"/>
            <a:ext cx="300745" cy="208412"/>
          </a:xfrm>
          <a:prstGeom prst="rect">
            <a:avLst/>
          </a:prstGeom>
        </p:spPr>
        <p:txBody>
          <a:bodyPr vert="horz" wrap="square" lIns="0" tIns="25167" rIns="0" bIns="0" rtlCol="0">
            <a:spAutoFit/>
          </a:bodyPr>
          <a:lstStyle/>
          <a:p>
            <a:pPr marL="25168">
              <a:spcBef>
                <a:spcPts val="198"/>
              </a:spcBef>
            </a:pPr>
            <a:r>
              <a:rPr sz="1189" b="1" dirty="0">
                <a:latin typeface="Comic Sans MS"/>
                <a:cs typeface="Comic Sans MS"/>
              </a:rPr>
              <a:t>0</a:t>
            </a:r>
            <a:r>
              <a:rPr sz="1189" b="1" spc="-10" dirty="0">
                <a:latin typeface="Comic Sans MS"/>
                <a:cs typeface="Comic Sans MS"/>
              </a:rPr>
              <a:t>.</a:t>
            </a:r>
            <a:r>
              <a:rPr sz="1189" b="1" dirty="0">
                <a:latin typeface="Comic Sans MS"/>
                <a:cs typeface="Comic Sans MS"/>
              </a:rPr>
              <a:t>4</a:t>
            </a:r>
            <a:endParaRPr sz="1189">
              <a:latin typeface="Comic Sans MS"/>
              <a:cs typeface="Comic Sans MS"/>
            </a:endParaRPr>
          </a:p>
        </p:txBody>
      </p:sp>
      <p:sp>
        <p:nvSpPr>
          <p:cNvPr id="10" name="object 10"/>
          <p:cNvSpPr txBox="1"/>
          <p:nvPr/>
        </p:nvSpPr>
        <p:spPr>
          <a:xfrm>
            <a:off x="5050576" y="1019515"/>
            <a:ext cx="1026810" cy="299975"/>
          </a:xfrm>
          <a:prstGeom prst="rect">
            <a:avLst/>
          </a:prstGeom>
        </p:spPr>
        <p:txBody>
          <a:bodyPr vert="horz" wrap="square" lIns="0" tIns="25167" rIns="0" bIns="0" rtlCol="0">
            <a:spAutoFit/>
          </a:bodyPr>
          <a:lstStyle/>
          <a:p>
            <a:pPr marL="25168">
              <a:spcBef>
                <a:spcPts val="198"/>
              </a:spcBef>
            </a:pPr>
            <a:r>
              <a:rPr sz="1784" b="1" dirty="0">
                <a:latin typeface="Helvetica"/>
                <a:cs typeface="Helvetica"/>
              </a:rPr>
              <a:t>DR =</a:t>
            </a:r>
            <a:r>
              <a:rPr sz="1784" b="1" spc="-168" dirty="0">
                <a:latin typeface="Helvetica"/>
                <a:cs typeface="Helvetica"/>
              </a:rPr>
              <a:t> </a:t>
            </a:r>
            <a:r>
              <a:rPr sz="1784" b="1" dirty="0">
                <a:latin typeface="Helvetica"/>
                <a:cs typeface="Helvetica"/>
              </a:rPr>
              <a:t>-0.1</a:t>
            </a:r>
            <a:endParaRPr sz="1784">
              <a:latin typeface="Helvetica"/>
              <a:cs typeface="Helvetica"/>
            </a:endParaRPr>
          </a:p>
        </p:txBody>
      </p:sp>
      <p:sp>
        <p:nvSpPr>
          <p:cNvPr id="11" name="object 11"/>
          <p:cNvSpPr/>
          <p:nvPr/>
        </p:nvSpPr>
        <p:spPr>
          <a:xfrm>
            <a:off x="1130207" y="2646198"/>
            <a:ext cx="2879163" cy="2169952"/>
          </a:xfrm>
          <a:prstGeom prst="rect">
            <a:avLst/>
          </a:prstGeom>
          <a:blipFill>
            <a:blip r:embed="rId3" cstate="print"/>
            <a:stretch>
              <a:fillRect/>
            </a:stretch>
          </a:blipFill>
        </p:spPr>
        <p:txBody>
          <a:bodyPr wrap="square" lIns="0" tIns="0" rIns="0" bIns="0" rtlCol="0"/>
          <a:lstStyle/>
          <a:p>
            <a:endParaRPr sz="3567"/>
          </a:p>
        </p:txBody>
      </p:sp>
      <p:sp>
        <p:nvSpPr>
          <p:cNvPr id="12" name="object 12"/>
          <p:cNvSpPr txBox="1"/>
          <p:nvPr/>
        </p:nvSpPr>
        <p:spPr>
          <a:xfrm>
            <a:off x="807423" y="3405343"/>
            <a:ext cx="1769238" cy="1712991"/>
          </a:xfrm>
          <a:prstGeom prst="rect">
            <a:avLst/>
          </a:prstGeom>
        </p:spPr>
        <p:txBody>
          <a:bodyPr vert="horz" wrap="square" lIns="0" tIns="25167" rIns="0" bIns="0" rtlCol="0">
            <a:spAutoFit/>
          </a:bodyPr>
          <a:lstStyle/>
          <a:p>
            <a:pPr marL="25168">
              <a:spcBef>
                <a:spcPts val="198"/>
              </a:spcBef>
            </a:pPr>
            <a:r>
              <a:rPr sz="1189" b="1" spc="-10" dirty="0">
                <a:latin typeface="Comic Sans MS"/>
                <a:cs typeface="Comic Sans MS"/>
              </a:rPr>
              <a:t>0.3</a:t>
            </a:r>
            <a:endParaRPr sz="1189" dirty="0">
              <a:latin typeface="Comic Sans MS"/>
              <a:cs typeface="Comic Sans MS"/>
            </a:endParaRPr>
          </a:p>
          <a:p>
            <a:pPr>
              <a:spcBef>
                <a:spcPts val="79"/>
              </a:spcBef>
            </a:pPr>
            <a:endParaRPr sz="1585" dirty="0">
              <a:latin typeface="Times New Roman"/>
              <a:cs typeface="Times New Roman"/>
            </a:endParaRPr>
          </a:p>
          <a:p>
            <a:pPr marL="25168"/>
            <a:r>
              <a:rPr sz="1189" b="1" spc="-10" dirty="0">
                <a:latin typeface="Comic Sans MS"/>
                <a:cs typeface="Comic Sans MS"/>
              </a:rPr>
              <a:t>0.2</a:t>
            </a:r>
            <a:endParaRPr sz="1189" dirty="0">
              <a:latin typeface="Comic Sans MS"/>
              <a:cs typeface="Comic Sans MS"/>
            </a:endParaRPr>
          </a:p>
          <a:p>
            <a:pPr>
              <a:spcBef>
                <a:spcPts val="79"/>
              </a:spcBef>
            </a:pPr>
            <a:endParaRPr sz="1585" dirty="0">
              <a:latin typeface="Times New Roman"/>
              <a:cs typeface="Times New Roman"/>
            </a:endParaRPr>
          </a:p>
          <a:p>
            <a:pPr marL="25168"/>
            <a:r>
              <a:rPr sz="1189" b="1" spc="-10" dirty="0">
                <a:latin typeface="Comic Sans MS"/>
                <a:cs typeface="Comic Sans MS"/>
              </a:rPr>
              <a:t>0.1</a:t>
            </a:r>
            <a:endParaRPr sz="1189" dirty="0">
              <a:latin typeface="Comic Sans MS"/>
              <a:cs typeface="Comic Sans MS"/>
            </a:endParaRPr>
          </a:p>
          <a:p>
            <a:pPr>
              <a:lnSpc>
                <a:spcPct val="100000"/>
              </a:lnSpc>
            </a:pPr>
            <a:endParaRPr sz="1585" dirty="0">
              <a:latin typeface="Times New Roman"/>
              <a:cs typeface="Times New Roman"/>
            </a:endParaRPr>
          </a:p>
          <a:p>
            <a:pPr>
              <a:spcBef>
                <a:spcPts val="20"/>
              </a:spcBef>
            </a:pPr>
            <a:endParaRPr sz="1288" dirty="0">
              <a:latin typeface="Times New Roman"/>
              <a:cs typeface="Times New Roman"/>
            </a:endParaRPr>
          </a:p>
          <a:p>
            <a:pPr marL="522227">
              <a:tabLst>
                <a:tab pos="1458462" algn="l"/>
              </a:tabLst>
            </a:pPr>
            <a:r>
              <a:rPr lang="fr-FR" sz="1189" b="1" dirty="0">
                <a:latin typeface="Comic Sans MS"/>
                <a:cs typeface="Comic Sans MS"/>
              </a:rPr>
              <a:t>N</a:t>
            </a:r>
            <a:r>
              <a:rPr lang="fr-FR" sz="1189" b="1" spc="-10" dirty="0">
                <a:latin typeface="Comic Sans MS"/>
                <a:cs typeface="Comic Sans MS"/>
              </a:rPr>
              <a:t>o</a:t>
            </a:r>
            <a:r>
              <a:rPr lang="fr-FR" sz="1189" b="1" dirty="0">
                <a:latin typeface="Comic Sans MS"/>
                <a:cs typeface="Comic Sans MS"/>
              </a:rPr>
              <a:t>n EXP</a:t>
            </a:r>
            <a:r>
              <a:rPr sz="1189" b="1" dirty="0">
                <a:latin typeface="Comic Sans MS"/>
                <a:cs typeface="Comic Sans MS"/>
              </a:rPr>
              <a:t>	</a:t>
            </a:r>
            <a:r>
              <a:rPr lang="fr-FR" sz="1189" b="1" dirty="0">
                <a:latin typeface="Comic Sans MS"/>
                <a:cs typeface="Comic Sans MS"/>
              </a:rPr>
              <a:t>EXP</a:t>
            </a:r>
            <a:endParaRPr sz="1189" dirty="0">
              <a:latin typeface="Comic Sans MS"/>
              <a:cs typeface="Comic Sans MS"/>
            </a:endParaRPr>
          </a:p>
        </p:txBody>
      </p:sp>
      <p:sp>
        <p:nvSpPr>
          <p:cNvPr id="13" name="object 13"/>
          <p:cNvSpPr txBox="1"/>
          <p:nvPr/>
        </p:nvSpPr>
        <p:spPr>
          <a:xfrm>
            <a:off x="709273" y="2552183"/>
            <a:ext cx="504598" cy="208412"/>
          </a:xfrm>
          <a:prstGeom prst="rect">
            <a:avLst/>
          </a:prstGeom>
        </p:spPr>
        <p:txBody>
          <a:bodyPr vert="horz" wrap="square" lIns="0" tIns="25167" rIns="0" bIns="0" rtlCol="0">
            <a:spAutoFit/>
          </a:bodyPr>
          <a:lstStyle/>
          <a:p>
            <a:pPr marL="25168">
              <a:spcBef>
                <a:spcPts val="198"/>
              </a:spcBef>
            </a:pPr>
            <a:r>
              <a:rPr sz="1189" b="1" dirty="0">
                <a:latin typeface="Comic Sans MS"/>
                <a:cs typeface="Comic Sans MS"/>
              </a:rPr>
              <a:t>Risque</a:t>
            </a:r>
            <a:endParaRPr sz="1189">
              <a:latin typeface="Comic Sans MS"/>
              <a:cs typeface="Comic Sans MS"/>
            </a:endParaRPr>
          </a:p>
        </p:txBody>
      </p:sp>
      <p:sp>
        <p:nvSpPr>
          <p:cNvPr id="14" name="object 14"/>
          <p:cNvSpPr txBox="1"/>
          <p:nvPr/>
        </p:nvSpPr>
        <p:spPr>
          <a:xfrm>
            <a:off x="799874" y="2974988"/>
            <a:ext cx="300745" cy="208412"/>
          </a:xfrm>
          <a:prstGeom prst="rect">
            <a:avLst/>
          </a:prstGeom>
        </p:spPr>
        <p:txBody>
          <a:bodyPr vert="horz" wrap="square" lIns="0" tIns="25167" rIns="0" bIns="0" rtlCol="0">
            <a:spAutoFit/>
          </a:bodyPr>
          <a:lstStyle/>
          <a:p>
            <a:pPr marL="25168">
              <a:spcBef>
                <a:spcPts val="198"/>
              </a:spcBef>
            </a:pPr>
            <a:r>
              <a:rPr sz="1189" b="1" dirty="0">
                <a:latin typeface="Comic Sans MS"/>
                <a:cs typeface="Comic Sans MS"/>
              </a:rPr>
              <a:t>0</a:t>
            </a:r>
            <a:r>
              <a:rPr sz="1189" b="1" spc="-10" dirty="0">
                <a:latin typeface="Comic Sans MS"/>
                <a:cs typeface="Comic Sans MS"/>
              </a:rPr>
              <a:t>.</a:t>
            </a:r>
            <a:r>
              <a:rPr sz="1189" b="1" dirty="0">
                <a:latin typeface="Comic Sans MS"/>
                <a:cs typeface="Comic Sans MS"/>
              </a:rPr>
              <a:t>4</a:t>
            </a:r>
            <a:endParaRPr sz="1189">
              <a:latin typeface="Comic Sans MS"/>
              <a:cs typeface="Comic Sans MS"/>
            </a:endParaRPr>
          </a:p>
        </p:txBody>
      </p:sp>
      <p:sp>
        <p:nvSpPr>
          <p:cNvPr id="15" name="object 15"/>
          <p:cNvSpPr txBox="1"/>
          <p:nvPr/>
        </p:nvSpPr>
        <p:spPr>
          <a:xfrm>
            <a:off x="1660584" y="2899488"/>
            <a:ext cx="951310" cy="299975"/>
          </a:xfrm>
          <a:prstGeom prst="rect">
            <a:avLst/>
          </a:prstGeom>
        </p:spPr>
        <p:txBody>
          <a:bodyPr vert="horz" wrap="square" lIns="0" tIns="25167" rIns="0" bIns="0" rtlCol="0">
            <a:spAutoFit/>
          </a:bodyPr>
          <a:lstStyle/>
          <a:p>
            <a:pPr marL="25168">
              <a:spcBef>
                <a:spcPts val="198"/>
              </a:spcBef>
            </a:pPr>
            <a:r>
              <a:rPr sz="1784" b="1" dirty="0">
                <a:latin typeface="Helvetica"/>
                <a:cs typeface="Helvetica"/>
              </a:rPr>
              <a:t>DR =</a:t>
            </a:r>
            <a:r>
              <a:rPr sz="1784" b="1" spc="-168" dirty="0">
                <a:latin typeface="Helvetica"/>
                <a:cs typeface="Helvetica"/>
              </a:rPr>
              <a:t> </a:t>
            </a:r>
            <a:r>
              <a:rPr sz="1784" b="1" dirty="0">
                <a:latin typeface="Helvetica"/>
                <a:cs typeface="Helvetica"/>
              </a:rPr>
              <a:t>0.1</a:t>
            </a:r>
            <a:endParaRPr sz="1784">
              <a:latin typeface="Helvetica"/>
              <a:cs typeface="Helvetica"/>
            </a:endParaRPr>
          </a:p>
        </p:txBody>
      </p:sp>
      <p:sp>
        <p:nvSpPr>
          <p:cNvPr id="16" name="object 16"/>
          <p:cNvSpPr txBox="1"/>
          <p:nvPr/>
        </p:nvSpPr>
        <p:spPr>
          <a:xfrm>
            <a:off x="6009436" y="1680870"/>
            <a:ext cx="2431130" cy="353189"/>
          </a:xfrm>
          <a:prstGeom prst="rect">
            <a:avLst/>
          </a:prstGeom>
        </p:spPr>
        <p:txBody>
          <a:bodyPr vert="horz" wrap="square" lIns="0" tIns="32717" rIns="0" bIns="0" rtlCol="0">
            <a:spAutoFit/>
          </a:bodyPr>
          <a:lstStyle/>
          <a:p>
            <a:pPr marL="25168">
              <a:spcBef>
                <a:spcPts val="258"/>
              </a:spcBef>
            </a:pPr>
            <a:r>
              <a:rPr sz="3121" b="1" spc="30" baseline="5291" dirty="0">
                <a:latin typeface="Times New Roman"/>
                <a:cs typeface="Times New Roman"/>
              </a:rPr>
              <a:t>RdB</a:t>
            </a:r>
            <a:r>
              <a:rPr sz="1387" b="1" spc="20" dirty="0">
                <a:latin typeface="Times New Roman"/>
                <a:cs typeface="Times New Roman"/>
              </a:rPr>
              <a:t>NonExp </a:t>
            </a:r>
            <a:r>
              <a:rPr sz="3121" b="1" spc="44" baseline="5291" dirty="0">
                <a:latin typeface="Times New Roman"/>
                <a:cs typeface="Times New Roman"/>
              </a:rPr>
              <a:t>≥</a:t>
            </a:r>
            <a:r>
              <a:rPr sz="3121" b="1" spc="668" baseline="5291" dirty="0">
                <a:latin typeface="Times New Roman"/>
                <a:cs typeface="Times New Roman"/>
              </a:rPr>
              <a:t> </a:t>
            </a:r>
            <a:r>
              <a:rPr sz="3121" b="1" spc="30" baseline="5291" dirty="0">
                <a:latin typeface="Times New Roman"/>
                <a:cs typeface="Times New Roman"/>
              </a:rPr>
              <a:t>RdB</a:t>
            </a:r>
            <a:r>
              <a:rPr sz="1387" b="1" spc="20" dirty="0">
                <a:latin typeface="Times New Roman"/>
                <a:cs typeface="Times New Roman"/>
              </a:rPr>
              <a:t>Exp</a:t>
            </a:r>
            <a:endParaRPr sz="1387">
              <a:latin typeface="Times New Roman"/>
              <a:cs typeface="Times New Roman"/>
            </a:endParaRPr>
          </a:p>
        </p:txBody>
      </p:sp>
      <p:sp>
        <p:nvSpPr>
          <p:cNvPr id="17" name="object 17"/>
          <p:cNvSpPr/>
          <p:nvPr/>
        </p:nvSpPr>
        <p:spPr>
          <a:xfrm>
            <a:off x="6825394" y="2089974"/>
            <a:ext cx="495387" cy="736544"/>
          </a:xfrm>
          <a:prstGeom prst="rect">
            <a:avLst/>
          </a:prstGeom>
          <a:blipFill>
            <a:blip r:embed="rId4" cstate="print"/>
            <a:stretch>
              <a:fillRect/>
            </a:stretch>
          </a:blipFill>
        </p:spPr>
        <p:txBody>
          <a:bodyPr wrap="square" lIns="0" tIns="0" rIns="0" bIns="0" rtlCol="0"/>
          <a:lstStyle/>
          <a:p>
            <a:endParaRPr sz="3567"/>
          </a:p>
        </p:txBody>
      </p:sp>
      <p:sp>
        <p:nvSpPr>
          <p:cNvPr id="18" name="object 18"/>
          <p:cNvSpPr txBox="1"/>
          <p:nvPr/>
        </p:nvSpPr>
        <p:spPr>
          <a:xfrm>
            <a:off x="7232551" y="2454033"/>
            <a:ext cx="442939" cy="353252"/>
          </a:xfrm>
          <a:prstGeom prst="rect">
            <a:avLst/>
          </a:prstGeom>
        </p:spPr>
        <p:txBody>
          <a:bodyPr vert="horz" wrap="square" lIns="0" tIns="32717" rIns="0" bIns="0" rtlCol="0">
            <a:spAutoFit/>
          </a:bodyPr>
          <a:lstStyle/>
          <a:p>
            <a:pPr marL="25168">
              <a:spcBef>
                <a:spcPts val="258"/>
              </a:spcBef>
            </a:pPr>
            <a:r>
              <a:rPr sz="2081" b="1" spc="40" dirty="0">
                <a:latin typeface="Times New Roman"/>
                <a:cs typeface="Times New Roman"/>
              </a:rPr>
              <a:t>DR</a:t>
            </a:r>
            <a:endParaRPr sz="2081">
              <a:latin typeface="Times New Roman"/>
              <a:cs typeface="Times New Roman"/>
            </a:endParaRPr>
          </a:p>
        </p:txBody>
      </p:sp>
      <p:sp>
        <p:nvSpPr>
          <p:cNvPr id="23" name="object 23"/>
          <p:cNvSpPr txBox="1">
            <a:spLocks noGrp="1"/>
          </p:cNvSpPr>
          <p:nvPr>
            <p:ph type="sldNum" sz="quarter" idx="7"/>
          </p:nvPr>
        </p:nvSpPr>
        <p:spPr>
          <a:xfrm>
            <a:off x="4193939" y="3338410"/>
            <a:ext cx="320675" cy="122554"/>
          </a:xfrm>
          <a:prstGeom prst="rect">
            <a:avLst/>
          </a:prstGeom>
        </p:spPr>
        <p:txBody>
          <a:bodyPr vert="horz" wrap="square" lIns="0" tIns="0" rIns="0" bIns="0" rtlCol="0">
            <a:spAutoFit/>
          </a:bodyPr>
          <a:lstStyle>
            <a:defPPr>
              <a:defRPr lang="fr-FR"/>
            </a:defPPr>
            <a:lvl1pPr marL="0" algn="l" defTabSz="914400" rtl="0" eaLnBrk="1" latinLnBrk="0" hangingPunct="1">
              <a:defRPr sz="600" b="0" i="0" kern="1200">
                <a:solidFill>
                  <a:schemeClr val="tx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5400">
              <a:spcBef>
                <a:spcPts val="60"/>
              </a:spcBef>
            </a:pPr>
            <a:fld id="{81D60167-4931-47E6-BA6A-407CBD079E47}" type="slidenum">
              <a:rPr lang="fr-FR" spc="15" smtClean="0"/>
              <a:pPr marL="25400">
                <a:spcBef>
                  <a:spcPts val="60"/>
                </a:spcBef>
              </a:pPr>
              <a:t>20</a:t>
            </a:fld>
            <a:r>
              <a:rPr lang="fr-FR" spc="15"/>
              <a:t> </a:t>
            </a:r>
            <a:r>
              <a:rPr lang="fr-FR" spc="180"/>
              <a:t>/</a:t>
            </a:r>
            <a:r>
              <a:rPr lang="fr-FR" spc="40"/>
              <a:t> </a:t>
            </a:r>
            <a:r>
              <a:rPr lang="fr-FR" spc="15"/>
              <a:t>28</a:t>
            </a:r>
            <a:endParaRPr spc="30" dirty="0"/>
          </a:p>
        </p:txBody>
      </p:sp>
    </p:spTree>
  </p:cSld>
  <p:clrMapOvr>
    <a:masterClrMapping/>
  </p:clrMapOvr>
  <p:transition>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1467" y="174250"/>
            <a:ext cx="7472072" cy="465194"/>
          </a:xfrm>
          <a:prstGeom prst="rect">
            <a:avLst/>
          </a:prstGeom>
        </p:spPr>
        <p:txBody>
          <a:bodyPr vert="horz" wrap="square" lIns="0" tIns="33975" rIns="0" bIns="0" rtlCol="0" anchor="ctr">
            <a:spAutoFit/>
          </a:bodyPr>
          <a:lstStyle/>
          <a:p>
            <a:pPr marL="25168">
              <a:spcBef>
                <a:spcPts val="268"/>
              </a:spcBef>
            </a:pPr>
            <a:r>
              <a:rPr lang="fr-FR" sz="2800" spc="10" dirty="0">
                <a:latin typeface="Times New Roman"/>
                <a:cs typeface="Times New Roman"/>
              </a:rPr>
              <a:t>Facteurs de confusion</a:t>
            </a:r>
            <a:endParaRPr sz="2800" spc="-10" dirty="0">
              <a:latin typeface="Times New Roman"/>
              <a:cs typeface="Times New Roman"/>
            </a:endParaRPr>
          </a:p>
        </p:txBody>
      </p:sp>
      <p:sp>
        <p:nvSpPr>
          <p:cNvPr id="3" name="object 3"/>
          <p:cNvSpPr/>
          <p:nvPr/>
        </p:nvSpPr>
        <p:spPr>
          <a:xfrm>
            <a:off x="4437087" y="1128484"/>
            <a:ext cx="1687297" cy="1987254"/>
          </a:xfrm>
          <a:prstGeom prst="rect">
            <a:avLst/>
          </a:prstGeom>
          <a:blipFill>
            <a:blip r:embed="rId2" cstate="print"/>
            <a:stretch>
              <a:fillRect/>
            </a:stretch>
          </a:blipFill>
        </p:spPr>
        <p:txBody>
          <a:bodyPr wrap="square" lIns="0" tIns="0" rIns="0" bIns="0" rtlCol="0"/>
          <a:lstStyle/>
          <a:p>
            <a:endParaRPr sz="3567"/>
          </a:p>
        </p:txBody>
      </p:sp>
      <p:sp>
        <p:nvSpPr>
          <p:cNvPr id="4" name="object 4"/>
          <p:cNvSpPr txBox="1"/>
          <p:nvPr/>
        </p:nvSpPr>
        <p:spPr>
          <a:xfrm>
            <a:off x="4603231" y="3150980"/>
            <a:ext cx="1230665" cy="200775"/>
          </a:xfrm>
          <a:prstGeom prst="rect">
            <a:avLst/>
          </a:prstGeom>
        </p:spPr>
        <p:txBody>
          <a:bodyPr vert="horz" wrap="square" lIns="0" tIns="32717" rIns="0" bIns="0" rtlCol="0">
            <a:spAutoFit/>
          </a:bodyPr>
          <a:lstStyle/>
          <a:p>
            <a:pPr marL="25168">
              <a:spcBef>
                <a:spcPts val="258"/>
              </a:spcBef>
              <a:tabLst>
                <a:tab pos="929942" algn="l"/>
              </a:tabLst>
            </a:pPr>
            <a:r>
              <a:rPr sz="1090" b="1" spc="40" dirty="0">
                <a:latin typeface="Comic Sans MS"/>
                <a:cs typeface="Comic Sans MS"/>
              </a:rPr>
              <a:t>N</a:t>
            </a:r>
            <a:r>
              <a:rPr sz="1090" b="1" spc="20" dirty="0">
                <a:latin typeface="Comic Sans MS"/>
                <a:cs typeface="Comic Sans MS"/>
              </a:rPr>
              <a:t>o</a:t>
            </a:r>
            <a:r>
              <a:rPr sz="1090" b="1" spc="30" dirty="0">
                <a:latin typeface="Comic Sans MS"/>
                <a:cs typeface="Comic Sans MS"/>
              </a:rPr>
              <a:t>n</a:t>
            </a:r>
            <a:r>
              <a:rPr sz="1090" b="1" spc="20" dirty="0">
                <a:latin typeface="Comic Sans MS"/>
                <a:cs typeface="Comic Sans MS"/>
              </a:rPr>
              <a:t> </a:t>
            </a:r>
            <a:r>
              <a:rPr sz="1090" b="1" spc="30" dirty="0">
                <a:latin typeface="Comic Sans MS"/>
                <a:cs typeface="Comic Sans MS"/>
              </a:rPr>
              <a:t>EXP</a:t>
            </a:r>
            <a:r>
              <a:rPr sz="1090" b="1" dirty="0">
                <a:latin typeface="Comic Sans MS"/>
                <a:cs typeface="Comic Sans MS"/>
              </a:rPr>
              <a:t>	</a:t>
            </a:r>
            <a:r>
              <a:rPr sz="1090" b="1" spc="30" dirty="0">
                <a:latin typeface="Comic Sans MS"/>
                <a:cs typeface="Comic Sans MS"/>
              </a:rPr>
              <a:t>EXP</a:t>
            </a:r>
            <a:endParaRPr sz="1090" dirty="0">
              <a:latin typeface="Comic Sans MS"/>
              <a:cs typeface="Comic Sans MS"/>
            </a:endParaRPr>
          </a:p>
        </p:txBody>
      </p:sp>
      <p:sp>
        <p:nvSpPr>
          <p:cNvPr id="5" name="object 5"/>
          <p:cNvSpPr txBox="1"/>
          <p:nvPr/>
        </p:nvSpPr>
        <p:spPr>
          <a:xfrm>
            <a:off x="4121535" y="2574405"/>
            <a:ext cx="291937" cy="200775"/>
          </a:xfrm>
          <a:prstGeom prst="rect">
            <a:avLst/>
          </a:prstGeom>
        </p:spPr>
        <p:txBody>
          <a:bodyPr vert="horz" wrap="square" lIns="0" tIns="32717" rIns="0" bIns="0" rtlCol="0">
            <a:spAutoFit/>
          </a:bodyPr>
          <a:lstStyle/>
          <a:p>
            <a:pPr marL="25168">
              <a:spcBef>
                <a:spcPts val="258"/>
              </a:spcBef>
            </a:pPr>
            <a:r>
              <a:rPr sz="1090" b="1" spc="30" dirty="0">
                <a:latin typeface="Comic Sans MS"/>
                <a:cs typeface="Comic Sans MS"/>
              </a:rPr>
              <a:t>0</a:t>
            </a:r>
            <a:r>
              <a:rPr sz="1090" b="1" spc="10" dirty="0">
                <a:latin typeface="Comic Sans MS"/>
                <a:cs typeface="Comic Sans MS"/>
              </a:rPr>
              <a:t>.</a:t>
            </a:r>
            <a:r>
              <a:rPr sz="1090" b="1" spc="30" dirty="0">
                <a:latin typeface="Comic Sans MS"/>
                <a:cs typeface="Comic Sans MS"/>
              </a:rPr>
              <a:t>1</a:t>
            </a:r>
            <a:endParaRPr sz="1090">
              <a:latin typeface="Comic Sans MS"/>
              <a:cs typeface="Comic Sans MS"/>
            </a:endParaRPr>
          </a:p>
        </p:txBody>
      </p:sp>
      <p:sp>
        <p:nvSpPr>
          <p:cNvPr id="6" name="object 6"/>
          <p:cNvSpPr txBox="1"/>
          <p:nvPr/>
        </p:nvSpPr>
        <p:spPr>
          <a:xfrm>
            <a:off x="4121535" y="2158395"/>
            <a:ext cx="291937" cy="200775"/>
          </a:xfrm>
          <a:prstGeom prst="rect">
            <a:avLst/>
          </a:prstGeom>
        </p:spPr>
        <p:txBody>
          <a:bodyPr vert="horz" wrap="square" lIns="0" tIns="32717" rIns="0" bIns="0" rtlCol="0">
            <a:spAutoFit/>
          </a:bodyPr>
          <a:lstStyle/>
          <a:p>
            <a:pPr marL="25168">
              <a:spcBef>
                <a:spcPts val="258"/>
              </a:spcBef>
            </a:pPr>
            <a:r>
              <a:rPr sz="1090" b="1" spc="30" dirty="0">
                <a:latin typeface="Comic Sans MS"/>
                <a:cs typeface="Comic Sans MS"/>
              </a:rPr>
              <a:t>0</a:t>
            </a:r>
            <a:r>
              <a:rPr sz="1090" b="1" spc="10" dirty="0">
                <a:latin typeface="Comic Sans MS"/>
                <a:cs typeface="Comic Sans MS"/>
              </a:rPr>
              <a:t>.</a:t>
            </a:r>
            <a:r>
              <a:rPr sz="1090" b="1" spc="30" dirty="0">
                <a:latin typeface="Comic Sans MS"/>
                <a:cs typeface="Comic Sans MS"/>
              </a:rPr>
              <a:t>2</a:t>
            </a:r>
            <a:endParaRPr sz="1090">
              <a:latin typeface="Comic Sans MS"/>
              <a:cs typeface="Comic Sans MS"/>
            </a:endParaRPr>
          </a:p>
        </p:txBody>
      </p:sp>
      <p:sp>
        <p:nvSpPr>
          <p:cNvPr id="7" name="object 7"/>
          <p:cNvSpPr txBox="1"/>
          <p:nvPr/>
        </p:nvSpPr>
        <p:spPr>
          <a:xfrm>
            <a:off x="4121535" y="1749683"/>
            <a:ext cx="291937" cy="200775"/>
          </a:xfrm>
          <a:prstGeom prst="rect">
            <a:avLst/>
          </a:prstGeom>
        </p:spPr>
        <p:txBody>
          <a:bodyPr vert="horz" wrap="square" lIns="0" tIns="32717" rIns="0" bIns="0" rtlCol="0">
            <a:spAutoFit/>
          </a:bodyPr>
          <a:lstStyle/>
          <a:p>
            <a:pPr marL="25168">
              <a:spcBef>
                <a:spcPts val="258"/>
              </a:spcBef>
            </a:pPr>
            <a:r>
              <a:rPr sz="1090" b="1" spc="30" dirty="0">
                <a:latin typeface="Comic Sans MS"/>
                <a:cs typeface="Comic Sans MS"/>
              </a:rPr>
              <a:t>0</a:t>
            </a:r>
            <a:r>
              <a:rPr sz="1090" b="1" spc="10" dirty="0">
                <a:latin typeface="Comic Sans MS"/>
                <a:cs typeface="Comic Sans MS"/>
              </a:rPr>
              <a:t>.</a:t>
            </a:r>
            <a:r>
              <a:rPr sz="1090" b="1" spc="30" dirty="0">
                <a:latin typeface="Comic Sans MS"/>
                <a:cs typeface="Comic Sans MS"/>
              </a:rPr>
              <a:t>3</a:t>
            </a:r>
            <a:endParaRPr sz="1090">
              <a:latin typeface="Comic Sans MS"/>
              <a:cs typeface="Comic Sans MS"/>
            </a:endParaRPr>
          </a:p>
        </p:txBody>
      </p:sp>
      <p:sp>
        <p:nvSpPr>
          <p:cNvPr id="8" name="object 8"/>
          <p:cNvSpPr txBox="1"/>
          <p:nvPr/>
        </p:nvSpPr>
        <p:spPr>
          <a:xfrm>
            <a:off x="4026656" y="924961"/>
            <a:ext cx="489498" cy="200775"/>
          </a:xfrm>
          <a:prstGeom prst="rect">
            <a:avLst/>
          </a:prstGeom>
        </p:spPr>
        <p:txBody>
          <a:bodyPr vert="horz" wrap="square" lIns="0" tIns="32717" rIns="0" bIns="0" rtlCol="0">
            <a:spAutoFit/>
          </a:bodyPr>
          <a:lstStyle/>
          <a:p>
            <a:pPr marL="25168">
              <a:spcBef>
                <a:spcPts val="258"/>
              </a:spcBef>
            </a:pPr>
            <a:r>
              <a:rPr sz="1090" b="1" spc="30" dirty="0">
                <a:latin typeface="Comic Sans MS"/>
                <a:cs typeface="Comic Sans MS"/>
              </a:rPr>
              <a:t>Risque</a:t>
            </a:r>
            <a:endParaRPr sz="1090">
              <a:latin typeface="Comic Sans MS"/>
              <a:cs typeface="Comic Sans MS"/>
            </a:endParaRPr>
          </a:p>
        </p:txBody>
      </p:sp>
      <p:sp>
        <p:nvSpPr>
          <p:cNvPr id="9" name="object 9"/>
          <p:cNvSpPr txBox="1"/>
          <p:nvPr/>
        </p:nvSpPr>
        <p:spPr>
          <a:xfrm>
            <a:off x="4121535" y="1340972"/>
            <a:ext cx="291937" cy="200775"/>
          </a:xfrm>
          <a:prstGeom prst="rect">
            <a:avLst/>
          </a:prstGeom>
        </p:spPr>
        <p:txBody>
          <a:bodyPr vert="horz" wrap="square" lIns="0" tIns="32717" rIns="0" bIns="0" rtlCol="0">
            <a:spAutoFit/>
          </a:bodyPr>
          <a:lstStyle/>
          <a:p>
            <a:pPr marL="25168">
              <a:spcBef>
                <a:spcPts val="258"/>
              </a:spcBef>
            </a:pPr>
            <a:r>
              <a:rPr sz="1090" b="1" spc="30" dirty="0">
                <a:latin typeface="Comic Sans MS"/>
                <a:cs typeface="Comic Sans MS"/>
              </a:rPr>
              <a:t>0</a:t>
            </a:r>
            <a:r>
              <a:rPr sz="1090" b="1" spc="10" dirty="0">
                <a:latin typeface="Comic Sans MS"/>
                <a:cs typeface="Comic Sans MS"/>
              </a:rPr>
              <a:t>.</a:t>
            </a:r>
            <a:r>
              <a:rPr sz="1090" b="1" spc="30" dirty="0">
                <a:latin typeface="Comic Sans MS"/>
                <a:cs typeface="Comic Sans MS"/>
              </a:rPr>
              <a:t>4</a:t>
            </a:r>
            <a:endParaRPr sz="1090">
              <a:latin typeface="Comic Sans MS"/>
              <a:cs typeface="Comic Sans MS"/>
            </a:endParaRPr>
          </a:p>
        </p:txBody>
      </p:sp>
      <p:sp>
        <p:nvSpPr>
          <p:cNvPr id="10" name="object 10"/>
          <p:cNvSpPr txBox="1"/>
          <p:nvPr/>
        </p:nvSpPr>
        <p:spPr>
          <a:xfrm>
            <a:off x="5033838" y="1027141"/>
            <a:ext cx="994095" cy="289668"/>
          </a:xfrm>
          <a:prstGeom prst="rect">
            <a:avLst/>
          </a:prstGeom>
        </p:spPr>
        <p:txBody>
          <a:bodyPr vert="horz" wrap="square" lIns="0" tIns="30200" rIns="0" bIns="0" rtlCol="0">
            <a:spAutoFit/>
          </a:bodyPr>
          <a:lstStyle/>
          <a:p>
            <a:pPr marL="25168">
              <a:spcBef>
                <a:spcPts val="238"/>
              </a:spcBef>
            </a:pPr>
            <a:r>
              <a:rPr sz="1684" b="1" spc="20" dirty="0">
                <a:latin typeface="Helvetica"/>
                <a:cs typeface="Helvetica"/>
              </a:rPr>
              <a:t>DR =</a:t>
            </a:r>
            <a:r>
              <a:rPr sz="1684" b="1" spc="-129" dirty="0">
                <a:latin typeface="Helvetica"/>
                <a:cs typeface="Helvetica"/>
              </a:rPr>
              <a:t> </a:t>
            </a:r>
            <a:r>
              <a:rPr sz="1684" b="1" spc="10" dirty="0">
                <a:latin typeface="Helvetica"/>
                <a:cs typeface="Helvetica"/>
              </a:rPr>
              <a:t>-0.1</a:t>
            </a:r>
            <a:endParaRPr sz="1684">
              <a:latin typeface="Helvetica"/>
              <a:cs typeface="Helvetica"/>
            </a:endParaRPr>
          </a:p>
        </p:txBody>
      </p:sp>
      <p:sp>
        <p:nvSpPr>
          <p:cNvPr id="11" name="object 11"/>
          <p:cNvSpPr/>
          <p:nvPr/>
        </p:nvSpPr>
        <p:spPr>
          <a:xfrm>
            <a:off x="1244988" y="2599517"/>
            <a:ext cx="2786125" cy="2728185"/>
          </a:xfrm>
          <a:prstGeom prst="rect">
            <a:avLst/>
          </a:prstGeom>
          <a:blipFill>
            <a:blip r:embed="rId3" cstate="print"/>
            <a:stretch>
              <a:fillRect/>
            </a:stretch>
          </a:blipFill>
        </p:spPr>
        <p:txBody>
          <a:bodyPr wrap="square" lIns="0" tIns="0" rIns="0" bIns="0" rtlCol="0"/>
          <a:lstStyle/>
          <a:p>
            <a:endParaRPr sz="3567"/>
          </a:p>
        </p:txBody>
      </p:sp>
      <p:sp>
        <p:nvSpPr>
          <p:cNvPr id="12" name="object 12"/>
          <p:cNvSpPr txBox="1"/>
          <p:nvPr/>
        </p:nvSpPr>
        <p:spPr>
          <a:xfrm>
            <a:off x="1413820" y="4734738"/>
            <a:ext cx="1230665" cy="200775"/>
          </a:xfrm>
          <a:prstGeom prst="rect">
            <a:avLst/>
          </a:prstGeom>
        </p:spPr>
        <p:txBody>
          <a:bodyPr vert="horz" wrap="square" lIns="0" tIns="32717" rIns="0" bIns="0" rtlCol="0">
            <a:spAutoFit/>
          </a:bodyPr>
          <a:lstStyle/>
          <a:p>
            <a:pPr marL="25168">
              <a:spcBef>
                <a:spcPts val="258"/>
              </a:spcBef>
              <a:tabLst>
                <a:tab pos="929942" algn="l"/>
              </a:tabLst>
            </a:pPr>
            <a:r>
              <a:rPr lang="fr-FR" sz="1090" b="1" spc="40" dirty="0">
                <a:latin typeface="Comic Sans MS"/>
                <a:cs typeface="Comic Sans MS"/>
              </a:rPr>
              <a:t>N</a:t>
            </a:r>
            <a:r>
              <a:rPr lang="fr-FR" sz="1090" b="1" spc="20" dirty="0">
                <a:latin typeface="Comic Sans MS"/>
                <a:cs typeface="Comic Sans MS"/>
              </a:rPr>
              <a:t>o</a:t>
            </a:r>
            <a:r>
              <a:rPr lang="fr-FR" sz="1090" b="1" spc="30" dirty="0">
                <a:latin typeface="Comic Sans MS"/>
                <a:cs typeface="Comic Sans MS"/>
              </a:rPr>
              <a:t>n</a:t>
            </a:r>
            <a:r>
              <a:rPr lang="fr-FR" sz="1090" b="1" spc="20" dirty="0">
                <a:latin typeface="Comic Sans MS"/>
                <a:cs typeface="Comic Sans MS"/>
              </a:rPr>
              <a:t> </a:t>
            </a:r>
            <a:r>
              <a:rPr lang="fr-FR" sz="1090" b="1" spc="30" dirty="0">
                <a:latin typeface="Comic Sans MS"/>
                <a:cs typeface="Comic Sans MS"/>
              </a:rPr>
              <a:t>EXP</a:t>
            </a:r>
            <a:r>
              <a:rPr lang="fr-FR" sz="1090" b="1" dirty="0">
                <a:latin typeface="Comic Sans MS"/>
                <a:cs typeface="Comic Sans MS"/>
              </a:rPr>
              <a:t>	</a:t>
            </a:r>
            <a:r>
              <a:rPr lang="fr-FR" sz="1090" b="1" spc="30" dirty="0">
                <a:latin typeface="Comic Sans MS"/>
                <a:cs typeface="Comic Sans MS"/>
              </a:rPr>
              <a:t>EXP</a:t>
            </a:r>
            <a:endParaRPr sz="1090" dirty="0">
              <a:latin typeface="Comic Sans MS"/>
              <a:cs typeface="Comic Sans MS"/>
            </a:endParaRPr>
          </a:p>
        </p:txBody>
      </p:sp>
      <p:sp>
        <p:nvSpPr>
          <p:cNvPr id="13" name="object 13"/>
          <p:cNvSpPr txBox="1"/>
          <p:nvPr/>
        </p:nvSpPr>
        <p:spPr>
          <a:xfrm>
            <a:off x="932124" y="4150864"/>
            <a:ext cx="291937" cy="200775"/>
          </a:xfrm>
          <a:prstGeom prst="rect">
            <a:avLst/>
          </a:prstGeom>
        </p:spPr>
        <p:txBody>
          <a:bodyPr vert="horz" wrap="square" lIns="0" tIns="32717" rIns="0" bIns="0" rtlCol="0">
            <a:spAutoFit/>
          </a:bodyPr>
          <a:lstStyle/>
          <a:p>
            <a:pPr marL="25168">
              <a:spcBef>
                <a:spcPts val="258"/>
              </a:spcBef>
            </a:pPr>
            <a:r>
              <a:rPr sz="1090" b="1" spc="30" dirty="0">
                <a:latin typeface="Comic Sans MS"/>
                <a:cs typeface="Comic Sans MS"/>
              </a:rPr>
              <a:t>0</a:t>
            </a:r>
            <a:r>
              <a:rPr sz="1090" b="1" spc="10" dirty="0">
                <a:latin typeface="Comic Sans MS"/>
                <a:cs typeface="Comic Sans MS"/>
              </a:rPr>
              <a:t>.</a:t>
            </a:r>
            <a:r>
              <a:rPr sz="1090" b="1" spc="30" dirty="0">
                <a:latin typeface="Comic Sans MS"/>
                <a:cs typeface="Comic Sans MS"/>
              </a:rPr>
              <a:t>1</a:t>
            </a:r>
            <a:endParaRPr sz="1090">
              <a:latin typeface="Comic Sans MS"/>
              <a:cs typeface="Comic Sans MS"/>
            </a:endParaRPr>
          </a:p>
        </p:txBody>
      </p:sp>
      <p:sp>
        <p:nvSpPr>
          <p:cNvPr id="14" name="object 14"/>
          <p:cNvSpPr txBox="1"/>
          <p:nvPr/>
        </p:nvSpPr>
        <p:spPr>
          <a:xfrm>
            <a:off x="932124" y="3333441"/>
            <a:ext cx="291937" cy="625250"/>
          </a:xfrm>
          <a:prstGeom prst="rect">
            <a:avLst/>
          </a:prstGeom>
        </p:spPr>
        <p:txBody>
          <a:bodyPr vert="horz" wrap="square" lIns="0" tIns="32717" rIns="0" bIns="0" rtlCol="0">
            <a:spAutoFit/>
          </a:bodyPr>
          <a:lstStyle/>
          <a:p>
            <a:pPr marL="25168">
              <a:spcBef>
                <a:spcPts val="258"/>
              </a:spcBef>
            </a:pPr>
            <a:r>
              <a:rPr sz="1090" b="1" spc="30" dirty="0">
                <a:latin typeface="Comic Sans MS"/>
                <a:cs typeface="Comic Sans MS"/>
              </a:rPr>
              <a:t>0</a:t>
            </a:r>
            <a:r>
              <a:rPr sz="1090" b="1" spc="10" dirty="0">
                <a:latin typeface="Comic Sans MS"/>
                <a:cs typeface="Comic Sans MS"/>
              </a:rPr>
              <a:t>.</a:t>
            </a:r>
            <a:r>
              <a:rPr sz="1090" b="1" spc="30" dirty="0">
                <a:latin typeface="Comic Sans MS"/>
                <a:cs typeface="Comic Sans MS"/>
              </a:rPr>
              <a:t>3</a:t>
            </a:r>
            <a:endParaRPr sz="1090">
              <a:latin typeface="Comic Sans MS"/>
              <a:cs typeface="Comic Sans MS"/>
            </a:endParaRPr>
          </a:p>
          <a:p>
            <a:pPr>
              <a:spcBef>
                <a:spcPts val="79"/>
              </a:spcBef>
            </a:pPr>
            <a:endParaRPr sz="1585">
              <a:latin typeface="Times New Roman"/>
              <a:cs typeface="Times New Roman"/>
            </a:endParaRPr>
          </a:p>
          <a:p>
            <a:pPr marL="25168">
              <a:spcBef>
                <a:spcPts val="10"/>
              </a:spcBef>
            </a:pPr>
            <a:r>
              <a:rPr sz="1090" b="1" spc="30" dirty="0">
                <a:latin typeface="Comic Sans MS"/>
                <a:cs typeface="Comic Sans MS"/>
              </a:rPr>
              <a:t>0</a:t>
            </a:r>
            <a:r>
              <a:rPr sz="1090" b="1" spc="10" dirty="0">
                <a:latin typeface="Comic Sans MS"/>
                <a:cs typeface="Comic Sans MS"/>
              </a:rPr>
              <a:t>.</a:t>
            </a:r>
            <a:r>
              <a:rPr sz="1090" b="1" spc="30" dirty="0">
                <a:latin typeface="Comic Sans MS"/>
                <a:cs typeface="Comic Sans MS"/>
              </a:rPr>
              <a:t>2</a:t>
            </a:r>
            <a:endParaRPr sz="1090">
              <a:latin typeface="Comic Sans MS"/>
              <a:cs typeface="Comic Sans MS"/>
            </a:endParaRPr>
          </a:p>
        </p:txBody>
      </p:sp>
      <p:sp>
        <p:nvSpPr>
          <p:cNvPr id="15" name="object 15"/>
          <p:cNvSpPr txBox="1"/>
          <p:nvPr/>
        </p:nvSpPr>
        <p:spPr>
          <a:xfrm>
            <a:off x="837246" y="2508719"/>
            <a:ext cx="489498" cy="200775"/>
          </a:xfrm>
          <a:prstGeom prst="rect">
            <a:avLst/>
          </a:prstGeom>
        </p:spPr>
        <p:txBody>
          <a:bodyPr vert="horz" wrap="square" lIns="0" tIns="32717" rIns="0" bIns="0" rtlCol="0">
            <a:spAutoFit/>
          </a:bodyPr>
          <a:lstStyle/>
          <a:p>
            <a:pPr marL="25168">
              <a:spcBef>
                <a:spcPts val="258"/>
              </a:spcBef>
            </a:pPr>
            <a:r>
              <a:rPr sz="1090" b="1" spc="30" dirty="0">
                <a:latin typeface="Comic Sans MS"/>
                <a:cs typeface="Comic Sans MS"/>
              </a:rPr>
              <a:t>Risque</a:t>
            </a:r>
            <a:endParaRPr sz="1090">
              <a:latin typeface="Comic Sans MS"/>
              <a:cs typeface="Comic Sans MS"/>
            </a:endParaRPr>
          </a:p>
        </p:txBody>
      </p:sp>
      <p:sp>
        <p:nvSpPr>
          <p:cNvPr id="16" name="object 16"/>
          <p:cNvSpPr txBox="1"/>
          <p:nvPr/>
        </p:nvSpPr>
        <p:spPr>
          <a:xfrm>
            <a:off x="924826" y="2917431"/>
            <a:ext cx="291937" cy="200775"/>
          </a:xfrm>
          <a:prstGeom prst="rect">
            <a:avLst/>
          </a:prstGeom>
        </p:spPr>
        <p:txBody>
          <a:bodyPr vert="horz" wrap="square" lIns="0" tIns="32717" rIns="0" bIns="0" rtlCol="0">
            <a:spAutoFit/>
          </a:bodyPr>
          <a:lstStyle/>
          <a:p>
            <a:pPr marL="25168">
              <a:spcBef>
                <a:spcPts val="258"/>
              </a:spcBef>
            </a:pPr>
            <a:r>
              <a:rPr sz="1090" b="1" spc="30" dirty="0">
                <a:latin typeface="Comic Sans MS"/>
                <a:cs typeface="Comic Sans MS"/>
              </a:rPr>
              <a:t>0</a:t>
            </a:r>
            <a:r>
              <a:rPr sz="1090" b="1" spc="10" dirty="0">
                <a:latin typeface="Comic Sans MS"/>
                <a:cs typeface="Comic Sans MS"/>
              </a:rPr>
              <a:t>.</a:t>
            </a:r>
            <a:r>
              <a:rPr sz="1090" b="1" spc="30" dirty="0">
                <a:latin typeface="Comic Sans MS"/>
                <a:cs typeface="Comic Sans MS"/>
              </a:rPr>
              <a:t>4</a:t>
            </a:r>
            <a:endParaRPr sz="1090">
              <a:latin typeface="Comic Sans MS"/>
              <a:cs typeface="Comic Sans MS"/>
            </a:endParaRPr>
          </a:p>
        </p:txBody>
      </p:sp>
      <p:sp>
        <p:nvSpPr>
          <p:cNvPr id="17" name="object 17"/>
          <p:cNvSpPr txBox="1"/>
          <p:nvPr/>
        </p:nvSpPr>
        <p:spPr>
          <a:xfrm>
            <a:off x="1756846" y="2844448"/>
            <a:ext cx="921111" cy="289668"/>
          </a:xfrm>
          <a:prstGeom prst="rect">
            <a:avLst/>
          </a:prstGeom>
        </p:spPr>
        <p:txBody>
          <a:bodyPr vert="horz" wrap="square" lIns="0" tIns="30200" rIns="0" bIns="0" rtlCol="0">
            <a:spAutoFit/>
          </a:bodyPr>
          <a:lstStyle/>
          <a:p>
            <a:pPr marL="25168">
              <a:spcBef>
                <a:spcPts val="238"/>
              </a:spcBef>
            </a:pPr>
            <a:r>
              <a:rPr sz="1684" b="1" spc="20" dirty="0">
                <a:latin typeface="Helvetica"/>
                <a:cs typeface="Helvetica"/>
              </a:rPr>
              <a:t>DR =</a:t>
            </a:r>
            <a:r>
              <a:rPr sz="1684" b="1" spc="-129" dirty="0">
                <a:latin typeface="Helvetica"/>
                <a:cs typeface="Helvetica"/>
              </a:rPr>
              <a:t> </a:t>
            </a:r>
            <a:r>
              <a:rPr sz="1684" b="1" spc="10" dirty="0">
                <a:latin typeface="Helvetica"/>
                <a:cs typeface="Helvetica"/>
              </a:rPr>
              <a:t>0.1</a:t>
            </a:r>
            <a:endParaRPr sz="1684">
              <a:latin typeface="Helvetica"/>
              <a:cs typeface="Helvetica"/>
            </a:endParaRPr>
          </a:p>
        </p:txBody>
      </p:sp>
      <p:sp>
        <p:nvSpPr>
          <p:cNvPr id="18" name="object 18"/>
          <p:cNvSpPr txBox="1"/>
          <p:nvPr/>
        </p:nvSpPr>
        <p:spPr>
          <a:xfrm>
            <a:off x="5960738" y="1666451"/>
            <a:ext cx="2351854" cy="343023"/>
          </a:xfrm>
          <a:prstGeom prst="rect">
            <a:avLst/>
          </a:prstGeom>
        </p:spPr>
        <p:txBody>
          <a:bodyPr vert="horz" wrap="square" lIns="0" tIns="22650" rIns="0" bIns="0" rtlCol="0">
            <a:spAutoFit/>
          </a:bodyPr>
          <a:lstStyle/>
          <a:p>
            <a:pPr marL="25168">
              <a:spcBef>
                <a:spcPts val="178"/>
              </a:spcBef>
            </a:pPr>
            <a:r>
              <a:rPr sz="3121" b="1" spc="-14" baseline="5291" dirty="0">
                <a:latin typeface="Times New Roman"/>
                <a:cs typeface="Times New Roman"/>
              </a:rPr>
              <a:t>RdB</a:t>
            </a:r>
            <a:r>
              <a:rPr sz="1387" b="1" spc="-10" dirty="0">
                <a:latin typeface="Times New Roman"/>
                <a:cs typeface="Times New Roman"/>
              </a:rPr>
              <a:t>NonExp </a:t>
            </a:r>
            <a:r>
              <a:rPr sz="3121" b="1" spc="-14" baseline="5291" dirty="0">
                <a:latin typeface="Times New Roman"/>
                <a:cs typeface="Times New Roman"/>
              </a:rPr>
              <a:t>≥</a:t>
            </a:r>
            <a:r>
              <a:rPr sz="3121" b="1" spc="563" baseline="5291" dirty="0">
                <a:latin typeface="Times New Roman"/>
                <a:cs typeface="Times New Roman"/>
              </a:rPr>
              <a:t> </a:t>
            </a:r>
            <a:r>
              <a:rPr sz="3121" b="1" spc="-14" baseline="5291" dirty="0">
                <a:latin typeface="Times New Roman"/>
                <a:cs typeface="Times New Roman"/>
              </a:rPr>
              <a:t>RdB</a:t>
            </a:r>
            <a:r>
              <a:rPr sz="1387" b="1" spc="-10" dirty="0">
                <a:latin typeface="Times New Roman"/>
                <a:cs typeface="Times New Roman"/>
              </a:rPr>
              <a:t>Exp</a:t>
            </a:r>
            <a:endParaRPr sz="1387">
              <a:latin typeface="Times New Roman"/>
              <a:cs typeface="Times New Roman"/>
            </a:endParaRPr>
          </a:p>
        </p:txBody>
      </p:sp>
      <p:sp>
        <p:nvSpPr>
          <p:cNvPr id="19" name="object 19"/>
          <p:cNvSpPr/>
          <p:nvPr/>
        </p:nvSpPr>
        <p:spPr>
          <a:xfrm>
            <a:off x="6750336" y="2062850"/>
            <a:ext cx="478874" cy="711900"/>
          </a:xfrm>
          <a:prstGeom prst="rect">
            <a:avLst/>
          </a:prstGeom>
          <a:blipFill>
            <a:blip r:embed="rId4" cstate="print"/>
            <a:stretch>
              <a:fillRect/>
            </a:stretch>
          </a:blipFill>
        </p:spPr>
        <p:txBody>
          <a:bodyPr wrap="square" lIns="0" tIns="0" rIns="0" bIns="0" rtlCol="0"/>
          <a:lstStyle/>
          <a:p>
            <a:endParaRPr sz="3567"/>
          </a:p>
        </p:txBody>
      </p:sp>
      <p:sp>
        <p:nvSpPr>
          <p:cNvPr id="20" name="object 20"/>
          <p:cNvSpPr txBox="1"/>
          <p:nvPr/>
        </p:nvSpPr>
        <p:spPr>
          <a:xfrm>
            <a:off x="7143082" y="2413841"/>
            <a:ext cx="430355" cy="343087"/>
          </a:xfrm>
          <a:prstGeom prst="rect">
            <a:avLst/>
          </a:prstGeom>
        </p:spPr>
        <p:txBody>
          <a:bodyPr vert="horz" wrap="square" lIns="0" tIns="22650" rIns="0" bIns="0" rtlCol="0">
            <a:spAutoFit/>
          </a:bodyPr>
          <a:lstStyle/>
          <a:p>
            <a:pPr marL="25168">
              <a:spcBef>
                <a:spcPts val="178"/>
              </a:spcBef>
            </a:pPr>
            <a:r>
              <a:rPr sz="2081" b="1" spc="-10" dirty="0">
                <a:latin typeface="Times New Roman"/>
                <a:cs typeface="Times New Roman"/>
              </a:rPr>
              <a:t>DR</a:t>
            </a:r>
            <a:endParaRPr sz="2081">
              <a:latin typeface="Times New Roman"/>
              <a:cs typeface="Times New Roman"/>
            </a:endParaRPr>
          </a:p>
        </p:txBody>
      </p:sp>
      <p:sp>
        <p:nvSpPr>
          <p:cNvPr id="21" name="object 21"/>
          <p:cNvSpPr/>
          <p:nvPr/>
        </p:nvSpPr>
        <p:spPr>
          <a:xfrm>
            <a:off x="4435952" y="4198250"/>
            <a:ext cx="1688430" cy="1987254"/>
          </a:xfrm>
          <a:prstGeom prst="rect">
            <a:avLst/>
          </a:prstGeom>
          <a:blipFill>
            <a:blip r:embed="rId5" cstate="print"/>
            <a:stretch>
              <a:fillRect/>
            </a:stretch>
          </a:blipFill>
        </p:spPr>
        <p:txBody>
          <a:bodyPr wrap="square" lIns="0" tIns="0" rIns="0" bIns="0" rtlCol="0"/>
          <a:lstStyle/>
          <a:p>
            <a:endParaRPr sz="3567"/>
          </a:p>
        </p:txBody>
      </p:sp>
      <p:sp>
        <p:nvSpPr>
          <p:cNvPr id="22" name="object 22"/>
          <p:cNvSpPr txBox="1"/>
          <p:nvPr/>
        </p:nvSpPr>
        <p:spPr>
          <a:xfrm>
            <a:off x="4603231" y="6223616"/>
            <a:ext cx="1230665" cy="200775"/>
          </a:xfrm>
          <a:prstGeom prst="rect">
            <a:avLst/>
          </a:prstGeom>
        </p:spPr>
        <p:txBody>
          <a:bodyPr vert="horz" wrap="square" lIns="0" tIns="32717" rIns="0" bIns="0" rtlCol="0">
            <a:spAutoFit/>
          </a:bodyPr>
          <a:lstStyle/>
          <a:p>
            <a:pPr marL="25168">
              <a:spcBef>
                <a:spcPts val="258"/>
              </a:spcBef>
              <a:tabLst>
                <a:tab pos="929942" algn="l"/>
              </a:tabLst>
            </a:pPr>
            <a:r>
              <a:rPr sz="1090" b="1" spc="40" dirty="0">
                <a:latin typeface="Comic Sans MS"/>
                <a:cs typeface="Comic Sans MS"/>
              </a:rPr>
              <a:t>N</a:t>
            </a:r>
            <a:r>
              <a:rPr sz="1090" b="1" spc="20" dirty="0">
                <a:latin typeface="Comic Sans MS"/>
                <a:cs typeface="Comic Sans MS"/>
              </a:rPr>
              <a:t>o</a:t>
            </a:r>
            <a:r>
              <a:rPr sz="1090" b="1" spc="30" dirty="0">
                <a:latin typeface="Comic Sans MS"/>
                <a:cs typeface="Comic Sans MS"/>
              </a:rPr>
              <a:t>n</a:t>
            </a:r>
            <a:r>
              <a:rPr sz="1090" b="1" spc="20" dirty="0">
                <a:latin typeface="Comic Sans MS"/>
                <a:cs typeface="Comic Sans MS"/>
              </a:rPr>
              <a:t> </a:t>
            </a:r>
            <a:r>
              <a:rPr sz="1090" b="1" spc="30" dirty="0">
                <a:latin typeface="Comic Sans MS"/>
                <a:cs typeface="Comic Sans MS"/>
              </a:rPr>
              <a:t>EXP</a:t>
            </a:r>
            <a:r>
              <a:rPr sz="1090" b="1" dirty="0">
                <a:latin typeface="Comic Sans MS"/>
                <a:cs typeface="Comic Sans MS"/>
              </a:rPr>
              <a:t>	</a:t>
            </a:r>
            <a:r>
              <a:rPr sz="1090" b="1" spc="30" dirty="0">
                <a:latin typeface="Comic Sans MS"/>
                <a:cs typeface="Comic Sans MS"/>
              </a:rPr>
              <a:t>EXP</a:t>
            </a:r>
            <a:endParaRPr sz="1090">
              <a:latin typeface="Comic Sans MS"/>
              <a:cs typeface="Comic Sans MS"/>
            </a:endParaRPr>
          </a:p>
        </p:txBody>
      </p:sp>
      <p:sp>
        <p:nvSpPr>
          <p:cNvPr id="23" name="object 23"/>
          <p:cNvSpPr txBox="1"/>
          <p:nvPr/>
        </p:nvSpPr>
        <p:spPr>
          <a:xfrm>
            <a:off x="4121535" y="5639742"/>
            <a:ext cx="291937" cy="200775"/>
          </a:xfrm>
          <a:prstGeom prst="rect">
            <a:avLst/>
          </a:prstGeom>
        </p:spPr>
        <p:txBody>
          <a:bodyPr vert="horz" wrap="square" lIns="0" tIns="32717" rIns="0" bIns="0" rtlCol="0">
            <a:spAutoFit/>
          </a:bodyPr>
          <a:lstStyle/>
          <a:p>
            <a:pPr marL="25168">
              <a:spcBef>
                <a:spcPts val="258"/>
              </a:spcBef>
            </a:pPr>
            <a:r>
              <a:rPr sz="1090" b="1" spc="30" dirty="0">
                <a:latin typeface="Comic Sans MS"/>
                <a:cs typeface="Comic Sans MS"/>
              </a:rPr>
              <a:t>0</a:t>
            </a:r>
            <a:r>
              <a:rPr sz="1090" b="1" spc="10" dirty="0">
                <a:latin typeface="Comic Sans MS"/>
                <a:cs typeface="Comic Sans MS"/>
              </a:rPr>
              <a:t>.</a:t>
            </a:r>
            <a:r>
              <a:rPr sz="1090" b="1" spc="30" dirty="0">
                <a:latin typeface="Comic Sans MS"/>
                <a:cs typeface="Comic Sans MS"/>
              </a:rPr>
              <a:t>1</a:t>
            </a:r>
            <a:endParaRPr sz="1090">
              <a:latin typeface="Comic Sans MS"/>
              <a:cs typeface="Comic Sans MS"/>
            </a:endParaRPr>
          </a:p>
        </p:txBody>
      </p:sp>
      <p:sp>
        <p:nvSpPr>
          <p:cNvPr id="24" name="object 24"/>
          <p:cNvSpPr txBox="1"/>
          <p:nvPr/>
        </p:nvSpPr>
        <p:spPr>
          <a:xfrm>
            <a:off x="4121535" y="5231030"/>
            <a:ext cx="291937" cy="200775"/>
          </a:xfrm>
          <a:prstGeom prst="rect">
            <a:avLst/>
          </a:prstGeom>
        </p:spPr>
        <p:txBody>
          <a:bodyPr vert="horz" wrap="square" lIns="0" tIns="32717" rIns="0" bIns="0" rtlCol="0">
            <a:spAutoFit/>
          </a:bodyPr>
          <a:lstStyle/>
          <a:p>
            <a:pPr marL="25168">
              <a:spcBef>
                <a:spcPts val="258"/>
              </a:spcBef>
            </a:pPr>
            <a:r>
              <a:rPr sz="1090" b="1" spc="30" dirty="0">
                <a:latin typeface="Comic Sans MS"/>
                <a:cs typeface="Comic Sans MS"/>
              </a:rPr>
              <a:t>0</a:t>
            </a:r>
            <a:r>
              <a:rPr sz="1090" b="1" spc="10" dirty="0">
                <a:latin typeface="Comic Sans MS"/>
                <a:cs typeface="Comic Sans MS"/>
              </a:rPr>
              <a:t>.</a:t>
            </a:r>
            <a:r>
              <a:rPr sz="1090" b="1" spc="30" dirty="0">
                <a:latin typeface="Comic Sans MS"/>
                <a:cs typeface="Comic Sans MS"/>
              </a:rPr>
              <a:t>2</a:t>
            </a:r>
            <a:endParaRPr sz="1090">
              <a:latin typeface="Comic Sans MS"/>
              <a:cs typeface="Comic Sans MS"/>
            </a:endParaRPr>
          </a:p>
        </p:txBody>
      </p:sp>
      <p:sp>
        <p:nvSpPr>
          <p:cNvPr id="25" name="object 25"/>
          <p:cNvSpPr txBox="1"/>
          <p:nvPr/>
        </p:nvSpPr>
        <p:spPr>
          <a:xfrm>
            <a:off x="4121535" y="4822319"/>
            <a:ext cx="291937" cy="200775"/>
          </a:xfrm>
          <a:prstGeom prst="rect">
            <a:avLst/>
          </a:prstGeom>
        </p:spPr>
        <p:txBody>
          <a:bodyPr vert="horz" wrap="square" lIns="0" tIns="32717" rIns="0" bIns="0" rtlCol="0">
            <a:spAutoFit/>
          </a:bodyPr>
          <a:lstStyle/>
          <a:p>
            <a:pPr marL="25168">
              <a:spcBef>
                <a:spcPts val="258"/>
              </a:spcBef>
            </a:pPr>
            <a:r>
              <a:rPr sz="1090" b="1" spc="30" dirty="0">
                <a:latin typeface="Comic Sans MS"/>
                <a:cs typeface="Comic Sans MS"/>
              </a:rPr>
              <a:t>0</a:t>
            </a:r>
            <a:r>
              <a:rPr sz="1090" b="1" spc="10" dirty="0">
                <a:latin typeface="Comic Sans MS"/>
                <a:cs typeface="Comic Sans MS"/>
              </a:rPr>
              <a:t>.</a:t>
            </a:r>
            <a:r>
              <a:rPr sz="1090" b="1" spc="30" dirty="0">
                <a:latin typeface="Comic Sans MS"/>
                <a:cs typeface="Comic Sans MS"/>
              </a:rPr>
              <a:t>3</a:t>
            </a:r>
            <a:endParaRPr sz="1090">
              <a:latin typeface="Comic Sans MS"/>
              <a:cs typeface="Comic Sans MS"/>
            </a:endParaRPr>
          </a:p>
        </p:txBody>
      </p:sp>
      <p:sp>
        <p:nvSpPr>
          <p:cNvPr id="26" name="object 26"/>
          <p:cNvSpPr txBox="1"/>
          <p:nvPr/>
        </p:nvSpPr>
        <p:spPr>
          <a:xfrm>
            <a:off x="4026656" y="3997597"/>
            <a:ext cx="489498" cy="200775"/>
          </a:xfrm>
          <a:prstGeom prst="rect">
            <a:avLst/>
          </a:prstGeom>
        </p:spPr>
        <p:txBody>
          <a:bodyPr vert="horz" wrap="square" lIns="0" tIns="32717" rIns="0" bIns="0" rtlCol="0">
            <a:spAutoFit/>
          </a:bodyPr>
          <a:lstStyle/>
          <a:p>
            <a:pPr marL="25168">
              <a:spcBef>
                <a:spcPts val="258"/>
              </a:spcBef>
            </a:pPr>
            <a:r>
              <a:rPr sz="1090" b="1" spc="30" dirty="0">
                <a:latin typeface="Comic Sans MS"/>
                <a:cs typeface="Comic Sans MS"/>
              </a:rPr>
              <a:t>Risque</a:t>
            </a:r>
            <a:endParaRPr sz="1090">
              <a:latin typeface="Comic Sans MS"/>
              <a:cs typeface="Comic Sans MS"/>
            </a:endParaRPr>
          </a:p>
        </p:txBody>
      </p:sp>
      <p:sp>
        <p:nvSpPr>
          <p:cNvPr id="27" name="object 27"/>
          <p:cNvSpPr txBox="1"/>
          <p:nvPr/>
        </p:nvSpPr>
        <p:spPr>
          <a:xfrm>
            <a:off x="4121535" y="4406309"/>
            <a:ext cx="291937" cy="200775"/>
          </a:xfrm>
          <a:prstGeom prst="rect">
            <a:avLst/>
          </a:prstGeom>
        </p:spPr>
        <p:txBody>
          <a:bodyPr vert="horz" wrap="square" lIns="0" tIns="32717" rIns="0" bIns="0" rtlCol="0">
            <a:spAutoFit/>
          </a:bodyPr>
          <a:lstStyle/>
          <a:p>
            <a:pPr marL="25168">
              <a:spcBef>
                <a:spcPts val="258"/>
              </a:spcBef>
            </a:pPr>
            <a:r>
              <a:rPr sz="1090" b="1" spc="30" dirty="0">
                <a:latin typeface="Comic Sans MS"/>
                <a:cs typeface="Comic Sans MS"/>
              </a:rPr>
              <a:t>0</a:t>
            </a:r>
            <a:r>
              <a:rPr sz="1090" b="1" spc="10" dirty="0">
                <a:latin typeface="Comic Sans MS"/>
                <a:cs typeface="Comic Sans MS"/>
              </a:rPr>
              <a:t>.</a:t>
            </a:r>
            <a:r>
              <a:rPr sz="1090" b="1" spc="30" dirty="0">
                <a:latin typeface="Comic Sans MS"/>
                <a:cs typeface="Comic Sans MS"/>
              </a:rPr>
              <a:t>4</a:t>
            </a:r>
            <a:endParaRPr sz="1090">
              <a:latin typeface="Comic Sans MS"/>
              <a:cs typeface="Comic Sans MS"/>
            </a:endParaRPr>
          </a:p>
        </p:txBody>
      </p:sp>
      <p:sp>
        <p:nvSpPr>
          <p:cNvPr id="28" name="object 28"/>
          <p:cNvSpPr txBox="1"/>
          <p:nvPr/>
        </p:nvSpPr>
        <p:spPr>
          <a:xfrm>
            <a:off x="5084927" y="4121671"/>
            <a:ext cx="921111" cy="289668"/>
          </a:xfrm>
          <a:prstGeom prst="rect">
            <a:avLst/>
          </a:prstGeom>
        </p:spPr>
        <p:txBody>
          <a:bodyPr vert="horz" wrap="square" lIns="0" tIns="30200" rIns="0" bIns="0" rtlCol="0">
            <a:spAutoFit/>
          </a:bodyPr>
          <a:lstStyle/>
          <a:p>
            <a:pPr marL="25168">
              <a:spcBef>
                <a:spcPts val="238"/>
              </a:spcBef>
            </a:pPr>
            <a:r>
              <a:rPr sz="1684" b="1" spc="20" dirty="0">
                <a:latin typeface="Helvetica"/>
                <a:cs typeface="Helvetica"/>
              </a:rPr>
              <a:t>DR =</a:t>
            </a:r>
            <a:r>
              <a:rPr sz="1684" b="1" spc="-129" dirty="0">
                <a:latin typeface="Helvetica"/>
                <a:cs typeface="Helvetica"/>
              </a:rPr>
              <a:t> </a:t>
            </a:r>
            <a:r>
              <a:rPr sz="1684" b="1" spc="10" dirty="0">
                <a:latin typeface="Helvetica"/>
                <a:cs typeface="Helvetica"/>
              </a:rPr>
              <a:t>0.2</a:t>
            </a:r>
            <a:endParaRPr sz="1684">
              <a:latin typeface="Helvetica"/>
              <a:cs typeface="Helvetica"/>
            </a:endParaRPr>
          </a:p>
        </p:txBody>
      </p:sp>
      <p:sp>
        <p:nvSpPr>
          <p:cNvPr id="29" name="object 29"/>
          <p:cNvSpPr txBox="1"/>
          <p:nvPr/>
        </p:nvSpPr>
        <p:spPr>
          <a:xfrm>
            <a:off x="5960738" y="4709893"/>
            <a:ext cx="2351854" cy="343023"/>
          </a:xfrm>
          <a:prstGeom prst="rect">
            <a:avLst/>
          </a:prstGeom>
        </p:spPr>
        <p:txBody>
          <a:bodyPr vert="horz" wrap="square" lIns="0" tIns="22650" rIns="0" bIns="0" rtlCol="0">
            <a:spAutoFit/>
          </a:bodyPr>
          <a:lstStyle/>
          <a:p>
            <a:pPr marL="25168">
              <a:spcBef>
                <a:spcPts val="178"/>
              </a:spcBef>
            </a:pPr>
            <a:r>
              <a:rPr sz="3121" b="1" spc="-14" baseline="5291" dirty="0">
                <a:latin typeface="Times New Roman"/>
                <a:cs typeface="Times New Roman"/>
              </a:rPr>
              <a:t>RdB</a:t>
            </a:r>
            <a:r>
              <a:rPr sz="1387" b="1" spc="-10" dirty="0">
                <a:latin typeface="Times New Roman"/>
                <a:cs typeface="Times New Roman"/>
              </a:rPr>
              <a:t>NonExp </a:t>
            </a:r>
            <a:r>
              <a:rPr sz="3121" b="1" spc="-14" baseline="5291" dirty="0">
                <a:latin typeface="Times New Roman"/>
                <a:cs typeface="Times New Roman"/>
              </a:rPr>
              <a:t>≤</a:t>
            </a:r>
            <a:r>
              <a:rPr sz="3121" b="1" spc="563" baseline="5291" dirty="0">
                <a:latin typeface="Times New Roman"/>
                <a:cs typeface="Times New Roman"/>
              </a:rPr>
              <a:t> </a:t>
            </a:r>
            <a:r>
              <a:rPr sz="3121" b="1" spc="-14" baseline="5291" dirty="0">
                <a:latin typeface="Times New Roman"/>
                <a:cs typeface="Times New Roman"/>
              </a:rPr>
              <a:t>RdB</a:t>
            </a:r>
            <a:r>
              <a:rPr sz="1387" b="1" spc="-10" dirty="0">
                <a:latin typeface="Times New Roman"/>
                <a:cs typeface="Times New Roman"/>
              </a:rPr>
              <a:t>Exp</a:t>
            </a:r>
            <a:endParaRPr sz="1387">
              <a:latin typeface="Times New Roman"/>
              <a:cs typeface="Times New Roman"/>
            </a:endParaRPr>
          </a:p>
        </p:txBody>
      </p:sp>
      <p:sp>
        <p:nvSpPr>
          <p:cNvPr id="30" name="object 30"/>
          <p:cNvSpPr/>
          <p:nvPr/>
        </p:nvSpPr>
        <p:spPr>
          <a:xfrm>
            <a:off x="6754961" y="5102193"/>
            <a:ext cx="474249" cy="712207"/>
          </a:xfrm>
          <a:prstGeom prst="rect">
            <a:avLst/>
          </a:prstGeom>
          <a:blipFill>
            <a:blip r:embed="rId6" cstate="print"/>
            <a:stretch>
              <a:fillRect/>
            </a:stretch>
          </a:blipFill>
        </p:spPr>
        <p:txBody>
          <a:bodyPr wrap="square" lIns="0" tIns="0" rIns="0" bIns="0" rtlCol="0"/>
          <a:lstStyle/>
          <a:p>
            <a:endParaRPr sz="3567"/>
          </a:p>
        </p:txBody>
      </p:sp>
      <p:sp>
        <p:nvSpPr>
          <p:cNvPr id="31" name="object 31"/>
          <p:cNvSpPr txBox="1"/>
          <p:nvPr/>
        </p:nvSpPr>
        <p:spPr>
          <a:xfrm>
            <a:off x="7143082" y="5457283"/>
            <a:ext cx="430355" cy="343087"/>
          </a:xfrm>
          <a:prstGeom prst="rect">
            <a:avLst/>
          </a:prstGeom>
        </p:spPr>
        <p:txBody>
          <a:bodyPr vert="horz" wrap="square" lIns="0" tIns="22650" rIns="0" bIns="0" rtlCol="0">
            <a:spAutoFit/>
          </a:bodyPr>
          <a:lstStyle/>
          <a:p>
            <a:pPr marL="25168">
              <a:spcBef>
                <a:spcPts val="178"/>
              </a:spcBef>
            </a:pPr>
            <a:r>
              <a:rPr sz="2081" b="1" spc="-10" dirty="0">
                <a:latin typeface="Times New Roman"/>
                <a:cs typeface="Times New Roman"/>
              </a:rPr>
              <a:t>DR</a:t>
            </a:r>
            <a:endParaRPr sz="2081">
              <a:latin typeface="Times New Roman"/>
              <a:cs typeface="Times New Roman"/>
            </a:endParaRPr>
          </a:p>
        </p:txBody>
      </p:sp>
      <p:sp>
        <p:nvSpPr>
          <p:cNvPr id="36" name="object 36"/>
          <p:cNvSpPr txBox="1">
            <a:spLocks noGrp="1"/>
          </p:cNvSpPr>
          <p:nvPr>
            <p:ph type="sldNum" sz="quarter" idx="7"/>
          </p:nvPr>
        </p:nvSpPr>
        <p:spPr>
          <a:xfrm>
            <a:off x="4193939" y="3338410"/>
            <a:ext cx="320675" cy="122554"/>
          </a:xfrm>
          <a:prstGeom prst="rect">
            <a:avLst/>
          </a:prstGeom>
        </p:spPr>
        <p:txBody>
          <a:bodyPr vert="horz" wrap="square" lIns="0" tIns="0" rIns="0" bIns="0" rtlCol="0">
            <a:spAutoFit/>
          </a:bodyPr>
          <a:lstStyle>
            <a:defPPr>
              <a:defRPr lang="fr-FR"/>
            </a:defPPr>
            <a:lvl1pPr marL="0" algn="l" defTabSz="914400" rtl="0" eaLnBrk="1" latinLnBrk="0" hangingPunct="1">
              <a:defRPr sz="600" b="0" i="0" kern="1200">
                <a:solidFill>
                  <a:schemeClr val="tx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5400">
              <a:spcBef>
                <a:spcPts val="60"/>
              </a:spcBef>
            </a:pPr>
            <a:fld id="{81D60167-4931-47E6-BA6A-407CBD079E47}" type="slidenum">
              <a:rPr lang="fr-FR" spc="15" smtClean="0"/>
              <a:pPr marL="25400">
                <a:spcBef>
                  <a:spcPts val="60"/>
                </a:spcBef>
              </a:pPr>
              <a:t>21</a:t>
            </a:fld>
            <a:r>
              <a:rPr lang="fr-FR" spc="15"/>
              <a:t> </a:t>
            </a:r>
            <a:r>
              <a:rPr lang="fr-FR" spc="180"/>
              <a:t>/</a:t>
            </a:r>
            <a:r>
              <a:rPr lang="fr-FR" spc="40"/>
              <a:t> </a:t>
            </a:r>
            <a:r>
              <a:rPr lang="fr-FR" spc="15"/>
              <a:t>28</a:t>
            </a:r>
            <a:endParaRPr spc="30" dirty="0"/>
          </a:p>
        </p:txBody>
      </p:sp>
    </p:spTree>
  </p:cSld>
  <p:clrMapOvr>
    <a:masterClrMapping/>
  </p:clrMapOvr>
  <p:transition>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67544" y="465158"/>
            <a:ext cx="6511954" cy="465194"/>
          </a:xfrm>
          <a:prstGeom prst="rect">
            <a:avLst/>
          </a:prstGeom>
        </p:spPr>
        <p:txBody>
          <a:bodyPr vert="horz" wrap="square" lIns="0" tIns="33975" rIns="0" bIns="0" rtlCol="0" anchor="ctr">
            <a:spAutoFit/>
          </a:bodyPr>
          <a:lstStyle/>
          <a:p>
            <a:pPr marL="25168">
              <a:spcBef>
                <a:spcPts val="268"/>
              </a:spcBef>
            </a:pPr>
            <a:r>
              <a:rPr sz="2800" spc="-10" dirty="0">
                <a:latin typeface="Times New Roman"/>
                <a:cs typeface="Times New Roman"/>
              </a:rPr>
              <a:t>Prise</a:t>
            </a:r>
            <a:r>
              <a:rPr sz="2800" spc="198" dirty="0">
                <a:latin typeface="Times New Roman"/>
                <a:cs typeface="Times New Roman"/>
              </a:rPr>
              <a:t> </a:t>
            </a:r>
            <a:r>
              <a:rPr sz="2800" spc="-10" dirty="0">
                <a:latin typeface="Times New Roman"/>
                <a:cs typeface="Times New Roman"/>
              </a:rPr>
              <a:t>en</a:t>
            </a:r>
            <a:r>
              <a:rPr sz="2800" spc="198" dirty="0">
                <a:latin typeface="Times New Roman"/>
                <a:cs typeface="Times New Roman"/>
              </a:rPr>
              <a:t> </a:t>
            </a:r>
            <a:r>
              <a:rPr sz="2800" spc="20" dirty="0">
                <a:latin typeface="Times New Roman"/>
                <a:cs typeface="Times New Roman"/>
              </a:rPr>
              <a:t>compte</a:t>
            </a:r>
            <a:r>
              <a:rPr sz="2800" spc="208" dirty="0">
                <a:latin typeface="Times New Roman"/>
                <a:cs typeface="Times New Roman"/>
              </a:rPr>
              <a:t> </a:t>
            </a:r>
            <a:r>
              <a:rPr sz="2800" spc="-20" dirty="0">
                <a:latin typeface="Times New Roman"/>
                <a:cs typeface="Times New Roman"/>
              </a:rPr>
              <a:t>de</a:t>
            </a:r>
            <a:r>
              <a:rPr sz="2800" spc="188" dirty="0">
                <a:latin typeface="Times New Roman"/>
                <a:cs typeface="Times New Roman"/>
              </a:rPr>
              <a:t> </a:t>
            </a:r>
            <a:r>
              <a:rPr sz="2800" spc="-30" dirty="0">
                <a:latin typeface="Times New Roman"/>
                <a:cs typeface="Times New Roman"/>
              </a:rPr>
              <a:t>la</a:t>
            </a:r>
            <a:r>
              <a:rPr sz="2800" spc="198" dirty="0">
                <a:latin typeface="Times New Roman"/>
                <a:cs typeface="Times New Roman"/>
              </a:rPr>
              <a:t> </a:t>
            </a:r>
            <a:r>
              <a:rPr sz="2800" spc="-40" dirty="0">
                <a:latin typeface="Times New Roman"/>
                <a:cs typeface="Times New Roman"/>
              </a:rPr>
              <a:t>confusion</a:t>
            </a:r>
            <a:r>
              <a:rPr sz="2800" spc="208" dirty="0">
                <a:latin typeface="Times New Roman"/>
                <a:cs typeface="Times New Roman"/>
              </a:rPr>
              <a:t> </a:t>
            </a:r>
            <a:r>
              <a:rPr sz="2800" spc="-20" dirty="0">
                <a:latin typeface="Times New Roman"/>
                <a:cs typeface="Times New Roman"/>
              </a:rPr>
              <a:t>:</a:t>
            </a:r>
            <a:r>
              <a:rPr sz="2800" spc="198" dirty="0">
                <a:latin typeface="Times New Roman"/>
                <a:cs typeface="Times New Roman"/>
              </a:rPr>
              <a:t> </a:t>
            </a:r>
            <a:r>
              <a:rPr sz="2800" spc="10" dirty="0">
                <a:latin typeface="Times New Roman"/>
                <a:cs typeface="Times New Roman"/>
              </a:rPr>
              <a:t>comment</a:t>
            </a:r>
            <a:r>
              <a:rPr sz="2800" spc="-248" dirty="0">
                <a:latin typeface="Times New Roman"/>
                <a:cs typeface="Times New Roman"/>
              </a:rPr>
              <a:t> </a:t>
            </a:r>
            <a:r>
              <a:rPr sz="2800" spc="40" dirty="0">
                <a:latin typeface="Times New Roman"/>
                <a:cs typeface="Times New Roman"/>
              </a:rPr>
              <a:t>?</a:t>
            </a:r>
          </a:p>
        </p:txBody>
      </p:sp>
      <p:sp>
        <p:nvSpPr>
          <p:cNvPr id="3" name="object 3"/>
          <p:cNvSpPr/>
          <p:nvPr/>
        </p:nvSpPr>
        <p:spPr>
          <a:xfrm>
            <a:off x="176309" y="1840007"/>
            <a:ext cx="8788307" cy="163585"/>
          </a:xfrm>
          <a:custGeom>
            <a:avLst/>
            <a:gdLst/>
            <a:ahLst/>
            <a:cxnLst/>
            <a:rect l="l" t="t" r="r" b="b"/>
            <a:pathLst>
              <a:path w="4434840" h="82550">
                <a:moveTo>
                  <a:pt x="4383537" y="0"/>
                </a:moveTo>
                <a:lnTo>
                  <a:pt x="50800" y="0"/>
                </a:lnTo>
                <a:lnTo>
                  <a:pt x="31075" y="4008"/>
                </a:lnTo>
                <a:lnTo>
                  <a:pt x="14922" y="14922"/>
                </a:lnTo>
                <a:lnTo>
                  <a:pt x="4008" y="31075"/>
                </a:lnTo>
                <a:lnTo>
                  <a:pt x="0" y="50800"/>
                </a:lnTo>
                <a:lnTo>
                  <a:pt x="0" y="82384"/>
                </a:lnTo>
                <a:lnTo>
                  <a:pt x="4434338" y="82384"/>
                </a:lnTo>
                <a:lnTo>
                  <a:pt x="4434338" y="50800"/>
                </a:lnTo>
                <a:lnTo>
                  <a:pt x="4430329" y="31075"/>
                </a:lnTo>
                <a:lnTo>
                  <a:pt x="4419415" y="14922"/>
                </a:lnTo>
                <a:lnTo>
                  <a:pt x="4403262" y="4008"/>
                </a:lnTo>
                <a:lnTo>
                  <a:pt x="4383537" y="0"/>
                </a:lnTo>
                <a:close/>
              </a:path>
            </a:pathLst>
          </a:custGeom>
          <a:solidFill>
            <a:srgbClr val="FEEDC0"/>
          </a:solidFill>
        </p:spPr>
        <p:txBody>
          <a:bodyPr wrap="square" lIns="0" tIns="0" rIns="0" bIns="0" rtlCol="0"/>
          <a:lstStyle/>
          <a:p>
            <a:endParaRPr sz="3567"/>
          </a:p>
        </p:txBody>
      </p:sp>
      <p:sp>
        <p:nvSpPr>
          <p:cNvPr id="4" name="object 4"/>
          <p:cNvSpPr/>
          <p:nvPr/>
        </p:nvSpPr>
        <p:spPr>
          <a:xfrm>
            <a:off x="276979" y="5025819"/>
            <a:ext cx="201336" cy="201336"/>
          </a:xfrm>
          <a:prstGeom prst="rect">
            <a:avLst/>
          </a:prstGeom>
          <a:blipFill>
            <a:blip r:embed="rId2" cstate="print"/>
            <a:stretch>
              <a:fillRect/>
            </a:stretch>
          </a:blipFill>
        </p:spPr>
        <p:txBody>
          <a:bodyPr wrap="square" lIns="0" tIns="0" rIns="0" bIns="0" rtlCol="0"/>
          <a:lstStyle/>
          <a:p>
            <a:endParaRPr sz="3567"/>
          </a:p>
        </p:txBody>
      </p:sp>
      <p:sp>
        <p:nvSpPr>
          <p:cNvPr id="5" name="object 5"/>
          <p:cNvSpPr/>
          <p:nvPr/>
        </p:nvSpPr>
        <p:spPr>
          <a:xfrm>
            <a:off x="377647" y="5000652"/>
            <a:ext cx="8686529" cy="226503"/>
          </a:xfrm>
          <a:prstGeom prst="rect">
            <a:avLst/>
          </a:prstGeom>
          <a:blipFill>
            <a:blip r:embed="rId3" cstate="print"/>
            <a:stretch>
              <a:fillRect/>
            </a:stretch>
          </a:blipFill>
        </p:spPr>
        <p:txBody>
          <a:bodyPr wrap="square" lIns="0" tIns="0" rIns="0" bIns="0" rtlCol="0"/>
          <a:lstStyle/>
          <a:p>
            <a:endParaRPr sz="3567"/>
          </a:p>
        </p:txBody>
      </p:sp>
      <p:sp>
        <p:nvSpPr>
          <p:cNvPr id="6" name="object 6"/>
          <p:cNvSpPr/>
          <p:nvPr/>
        </p:nvSpPr>
        <p:spPr>
          <a:xfrm>
            <a:off x="8963622" y="1940197"/>
            <a:ext cx="100555" cy="3085621"/>
          </a:xfrm>
          <a:prstGeom prst="rect">
            <a:avLst/>
          </a:prstGeom>
          <a:blipFill>
            <a:blip r:embed="rId4" cstate="print"/>
            <a:stretch>
              <a:fillRect/>
            </a:stretch>
          </a:blipFill>
        </p:spPr>
        <p:txBody>
          <a:bodyPr wrap="square" lIns="0" tIns="0" rIns="0" bIns="0" rtlCol="0"/>
          <a:lstStyle/>
          <a:p>
            <a:endParaRPr sz="3567"/>
          </a:p>
        </p:txBody>
      </p:sp>
      <p:sp>
        <p:nvSpPr>
          <p:cNvPr id="7" name="object 7"/>
          <p:cNvSpPr/>
          <p:nvPr/>
        </p:nvSpPr>
        <p:spPr>
          <a:xfrm>
            <a:off x="176309" y="1927986"/>
            <a:ext cx="8788307" cy="3198722"/>
          </a:xfrm>
          <a:custGeom>
            <a:avLst/>
            <a:gdLst/>
            <a:ahLst/>
            <a:cxnLst/>
            <a:rect l="l" t="t" r="r" b="b"/>
            <a:pathLst>
              <a:path w="4434840" h="1614170">
                <a:moveTo>
                  <a:pt x="4434338" y="0"/>
                </a:moveTo>
                <a:lnTo>
                  <a:pt x="0" y="0"/>
                </a:lnTo>
                <a:lnTo>
                  <a:pt x="0" y="1563257"/>
                </a:lnTo>
                <a:lnTo>
                  <a:pt x="4008" y="1582982"/>
                </a:lnTo>
                <a:lnTo>
                  <a:pt x="14922" y="1599135"/>
                </a:lnTo>
                <a:lnTo>
                  <a:pt x="31075" y="1610049"/>
                </a:lnTo>
                <a:lnTo>
                  <a:pt x="50800" y="1614058"/>
                </a:lnTo>
                <a:lnTo>
                  <a:pt x="4383537" y="1614058"/>
                </a:lnTo>
                <a:lnTo>
                  <a:pt x="4403262" y="1610049"/>
                </a:lnTo>
                <a:lnTo>
                  <a:pt x="4419415" y="1599135"/>
                </a:lnTo>
                <a:lnTo>
                  <a:pt x="4430329" y="1582982"/>
                </a:lnTo>
                <a:lnTo>
                  <a:pt x="4434338" y="1563257"/>
                </a:lnTo>
                <a:lnTo>
                  <a:pt x="4434338" y="0"/>
                </a:lnTo>
                <a:close/>
              </a:path>
            </a:pathLst>
          </a:custGeom>
          <a:solidFill>
            <a:srgbClr val="FEEDC0"/>
          </a:solidFill>
        </p:spPr>
        <p:txBody>
          <a:bodyPr wrap="square" lIns="0" tIns="0" rIns="0" bIns="0" rtlCol="0"/>
          <a:lstStyle/>
          <a:p>
            <a:endParaRPr sz="3567"/>
          </a:p>
        </p:txBody>
      </p:sp>
      <p:sp>
        <p:nvSpPr>
          <p:cNvPr id="8" name="object 8"/>
          <p:cNvSpPr/>
          <p:nvPr/>
        </p:nvSpPr>
        <p:spPr>
          <a:xfrm>
            <a:off x="8963621" y="2015649"/>
            <a:ext cx="0" cy="3048979"/>
          </a:xfrm>
          <a:custGeom>
            <a:avLst/>
            <a:gdLst/>
            <a:ahLst/>
            <a:cxnLst/>
            <a:rect l="l" t="t" r="r" b="b"/>
            <a:pathLst>
              <a:path h="1538605">
                <a:moveTo>
                  <a:pt x="0" y="1538070"/>
                </a:moveTo>
                <a:lnTo>
                  <a:pt x="0" y="0"/>
                </a:lnTo>
              </a:path>
            </a:pathLst>
          </a:custGeom>
          <a:ln w="3175">
            <a:solidFill>
              <a:srgbClr val="7F7F7F"/>
            </a:solidFill>
          </a:ln>
        </p:spPr>
        <p:txBody>
          <a:bodyPr wrap="square" lIns="0" tIns="0" rIns="0" bIns="0" rtlCol="0"/>
          <a:lstStyle/>
          <a:p>
            <a:endParaRPr sz="3567"/>
          </a:p>
        </p:txBody>
      </p:sp>
      <p:sp>
        <p:nvSpPr>
          <p:cNvPr id="9" name="object 9"/>
          <p:cNvSpPr/>
          <p:nvPr/>
        </p:nvSpPr>
        <p:spPr>
          <a:xfrm>
            <a:off x="8963621" y="1990482"/>
            <a:ext cx="0" cy="25167"/>
          </a:xfrm>
          <a:custGeom>
            <a:avLst/>
            <a:gdLst/>
            <a:ahLst/>
            <a:cxnLst/>
            <a:rect l="l" t="t" r="r" b="b"/>
            <a:pathLst>
              <a:path h="12700">
                <a:moveTo>
                  <a:pt x="0" y="12700"/>
                </a:moveTo>
                <a:lnTo>
                  <a:pt x="0" y="0"/>
                </a:lnTo>
              </a:path>
            </a:pathLst>
          </a:custGeom>
          <a:ln w="3175">
            <a:solidFill>
              <a:srgbClr val="AFAFAF"/>
            </a:solidFill>
          </a:ln>
        </p:spPr>
        <p:txBody>
          <a:bodyPr wrap="square" lIns="0" tIns="0" rIns="0" bIns="0" rtlCol="0"/>
          <a:lstStyle/>
          <a:p>
            <a:endParaRPr sz="3567"/>
          </a:p>
        </p:txBody>
      </p:sp>
      <p:sp>
        <p:nvSpPr>
          <p:cNvPr id="10" name="object 10"/>
          <p:cNvSpPr/>
          <p:nvPr/>
        </p:nvSpPr>
        <p:spPr>
          <a:xfrm>
            <a:off x="8963621" y="1965315"/>
            <a:ext cx="0" cy="25167"/>
          </a:xfrm>
          <a:custGeom>
            <a:avLst/>
            <a:gdLst/>
            <a:ahLst/>
            <a:cxnLst/>
            <a:rect l="l" t="t" r="r" b="b"/>
            <a:pathLst>
              <a:path h="12700">
                <a:moveTo>
                  <a:pt x="0" y="12700"/>
                </a:moveTo>
                <a:lnTo>
                  <a:pt x="0" y="0"/>
                </a:lnTo>
              </a:path>
            </a:pathLst>
          </a:custGeom>
          <a:ln w="3175">
            <a:solidFill>
              <a:srgbClr val="CECECE"/>
            </a:solidFill>
          </a:ln>
        </p:spPr>
        <p:txBody>
          <a:bodyPr wrap="square" lIns="0" tIns="0" rIns="0" bIns="0" rtlCol="0"/>
          <a:lstStyle/>
          <a:p>
            <a:endParaRPr sz="3567"/>
          </a:p>
        </p:txBody>
      </p:sp>
      <p:sp>
        <p:nvSpPr>
          <p:cNvPr id="11" name="object 11"/>
          <p:cNvSpPr/>
          <p:nvPr/>
        </p:nvSpPr>
        <p:spPr>
          <a:xfrm>
            <a:off x="8963621" y="1940148"/>
            <a:ext cx="0" cy="25167"/>
          </a:xfrm>
          <a:custGeom>
            <a:avLst/>
            <a:gdLst/>
            <a:ahLst/>
            <a:cxnLst/>
            <a:rect l="l" t="t" r="r" b="b"/>
            <a:pathLst>
              <a:path h="12700">
                <a:moveTo>
                  <a:pt x="0" y="12700"/>
                </a:moveTo>
                <a:lnTo>
                  <a:pt x="0" y="0"/>
                </a:lnTo>
              </a:path>
            </a:pathLst>
          </a:custGeom>
          <a:ln w="3175">
            <a:solidFill>
              <a:srgbClr val="EFEFEF"/>
            </a:solidFill>
          </a:ln>
        </p:spPr>
        <p:txBody>
          <a:bodyPr wrap="square" lIns="0" tIns="0" rIns="0" bIns="0" rtlCol="0"/>
          <a:lstStyle/>
          <a:p>
            <a:endParaRPr sz="3567"/>
          </a:p>
        </p:txBody>
      </p:sp>
      <p:sp>
        <p:nvSpPr>
          <p:cNvPr id="12" name="object 12"/>
          <p:cNvSpPr/>
          <p:nvPr/>
        </p:nvSpPr>
        <p:spPr>
          <a:xfrm>
            <a:off x="1133712" y="2495204"/>
            <a:ext cx="104215" cy="104215"/>
          </a:xfrm>
          <a:prstGeom prst="rect">
            <a:avLst/>
          </a:prstGeom>
          <a:blipFill>
            <a:blip r:embed="rId5" cstate="print"/>
            <a:stretch>
              <a:fillRect/>
            </a:stretch>
          </a:blipFill>
        </p:spPr>
        <p:txBody>
          <a:bodyPr wrap="square" lIns="0" tIns="0" rIns="0" bIns="0" rtlCol="0"/>
          <a:lstStyle/>
          <a:p>
            <a:endParaRPr sz="3567"/>
          </a:p>
        </p:txBody>
      </p:sp>
      <p:sp>
        <p:nvSpPr>
          <p:cNvPr id="13" name="object 13"/>
          <p:cNvSpPr/>
          <p:nvPr/>
        </p:nvSpPr>
        <p:spPr>
          <a:xfrm>
            <a:off x="1133712" y="3046737"/>
            <a:ext cx="104215" cy="104215"/>
          </a:xfrm>
          <a:prstGeom prst="rect">
            <a:avLst/>
          </a:prstGeom>
          <a:blipFill>
            <a:blip r:embed="rId5" cstate="print"/>
            <a:stretch>
              <a:fillRect/>
            </a:stretch>
          </a:blipFill>
        </p:spPr>
        <p:txBody>
          <a:bodyPr wrap="square" lIns="0" tIns="0" rIns="0" bIns="0" rtlCol="0"/>
          <a:lstStyle/>
          <a:p>
            <a:endParaRPr sz="3567"/>
          </a:p>
        </p:txBody>
      </p:sp>
      <p:sp>
        <p:nvSpPr>
          <p:cNvPr id="15" name="object 15"/>
          <p:cNvSpPr txBox="1"/>
          <p:nvPr/>
        </p:nvSpPr>
        <p:spPr>
          <a:xfrm>
            <a:off x="800930" y="1746437"/>
            <a:ext cx="7438099" cy="2518602"/>
          </a:xfrm>
          <a:prstGeom prst="rect">
            <a:avLst/>
          </a:prstGeom>
        </p:spPr>
        <p:txBody>
          <a:bodyPr vert="horz" wrap="square" lIns="0" tIns="154777" rIns="0" bIns="0" rtlCol="0">
            <a:spAutoFit/>
          </a:bodyPr>
          <a:lstStyle/>
          <a:p>
            <a:pPr marL="25168">
              <a:spcBef>
                <a:spcPts val="1219"/>
              </a:spcBef>
            </a:pPr>
            <a:r>
              <a:rPr sz="2180" b="1" spc="-99" dirty="0">
                <a:latin typeface="Arial"/>
                <a:cs typeface="Arial"/>
              </a:rPr>
              <a:t>Homogénéisation </a:t>
            </a:r>
            <a:r>
              <a:rPr sz="2180" b="1" spc="-119" dirty="0">
                <a:latin typeface="Arial"/>
                <a:cs typeface="Arial"/>
              </a:rPr>
              <a:t>du </a:t>
            </a:r>
            <a:r>
              <a:rPr sz="2180" b="1" spc="-129" dirty="0">
                <a:latin typeface="Arial"/>
                <a:cs typeface="Arial"/>
              </a:rPr>
              <a:t>risque </a:t>
            </a:r>
            <a:r>
              <a:rPr sz="2180" b="1" spc="-119" dirty="0">
                <a:latin typeface="Arial"/>
                <a:cs typeface="Arial"/>
              </a:rPr>
              <a:t>de </a:t>
            </a:r>
            <a:r>
              <a:rPr sz="2180" b="1" spc="-159" dirty="0">
                <a:latin typeface="Arial"/>
                <a:cs typeface="Arial"/>
              </a:rPr>
              <a:t>base </a:t>
            </a:r>
            <a:r>
              <a:rPr sz="2180" b="1" spc="-69" dirty="0">
                <a:latin typeface="Arial"/>
                <a:cs typeface="Arial"/>
              </a:rPr>
              <a:t>entre </a:t>
            </a:r>
            <a:r>
              <a:rPr sz="2180" b="1" spc="-159" dirty="0">
                <a:latin typeface="Arial"/>
                <a:cs typeface="Arial"/>
              </a:rPr>
              <a:t>les</a:t>
            </a:r>
            <a:r>
              <a:rPr sz="2180" b="1" spc="40" dirty="0">
                <a:latin typeface="Arial"/>
                <a:cs typeface="Arial"/>
              </a:rPr>
              <a:t> </a:t>
            </a:r>
            <a:r>
              <a:rPr sz="2180" b="1" spc="-139" dirty="0">
                <a:latin typeface="Arial"/>
                <a:cs typeface="Arial"/>
              </a:rPr>
              <a:t>groupes</a:t>
            </a:r>
            <a:endParaRPr sz="2180" dirty="0">
              <a:latin typeface="Arial"/>
              <a:cs typeface="Arial"/>
            </a:endParaRPr>
          </a:p>
          <a:p>
            <a:pPr marL="573821">
              <a:spcBef>
                <a:spcPts val="941"/>
              </a:spcBef>
            </a:pPr>
            <a:r>
              <a:rPr sz="1982" b="1" spc="-89" dirty="0">
                <a:latin typeface="Arial"/>
                <a:cs typeface="Arial"/>
              </a:rPr>
              <a:t>Randomisation </a:t>
            </a:r>
            <a:r>
              <a:rPr sz="1982" b="1" spc="-30" dirty="0">
                <a:latin typeface="Arial"/>
                <a:cs typeface="Arial"/>
              </a:rPr>
              <a:t>(</a:t>
            </a:r>
            <a:r>
              <a:rPr sz="1982" b="1" spc="-30" dirty="0">
                <a:solidFill>
                  <a:srgbClr val="ED1C24"/>
                </a:solidFill>
                <a:latin typeface="Arial"/>
                <a:cs typeface="Arial"/>
              </a:rPr>
              <a:t>a</a:t>
            </a:r>
            <a:r>
              <a:rPr sz="1982" b="1" spc="-178" dirty="0">
                <a:solidFill>
                  <a:srgbClr val="ED1C24"/>
                </a:solidFill>
                <a:latin typeface="Arial"/>
                <a:cs typeface="Arial"/>
              </a:rPr>
              <a:t> </a:t>
            </a:r>
            <a:r>
              <a:rPr sz="1982" b="1" spc="-30" dirty="0">
                <a:solidFill>
                  <a:srgbClr val="ED1C24"/>
                </a:solidFill>
                <a:latin typeface="Arial"/>
                <a:cs typeface="Arial"/>
              </a:rPr>
              <a:t>priori</a:t>
            </a:r>
            <a:r>
              <a:rPr sz="1982" b="1" spc="-30" dirty="0">
                <a:latin typeface="Arial"/>
                <a:cs typeface="Arial"/>
              </a:rPr>
              <a:t>)</a:t>
            </a:r>
            <a:endParaRPr sz="1982" b="1" dirty="0">
              <a:latin typeface="Arial"/>
              <a:cs typeface="Arial"/>
            </a:endParaRPr>
          </a:p>
          <a:p>
            <a:pPr marL="573821">
              <a:spcBef>
                <a:spcPts val="1962"/>
              </a:spcBef>
            </a:pPr>
            <a:r>
              <a:rPr sz="1982" spc="-20" dirty="0">
                <a:latin typeface="Arial"/>
                <a:cs typeface="Arial"/>
              </a:rPr>
              <a:t>Stratification, </a:t>
            </a:r>
            <a:r>
              <a:rPr sz="1982" spc="-89" dirty="0">
                <a:latin typeface="Arial"/>
                <a:cs typeface="Arial"/>
              </a:rPr>
              <a:t>appariement, </a:t>
            </a:r>
            <a:r>
              <a:rPr sz="1982" spc="-40" dirty="0">
                <a:latin typeface="Arial"/>
                <a:cs typeface="Arial"/>
              </a:rPr>
              <a:t>restriction, </a:t>
            </a:r>
            <a:r>
              <a:rPr sz="1982" spc="-79" dirty="0">
                <a:latin typeface="Arial"/>
                <a:cs typeface="Arial"/>
              </a:rPr>
              <a:t>pondération </a:t>
            </a:r>
            <a:r>
              <a:rPr sz="1982" spc="-30" dirty="0">
                <a:latin typeface="Arial"/>
                <a:cs typeface="Arial"/>
              </a:rPr>
              <a:t>(a</a:t>
            </a:r>
            <a:r>
              <a:rPr sz="1982" spc="-149" dirty="0">
                <a:latin typeface="Arial"/>
                <a:cs typeface="Arial"/>
              </a:rPr>
              <a:t> </a:t>
            </a:r>
            <a:r>
              <a:rPr sz="1982" spc="-50" dirty="0">
                <a:latin typeface="Arial"/>
                <a:cs typeface="Arial"/>
              </a:rPr>
              <a:t>posteriori)</a:t>
            </a:r>
            <a:endParaRPr sz="1982" dirty="0">
              <a:latin typeface="Arial"/>
              <a:cs typeface="Arial"/>
            </a:endParaRPr>
          </a:p>
          <a:p>
            <a:pPr>
              <a:lnSpc>
                <a:spcPct val="100000"/>
              </a:lnSpc>
            </a:pPr>
            <a:endParaRPr sz="2378" dirty="0">
              <a:latin typeface="Times New Roman"/>
              <a:cs typeface="Times New Roman"/>
            </a:endParaRPr>
          </a:p>
          <a:p>
            <a:pPr marL="25168"/>
            <a:r>
              <a:rPr sz="2180" b="1" spc="-30" dirty="0">
                <a:latin typeface="Arial"/>
                <a:cs typeface="Arial"/>
              </a:rPr>
              <a:t>Estimation/Modélisation </a:t>
            </a:r>
            <a:r>
              <a:rPr sz="2180" b="1" spc="-119" dirty="0">
                <a:latin typeface="Arial"/>
                <a:cs typeface="Arial"/>
              </a:rPr>
              <a:t>du </a:t>
            </a:r>
            <a:r>
              <a:rPr sz="2180" b="1" spc="-129" dirty="0">
                <a:latin typeface="Arial"/>
                <a:cs typeface="Arial"/>
              </a:rPr>
              <a:t>risque </a:t>
            </a:r>
            <a:r>
              <a:rPr sz="2180" b="1" spc="-119" dirty="0">
                <a:latin typeface="Arial"/>
                <a:cs typeface="Arial"/>
              </a:rPr>
              <a:t>de</a:t>
            </a:r>
            <a:r>
              <a:rPr sz="2180" b="1" spc="20" dirty="0">
                <a:latin typeface="Arial"/>
                <a:cs typeface="Arial"/>
              </a:rPr>
              <a:t> </a:t>
            </a:r>
            <a:r>
              <a:rPr sz="2180" b="1" spc="-159" dirty="0">
                <a:latin typeface="Arial"/>
                <a:cs typeface="Arial"/>
              </a:rPr>
              <a:t>base</a:t>
            </a:r>
            <a:endParaRPr sz="2180" dirty="0">
              <a:latin typeface="Arial"/>
              <a:cs typeface="Arial"/>
            </a:endParaRPr>
          </a:p>
          <a:p>
            <a:pPr marL="573821">
              <a:spcBef>
                <a:spcPts val="347"/>
              </a:spcBef>
            </a:pPr>
            <a:r>
              <a:rPr sz="1982" spc="-149" dirty="0">
                <a:latin typeface="Arial"/>
                <a:cs typeface="Arial"/>
              </a:rPr>
              <a:t>Régression </a:t>
            </a:r>
            <a:r>
              <a:rPr sz="1982" spc="-59" dirty="0">
                <a:latin typeface="Arial"/>
                <a:cs typeface="Arial"/>
              </a:rPr>
              <a:t>multivariée, etc </a:t>
            </a:r>
            <a:r>
              <a:rPr sz="1982" spc="-30" dirty="0">
                <a:latin typeface="Arial"/>
                <a:cs typeface="Arial"/>
              </a:rPr>
              <a:t>(a</a:t>
            </a:r>
            <a:r>
              <a:rPr sz="1982" spc="248" dirty="0">
                <a:latin typeface="Arial"/>
                <a:cs typeface="Arial"/>
              </a:rPr>
              <a:t> </a:t>
            </a:r>
            <a:r>
              <a:rPr sz="1982" spc="-50" dirty="0">
                <a:latin typeface="Arial"/>
                <a:cs typeface="Arial"/>
              </a:rPr>
              <a:t>posteriori)</a:t>
            </a:r>
            <a:endParaRPr sz="1982" dirty="0">
              <a:latin typeface="Arial"/>
              <a:cs typeface="Arial"/>
            </a:endParaRPr>
          </a:p>
        </p:txBody>
      </p:sp>
      <p:sp>
        <p:nvSpPr>
          <p:cNvPr id="22" name="Espace réservé du numéro de diapositive 21">
            <a:extLst>
              <a:ext uri="{FF2B5EF4-FFF2-40B4-BE49-F238E27FC236}">
                <a16:creationId xmlns:a16="http://schemas.microsoft.com/office/drawing/2014/main" id="{3564AC2A-5030-BF5F-67E3-A74AFCD545F0}"/>
              </a:ext>
            </a:extLst>
          </p:cNvPr>
          <p:cNvSpPr>
            <a:spLocks noGrp="1"/>
          </p:cNvSpPr>
          <p:nvPr>
            <p:ph type="sldNum" sz="quarter" idx="12"/>
          </p:nvPr>
        </p:nvSpPr>
        <p:spPr/>
        <p:txBody>
          <a:bodyPr/>
          <a:lstStyle/>
          <a:p>
            <a:fld id="{611D7366-0FAE-4A69-A58C-120E1BA5BC8E}" type="slidenum">
              <a:rPr lang="fr-FR" smtClean="0"/>
              <a:t>22</a:t>
            </a:fld>
            <a:endParaRPr lang="fr-FR"/>
          </a:p>
        </p:txBody>
      </p:sp>
    </p:spTree>
  </p:cSld>
  <p:clrMapOvr>
    <a:masterClrMapping/>
  </p:clrMapOvr>
  <p:transition>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3046" y="9158"/>
            <a:ext cx="4883010" cy="711415"/>
          </a:xfrm>
          <a:prstGeom prst="rect">
            <a:avLst/>
          </a:prstGeom>
        </p:spPr>
        <p:txBody>
          <a:bodyPr vert="horz" wrap="square" lIns="0" tIns="33975" rIns="0" bIns="0" rtlCol="0" anchor="ctr">
            <a:spAutoFit/>
          </a:bodyPr>
          <a:lstStyle/>
          <a:p>
            <a:pPr marL="25168">
              <a:spcBef>
                <a:spcPts val="268"/>
              </a:spcBef>
            </a:pPr>
            <a:r>
              <a:rPr spc="10" dirty="0">
                <a:latin typeface="Times New Roman"/>
                <a:cs typeface="Times New Roman"/>
              </a:rPr>
              <a:t>Problématique</a:t>
            </a:r>
          </a:p>
        </p:txBody>
      </p:sp>
      <p:sp>
        <p:nvSpPr>
          <p:cNvPr id="8" name="object 8"/>
          <p:cNvSpPr/>
          <p:nvPr/>
        </p:nvSpPr>
        <p:spPr>
          <a:xfrm>
            <a:off x="8963621" y="1096216"/>
            <a:ext cx="0" cy="1784338"/>
          </a:xfrm>
          <a:custGeom>
            <a:avLst/>
            <a:gdLst/>
            <a:ahLst/>
            <a:cxnLst/>
            <a:rect l="l" t="t" r="r" b="b"/>
            <a:pathLst>
              <a:path h="900430">
                <a:moveTo>
                  <a:pt x="0" y="900319"/>
                </a:moveTo>
                <a:lnTo>
                  <a:pt x="0" y="0"/>
                </a:lnTo>
              </a:path>
            </a:pathLst>
          </a:custGeom>
          <a:ln w="3175">
            <a:solidFill>
              <a:srgbClr val="7F7F7F"/>
            </a:solidFill>
          </a:ln>
        </p:spPr>
        <p:txBody>
          <a:bodyPr wrap="square" lIns="0" tIns="0" rIns="0" bIns="0" rtlCol="0"/>
          <a:lstStyle/>
          <a:p>
            <a:endParaRPr sz="3567"/>
          </a:p>
        </p:txBody>
      </p:sp>
      <p:sp>
        <p:nvSpPr>
          <p:cNvPr id="9" name="object 9"/>
          <p:cNvSpPr/>
          <p:nvPr/>
        </p:nvSpPr>
        <p:spPr>
          <a:xfrm>
            <a:off x="8963621" y="1071049"/>
            <a:ext cx="0" cy="25167"/>
          </a:xfrm>
          <a:custGeom>
            <a:avLst/>
            <a:gdLst/>
            <a:ahLst/>
            <a:cxnLst/>
            <a:rect l="l" t="t" r="r" b="b"/>
            <a:pathLst>
              <a:path h="12700">
                <a:moveTo>
                  <a:pt x="0" y="12700"/>
                </a:moveTo>
                <a:lnTo>
                  <a:pt x="0" y="0"/>
                </a:lnTo>
              </a:path>
            </a:pathLst>
          </a:custGeom>
          <a:ln w="3175">
            <a:solidFill>
              <a:srgbClr val="AFAFAF"/>
            </a:solidFill>
          </a:ln>
        </p:spPr>
        <p:txBody>
          <a:bodyPr wrap="square" lIns="0" tIns="0" rIns="0" bIns="0" rtlCol="0"/>
          <a:lstStyle/>
          <a:p>
            <a:endParaRPr sz="3567"/>
          </a:p>
        </p:txBody>
      </p:sp>
      <p:sp>
        <p:nvSpPr>
          <p:cNvPr id="10" name="object 10"/>
          <p:cNvSpPr/>
          <p:nvPr/>
        </p:nvSpPr>
        <p:spPr>
          <a:xfrm>
            <a:off x="8963621" y="1045882"/>
            <a:ext cx="0" cy="25167"/>
          </a:xfrm>
          <a:custGeom>
            <a:avLst/>
            <a:gdLst/>
            <a:ahLst/>
            <a:cxnLst/>
            <a:rect l="l" t="t" r="r" b="b"/>
            <a:pathLst>
              <a:path h="12700">
                <a:moveTo>
                  <a:pt x="0" y="12700"/>
                </a:moveTo>
                <a:lnTo>
                  <a:pt x="0" y="0"/>
                </a:lnTo>
              </a:path>
            </a:pathLst>
          </a:custGeom>
          <a:ln w="3175">
            <a:solidFill>
              <a:srgbClr val="CECECE"/>
            </a:solidFill>
          </a:ln>
        </p:spPr>
        <p:txBody>
          <a:bodyPr wrap="square" lIns="0" tIns="0" rIns="0" bIns="0" rtlCol="0"/>
          <a:lstStyle/>
          <a:p>
            <a:endParaRPr sz="3567"/>
          </a:p>
        </p:txBody>
      </p:sp>
      <p:sp>
        <p:nvSpPr>
          <p:cNvPr id="11" name="object 11"/>
          <p:cNvSpPr/>
          <p:nvPr/>
        </p:nvSpPr>
        <p:spPr>
          <a:xfrm>
            <a:off x="8963621" y="1020715"/>
            <a:ext cx="0" cy="25167"/>
          </a:xfrm>
          <a:custGeom>
            <a:avLst/>
            <a:gdLst/>
            <a:ahLst/>
            <a:cxnLst/>
            <a:rect l="l" t="t" r="r" b="b"/>
            <a:pathLst>
              <a:path h="12700">
                <a:moveTo>
                  <a:pt x="0" y="12700"/>
                </a:moveTo>
                <a:lnTo>
                  <a:pt x="0" y="0"/>
                </a:lnTo>
              </a:path>
            </a:pathLst>
          </a:custGeom>
          <a:ln w="3175">
            <a:solidFill>
              <a:srgbClr val="EFEFEF"/>
            </a:solidFill>
          </a:ln>
        </p:spPr>
        <p:txBody>
          <a:bodyPr wrap="square" lIns="0" tIns="0" rIns="0" bIns="0" rtlCol="0"/>
          <a:lstStyle/>
          <a:p>
            <a:endParaRPr sz="3567"/>
          </a:p>
        </p:txBody>
      </p:sp>
      <p:sp>
        <p:nvSpPr>
          <p:cNvPr id="14" name="object 14"/>
          <p:cNvSpPr/>
          <p:nvPr/>
        </p:nvSpPr>
        <p:spPr>
          <a:xfrm>
            <a:off x="4629388" y="1578463"/>
            <a:ext cx="2533151" cy="2809635"/>
          </a:xfrm>
          <a:prstGeom prst="rect">
            <a:avLst/>
          </a:prstGeom>
          <a:blipFill>
            <a:blip r:embed="rId2" cstate="print"/>
            <a:stretch>
              <a:fillRect/>
            </a:stretch>
          </a:blipFill>
        </p:spPr>
        <p:txBody>
          <a:bodyPr wrap="square" lIns="0" tIns="0" rIns="0" bIns="0" rtlCol="0"/>
          <a:lstStyle/>
          <a:p>
            <a:endParaRPr sz="3567"/>
          </a:p>
        </p:txBody>
      </p:sp>
      <p:sp>
        <p:nvSpPr>
          <p:cNvPr id="16" name="object 16"/>
          <p:cNvSpPr txBox="1"/>
          <p:nvPr/>
        </p:nvSpPr>
        <p:spPr>
          <a:xfrm>
            <a:off x="2883741" y="1699874"/>
            <a:ext cx="929920" cy="577021"/>
          </a:xfrm>
          <a:prstGeom prst="rect">
            <a:avLst/>
          </a:prstGeom>
        </p:spPr>
        <p:txBody>
          <a:bodyPr vert="horz" wrap="square" lIns="0" tIns="20134" rIns="0" bIns="0" rtlCol="0">
            <a:spAutoFit/>
          </a:bodyPr>
          <a:lstStyle/>
          <a:p>
            <a:pPr marL="25168" marR="10067">
              <a:lnSpc>
                <a:spcPct val="103099"/>
              </a:lnSpc>
              <a:spcBef>
                <a:spcPts val="159"/>
              </a:spcBef>
            </a:pPr>
            <a:r>
              <a:rPr sz="1189" b="1" dirty="0">
                <a:solidFill>
                  <a:srgbClr val="53585F"/>
                </a:solidFill>
                <a:latin typeface="Comic Sans MS"/>
                <a:cs typeface="Comic Sans MS"/>
              </a:rPr>
              <a:t>Facteurs</a:t>
            </a:r>
            <a:r>
              <a:rPr sz="1189" b="1" spc="-139" dirty="0">
                <a:solidFill>
                  <a:srgbClr val="53585F"/>
                </a:solidFill>
                <a:latin typeface="Comic Sans MS"/>
                <a:cs typeface="Comic Sans MS"/>
              </a:rPr>
              <a:t> </a:t>
            </a:r>
            <a:r>
              <a:rPr sz="1189" b="1" dirty="0">
                <a:solidFill>
                  <a:srgbClr val="53585F"/>
                </a:solidFill>
                <a:latin typeface="Comic Sans MS"/>
                <a:cs typeface="Comic Sans MS"/>
              </a:rPr>
              <a:t>de  confusion  observés</a:t>
            </a:r>
            <a:endParaRPr sz="1189">
              <a:latin typeface="Comic Sans MS"/>
              <a:cs typeface="Comic Sans MS"/>
            </a:endParaRPr>
          </a:p>
        </p:txBody>
      </p:sp>
      <p:sp>
        <p:nvSpPr>
          <p:cNvPr id="17" name="object 17"/>
          <p:cNvSpPr txBox="1"/>
          <p:nvPr/>
        </p:nvSpPr>
        <p:spPr>
          <a:xfrm>
            <a:off x="2953113" y="3625873"/>
            <a:ext cx="2465105" cy="1781069"/>
          </a:xfrm>
          <a:prstGeom prst="rect">
            <a:avLst/>
          </a:prstGeom>
        </p:spPr>
        <p:txBody>
          <a:bodyPr vert="horz" wrap="square" lIns="0" tIns="20134" rIns="0" bIns="0" rtlCol="0">
            <a:spAutoFit/>
          </a:bodyPr>
          <a:lstStyle/>
          <a:p>
            <a:pPr marL="25168" marR="1482371">
              <a:lnSpc>
                <a:spcPct val="103099"/>
              </a:lnSpc>
              <a:spcBef>
                <a:spcPts val="159"/>
              </a:spcBef>
            </a:pPr>
            <a:r>
              <a:rPr sz="1189" b="1" dirty="0">
                <a:latin typeface="Comic Sans MS"/>
                <a:cs typeface="Comic Sans MS"/>
              </a:rPr>
              <a:t>Facteurs de  confusion  non</a:t>
            </a:r>
            <a:r>
              <a:rPr sz="1189" b="1" spc="-159" dirty="0">
                <a:latin typeface="Comic Sans MS"/>
                <a:cs typeface="Comic Sans MS"/>
              </a:rPr>
              <a:t> </a:t>
            </a:r>
            <a:r>
              <a:rPr sz="1189" b="1" dirty="0" err="1">
                <a:latin typeface="Comic Sans MS"/>
                <a:cs typeface="Comic Sans MS"/>
              </a:rPr>
              <a:t>observés</a:t>
            </a:r>
            <a:endParaRPr lang="fr-FR" sz="1189" b="1" dirty="0">
              <a:latin typeface="Comic Sans MS"/>
              <a:cs typeface="Comic Sans MS"/>
            </a:endParaRPr>
          </a:p>
          <a:p>
            <a:pPr marL="25168" marR="1482371">
              <a:lnSpc>
                <a:spcPct val="103099"/>
              </a:lnSpc>
              <a:spcBef>
                <a:spcPts val="159"/>
              </a:spcBef>
            </a:pPr>
            <a:r>
              <a:rPr lang="fr-FR" sz="1189" b="1" dirty="0">
                <a:latin typeface="Comic Sans MS"/>
                <a:cs typeface="Comic Sans MS"/>
              </a:rPr>
              <a:t>ou</a:t>
            </a:r>
          </a:p>
          <a:p>
            <a:pPr marL="25168" marR="1482371">
              <a:lnSpc>
                <a:spcPct val="103099"/>
              </a:lnSpc>
              <a:spcBef>
                <a:spcPts val="159"/>
              </a:spcBef>
            </a:pPr>
            <a:r>
              <a:rPr lang="fr-FR" sz="1189" b="1" dirty="0">
                <a:latin typeface="Comic Sans MS"/>
                <a:cs typeface="Comic Sans MS"/>
              </a:rPr>
              <a:t>Confusion résiduelle</a:t>
            </a:r>
            <a:endParaRPr sz="1189" dirty="0">
              <a:latin typeface="Comic Sans MS"/>
              <a:cs typeface="Comic Sans MS"/>
            </a:endParaRPr>
          </a:p>
          <a:p>
            <a:pPr>
              <a:lnSpc>
                <a:spcPct val="100000"/>
              </a:lnSpc>
            </a:pPr>
            <a:endParaRPr sz="1585" dirty="0">
              <a:latin typeface="Times New Roman"/>
              <a:cs typeface="Times New Roman"/>
            </a:endParaRPr>
          </a:p>
          <a:p>
            <a:pPr marR="10067" algn="r">
              <a:spcBef>
                <a:spcPts val="1318"/>
              </a:spcBef>
            </a:pPr>
            <a:r>
              <a:rPr sz="1090" b="1" dirty="0">
                <a:latin typeface="Comic Sans MS"/>
                <a:cs typeface="Comic Sans MS"/>
              </a:rPr>
              <a:t>%</a:t>
            </a:r>
            <a:r>
              <a:rPr sz="1090" b="1" spc="-10" dirty="0">
                <a:latin typeface="Comic Sans MS"/>
                <a:cs typeface="Comic Sans MS"/>
              </a:rPr>
              <a:t>E</a:t>
            </a:r>
            <a:r>
              <a:rPr sz="1090" b="1" dirty="0">
                <a:latin typeface="Comic Sans MS"/>
                <a:cs typeface="Comic Sans MS"/>
              </a:rPr>
              <a:t>ffe</a:t>
            </a:r>
            <a:r>
              <a:rPr sz="1090" b="1" spc="-10" dirty="0">
                <a:latin typeface="Comic Sans MS"/>
                <a:cs typeface="Comic Sans MS"/>
              </a:rPr>
              <a:t>c</a:t>
            </a:r>
            <a:r>
              <a:rPr sz="1090" b="1" dirty="0">
                <a:latin typeface="Comic Sans MS"/>
                <a:cs typeface="Comic Sans MS"/>
              </a:rPr>
              <a:t>tif</a:t>
            </a:r>
            <a:endParaRPr sz="1090" dirty="0">
              <a:latin typeface="Comic Sans MS"/>
              <a:cs typeface="Comic Sans MS"/>
            </a:endParaRPr>
          </a:p>
        </p:txBody>
      </p:sp>
      <p:sp>
        <p:nvSpPr>
          <p:cNvPr id="3" name="Espace réservé du numéro de diapositive 2">
            <a:extLst>
              <a:ext uri="{FF2B5EF4-FFF2-40B4-BE49-F238E27FC236}">
                <a16:creationId xmlns:a16="http://schemas.microsoft.com/office/drawing/2014/main" id="{9FF4292A-98BA-989C-95AB-3C9B828A1190}"/>
              </a:ext>
            </a:extLst>
          </p:cNvPr>
          <p:cNvSpPr>
            <a:spLocks noGrp="1"/>
          </p:cNvSpPr>
          <p:nvPr>
            <p:ph type="sldNum" sz="quarter" idx="12"/>
          </p:nvPr>
        </p:nvSpPr>
        <p:spPr/>
        <p:txBody>
          <a:bodyPr/>
          <a:lstStyle/>
          <a:p>
            <a:fld id="{611D7366-0FAE-4A69-A58C-120E1BA5BC8E}" type="slidenum">
              <a:rPr lang="fr-FR" smtClean="0"/>
              <a:t>23</a:t>
            </a:fld>
            <a:endParaRPr lang="fr-FR"/>
          </a:p>
        </p:txBody>
      </p:sp>
      <p:sp>
        <p:nvSpPr>
          <p:cNvPr id="4" name="ZoneTexte 3">
            <a:extLst>
              <a:ext uri="{FF2B5EF4-FFF2-40B4-BE49-F238E27FC236}">
                <a16:creationId xmlns:a16="http://schemas.microsoft.com/office/drawing/2014/main" id="{6C9C0781-DE2F-EBCE-1D45-3C9672173B2B}"/>
              </a:ext>
            </a:extLst>
          </p:cNvPr>
          <p:cNvSpPr txBox="1"/>
          <p:nvPr/>
        </p:nvSpPr>
        <p:spPr>
          <a:xfrm>
            <a:off x="6294154" y="964852"/>
            <a:ext cx="518091" cy="369332"/>
          </a:xfrm>
          <a:prstGeom prst="rect">
            <a:avLst/>
          </a:prstGeom>
          <a:noFill/>
        </p:spPr>
        <p:txBody>
          <a:bodyPr wrap="none" rtlCol="0">
            <a:spAutoFit/>
          </a:bodyPr>
          <a:lstStyle/>
          <a:p>
            <a:r>
              <a:rPr lang="fr-FR" dirty="0" err="1"/>
              <a:t>Exp</a:t>
            </a:r>
            <a:endParaRPr lang="fr-FR" dirty="0"/>
          </a:p>
        </p:txBody>
      </p:sp>
      <p:sp>
        <p:nvSpPr>
          <p:cNvPr id="5" name="ZoneTexte 4">
            <a:extLst>
              <a:ext uri="{FF2B5EF4-FFF2-40B4-BE49-F238E27FC236}">
                <a16:creationId xmlns:a16="http://schemas.microsoft.com/office/drawing/2014/main" id="{7856A638-0F28-8E46-CE98-0B252A91FB2A}"/>
              </a:ext>
            </a:extLst>
          </p:cNvPr>
          <p:cNvSpPr txBox="1"/>
          <p:nvPr/>
        </p:nvSpPr>
        <p:spPr>
          <a:xfrm>
            <a:off x="4927666" y="1020715"/>
            <a:ext cx="981102" cy="369332"/>
          </a:xfrm>
          <a:prstGeom prst="rect">
            <a:avLst/>
          </a:prstGeom>
          <a:noFill/>
        </p:spPr>
        <p:txBody>
          <a:bodyPr wrap="none" rtlCol="0">
            <a:spAutoFit/>
          </a:bodyPr>
          <a:lstStyle/>
          <a:p>
            <a:r>
              <a:rPr lang="fr-FR" dirty="0"/>
              <a:t>Non-</a:t>
            </a:r>
            <a:r>
              <a:rPr lang="fr-FR" dirty="0" err="1"/>
              <a:t>exp</a:t>
            </a:r>
            <a:endParaRPr lang="fr-FR" dirty="0"/>
          </a:p>
        </p:txBody>
      </p:sp>
    </p:spTree>
  </p:cSld>
  <p:clrMapOvr>
    <a:masterClrMapping/>
  </p:clrMapOvr>
  <p:transition>
    <p:cu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33121E-691B-7A8E-8F16-8761D6902AE5}"/>
              </a:ext>
            </a:extLst>
          </p:cNvPr>
          <p:cNvSpPr>
            <a:spLocks noGrp="1"/>
          </p:cNvSpPr>
          <p:nvPr>
            <p:ph type="title"/>
          </p:nvPr>
        </p:nvSpPr>
        <p:spPr/>
        <p:txBody>
          <a:bodyPr/>
          <a:lstStyle/>
          <a:p>
            <a:r>
              <a:rPr lang="fr-FR" dirty="0"/>
              <a:t>Covid : le vaccin protège t-il?</a:t>
            </a:r>
          </a:p>
        </p:txBody>
      </p:sp>
      <p:sp>
        <p:nvSpPr>
          <p:cNvPr id="3" name="Espace réservé du contenu 2">
            <a:extLst>
              <a:ext uri="{FF2B5EF4-FFF2-40B4-BE49-F238E27FC236}">
                <a16:creationId xmlns:a16="http://schemas.microsoft.com/office/drawing/2014/main" id="{A1D0866B-450B-A958-3188-9D077E554BAC}"/>
              </a:ext>
            </a:extLst>
          </p:cNvPr>
          <p:cNvSpPr>
            <a:spLocks noGrp="1"/>
          </p:cNvSpPr>
          <p:nvPr>
            <p:ph idx="1"/>
          </p:nvPr>
        </p:nvSpPr>
        <p:spPr>
          <a:xfrm>
            <a:off x="457200" y="1600200"/>
            <a:ext cx="8435280" cy="4525963"/>
          </a:xfrm>
        </p:spPr>
        <p:txBody>
          <a:bodyPr/>
          <a:lstStyle/>
          <a:p>
            <a:pPr marL="0" indent="0">
              <a:buNone/>
            </a:pPr>
            <a:r>
              <a:rPr lang="fr-FR" b="0" i="0" u="none" strike="noStrike" dirty="0">
                <a:solidFill>
                  <a:srgbClr val="333333"/>
                </a:solidFill>
                <a:effectLst/>
                <a:latin typeface="Barlow" pitchFamily="2" charset="77"/>
              </a:rPr>
              <a:t>Dans la population prise dans son ensemble, le taux de mortalité est environ 2 fois </a:t>
            </a:r>
            <a:r>
              <a:rPr lang="fr-FR" b="0" i="1" u="none" strike="noStrike" dirty="0">
                <a:solidFill>
                  <a:srgbClr val="333333"/>
                </a:solidFill>
                <a:effectLst/>
                <a:latin typeface="Barlow" pitchFamily="2" charset="77"/>
              </a:rPr>
              <a:t>moins</a:t>
            </a:r>
            <a:r>
              <a:rPr lang="fr-FR" b="0" i="0" u="none" strike="noStrike" dirty="0">
                <a:solidFill>
                  <a:srgbClr val="333333"/>
                </a:solidFill>
                <a:effectLst/>
                <a:latin typeface="Barlow" pitchFamily="2" charset="77"/>
              </a:rPr>
              <a:t> élevé chez </a:t>
            </a:r>
            <a:r>
              <a:rPr lang="fr-FR" b="1" i="0" u="none" strike="noStrike" dirty="0">
                <a:solidFill>
                  <a:srgbClr val="333333"/>
                </a:solidFill>
                <a:effectLst/>
                <a:latin typeface="Barlow" pitchFamily="2" charset="77"/>
              </a:rPr>
              <a:t>les non-vaccinés que chez les vaccinés</a:t>
            </a:r>
            <a:r>
              <a:rPr lang="fr-FR" b="0" i="0" u="none" strike="noStrike" dirty="0">
                <a:solidFill>
                  <a:srgbClr val="333333"/>
                </a:solidFill>
                <a:effectLst/>
                <a:latin typeface="Barlow" pitchFamily="2" charset="77"/>
              </a:rPr>
              <a:t> (ou partiellement vaccinés).</a:t>
            </a:r>
          </a:p>
          <a:p>
            <a:pPr marL="0" indent="0">
              <a:buNone/>
            </a:pPr>
            <a:endParaRPr lang="fr-FR" dirty="0">
              <a:solidFill>
                <a:srgbClr val="333333"/>
              </a:solidFill>
              <a:latin typeface="Barlow" pitchFamily="2" charset="77"/>
            </a:endParaRPr>
          </a:p>
          <a:p>
            <a:pPr marL="0" indent="0">
              <a:buNone/>
            </a:pPr>
            <a:r>
              <a:rPr lang="fr-FR" b="0" i="0" u="none" strike="noStrike" dirty="0">
                <a:solidFill>
                  <a:srgbClr val="333333"/>
                </a:solidFill>
                <a:effectLst/>
                <a:latin typeface="Barlow" pitchFamily="2" charset="77"/>
              </a:rPr>
              <a:t>Vaccinés = 12%</a:t>
            </a:r>
          </a:p>
          <a:p>
            <a:pPr marL="0" indent="0">
              <a:buNone/>
            </a:pPr>
            <a:r>
              <a:rPr lang="fr-FR" dirty="0">
                <a:solidFill>
                  <a:srgbClr val="333333"/>
                </a:solidFill>
                <a:latin typeface="Barlow" pitchFamily="2" charset="77"/>
              </a:rPr>
              <a:t>Non vaccinés = 6%</a:t>
            </a:r>
            <a:endParaRPr lang="fr-FR" b="0" i="0" u="none" strike="noStrike" dirty="0">
              <a:solidFill>
                <a:srgbClr val="333333"/>
              </a:solidFill>
              <a:effectLst/>
              <a:latin typeface="Barlow" pitchFamily="2" charset="77"/>
            </a:endParaRPr>
          </a:p>
          <a:p>
            <a:pPr marL="0" indent="0">
              <a:buNone/>
            </a:pPr>
            <a:endParaRPr lang="fr-FR" b="0" i="0" u="none" strike="noStrike" dirty="0">
              <a:solidFill>
                <a:srgbClr val="333333"/>
              </a:solidFill>
              <a:effectLst/>
              <a:latin typeface="Barlow" pitchFamily="2" charset="77"/>
            </a:endParaRPr>
          </a:p>
          <a:p>
            <a:endParaRPr lang="fr-FR" dirty="0"/>
          </a:p>
        </p:txBody>
      </p:sp>
      <p:sp>
        <p:nvSpPr>
          <p:cNvPr id="5" name="Espace réservé du numéro de diapositive 4">
            <a:extLst>
              <a:ext uri="{FF2B5EF4-FFF2-40B4-BE49-F238E27FC236}">
                <a16:creationId xmlns:a16="http://schemas.microsoft.com/office/drawing/2014/main" id="{0C50E9DF-1B5E-D2A0-6977-B68D526A7D7C}"/>
              </a:ext>
            </a:extLst>
          </p:cNvPr>
          <p:cNvSpPr>
            <a:spLocks noGrp="1"/>
          </p:cNvSpPr>
          <p:nvPr>
            <p:ph type="sldNum" sz="quarter" idx="12"/>
          </p:nvPr>
        </p:nvSpPr>
        <p:spPr/>
        <p:txBody>
          <a:bodyPr/>
          <a:lstStyle/>
          <a:p>
            <a:fld id="{611D7366-0FAE-4A69-A58C-120E1BA5BC8E}" type="slidenum">
              <a:rPr lang="fr-FR" smtClean="0"/>
              <a:t>24</a:t>
            </a:fld>
            <a:endParaRPr lang="fr-FR"/>
          </a:p>
        </p:txBody>
      </p:sp>
    </p:spTree>
    <p:extLst>
      <p:ext uri="{BB962C8B-B14F-4D97-AF65-F5344CB8AC3E}">
        <p14:creationId xmlns:p14="http://schemas.microsoft.com/office/powerpoint/2010/main" val="35475961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17FBE0-4903-AB6B-1E4A-B432147ED396}"/>
              </a:ext>
            </a:extLst>
          </p:cNvPr>
          <p:cNvSpPr>
            <a:spLocks noGrp="1"/>
          </p:cNvSpPr>
          <p:nvPr>
            <p:ph type="title"/>
          </p:nvPr>
        </p:nvSpPr>
        <p:spPr/>
        <p:txBody>
          <a:bodyPr/>
          <a:lstStyle/>
          <a:p>
            <a:r>
              <a:rPr lang="fr-FR" dirty="0"/>
              <a:t>Population dans son ensemble</a:t>
            </a:r>
          </a:p>
        </p:txBody>
      </p:sp>
      <p:sp>
        <p:nvSpPr>
          <p:cNvPr id="5" name="Espace réservé du numéro de diapositive 4">
            <a:extLst>
              <a:ext uri="{FF2B5EF4-FFF2-40B4-BE49-F238E27FC236}">
                <a16:creationId xmlns:a16="http://schemas.microsoft.com/office/drawing/2014/main" id="{F4DFC607-1A31-9DB1-2742-011FE529CA3C}"/>
              </a:ext>
            </a:extLst>
          </p:cNvPr>
          <p:cNvSpPr>
            <a:spLocks noGrp="1"/>
          </p:cNvSpPr>
          <p:nvPr>
            <p:ph type="sldNum" sz="quarter" idx="12"/>
          </p:nvPr>
        </p:nvSpPr>
        <p:spPr/>
        <p:txBody>
          <a:bodyPr/>
          <a:lstStyle/>
          <a:p>
            <a:fld id="{611D7366-0FAE-4A69-A58C-120E1BA5BC8E}" type="slidenum">
              <a:rPr lang="fr-FR" smtClean="0"/>
              <a:t>25</a:t>
            </a:fld>
            <a:endParaRPr lang="fr-FR" dirty="0"/>
          </a:p>
        </p:txBody>
      </p:sp>
      <p:pic>
        <p:nvPicPr>
          <p:cNvPr id="1026" name="Picture 2">
            <a:extLst>
              <a:ext uri="{FF2B5EF4-FFF2-40B4-BE49-F238E27FC236}">
                <a16:creationId xmlns:a16="http://schemas.microsoft.com/office/drawing/2014/main" id="{E2ED388E-62DD-4EB8-4660-8B8389AD4F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2060848"/>
            <a:ext cx="9144000" cy="3371850"/>
          </a:xfrm>
          <a:prstGeom prst="rect">
            <a:avLst/>
          </a:prstGeom>
          <a:noFill/>
          <a:extLst>
            <a:ext uri="{909E8E84-426E-40DD-AFC4-6F175D3DCCD1}">
              <a14:hiddenFill xmlns:a14="http://schemas.microsoft.com/office/drawing/2010/main">
                <a:solidFill>
                  <a:srgbClr val="FFFFFF"/>
                </a:solidFill>
              </a14:hiddenFill>
            </a:ext>
          </a:extLst>
        </p:spPr>
      </p:pic>
      <p:sp>
        <p:nvSpPr>
          <p:cNvPr id="6" name="ZoneTexte 5">
            <a:extLst>
              <a:ext uri="{FF2B5EF4-FFF2-40B4-BE49-F238E27FC236}">
                <a16:creationId xmlns:a16="http://schemas.microsoft.com/office/drawing/2014/main" id="{2F7781CF-EBCD-1A2C-1524-AF5889CE183C}"/>
              </a:ext>
            </a:extLst>
          </p:cNvPr>
          <p:cNvSpPr txBox="1"/>
          <p:nvPr/>
        </p:nvSpPr>
        <p:spPr>
          <a:xfrm>
            <a:off x="2195736" y="5733256"/>
            <a:ext cx="989373" cy="369332"/>
          </a:xfrm>
          <a:prstGeom prst="rect">
            <a:avLst/>
          </a:prstGeom>
          <a:noFill/>
        </p:spPr>
        <p:txBody>
          <a:bodyPr wrap="none" rtlCol="0">
            <a:spAutoFit/>
          </a:bodyPr>
          <a:lstStyle/>
          <a:p>
            <a:r>
              <a:rPr lang="fr-FR" dirty="0"/>
              <a:t>Vaccinés</a:t>
            </a:r>
          </a:p>
        </p:txBody>
      </p:sp>
      <p:sp>
        <p:nvSpPr>
          <p:cNvPr id="7" name="ZoneTexte 6">
            <a:extLst>
              <a:ext uri="{FF2B5EF4-FFF2-40B4-BE49-F238E27FC236}">
                <a16:creationId xmlns:a16="http://schemas.microsoft.com/office/drawing/2014/main" id="{36B294F8-54FE-7A58-ECD6-49DDEE1D7030}"/>
              </a:ext>
            </a:extLst>
          </p:cNvPr>
          <p:cNvSpPr txBox="1"/>
          <p:nvPr/>
        </p:nvSpPr>
        <p:spPr>
          <a:xfrm>
            <a:off x="5548717" y="5687259"/>
            <a:ext cx="1417183" cy="369332"/>
          </a:xfrm>
          <a:prstGeom prst="rect">
            <a:avLst/>
          </a:prstGeom>
          <a:noFill/>
        </p:spPr>
        <p:txBody>
          <a:bodyPr wrap="none" rtlCol="0">
            <a:spAutoFit/>
          </a:bodyPr>
          <a:lstStyle/>
          <a:p>
            <a:r>
              <a:rPr lang="fr-FR" dirty="0"/>
              <a:t>Non vaccinés</a:t>
            </a:r>
          </a:p>
        </p:txBody>
      </p:sp>
      <p:sp>
        <p:nvSpPr>
          <p:cNvPr id="4" name="ZoneTexte 3">
            <a:extLst>
              <a:ext uri="{FF2B5EF4-FFF2-40B4-BE49-F238E27FC236}">
                <a16:creationId xmlns:a16="http://schemas.microsoft.com/office/drawing/2014/main" id="{79D04472-B921-4D59-60CB-779616B9EEF8}"/>
              </a:ext>
            </a:extLst>
          </p:cNvPr>
          <p:cNvSpPr txBox="1"/>
          <p:nvPr/>
        </p:nvSpPr>
        <p:spPr>
          <a:xfrm>
            <a:off x="7085879" y="1575624"/>
            <a:ext cx="534121" cy="369332"/>
          </a:xfrm>
          <a:prstGeom prst="rect">
            <a:avLst/>
          </a:prstGeom>
          <a:noFill/>
        </p:spPr>
        <p:txBody>
          <a:bodyPr wrap="none" rtlCol="0">
            <a:spAutoFit/>
          </a:bodyPr>
          <a:lstStyle/>
          <a:p>
            <a:r>
              <a:rPr lang="fr-FR" dirty="0"/>
              <a:t>&gt;50</a:t>
            </a:r>
          </a:p>
        </p:txBody>
      </p:sp>
      <p:sp>
        <p:nvSpPr>
          <p:cNvPr id="8" name="ZoneTexte 7">
            <a:extLst>
              <a:ext uri="{FF2B5EF4-FFF2-40B4-BE49-F238E27FC236}">
                <a16:creationId xmlns:a16="http://schemas.microsoft.com/office/drawing/2014/main" id="{D909BAB9-9060-7D98-850F-E4893748445E}"/>
              </a:ext>
            </a:extLst>
          </p:cNvPr>
          <p:cNvSpPr txBox="1"/>
          <p:nvPr/>
        </p:nvSpPr>
        <p:spPr>
          <a:xfrm>
            <a:off x="3347864" y="1694798"/>
            <a:ext cx="534121" cy="369332"/>
          </a:xfrm>
          <a:prstGeom prst="rect">
            <a:avLst/>
          </a:prstGeom>
          <a:noFill/>
        </p:spPr>
        <p:txBody>
          <a:bodyPr wrap="none" rtlCol="0">
            <a:spAutoFit/>
          </a:bodyPr>
          <a:lstStyle/>
          <a:p>
            <a:r>
              <a:rPr lang="fr-FR" dirty="0"/>
              <a:t>&gt;50</a:t>
            </a:r>
          </a:p>
        </p:txBody>
      </p:sp>
      <p:sp>
        <p:nvSpPr>
          <p:cNvPr id="9" name="ZoneTexte 8">
            <a:extLst>
              <a:ext uri="{FF2B5EF4-FFF2-40B4-BE49-F238E27FC236}">
                <a16:creationId xmlns:a16="http://schemas.microsoft.com/office/drawing/2014/main" id="{28E08540-1711-9A4F-A426-2B37AE063A9B}"/>
              </a:ext>
            </a:extLst>
          </p:cNvPr>
          <p:cNvSpPr txBox="1"/>
          <p:nvPr/>
        </p:nvSpPr>
        <p:spPr>
          <a:xfrm>
            <a:off x="5553205" y="1633570"/>
            <a:ext cx="534121" cy="369332"/>
          </a:xfrm>
          <a:prstGeom prst="rect">
            <a:avLst/>
          </a:prstGeom>
          <a:noFill/>
        </p:spPr>
        <p:txBody>
          <a:bodyPr wrap="none" rtlCol="0">
            <a:spAutoFit/>
          </a:bodyPr>
          <a:lstStyle/>
          <a:p>
            <a:r>
              <a:rPr lang="fr-FR" dirty="0"/>
              <a:t>&lt;50</a:t>
            </a:r>
          </a:p>
        </p:txBody>
      </p:sp>
      <p:sp>
        <p:nvSpPr>
          <p:cNvPr id="10" name="ZoneTexte 9">
            <a:extLst>
              <a:ext uri="{FF2B5EF4-FFF2-40B4-BE49-F238E27FC236}">
                <a16:creationId xmlns:a16="http://schemas.microsoft.com/office/drawing/2014/main" id="{976B2924-15BB-3686-C104-29FB57F7DFB6}"/>
              </a:ext>
            </a:extLst>
          </p:cNvPr>
          <p:cNvSpPr txBox="1"/>
          <p:nvPr/>
        </p:nvSpPr>
        <p:spPr>
          <a:xfrm>
            <a:off x="1619672" y="3707740"/>
            <a:ext cx="534121" cy="369332"/>
          </a:xfrm>
          <a:prstGeom prst="rect">
            <a:avLst/>
          </a:prstGeom>
          <a:noFill/>
        </p:spPr>
        <p:txBody>
          <a:bodyPr wrap="none" rtlCol="0">
            <a:spAutoFit/>
          </a:bodyPr>
          <a:lstStyle/>
          <a:p>
            <a:r>
              <a:rPr lang="fr-FR" dirty="0"/>
              <a:t>&lt;50</a:t>
            </a:r>
          </a:p>
        </p:txBody>
      </p:sp>
      <p:sp>
        <p:nvSpPr>
          <p:cNvPr id="11" name="ZoneTexte 10">
            <a:extLst>
              <a:ext uri="{FF2B5EF4-FFF2-40B4-BE49-F238E27FC236}">
                <a16:creationId xmlns:a16="http://schemas.microsoft.com/office/drawing/2014/main" id="{9A57DAD6-A4BD-4DA5-7522-6E47E7CB1BB1}"/>
              </a:ext>
            </a:extLst>
          </p:cNvPr>
          <p:cNvSpPr txBox="1"/>
          <p:nvPr/>
        </p:nvSpPr>
        <p:spPr>
          <a:xfrm>
            <a:off x="611560" y="1417638"/>
            <a:ext cx="1170513" cy="584775"/>
          </a:xfrm>
          <a:prstGeom prst="rect">
            <a:avLst/>
          </a:prstGeom>
          <a:noFill/>
        </p:spPr>
        <p:txBody>
          <a:bodyPr wrap="none" rtlCol="0">
            <a:spAutoFit/>
          </a:bodyPr>
          <a:lstStyle/>
          <a:p>
            <a:r>
              <a:rPr lang="fr-FR" sz="3200" dirty="0"/>
              <a:t>+ = dc</a:t>
            </a:r>
          </a:p>
        </p:txBody>
      </p:sp>
    </p:spTree>
    <p:extLst>
      <p:ext uri="{BB962C8B-B14F-4D97-AF65-F5344CB8AC3E}">
        <p14:creationId xmlns:p14="http://schemas.microsoft.com/office/powerpoint/2010/main" val="34812777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17FBE0-4903-AB6B-1E4A-B432147ED396}"/>
              </a:ext>
            </a:extLst>
          </p:cNvPr>
          <p:cNvSpPr>
            <a:spLocks noGrp="1"/>
          </p:cNvSpPr>
          <p:nvPr>
            <p:ph type="title"/>
          </p:nvPr>
        </p:nvSpPr>
        <p:spPr/>
        <p:txBody>
          <a:bodyPr/>
          <a:lstStyle/>
          <a:p>
            <a:r>
              <a:rPr lang="fr-FR" dirty="0"/>
              <a:t>Population ajustée sur l’âge</a:t>
            </a:r>
          </a:p>
        </p:txBody>
      </p:sp>
      <p:sp>
        <p:nvSpPr>
          <p:cNvPr id="5" name="Espace réservé du numéro de diapositive 4">
            <a:extLst>
              <a:ext uri="{FF2B5EF4-FFF2-40B4-BE49-F238E27FC236}">
                <a16:creationId xmlns:a16="http://schemas.microsoft.com/office/drawing/2014/main" id="{F4DFC607-1A31-9DB1-2742-011FE529CA3C}"/>
              </a:ext>
            </a:extLst>
          </p:cNvPr>
          <p:cNvSpPr>
            <a:spLocks noGrp="1"/>
          </p:cNvSpPr>
          <p:nvPr>
            <p:ph type="sldNum" sz="quarter" idx="12"/>
          </p:nvPr>
        </p:nvSpPr>
        <p:spPr/>
        <p:txBody>
          <a:bodyPr/>
          <a:lstStyle/>
          <a:p>
            <a:fld id="{611D7366-0FAE-4A69-A58C-120E1BA5BC8E}" type="slidenum">
              <a:rPr lang="fr-FR" smtClean="0"/>
              <a:t>26</a:t>
            </a:fld>
            <a:endParaRPr lang="fr-FR" dirty="0"/>
          </a:p>
        </p:txBody>
      </p:sp>
      <p:pic>
        <p:nvPicPr>
          <p:cNvPr id="5122" name="Picture 2">
            <a:extLst>
              <a:ext uri="{FF2B5EF4-FFF2-40B4-BE49-F238E27FC236}">
                <a16:creationId xmlns:a16="http://schemas.microsoft.com/office/drawing/2014/main" id="{5B19B1A4-066C-9C79-843C-9D2EAB2E3FC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1743075"/>
            <a:ext cx="8229600" cy="3371850"/>
          </a:xfrm>
          <a:prstGeom prst="rect">
            <a:avLst/>
          </a:prstGeom>
        </p:spPr>
        <p:style>
          <a:lnRef idx="2">
            <a:schemeClr val="dk1"/>
          </a:lnRef>
          <a:fillRef idx="1">
            <a:schemeClr val="lt1"/>
          </a:fillRef>
          <a:effectRef idx="0">
            <a:schemeClr val="dk1"/>
          </a:effectRef>
          <a:fontRef idx="minor">
            <a:schemeClr val="dk1"/>
          </a:fontRef>
        </p:style>
      </p:pic>
      <p:sp>
        <p:nvSpPr>
          <p:cNvPr id="9" name="ZoneTexte 8">
            <a:extLst>
              <a:ext uri="{FF2B5EF4-FFF2-40B4-BE49-F238E27FC236}">
                <a16:creationId xmlns:a16="http://schemas.microsoft.com/office/drawing/2014/main" id="{6823393B-EED2-7790-D5C5-73318A41EF49}"/>
              </a:ext>
            </a:extLst>
          </p:cNvPr>
          <p:cNvSpPr txBox="1"/>
          <p:nvPr/>
        </p:nvSpPr>
        <p:spPr>
          <a:xfrm>
            <a:off x="6372200" y="5451091"/>
            <a:ext cx="881973" cy="646331"/>
          </a:xfrm>
          <a:prstGeom prst="rect">
            <a:avLst/>
          </a:prstGeom>
          <a:noFill/>
        </p:spPr>
        <p:txBody>
          <a:bodyPr wrap="none" rtlCol="0">
            <a:spAutoFit/>
          </a:bodyPr>
          <a:lstStyle/>
          <a:p>
            <a:r>
              <a:rPr lang="fr-FR" sz="3600" dirty="0"/>
              <a:t>&gt;50</a:t>
            </a:r>
          </a:p>
        </p:txBody>
      </p:sp>
      <p:sp>
        <p:nvSpPr>
          <p:cNvPr id="6" name="ZoneTexte 5">
            <a:extLst>
              <a:ext uri="{FF2B5EF4-FFF2-40B4-BE49-F238E27FC236}">
                <a16:creationId xmlns:a16="http://schemas.microsoft.com/office/drawing/2014/main" id="{BDFF659C-0B76-42EE-BCF2-6B6CD3F55C6E}"/>
              </a:ext>
            </a:extLst>
          </p:cNvPr>
          <p:cNvSpPr txBox="1"/>
          <p:nvPr/>
        </p:nvSpPr>
        <p:spPr>
          <a:xfrm>
            <a:off x="5049180" y="1219855"/>
            <a:ext cx="1061864" cy="523220"/>
          </a:xfrm>
          <a:prstGeom prst="rect">
            <a:avLst/>
          </a:prstGeom>
          <a:noFill/>
        </p:spPr>
        <p:txBody>
          <a:bodyPr wrap="square">
            <a:spAutoFit/>
          </a:bodyPr>
          <a:lstStyle/>
          <a:p>
            <a:r>
              <a:rPr lang="fr-FR" sz="2800" dirty="0" err="1"/>
              <a:t>Vacc</a:t>
            </a:r>
            <a:r>
              <a:rPr lang="fr-FR" sz="2800" dirty="0"/>
              <a:t> </a:t>
            </a:r>
          </a:p>
        </p:txBody>
      </p:sp>
      <p:sp>
        <p:nvSpPr>
          <p:cNvPr id="7" name="ZoneTexte 6">
            <a:extLst>
              <a:ext uri="{FF2B5EF4-FFF2-40B4-BE49-F238E27FC236}">
                <a16:creationId xmlns:a16="http://schemas.microsoft.com/office/drawing/2014/main" id="{36B294F8-54FE-7A58-ECD6-49DDEE1D7030}"/>
              </a:ext>
            </a:extLst>
          </p:cNvPr>
          <p:cNvSpPr txBox="1"/>
          <p:nvPr/>
        </p:nvSpPr>
        <p:spPr>
          <a:xfrm>
            <a:off x="6911408" y="1874878"/>
            <a:ext cx="1824859" cy="461665"/>
          </a:xfrm>
          <a:prstGeom prst="rect">
            <a:avLst/>
          </a:prstGeom>
          <a:solidFill>
            <a:schemeClr val="bg1"/>
          </a:solidFill>
        </p:spPr>
        <p:txBody>
          <a:bodyPr wrap="none" rtlCol="0">
            <a:spAutoFit/>
          </a:bodyPr>
          <a:lstStyle/>
          <a:p>
            <a:r>
              <a:rPr lang="fr-FR" sz="2400" dirty="0"/>
              <a:t>Non vaccinés</a:t>
            </a:r>
          </a:p>
        </p:txBody>
      </p:sp>
      <p:sp>
        <p:nvSpPr>
          <p:cNvPr id="11" name="Rectangle 10">
            <a:extLst>
              <a:ext uri="{FF2B5EF4-FFF2-40B4-BE49-F238E27FC236}">
                <a16:creationId xmlns:a16="http://schemas.microsoft.com/office/drawing/2014/main" id="{7BB83FDC-E39F-FFDA-7E6A-6B6F41B59456}"/>
              </a:ext>
            </a:extLst>
          </p:cNvPr>
          <p:cNvSpPr/>
          <p:nvPr/>
        </p:nvSpPr>
        <p:spPr>
          <a:xfrm>
            <a:off x="395536" y="1556792"/>
            <a:ext cx="4228842" cy="383999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1482495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17FBE0-4903-AB6B-1E4A-B432147ED396}"/>
              </a:ext>
            </a:extLst>
          </p:cNvPr>
          <p:cNvSpPr>
            <a:spLocks noGrp="1"/>
          </p:cNvSpPr>
          <p:nvPr>
            <p:ph type="title"/>
          </p:nvPr>
        </p:nvSpPr>
        <p:spPr/>
        <p:txBody>
          <a:bodyPr/>
          <a:lstStyle/>
          <a:p>
            <a:r>
              <a:rPr lang="fr-FR" dirty="0"/>
              <a:t>Population ajustée sur l’âge</a:t>
            </a:r>
          </a:p>
        </p:txBody>
      </p:sp>
      <p:sp>
        <p:nvSpPr>
          <p:cNvPr id="3" name="Espace réservé du contenu 2">
            <a:extLst>
              <a:ext uri="{FF2B5EF4-FFF2-40B4-BE49-F238E27FC236}">
                <a16:creationId xmlns:a16="http://schemas.microsoft.com/office/drawing/2014/main" id="{A3C4CA51-9414-9C7E-41B1-86301BEF655E}"/>
              </a:ext>
            </a:extLst>
          </p:cNvPr>
          <p:cNvSpPr>
            <a:spLocks noGrp="1"/>
          </p:cNvSpPr>
          <p:nvPr>
            <p:ph idx="1"/>
          </p:nvPr>
        </p:nvSpPr>
        <p:spPr/>
        <p:txBody>
          <a:bodyPr/>
          <a:lstStyle/>
          <a:p>
            <a:pPr marL="0" indent="0">
              <a:buNone/>
            </a:pPr>
            <a:r>
              <a:rPr lang="fr-FR" dirty="0" err="1"/>
              <a:t>Vacc</a:t>
            </a:r>
            <a:endParaRPr lang="fr-FR" dirty="0"/>
          </a:p>
        </p:txBody>
      </p:sp>
      <p:sp>
        <p:nvSpPr>
          <p:cNvPr id="5" name="Espace réservé du numéro de diapositive 4">
            <a:extLst>
              <a:ext uri="{FF2B5EF4-FFF2-40B4-BE49-F238E27FC236}">
                <a16:creationId xmlns:a16="http://schemas.microsoft.com/office/drawing/2014/main" id="{F4DFC607-1A31-9DB1-2742-011FE529CA3C}"/>
              </a:ext>
            </a:extLst>
          </p:cNvPr>
          <p:cNvSpPr>
            <a:spLocks noGrp="1"/>
          </p:cNvSpPr>
          <p:nvPr>
            <p:ph type="sldNum" sz="quarter" idx="12"/>
          </p:nvPr>
        </p:nvSpPr>
        <p:spPr/>
        <p:txBody>
          <a:bodyPr/>
          <a:lstStyle/>
          <a:p>
            <a:fld id="{611D7366-0FAE-4A69-A58C-120E1BA5BC8E}" type="slidenum">
              <a:rPr lang="fr-FR" smtClean="0"/>
              <a:t>27</a:t>
            </a:fld>
            <a:endParaRPr lang="fr-FR" dirty="0"/>
          </a:p>
        </p:txBody>
      </p:sp>
      <p:sp>
        <p:nvSpPr>
          <p:cNvPr id="7" name="ZoneTexte 6">
            <a:extLst>
              <a:ext uri="{FF2B5EF4-FFF2-40B4-BE49-F238E27FC236}">
                <a16:creationId xmlns:a16="http://schemas.microsoft.com/office/drawing/2014/main" id="{36B294F8-54FE-7A58-ECD6-49DDEE1D7030}"/>
              </a:ext>
            </a:extLst>
          </p:cNvPr>
          <p:cNvSpPr txBox="1"/>
          <p:nvPr/>
        </p:nvSpPr>
        <p:spPr>
          <a:xfrm>
            <a:off x="6372200" y="5297487"/>
            <a:ext cx="2542684" cy="369332"/>
          </a:xfrm>
          <a:prstGeom prst="rect">
            <a:avLst/>
          </a:prstGeom>
          <a:noFill/>
        </p:spPr>
        <p:txBody>
          <a:bodyPr wrap="none" rtlCol="0">
            <a:spAutoFit/>
          </a:bodyPr>
          <a:lstStyle/>
          <a:p>
            <a:r>
              <a:rPr lang="fr-FR" dirty="0" err="1"/>
              <a:t>Vacc</a:t>
            </a:r>
            <a:r>
              <a:rPr lang="fr-FR" dirty="0"/>
              <a:t> versus Non vaccinés</a:t>
            </a:r>
          </a:p>
        </p:txBody>
      </p:sp>
      <p:pic>
        <p:nvPicPr>
          <p:cNvPr id="5122" name="Picture 2">
            <a:extLst>
              <a:ext uri="{FF2B5EF4-FFF2-40B4-BE49-F238E27FC236}">
                <a16:creationId xmlns:a16="http://schemas.microsoft.com/office/drawing/2014/main" id="{5B19B1A4-066C-9C79-843C-9D2EAB2E3F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242" y="2384981"/>
            <a:ext cx="8229600" cy="3371850"/>
          </a:xfrm>
          <a:prstGeom prst="rect">
            <a:avLst/>
          </a:prstGeom>
          <a:noFill/>
          <a:extLst>
            <a:ext uri="{909E8E84-426E-40DD-AFC4-6F175D3DCCD1}">
              <a14:hiddenFill xmlns:a14="http://schemas.microsoft.com/office/drawing/2010/main">
                <a:solidFill>
                  <a:srgbClr val="FFFFFF"/>
                </a:solidFill>
              </a14:hiddenFill>
            </a:ext>
          </a:extLst>
        </p:spPr>
      </p:pic>
      <p:sp>
        <p:nvSpPr>
          <p:cNvPr id="8" name="ZoneTexte 7">
            <a:extLst>
              <a:ext uri="{FF2B5EF4-FFF2-40B4-BE49-F238E27FC236}">
                <a16:creationId xmlns:a16="http://schemas.microsoft.com/office/drawing/2014/main" id="{819B59F7-EB06-8446-848B-C4664526C558}"/>
              </a:ext>
            </a:extLst>
          </p:cNvPr>
          <p:cNvSpPr txBox="1"/>
          <p:nvPr/>
        </p:nvSpPr>
        <p:spPr>
          <a:xfrm>
            <a:off x="2339752" y="5805264"/>
            <a:ext cx="881973" cy="646331"/>
          </a:xfrm>
          <a:prstGeom prst="rect">
            <a:avLst/>
          </a:prstGeom>
          <a:noFill/>
        </p:spPr>
        <p:txBody>
          <a:bodyPr wrap="none" rtlCol="0">
            <a:spAutoFit/>
          </a:bodyPr>
          <a:lstStyle/>
          <a:p>
            <a:r>
              <a:rPr lang="fr-FR" sz="3600" dirty="0"/>
              <a:t>&lt;50</a:t>
            </a:r>
          </a:p>
        </p:txBody>
      </p:sp>
      <p:sp>
        <p:nvSpPr>
          <p:cNvPr id="10" name="ZoneTexte 9">
            <a:extLst>
              <a:ext uri="{FF2B5EF4-FFF2-40B4-BE49-F238E27FC236}">
                <a16:creationId xmlns:a16="http://schemas.microsoft.com/office/drawing/2014/main" id="{A186F51B-59C1-05A7-C42B-873ACEEC926D}"/>
              </a:ext>
            </a:extLst>
          </p:cNvPr>
          <p:cNvSpPr txBox="1"/>
          <p:nvPr/>
        </p:nvSpPr>
        <p:spPr>
          <a:xfrm>
            <a:off x="2627784" y="1647671"/>
            <a:ext cx="2099806" cy="523220"/>
          </a:xfrm>
          <a:prstGeom prst="rect">
            <a:avLst/>
          </a:prstGeom>
          <a:noFill/>
        </p:spPr>
        <p:txBody>
          <a:bodyPr wrap="none" rtlCol="0">
            <a:spAutoFit/>
          </a:bodyPr>
          <a:lstStyle/>
          <a:p>
            <a:r>
              <a:rPr lang="fr-FR" sz="2800" dirty="0"/>
              <a:t>Non vaccinés</a:t>
            </a:r>
          </a:p>
        </p:txBody>
      </p:sp>
      <p:sp>
        <p:nvSpPr>
          <p:cNvPr id="4" name="Rectangle 3">
            <a:extLst>
              <a:ext uri="{FF2B5EF4-FFF2-40B4-BE49-F238E27FC236}">
                <a16:creationId xmlns:a16="http://schemas.microsoft.com/office/drawing/2014/main" id="{715778C7-3522-9F8C-CAD7-682CE3969C2C}"/>
              </a:ext>
            </a:extLst>
          </p:cNvPr>
          <p:cNvSpPr/>
          <p:nvPr/>
        </p:nvSpPr>
        <p:spPr>
          <a:xfrm>
            <a:off x="4572000" y="2109281"/>
            <a:ext cx="4228842" cy="383999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9228330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D74984-5B02-B596-92C6-6D748F663D78}"/>
              </a:ext>
            </a:extLst>
          </p:cNvPr>
          <p:cNvSpPr>
            <a:spLocks noGrp="1"/>
          </p:cNvSpPr>
          <p:nvPr>
            <p:ph type="title"/>
          </p:nvPr>
        </p:nvSpPr>
        <p:spPr/>
        <p:txBody>
          <a:bodyPr/>
          <a:lstStyle/>
          <a:p>
            <a:r>
              <a:rPr lang="fr-FR" dirty="0"/>
              <a:t>Liens entre les variables</a:t>
            </a:r>
          </a:p>
        </p:txBody>
      </p:sp>
      <p:sp>
        <p:nvSpPr>
          <p:cNvPr id="5" name="Espace réservé du numéro de diapositive 4">
            <a:extLst>
              <a:ext uri="{FF2B5EF4-FFF2-40B4-BE49-F238E27FC236}">
                <a16:creationId xmlns:a16="http://schemas.microsoft.com/office/drawing/2014/main" id="{EE1EEFB0-FF88-8A59-9BCB-B3482DD8C029}"/>
              </a:ext>
            </a:extLst>
          </p:cNvPr>
          <p:cNvSpPr>
            <a:spLocks noGrp="1"/>
          </p:cNvSpPr>
          <p:nvPr>
            <p:ph type="sldNum" sz="quarter" idx="12"/>
          </p:nvPr>
        </p:nvSpPr>
        <p:spPr/>
        <p:txBody>
          <a:bodyPr/>
          <a:lstStyle/>
          <a:p>
            <a:fld id="{611D7366-0FAE-4A69-A58C-120E1BA5BC8E}" type="slidenum">
              <a:rPr lang="fr-FR" smtClean="0"/>
              <a:t>28</a:t>
            </a:fld>
            <a:endParaRPr lang="fr-FR"/>
          </a:p>
        </p:txBody>
      </p:sp>
      <p:pic>
        <p:nvPicPr>
          <p:cNvPr id="8194" name="Picture 2" descr="Simpson's Paradox">
            <a:extLst>
              <a:ext uri="{FF2B5EF4-FFF2-40B4-BE49-F238E27FC236}">
                <a16:creationId xmlns:a16="http://schemas.microsoft.com/office/drawing/2014/main" id="{EBE3E967-D63C-3A62-A15F-945D2561CE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25291" y="2706588"/>
            <a:ext cx="5571728" cy="417879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5" name="Tableau 24">
            <a:extLst>
              <a:ext uri="{FF2B5EF4-FFF2-40B4-BE49-F238E27FC236}">
                <a16:creationId xmlns:a16="http://schemas.microsoft.com/office/drawing/2014/main" id="{D856B127-33BA-9B42-D1C3-936917CDAC42}"/>
              </a:ext>
            </a:extLst>
          </p:cNvPr>
          <p:cNvGraphicFramePr>
            <a:graphicFrameLocks noGrp="1"/>
          </p:cNvGraphicFramePr>
          <p:nvPr>
            <p:extLst>
              <p:ext uri="{D42A27DB-BD31-4B8C-83A1-F6EECF244321}">
                <p14:modId xmlns:p14="http://schemas.microsoft.com/office/powerpoint/2010/main" val="4036770699"/>
              </p:ext>
            </p:extLst>
          </p:nvPr>
        </p:nvGraphicFramePr>
        <p:xfrm>
          <a:off x="-137655" y="1196752"/>
          <a:ext cx="5285719" cy="2590800"/>
        </p:xfrm>
        <a:graphic>
          <a:graphicData uri="http://schemas.openxmlformats.org/drawingml/2006/table">
            <a:tbl>
              <a:tblPr/>
              <a:tblGrid>
                <a:gridCol w="1679213">
                  <a:extLst>
                    <a:ext uri="{9D8B030D-6E8A-4147-A177-3AD203B41FA5}">
                      <a16:colId xmlns:a16="http://schemas.microsoft.com/office/drawing/2014/main" val="1841320155"/>
                    </a:ext>
                  </a:extLst>
                </a:gridCol>
                <a:gridCol w="1147954">
                  <a:extLst>
                    <a:ext uri="{9D8B030D-6E8A-4147-A177-3AD203B41FA5}">
                      <a16:colId xmlns:a16="http://schemas.microsoft.com/office/drawing/2014/main" val="684550232"/>
                    </a:ext>
                  </a:extLst>
                </a:gridCol>
                <a:gridCol w="1076207">
                  <a:extLst>
                    <a:ext uri="{9D8B030D-6E8A-4147-A177-3AD203B41FA5}">
                      <a16:colId xmlns:a16="http://schemas.microsoft.com/office/drawing/2014/main" val="3276905060"/>
                    </a:ext>
                  </a:extLst>
                </a:gridCol>
                <a:gridCol w="1382345">
                  <a:extLst>
                    <a:ext uri="{9D8B030D-6E8A-4147-A177-3AD203B41FA5}">
                      <a16:colId xmlns:a16="http://schemas.microsoft.com/office/drawing/2014/main" val="2888048934"/>
                    </a:ext>
                  </a:extLst>
                </a:gridCol>
              </a:tblGrid>
              <a:tr h="486415">
                <a:tc rowSpan="2">
                  <a:txBody>
                    <a:bodyPr/>
                    <a:lstStyle/>
                    <a:p>
                      <a:pPr algn="l"/>
                      <a:r>
                        <a:rPr lang="fr-FR" sz="2000" b="0" dirty="0">
                          <a:effectLst/>
                          <a:latin typeface="+mn-lt"/>
                        </a:rPr>
                        <a:t>Dose-</a:t>
                      </a:r>
                      <a:r>
                        <a:rPr lang="fr-FR" sz="2000" b="0" dirty="0" err="1">
                          <a:effectLst/>
                          <a:latin typeface="+mn-lt"/>
                        </a:rPr>
                        <a:t>response</a:t>
                      </a:r>
                      <a:r>
                        <a:rPr lang="fr-FR" sz="2000" b="0" dirty="0">
                          <a:effectLst/>
                          <a:latin typeface="+mn-lt"/>
                        </a:rPr>
                        <a:t> </a:t>
                      </a:r>
                      <a:r>
                        <a:rPr lang="fr-FR" sz="2000" b="0" dirty="0" err="1">
                          <a:effectLst/>
                          <a:latin typeface="+mn-lt"/>
                        </a:rPr>
                        <a:t>correlation</a:t>
                      </a:r>
                      <a:endParaRPr lang="fr-FR" sz="2000" b="0" dirty="0">
                        <a:effectLst/>
                        <a:latin typeface="+mn-lt"/>
                      </a:endParaRPr>
                    </a:p>
                  </a:txBody>
                  <a:tcPr marL="190500" marR="190500" marT="190500" marB="190500" anchor="ctr">
                    <a:lnL w="9525" cap="flat" cmpd="sng" algn="ctr">
                      <a:solidFill>
                        <a:srgbClr val="DCDCDC"/>
                      </a:solidFill>
                      <a:prstDash val="solid"/>
                      <a:round/>
                      <a:headEnd type="none" w="med" len="med"/>
                      <a:tailEnd type="none" w="med" len="med"/>
                    </a:lnL>
                    <a:lnR w="9525" cap="flat" cmpd="sng" algn="ctr">
                      <a:solidFill>
                        <a:srgbClr val="DCDCDC"/>
                      </a:solidFill>
                      <a:prstDash val="solid"/>
                      <a:round/>
                      <a:headEnd type="none" w="med" len="med"/>
                      <a:tailEnd type="none" w="med" len="med"/>
                    </a:lnR>
                    <a:lnT w="9525" cap="flat" cmpd="sng" algn="ctr">
                      <a:solidFill>
                        <a:srgbClr val="DCDCDC"/>
                      </a:solidFill>
                      <a:prstDash val="solid"/>
                      <a:round/>
                      <a:headEnd type="none" w="med" len="med"/>
                      <a:tailEnd type="none" w="med" len="med"/>
                    </a:lnT>
                    <a:lnB w="9525" cap="flat" cmpd="sng" algn="ctr">
                      <a:solidFill>
                        <a:srgbClr val="DCDCDC"/>
                      </a:solidFill>
                      <a:prstDash val="solid"/>
                      <a:round/>
                      <a:headEnd type="none" w="med" len="med"/>
                      <a:tailEnd type="none" w="med" len="med"/>
                    </a:lnB>
                    <a:solidFill>
                      <a:srgbClr val="F6F6F6"/>
                    </a:solidFill>
                  </a:tcPr>
                </a:tc>
                <a:tc gridSpan="2">
                  <a:txBody>
                    <a:bodyPr/>
                    <a:lstStyle/>
                    <a:p>
                      <a:pPr algn="l"/>
                      <a:r>
                        <a:rPr lang="fr-FR" sz="2000" b="0" dirty="0" err="1">
                          <a:effectLst/>
                          <a:latin typeface="+mn-lt"/>
                        </a:rPr>
                        <a:t>Gender</a:t>
                      </a:r>
                      <a:endParaRPr lang="fr-FR" sz="2000" b="0" dirty="0">
                        <a:effectLst/>
                        <a:latin typeface="+mn-lt"/>
                      </a:endParaRPr>
                    </a:p>
                  </a:txBody>
                  <a:tcPr marL="190500" marR="190500" marT="190500" marB="190500" anchor="ctr">
                    <a:lnL w="9525" cap="flat" cmpd="sng" algn="ctr">
                      <a:solidFill>
                        <a:srgbClr val="DCDCDC"/>
                      </a:solidFill>
                      <a:prstDash val="solid"/>
                      <a:round/>
                      <a:headEnd type="none" w="med" len="med"/>
                      <a:tailEnd type="none" w="med" len="med"/>
                    </a:lnL>
                    <a:lnR w="9525" cap="flat" cmpd="sng" algn="ctr">
                      <a:solidFill>
                        <a:srgbClr val="DCDCDC"/>
                      </a:solidFill>
                      <a:prstDash val="solid"/>
                      <a:round/>
                      <a:headEnd type="none" w="med" len="med"/>
                      <a:tailEnd type="none" w="med" len="med"/>
                    </a:lnR>
                    <a:lnT w="9525" cap="flat" cmpd="sng" algn="ctr">
                      <a:solidFill>
                        <a:srgbClr val="DCDCDC"/>
                      </a:solidFill>
                      <a:prstDash val="solid"/>
                      <a:round/>
                      <a:headEnd type="none" w="med" len="med"/>
                      <a:tailEnd type="none" w="med" len="med"/>
                    </a:lnT>
                    <a:lnB w="9525" cap="flat" cmpd="sng" algn="ctr">
                      <a:solidFill>
                        <a:srgbClr val="DCDCDC"/>
                      </a:solidFill>
                      <a:prstDash val="solid"/>
                      <a:round/>
                      <a:headEnd type="none" w="med" len="med"/>
                      <a:tailEnd type="none" w="med" len="med"/>
                    </a:lnB>
                    <a:solidFill>
                      <a:srgbClr val="F6F6F6"/>
                    </a:solidFill>
                  </a:tcPr>
                </a:tc>
                <a:tc hMerge="1">
                  <a:txBody>
                    <a:bodyPr/>
                    <a:lstStyle/>
                    <a:p>
                      <a:endParaRPr lang="fr-F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2000" b="0" dirty="0" err="1">
                          <a:effectLst/>
                          <a:latin typeface="+mn-lt"/>
                        </a:rPr>
                        <a:t>Overall</a:t>
                      </a:r>
                      <a:endParaRPr lang="fr-FR" sz="2000" b="0" dirty="0">
                        <a:effectLst/>
                        <a:latin typeface="+mn-lt"/>
                      </a:endParaRPr>
                    </a:p>
                  </a:txBody>
                  <a:tcPr>
                    <a:lnL w="9525" cap="flat" cmpd="sng" algn="ctr">
                      <a:solidFill>
                        <a:srgbClr val="DCDCDC"/>
                      </a:solidFill>
                      <a:prstDash val="solid"/>
                      <a:round/>
                      <a:headEnd type="none" w="med" len="med"/>
                      <a:tailEnd type="none" w="med" len="med"/>
                    </a:lnL>
                  </a:tcPr>
                </a:tc>
                <a:extLst>
                  <a:ext uri="{0D108BD9-81ED-4DB2-BD59-A6C34878D82A}">
                    <a16:rowId xmlns:a16="http://schemas.microsoft.com/office/drawing/2014/main" val="1422324843"/>
                  </a:ext>
                </a:extLst>
              </a:tr>
              <a:tr h="315142">
                <a:tc vMerge="1">
                  <a:txBody>
                    <a:bodyPr/>
                    <a:lstStyle/>
                    <a:p>
                      <a:endParaRPr lang="fr-FR"/>
                    </a:p>
                  </a:txBody>
                  <a:tcPr/>
                </a:tc>
                <a:tc>
                  <a:txBody>
                    <a:bodyPr/>
                    <a:lstStyle/>
                    <a:p>
                      <a:pPr algn="ctr"/>
                      <a:r>
                        <a:rPr lang="fr-FR" sz="2000" b="0" dirty="0" err="1">
                          <a:effectLst/>
                          <a:latin typeface="+mn-lt"/>
                        </a:rPr>
                        <a:t>Female</a:t>
                      </a:r>
                      <a:r>
                        <a:rPr lang="fr-FR" sz="2000" b="0" dirty="0">
                          <a:effectLst/>
                          <a:latin typeface="+mn-lt"/>
                        </a:rPr>
                        <a:t> (</a:t>
                      </a:r>
                      <a:r>
                        <a:rPr lang="fr-FR" sz="2000" b="0" dirty="0" err="1">
                          <a:effectLst/>
                          <a:latin typeface="+mn-lt"/>
                        </a:rPr>
                        <a:t>red</a:t>
                      </a:r>
                      <a:r>
                        <a:rPr lang="fr-FR" sz="2000" b="0" dirty="0">
                          <a:effectLst/>
                          <a:latin typeface="+mn-lt"/>
                        </a:rPr>
                        <a:t>)</a:t>
                      </a:r>
                    </a:p>
                  </a:txBody>
                  <a:tcPr marL="190500" marR="190500" marT="95250" marB="95250" anchor="ctr">
                    <a:lnL w="9525" cap="flat" cmpd="sng" algn="ctr">
                      <a:solidFill>
                        <a:srgbClr val="DCDCDC"/>
                      </a:solidFill>
                      <a:prstDash val="solid"/>
                      <a:round/>
                      <a:headEnd type="none" w="med" len="med"/>
                      <a:tailEnd type="none" w="med" len="med"/>
                    </a:lnL>
                    <a:lnR w="9525" cap="flat" cmpd="sng" algn="ctr">
                      <a:solidFill>
                        <a:srgbClr val="DCDCDC"/>
                      </a:solidFill>
                      <a:prstDash val="solid"/>
                      <a:round/>
                      <a:headEnd type="none" w="med" len="med"/>
                      <a:tailEnd type="none" w="med" len="med"/>
                    </a:lnR>
                    <a:lnT w="9525" cap="flat" cmpd="sng" algn="ctr">
                      <a:solidFill>
                        <a:srgbClr val="DCDCDC"/>
                      </a:solidFill>
                      <a:prstDash val="solid"/>
                      <a:round/>
                      <a:headEnd type="none" w="med" len="med"/>
                      <a:tailEnd type="none" w="med" len="med"/>
                    </a:lnT>
                    <a:lnB w="9525" cap="flat" cmpd="sng" algn="ctr">
                      <a:solidFill>
                        <a:srgbClr val="DCDCDC"/>
                      </a:solidFill>
                      <a:prstDash val="solid"/>
                      <a:round/>
                      <a:headEnd type="none" w="med" len="med"/>
                      <a:tailEnd type="none" w="med" len="med"/>
                    </a:lnB>
                    <a:solidFill>
                      <a:srgbClr val="F6F6F6"/>
                    </a:solidFill>
                  </a:tcPr>
                </a:tc>
                <a:tc>
                  <a:txBody>
                    <a:bodyPr/>
                    <a:lstStyle/>
                    <a:p>
                      <a:pPr algn="ctr"/>
                      <a:r>
                        <a:rPr lang="fr-FR" sz="2000" b="0" dirty="0">
                          <a:effectLst/>
                          <a:latin typeface="+mn-lt"/>
                        </a:rPr>
                        <a:t>Male (black)</a:t>
                      </a:r>
                    </a:p>
                  </a:txBody>
                  <a:tcPr marL="190500" marR="190500" marT="95250" marB="95250" anchor="ctr">
                    <a:lnL w="9525" cap="flat" cmpd="sng" algn="ctr">
                      <a:solidFill>
                        <a:srgbClr val="DCDCDC"/>
                      </a:solidFill>
                      <a:prstDash val="solid"/>
                      <a:round/>
                      <a:headEnd type="none" w="med" len="med"/>
                      <a:tailEnd type="none" w="med" len="med"/>
                    </a:lnL>
                    <a:lnR w="9525" cap="flat" cmpd="sng" algn="ctr">
                      <a:solidFill>
                        <a:srgbClr val="DCDCDC"/>
                      </a:solidFill>
                      <a:prstDash val="solid"/>
                      <a:round/>
                      <a:headEnd type="none" w="med" len="med"/>
                      <a:tailEnd type="none" w="med" len="med"/>
                    </a:lnR>
                    <a:lnT w="9525" cap="flat" cmpd="sng" algn="ctr">
                      <a:solidFill>
                        <a:srgbClr val="DCDCDC"/>
                      </a:solidFill>
                      <a:prstDash val="solid"/>
                      <a:round/>
                      <a:headEnd type="none" w="med" len="med"/>
                      <a:tailEnd type="none" w="med" len="med"/>
                    </a:lnT>
                    <a:lnB w="9525" cap="flat" cmpd="sng" algn="ctr">
                      <a:solidFill>
                        <a:srgbClr val="DCDCDC"/>
                      </a:solidFill>
                      <a:prstDash val="solid"/>
                      <a:round/>
                      <a:headEnd type="none" w="med" len="med"/>
                      <a:tailEnd type="none" w="med" len="med"/>
                    </a:lnB>
                    <a:solidFill>
                      <a:srgbClr val="F6F6F6"/>
                    </a:solidFill>
                  </a:tcPr>
                </a:tc>
                <a:tc>
                  <a:txBody>
                    <a:bodyPr/>
                    <a:lstStyle/>
                    <a:p>
                      <a:endParaRPr lang="fr-FR" sz="2000" b="0" dirty="0">
                        <a:latin typeface="+mn-lt"/>
                      </a:endParaRPr>
                    </a:p>
                  </a:txBody>
                  <a:tcPr>
                    <a:lnL w="9525" cap="flat" cmpd="sng" algn="ctr">
                      <a:solidFill>
                        <a:srgbClr val="DCDCDC"/>
                      </a:solidFill>
                      <a:prstDash val="solid"/>
                      <a:round/>
                      <a:headEnd type="none" w="med" len="med"/>
                      <a:tailEnd type="none" w="med" len="med"/>
                    </a:lnL>
                    <a:lnB w="9525" cap="flat" cmpd="sng" algn="ctr">
                      <a:solidFill>
                        <a:srgbClr val="DCDCDC"/>
                      </a:solidFill>
                      <a:prstDash val="solid"/>
                      <a:round/>
                      <a:headEnd type="none" w="med" len="med"/>
                      <a:tailEnd type="none" w="med" len="med"/>
                    </a:lnB>
                  </a:tcPr>
                </a:tc>
                <a:extLst>
                  <a:ext uri="{0D108BD9-81ED-4DB2-BD59-A6C34878D82A}">
                    <a16:rowId xmlns:a16="http://schemas.microsoft.com/office/drawing/2014/main" val="768593069"/>
                  </a:ext>
                </a:extLst>
              </a:tr>
              <a:tr h="524637">
                <a:tc>
                  <a:txBody>
                    <a:bodyPr/>
                    <a:lstStyle/>
                    <a:p>
                      <a:pPr algn="l"/>
                      <a:r>
                        <a:rPr lang="fr-FR" sz="2000" b="0" dirty="0">
                          <a:effectLst/>
                          <a:latin typeface="+mn-lt"/>
                        </a:rPr>
                        <a:t>Pearson </a:t>
                      </a:r>
                      <a:r>
                        <a:rPr lang="fr-FR" sz="2000" b="0" dirty="0" err="1">
                          <a:effectLst/>
                          <a:latin typeface="+mn-lt"/>
                        </a:rPr>
                        <a:t>correlation</a:t>
                      </a:r>
                      <a:r>
                        <a:rPr lang="fr-FR" sz="2000" b="0" dirty="0">
                          <a:effectLst/>
                          <a:latin typeface="+mn-lt"/>
                        </a:rPr>
                        <a:t> coefficient r</a:t>
                      </a:r>
                    </a:p>
                  </a:txBody>
                  <a:tcPr marL="190500" marR="190500" marT="95250" marB="95250" anchor="ctr">
                    <a:lnL w="9525" cap="flat" cmpd="sng" algn="ctr">
                      <a:solidFill>
                        <a:srgbClr val="DCDCDC"/>
                      </a:solidFill>
                      <a:prstDash val="solid"/>
                      <a:round/>
                      <a:headEnd type="none" w="med" len="med"/>
                      <a:tailEnd type="none" w="med" len="med"/>
                    </a:lnL>
                    <a:lnR w="9525" cap="flat" cmpd="sng" algn="ctr">
                      <a:solidFill>
                        <a:srgbClr val="DCDCDC"/>
                      </a:solidFill>
                      <a:prstDash val="solid"/>
                      <a:round/>
                      <a:headEnd type="none" w="med" len="med"/>
                      <a:tailEnd type="none" w="med" len="med"/>
                    </a:lnR>
                    <a:lnT w="9525" cap="flat" cmpd="sng" algn="ctr">
                      <a:solidFill>
                        <a:srgbClr val="DCDCDC"/>
                      </a:solidFill>
                      <a:prstDash val="solid"/>
                      <a:round/>
                      <a:headEnd type="none" w="med" len="med"/>
                      <a:tailEnd type="none" w="med" len="med"/>
                    </a:lnT>
                    <a:lnB w="9525" cap="flat" cmpd="sng" algn="ctr">
                      <a:solidFill>
                        <a:srgbClr val="DCDCDC"/>
                      </a:solidFill>
                      <a:prstDash val="solid"/>
                      <a:round/>
                      <a:headEnd type="none" w="med" len="med"/>
                      <a:tailEnd type="none" w="med" len="med"/>
                    </a:lnB>
                    <a:solidFill>
                      <a:srgbClr val="F6F6F6"/>
                    </a:solidFill>
                  </a:tcPr>
                </a:tc>
                <a:tc>
                  <a:txBody>
                    <a:bodyPr/>
                    <a:lstStyle/>
                    <a:p>
                      <a:pPr algn="ctr"/>
                      <a:r>
                        <a:rPr lang="fr-FR" sz="2000" b="0" dirty="0">
                          <a:effectLst/>
                          <a:latin typeface="+mn-lt"/>
                        </a:rPr>
                        <a:t>-0.49</a:t>
                      </a:r>
                    </a:p>
                  </a:txBody>
                  <a:tcPr marL="190500" marR="190500" marT="95250" marB="95250" anchor="ctr">
                    <a:lnL w="9525" cap="flat" cmpd="sng" algn="ctr">
                      <a:solidFill>
                        <a:srgbClr val="DCDCDC"/>
                      </a:solidFill>
                      <a:prstDash val="solid"/>
                      <a:round/>
                      <a:headEnd type="none" w="med" len="med"/>
                      <a:tailEnd type="none" w="med" len="med"/>
                    </a:lnL>
                    <a:lnR w="9525" cap="flat" cmpd="sng" algn="ctr">
                      <a:solidFill>
                        <a:srgbClr val="DCDCDC"/>
                      </a:solidFill>
                      <a:prstDash val="solid"/>
                      <a:round/>
                      <a:headEnd type="none" w="med" len="med"/>
                      <a:tailEnd type="none" w="med" len="med"/>
                    </a:lnR>
                    <a:lnT w="9525" cap="flat" cmpd="sng" algn="ctr">
                      <a:solidFill>
                        <a:srgbClr val="DCDCDC"/>
                      </a:solidFill>
                      <a:prstDash val="solid"/>
                      <a:round/>
                      <a:headEnd type="none" w="med" len="med"/>
                      <a:tailEnd type="none" w="med" len="med"/>
                    </a:lnT>
                    <a:lnB w="9525" cap="flat" cmpd="sng" algn="ctr">
                      <a:solidFill>
                        <a:srgbClr val="DCDCDC"/>
                      </a:solidFill>
                      <a:prstDash val="solid"/>
                      <a:round/>
                      <a:headEnd type="none" w="med" len="med"/>
                      <a:tailEnd type="none" w="med" len="med"/>
                    </a:lnB>
                    <a:solidFill>
                      <a:srgbClr val="FFFFFF"/>
                    </a:solidFill>
                  </a:tcPr>
                </a:tc>
                <a:tc>
                  <a:txBody>
                    <a:bodyPr/>
                    <a:lstStyle/>
                    <a:p>
                      <a:pPr algn="ctr"/>
                      <a:r>
                        <a:rPr lang="fr-FR" sz="2000" b="0" dirty="0">
                          <a:effectLst/>
                          <a:latin typeface="+mn-lt"/>
                        </a:rPr>
                        <a:t>-0.50</a:t>
                      </a:r>
                    </a:p>
                  </a:txBody>
                  <a:tcPr marL="190500" marR="190500" marT="95250" marB="95250" anchor="ctr">
                    <a:lnL w="9525" cap="flat" cmpd="sng" algn="ctr">
                      <a:solidFill>
                        <a:srgbClr val="DCDCDC"/>
                      </a:solidFill>
                      <a:prstDash val="solid"/>
                      <a:round/>
                      <a:headEnd type="none" w="med" len="med"/>
                      <a:tailEnd type="none" w="med" len="med"/>
                    </a:lnL>
                    <a:lnR w="9525" cap="flat" cmpd="sng" algn="ctr">
                      <a:solidFill>
                        <a:srgbClr val="DCDCDC"/>
                      </a:solidFill>
                      <a:prstDash val="solid"/>
                      <a:round/>
                      <a:headEnd type="none" w="med" len="med"/>
                      <a:tailEnd type="none" w="med" len="med"/>
                    </a:lnR>
                    <a:lnT w="9525" cap="flat" cmpd="sng" algn="ctr">
                      <a:solidFill>
                        <a:srgbClr val="DCDCDC"/>
                      </a:solidFill>
                      <a:prstDash val="solid"/>
                      <a:round/>
                      <a:headEnd type="none" w="med" len="med"/>
                      <a:tailEnd type="none" w="med" len="med"/>
                    </a:lnT>
                    <a:lnB w="9525" cap="flat" cmpd="sng" algn="ctr">
                      <a:solidFill>
                        <a:srgbClr val="DCDCDC"/>
                      </a:solidFill>
                      <a:prstDash val="solid"/>
                      <a:round/>
                      <a:headEnd type="none" w="med" len="med"/>
                      <a:tailEnd type="none" w="med" len="med"/>
                    </a:lnB>
                    <a:solidFill>
                      <a:srgbClr val="FFFFFF"/>
                    </a:solidFill>
                  </a:tcPr>
                </a:tc>
                <a:tc>
                  <a:txBody>
                    <a:bodyPr/>
                    <a:lstStyle/>
                    <a:p>
                      <a:pPr algn="ctr"/>
                      <a:r>
                        <a:rPr lang="fr-FR" sz="2000" b="0" dirty="0">
                          <a:effectLst/>
                          <a:latin typeface="+mn-lt"/>
                        </a:rPr>
                        <a:t>0.52</a:t>
                      </a:r>
                    </a:p>
                  </a:txBody>
                  <a:tcPr marL="190500" marR="190500" marT="95250" marB="95250" anchor="ctr">
                    <a:lnL w="9525" cap="flat" cmpd="sng" algn="ctr">
                      <a:solidFill>
                        <a:srgbClr val="DCDCDC"/>
                      </a:solidFill>
                      <a:prstDash val="solid"/>
                      <a:round/>
                      <a:headEnd type="none" w="med" len="med"/>
                      <a:tailEnd type="none" w="med" len="med"/>
                    </a:lnL>
                    <a:lnR w="9525" cap="flat" cmpd="sng" algn="ctr">
                      <a:solidFill>
                        <a:srgbClr val="DCDCDC"/>
                      </a:solidFill>
                      <a:prstDash val="solid"/>
                      <a:round/>
                      <a:headEnd type="none" w="med" len="med"/>
                      <a:tailEnd type="none" w="med" len="med"/>
                    </a:lnR>
                    <a:lnT w="9525" cap="flat" cmpd="sng" algn="ctr">
                      <a:solidFill>
                        <a:srgbClr val="DCDCDC"/>
                      </a:solidFill>
                      <a:prstDash val="solid"/>
                      <a:round/>
                      <a:headEnd type="none" w="med" len="med"/>
                      <a:tailEnd type="none" w="med" len="med"/>
                    </a:lnT>
                    <a:lnB w="9525" cap="flat" cmpd="sng" algn="ctr">
                      <a:solidFill>
                        <a:srgbClr val="DCDCDC"/>
                      </a:solidFill>
                      <a:prstDash val="solid"/>
                      <a:round/>
                      <a:headEnd type="none" w="med" len="med"/>
                      <a:tailEnd type="none" w="med" len="med"/>
                    </a:lnB>
                    <a:solidFill>
                      <a:srgbClr val="FFFFFF"/>
                    </a:solidFill>
                  </a:tcPr>
                </a:tc>
                <a:extLst>
                  <a:ext uri="{0D108BD9-81ED-4DB2-BD59-A6C34878D82A}">
                    <a16:rowId xmlns:a16="http://schemas.microsoft.com/office/drawing/2014/main" val="2947706176"/>
                  </a:ext>
                </a:extLst>
              </a:tr>
            </a:tbl>
          </a:graphicData>
        </a:graphic>
      </p:graphicFrame>
    </p:spTree>
    <p:extLst>
      <p:ext uri="{BB962C8B-B14F-4D97-AF65-F5344CB8AC3E}">
        <p14:creationId xmlns:p14="http://schemas.microsoft.com/office/powerpoint/2010/main" val="2573785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D74984-5B02-B596-92C6-6D748F663D78}"/>
              </a:ext>
            </a:extLst>
          </p:cNvPr>
          <p:cNvSpPr>
            <a:spLocks noGrp="1"/>
          </p:cNvSpPr>
          <p:nvPr>
            <p:ph type="title"/>
          </p:nvPr>
        </p:nvSpPr>
        <p:spPr/>
        <p:txBody>
          <a:bodyPr>
            <a:normAutofit fontScale="90000"/>
          </a:bodyPr>
          <a:lstStyle/>
          <a:p>
            <a:r>
              <a:rPr lang="fr-FR" dirty="0"/>
              <a:t>Liens entre les facteurs confondants</a:t>
            </a:r>
            <a:br>
              <a:rPr lang="fr-FR" dirty="0"/>
            </a:br>
            <a:r>
              <a:rPr lang="fr-FR" dirty="0"/>
              <a:t>exposition-critère de jugement</a:t>
            </a:r>
          </a:p>
        </p:txBody>
      </p:sp>
      <p:sp>
        <p:nvSpPr>
          <p:cNvPr id="5" name="Espace réservé du numéro de diapositive 4">
            <a:extLst>
              <a:ext uri="{FF2B5EF4-FFF2-40B4-BE49-F238E27FC236}">
                <a16:creationId xmlns:a16="http://schemas.microsoft.com/office/drawing/2014/main" id="{EE1EEFB0-FF88-8A59-9BCB-B3482DD8C029}"/>
              </a:ext>
            </a:extLst>
          </p:cNvPr>
          <p:cNvSpPr>
            <a:spLocks noGrp="1"/>
          </p:cNvSpPr>
          <p:nvPr>
            <p:ph type="sldNum" sz="quarter" idx="12"/>
          </p:nvPr>
        </p:nvSpPr>
        <p:spPr/>
        <p:txBody>
          <a:bodyPr/>
          <a:lstStyle/>
          <a:p>
            <a:fld id="{611D7366-0FAE-4A69-A58C-120E1BA5BC8E}" type="slidenum">
              <a:rPr lang="fr-FR" smtClean="0"/>
              <a:t>29</a:t>
            </a:fld>
            <a:endParaRPr lang="fr-FR"/>
          </a:p>
        </p:txBody>
      </p:sp>
      <p:sp>
        <p:nvSpPr>
          <p:cNvPr id="19" name="ZoneTexte 18">
            <a:extLst>
              <a:ext uri="{FF2B5EF4-FFF2-40B4-BE49-F238E27FC236}">
                <a16:creationId xmlns:a16="http://schemas.microsoft.com/office/drawing/2014/main" id="{41F3FDD9-728D-7A1C-8C2B-660E9F994A6D}"/>
              </a:ext>
            </a:extLst>
          </p:cNvPr>
          <p:cNvSpPr txBox="1"/>
          <p:nvPr/>
        </p:nvSpPr>
        <p:spPr>
          <a:xfrm>
            <a:off x="4662423" y="2348880"/>
            <a:ext cx="540212" cy="369332"/>
          </a:xfrm>
          <a:prstGeom prst="rect">
            <a:avLst/>
          </a:prstGeom>
          <a:noFill/>
        </p:spPr>
        <p:txBody>
          <a:bodyPr wrap="none" rtlCol="0">
            <a:spAutoFit/>
          </a:bodyPr>
          <a:lstStyle/>
          <a:p>
            <a:r>
              <a:rPr lang="fr-FR" dirty="0"/>
              <a:t>Age</a:t>
            </a:r>
          </a:p>
        </p:txBody>
      </p:sp>
      <p:sp>
        <p:nvSpPr>
          <p:cNvPr id="20" name="ZoneTexte 19">
            <a:extLst>
              <a:ext uri="{FF2B5EF4-FFF2-40B4-BE49-F238E27FC236}">
                <a16:creationId xmlns:a16="http://schemas.microsoft.com/office/drawing/2014/main" id="{FF3AA5EB-F11B-8E88-DB6A-010E2F0206B3}"/>
              </a:ext>
            </a:extLst>
          </p:cNvPr>
          <p:cNvSpPr txBox="1"/>
          <p:nvPr/>
        </p:nvSpPr>
        <p:spPr>
          <a:xfrm>
            <a:off x="1979712" y="3016079"/>
            <a:ext cx="784189" cy="369332"/>
          </a:xfrm>
          <a:prstGeom prst="rect">
            <a:avLst/>
          </a:prstGeom>
          <a:noFill/>
        </p:spPr>
        <p:txBody>
          <a:bodyPr wrap="none" rtlCol="0">
            <a:spAutoFit/>
          </a:bodyPr>
          <a:lstStyle/>
          <a:p>
            <a:r>
              <a:rPr lang="fr-FR" dirty="0"/>
              <a:t>Vaccin</a:t>
            </a:r>
          </a:p>
        </p:txBody>
      </p:sp>
      <p:sp>
        <p:nvSpPr>
          <p:cNvPr id="21" name="ZoneTexte 20">
            <a:extLst>
              <a:ext uri="{FF2B5EF4-FFF2-40B4-BE49-F238E27FC236}">
                <a16:creationId xmlns:a16="http://schemas.microsoft.com/office/drawing/2014/main" id="{AA482CF2-04C2-D4B1-6FD6-F83546B7EC59}"/>
              </a:ext>
            </a:extLst>
          </p:cNvPr>
          <p:cNvSpPr txBox="1"/>
          <p:nvPr/>
        </p:nvSpPr>
        <p:spPr>
          <a:xfrm>
            <a:off x="7176546" y="2991175"/>
            <a:ext cx="707822" cy="369332"/>
          </a:xfrm>
          <a:prstGeom prst="rect">
            <a:avLst/>
          </a:prstGeom>
          <a:noFill/>
        </p:spPr>
        <p:txBody>
          <a:bodyPr wrap="none" rtlCol="0">
            <a:spAutoFit/>
          </a:bodyPr>
          <a:lstStyle/>
          <a:p>
            <a:r>
              <a:rPr lang="fr-FR" dirty="0"/>
              <a:t>Covid</a:t>
            </a:r>
          </a:p>
        </p:txBody>
      </p:sp>
      <p:sp>
        <p:nvSpPr>
          <p:cNvPr id="22" name="Flèche à angle droit 21">
            <a:extLst>
              <a:ext uri="{FF2B5EF4-FFF2-40B4-BE49-F238E27FC236}">
                <a16:creationId xmlns:a16="http://schemas.microsoft.com/office/drawing/2014/main" id="{DBA3404D-9364-9B78-81C7-CF3751D0709D}"/>
              </a:ext>
            </a:extLst>
          </p:cNvPr>
          <p:cNvSpPr/>
          <p:nvPr/>
        </p:nvSpPr>
        <p:spPr>
          <a:xfrm rot="10800000">
            <a:off x="2411760" y="2621842"/>
            <a:ext cx="1656184" cy="276999"/>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Flèche à angle droit 22">
            <a:extLst>
              <a:ext uri="{FF2B5EF4-FFF2-40B4-BE49-F238E27FC236}">
                <a16:creationId xmlns:a16="http://schemas.microsoft.com/office/drawing/2014/main" id="{02F84246-3C59-520C-2FBD-701C1B9AAE2D}"/>
              </a:ext>
            </a:extLst>
          </p:cNvPr>
          <p:cNvSpPr/>
          <p:nvPr/>
        </p:nvSpPr>
        <p:spPr>
          <a:xfrm flipV="1">
            <a:off x="5806693" y="2621842"/>
            <a:ext cx="1637029" cy="184666"/>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4" name="Connecteur droit avec flèche 23">
            <a:extLst>
              <a:ext uri="{FF2B5EF4-FFF2-40B4-BE49-F238E27FC236}">
                <a16:creationId xmlns:a16="http://schemas.microsoft.com/office/drawing/2014/main" id="{C9541203-1B07-D524-0597-A17DB55224E1}"/>
              </a:ext>
            </a:extLst>
          </p:cNvPr>
          <p:cNvCxnSpPr/>
          <p:nvPr/>
        </p:nvCxnSpPr>
        <p:spPr>
          <a:xfrm>
            <a:off x="3239851" y="3200745"/>
            <a:ext cx="3385357" cy="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 name="ZoneTexte 2">
            <a:extLst>
              <a:ext uri="{FF2B5EF4-FFF2-40B4-BE49-F238E27FC236}">
                <a16:creationId xmlns:a16="http://schemas.microsoft.com/office/drawing/2014/main" id="{950F8FB3-D7A4-1952-F5DB-1DDB969AB888}"/>
              </a:ext>
            </a:extLst>
          </p:cNvPr>
          <p:cNvSpPr txBox="1"/>
          <p:nvPr/>
        </p:nvSpPr>
        <p:spPr>
          <a:xfrm>
            <a:off x="4734431" y="4408693"/>
            <a:ext cx="611129" cy="369332"/>
          </a:xfrm>
          <a:prstGeom prst="rect">
            <a:avLst/>
          </a:prstGeom>
          <a:noFill/>
        </p:spPr>
        <p:txBody>
          <a:bodyPr wrap="none" rtlCol="0">
            <a:spAutoFit/>
          </a:bodyPr>
          <a:lstStyle/>
          <a:p>
            <a:r>
              <a:rPr lang="fr-FR" dirty="0"/>
              <a:t>Sexe</a:t>
            </a:r>
          </a:p>
        </p:txBody>
      </p:sp>
      <p:sp>
        <p:nvSpPr>
          <p:cNvPr id="4" name="ZoneTexte 3">
            <a:extLst>
              <a:ext uri="{FF2B5EF4-FFF2-40B4-BE49-F238E27FC236}">
                <a16:creationId xmlns:a16="http://schemas.microsoft.com/office/drawing/2014/main" id="{31F66DB4-CB70-DF9C-A3F4-4258118386C9}"/>
              </a:ext>
            </a:extLst>
          </p:cNvPr>
          <p:cNvSpPr txBox="1"/>
          <p:nvPr/>
        </p:nvSpPr>
        <p:spPr>
          <a:xfrm>
            <a:off x="2051720" y="5075892"/>
            <a:ext cx="654346" cy="369332"/>
          </a:xfrm>
          <a:prstGeom prst="rect">
            <a:avLst/>
          </a:prstGeom>
          <a:noFill/>
        </p:spPr>
        <p:txBody>
          <a:bodyPr wrap="none" rtlCol="0">
            <a:spAutoFit/>
          </a:bodyPr>
          <a:lstStyle/>
          <a:p>
            <a:r>
              <a:rPr lang="fr-FR" dirty="0"/>
              <a:t>Dose</a:t>
            </a:r>
          </a:p>
        </p:txBody>
      </p:sp>
      <p:sp>
        <p:nvSpPr>
          <p:cNvPr id="11" name="ZoneTexte 10">
            <a:extLst>
              <a:ext uri="{FF2B5EF4-FFF2-40B4-BE49-F238E27FC236}">
                <a16:creationId xmlns:a16="http://schemas.microsoft.com/office/drawing/2014/main" id="{52AC0130-6263-0F12-FC09-0AA084DE3205}"/>
              </a:ext>
            </a:extLst>
          </p:cNvPr>
          <p:cNvSpPr txBox="1"/>
          <p:nvPr/>
        </p:nvSpPr>
        <p:spPr>
          <a:xfrm>
            <a:off x="7248554" y="5050988"/>
            <a:ext cx="622222" cy="369332"/>
          </a:xfrm>
          <a:prstGeom prst="rect">
            <a:avLst/>
          </a:prstGeom>
          <a:noFill/>
        </p:spPr>
        <p:txBody>
          <a:bodyPr wrap="none" rtlCol="0">
            <a:spAutoFit/>
          </a:bodyPr>
          <a:lstStyle/>
          <a:p>
            <a:r>
              <a:rPr lang="fr-FR" dirty="0"/>
              <a:t>effet</a:t>
            </a:r>
          </a:p>
        </p:txBody>
      </p:sp>
      <p:sp>
        <p:nvSpPr>
          <p:cNvPr id="25" name="Flèche à angle droit 24">
            <a:extLst>
              <a:ext uri="{FF2B5EF4-FFF2-40B4-BE49-F238E27FC236}">
                <a16:creationId xmlns:a16="http://schemas.microsoft.com/office/drawing/2014/main" id="{E06E7412-E7F5-C329-0757-2A2A752123D0}"/>
              </a:ext>
            </a:extLst>
          </p:cNvPr>
          <p:cNvSpPr/>
          <p:nvPr/>
        </p:nvSpPr>
        <p:spPr>
          <a:xfrm rot="10800000">
            <a:off x="2483768" y="4681655"/>
            <a:ext cx="1656184" cy="276999"/>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Flèche à angle droit 25">
            <a:extLst>
              <a:ext uri="{FF2B5EF4-FFF2-40B4-BE49-F238E27FC236}">
                <a16:creationId xmlns:a16="http://schemas.microsoft.com/office/drawing/2014/main" id="{3217A498-B28F-09C3-7A1B-1422E133FF95}"/>
              </a:ext>
            </a:extLst>
          </p:cNvPr>
          <p:cNvSpPr/>
          <p:nvPr/>
        </p:nvSpPr>
        <p:spPr>
          <a:xfrm flipV="1">
            <a:off x="5878701" y="4681655"/>
            <a:ext cx="1637029" cy="184666"/>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7" name="Connecteur droit avec flèche 26">
            <a:extLst>
              <a:ext uri="{FF2B5EF4-FFF2-40B4-BE49-F238E27FC236}">
                <a16:creationId xmlns:a16="http://schemas.microsoft.com/office/drawing/2014/main" id="{7D2A3E3F-DC86-01A2-CF2A-C72CFBF6D55E}"/>
              </a:ext>
            </a:extLst>
          </p:cNvPr>
          <p:cNvCxnSpPr/>
          <p:nvPr/>
        </p:nvCxnSpPr>
        <p:spPr>
          <a:xfrm>
            <a:off x="3311859" y="5260558"/>
            <a:ext cx="3385357" cy="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2330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Aspects méthodologiques des essais cliniques</a:t>
            </a:r>
            <a:endParaRPr lang="fr-FR" dirty="0"/>
          </a:p>
        </p:txBody>
      </p:sp>
      <p:sp>
        <p:nvSpPr>
          <p:cNvPr id="3" name="Espace réservé du contenu 2"/>
          <p:cNvSpPr>
            <a:spLocks noGrp="1"/>
          </p:cNvSpPr>
          <p:nvPr>
            <p:ph idx="1"/>
          </p:nvPr>
        </p:nvSpPr>
        <p:spPr/>
        <p:txBody>
          <a:bodyPr>
            <a:normAutofit/>
          </a:bodyPr>
          <a:lstStyle/>
          <a:p>
            <a:pPr indent="-73025">
              <a:buNone/>
            </a:pPr>
            <a:r>
              <a:rPr lang="fr-FR" dirty="0"/>
              <a:t>Objectif : apporter la </a:t>
            </a:r>
            <a:r>
              <a:rPr lang="fr-FR" b="1" dirty="0"/>
              <a:t>preuve scientifique</a:t>
            </a:r>
            <a:r>
              <a:rPr lang="fr-FR" dirty="0"/>
              <a:t> de l'efficacité clinique des traitements et permet d’adopter des traitements sur la base de </a:t>
            </a:r>
            <a:r>
              <a:rPr lang="fr-FR" b="1" dirty="0"/>
              <a:t>faits avérés</a:t>
            </a:r>
            <a:r>
              <a:rPr lang="fr-FR" dirty="0"/>
              <a:t> et non pas sur des raisonnements théoriques basés sur leur mécanisme d'action</a:t>
            </a:r>
          </a:p>
          <a:p>
            <a:endParaRPr lang="fr-FR" dirty="0"/>
          </a:p>
        </p:txBody>
      </p:sp>
      <p:sp>
        <p:nvSpPr>
          <p:cNvPr id="4" name="Espace réservé du numéro de diapositive 3"/>
          <p:cNvSpPr>
            <a:spLocks noGrp="1"/>
          </p:cNvSpPr>
          <p:nvPr>
            <p:ph type="sldNum" sz="quarter" idx="12"/>
          </p:nvPr>
        </p:nvSpPr>
        <p:spPr/>
        <p:txBody>
          <a:bodyPr/>
          <a:lstStyle/>
          <a:p>
            <a:fld id="{7BF1BA3E-64B0-4BE1-A201-DA35AABD4D53}" type="slidenum">
              <a:rPr lang="fr-FR" smtClean="0"/>
              <a:pPr/>
              <a:t>3</a:t>
            </a:fld>
            <a:endParaRPr lang="fr-FR"/>
          </a:p>
        </p:txBody>
      </p:sp>
      <p:sp>
        <p:nvSpPr>
          <p:cNvPr id="5" name="Rectangle 4"/>
          <p:cNvSpPr/>
          <p:nvPr/>
        </p:nvSpPr>
        <p:spPr>
          <a:xfrm>
            <a:off x="785786" y="4286256"/>
            <a:ext cx="7643866" cy="2062103"/>
          </a:xfrm>
          <a:prstGeom prst="rect">
            <a:avLst/>
          </a:prstGeom>
        </p:spPr>
        <p:txBody>
          <a:bodyPr wrap="square">
            <a:spAutoFit/>
          </a:bodyPr>
          <a:lstStyle/>
          <a:p>
            <a:r>
              <a:rPr lang="fr-FR" sz="3200" dirty="0">
                <a:solidFill>
                  <a:srgbClr val="C91206"/>
                </a:solidFill>
              </a:rPr>
              <a:t>« ...le médecin s’engage à assurer...au patient des soins ...fondés sur les données acquises de la science,… » </a:t>
            </a:r>
            <a:r>
              <a:rPr lang="fr-FR" sz="3200" i="1" dirty="0">
                <a:solidFill>
                  <a:srgbClr val="C91206"/>
                </a:solidFill>
              </a:rPr>
              <a:t>(article 32 du code de déontologie médicale)</a:t>
            </a:r>
          </a:p>
        </p:txBody>
      </p:sp>
    </p:spTree>
    <p:custDataLst>
      <p:tags r:id="rId1"/>
    </p:custDataLst>
    <p:extLst>
      <p:ext uri="{BB962C8B-B14F-4D97-AF65-F5344CB8AC3E}">
        <p14:creationId xmlns:p14="http://schemas.microsoft.com/office/powerpoint/2010/main" val="788067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3046" y="197305"/>
            <a:ext cx="7928064" cy="711415"/>
          </a:xfrm>
          <a:prstGeom prst="rect">
            <a:avLst/>
          </a:prstGeom>
        </p:spPr>
        <p:txBody>
          <a:bodyPr vert="horz" wrap="square" lIns="0" tIns="33975" rIns="0" bIns="0" rtlCol="0" anchor="ctr">
            <a:spAutoFit/>
          </a:bodyPr>
          <a:lstStyle/>
          <a:p>
            <a:pPr marL="25168">
              <a:spcBef>
                <a:spcPts val="268"/>
              </a:spcBef>
            </a:pPr>
            <a:r>
              <a:rPr spc="-20" dirty="0">
                <a:latin typeface="Times New Roman"/>
                <a:cs typeface="Times New Roman"/>
              </a:rPr>
              <a:t>Randomisation </a:t>
            </a:r>
            <a:r>
              <a:rPr spc="535" dirty="0">
                <a:latin typeface="Times New Roman"/>
                <a:cs typeface="Times New Roman"/>
              </a:rPr>
              <a:t>= </a:t>
            </a:r>
            <a:r>
              <a:rPr spc="-50" dirty="0">
                <a:latin typeface="Times New Roman"/>
                <a:cs typeface="Times New Roman"/>
              </a:rPr>
              <a:t>gold</a:t>
            </a:r>
            <a:r>
              <a:rPr b="0" dirty="0">
                <a:latin typeface="Times New Roman"/>
                <a:cs typeface="Times New Roman"/>
              </a:rPr>
              <a:t> </a:t>
            </a:r>
            <a:r>
              <a:rPr spc="30" dirty="0">
                <a:latin typeface="Times New Roman"/>
                <a:cs typeface="Times New Roman"/>
              </a:rPr>
              <a:t>standard</a:t>
            </a:r>
          </a:p>
        </p:txBody>
      </p:sp>
      <p:sp>
        <p:nvSpPr>
          <p:cNvPr id="3" name="object 3"/>
          <p:cNvSpPr txBox="1"/>
          <p:nvPr/>
        </p:nvSpPr>
        <p:spPr>
          <a:xfrm>
            <a:off x="872955" y="2197739"/>
            <a:ext cx="290679" cy="353252"/>
          </a:xfrm>
          <a:prstGeom prst="rect">
            <a:avLst/>
          </a:prstGeom>
        </p:spPr>
        <p:txBody>
          <a:bodyPr vert="horz" wrap="square" lIns="0" tIns="32717" rIns="0" bIns="0" rtlCol="0">
            <a:spAutoFit/>
          </a:bodyPr>
          <a:lstStyle/>
          <a:p>
            <a:pPr marL="25168">
              <a:spcBef>
                <a:spcPts val="258"/>
              </a:spcBef>
            </a:pPr>
            <a:r>
              <a:rPr sz="2081" b="1" spc="50" dirty="0">
                <a:solidFill>
                  <a:srgbClr val="3B9AB2"/>
                </a:solidFill>
                <a:latin typeface="Comic Sans MS"/>
                <a:cs typeface="Comic Sans MS"/>
              </a:rPr>
              <a:t>M</a:t>
            </a:r>
            <a:endParaRPr sz="2081" dirty="0">
              <a:latin typeface="Comic Sans MS"/>
              <a:cs typeface="Comic Sans MS"/>
            </a:endParaRPr>
          </a:p>
        </p:txBody>
      </p:sp>
      <p:sp>
        <p:nvSpPr>
          <p:cNvPr id="4" name="object 4"/>
          <p:cNvSpPr txBox="1"/>
          <p:nvPr/>
        </p:nvSpPr>
        <p:spPr>
          <a:xfrm>
            <a:off x="3631709" y="2139644"/>
            <a:ext cx="220211" cy="353252"/>
          </a:xfrm>
          <a:prstGeom prst="rect">
            <a:avLst/>
          </a:prstGeom>
        </p:spPr>
        <p:txBody>
          <a:bodyPr vert="horz" wrap="square" lIns="0" tIns="32717" rIns="0" bIns="0" rtlCol="0">
            <a:spAutoFit/>
          </a:bodyPr>
          <a:lstStyle/>
          <a:p>
            <a:pPr marL="25168">
              <a:spcBef>
                <a:spcPts val="258"/>
              </a:spcBef>
            </a:pPr>
            <a:r>
              <a:rPr sz="2081" b="1" spc="30" dirty="0">
                <a:solidFill>
                  <a:srgbClr val="3B9AB2"/>
                </a:solidFill>
                <a:latin typeface="Comic Sans MS"/>
                <a:cs typeface="Comic Sans MS"/>
              </a:rPr>
              <a:t>E</a:t>
            </a:r>
            <a:endParaRPr sz="2081" dirty="0">
              <a:latin typeface="Comic Sans MS"/>
              <a:cs typeface="Comic Sans MS"/>
            </a:endParaRPr>
          </a:p>
        </p:txBody>
      </p:sp>
      <p:sp>
        <p:nvSpPr>
          <p:cNvPr id="5" name="object 5"/>
          <p:cNvSpPr txBox="1"/>
          <p:nvPr/>
        </p:nvSpPr>
        <p:spPr>
          <a:xfrm>
            <a:off x="3402236" y="1011255"/>
            <a:ext cx="216436" cy="353252"/>
          </a:xfrm>
          <a:prstGeom prst="rect">
            <a:avLst/>
          </a:prstGeom>
        </p:spPr>
        <p:txBody>
          <a:bodyPr vert="horz" wrap="square" lIns="0" tIns="32717" rIns="0" bIns="0" rtlCol="0">
            <a:spAutoFit/>
          </a:bodyPr>
          <a:lstStyle/>
          <a:p>
            <a:pPr marL="25168">
              <a:spcBef>
                <a:spcPts val="258"/>
              </a:spcBef>
            </a:pPr>
            <a:r>
              <a:rPr sz="2081" b="1" spc="30" dirty="0">
                <a:solidFill>
                  <a:srgbClr val="3B9AB2"/>
                </a:solidFill>
                <a:latin typeface="Comic Sans MS"/>
                <a:cs typeface="Comic Sans MS"/>
              </a:rPr>
              <a:t>F</a:t>
            </a:r>
            <a:endParaRPr sz="2081" dirty="0">
              <a:latin typeface="Comic Sans MS"/>
              <a:cs typeface="Comic Sans MS"/>
            </a:endParaRPr>
          </a:p>
        </p:txBody>
      </p:sp>
      <p:sp>
        <p:nvSpPr>
          <p:cNvPr id="6" name="object 6"/>
          <p:cNvSpPr/>
          <p:nvPr/>
        </p:nvSpPr>
        <p:spPr>
          <a:xfrm rot="10800000">
            <a:off x="1212615" y="1376423"/>
            <a:ext cx="2406057" cy="1172183"/>
          </a:xfrm>
          <a:prstGeom prst="rect">
            <a:avLst/>
          </a:prstGeom>
          <a:blipFill>
            <a:blip r:embed="rId2" cstate="print"/>
            <a:stretch>
              <a:fillRect/>
            </a:stretch>
          </a:blipFill>
        </p:spPr>
        <p:txBody>
          <a:bodyPr wrap="square" lIns="0" tIns="0" rIns="0" bIns="0" rtlCol="0"/>
          <a:lstStyle/>
          <a:p>
            <a:endParaRPr sz="3567"/>
          </a:p>
        </p:txBody>
      </p:sp>
      <p:sp>
        <p:nvSpPr>
          <p:cNvPr id="7" name="object 7"/>
          <p:cNvSpPr/>
          <p:nvPr/>
        </p:nvSpPr>
        <p:spPr>
          <a:xfrm>
            <a:off x="6364824" y="1221194"/>
            <a:ext cx="1756286" cy="2306343"/>
          </a:xfrm>
          <a:prstGeom prst="rect">
            <a:avLst/>
          </a:prstGeom>
          <a:blipFill>
            <a:blip r:embed="rId3" cstate="print"/>
            <a:stretch>
              <a:fillRect/>
            </a:stretch>
          </a:blipFill>
        </p:spPr>
        <p:txBody>
          <a:bodyPr wrap="square" lIns="0" tIns="0" rIns="0" bIns="0" rtlCol="0"/>
          <a:lstStyle/>
          <a:p>
            <a:endParaRPr sz="3567"/>
          </a:p>
        </p:txBody>
      </p:sp>
      <p:sp>
        <p:nvSpPr>
          <p:cNvPr id="8" name="object 8"/>
          <p:cNvSpPr txBox="1"/>
          <p:nvPr/>
        </p:nvSpPr>
        <p:spPr>
          <a:xfrm>
            <a:off x="7363263" y="1120542"/>
            <a:ext cx="317104" cy="195693"/>
          </a:xfrm>
          <a:prstGeom prst="rect">
            <a:avLst/>
          </a:prstGeom>
        </p:spPr>
        <p:txBody>
          <a:bodyPr vert="horz" wrap="square" lIns="0" tIns="27684" rIns="0" bIns="0" rtlCol="0">
            <a:spAutoFit/>
          </a:bodyPr>
          <a:lstStyle/>
          <a:p>
            <a:pPr marL="25168">
              <a:spcBef>
                <a:spcPts val="218"/>
              </a:spcBef>
            </a:pPr>
            <a:r>
              <a:rPr sz="1090" b="1" spc="10" dirty="0">
                <a:solidFill>
                  <a:srgbClr val="F62400"/>
                </a:solidFill>
                <a:latin typeface="Comic Sans MS"/>
                <a:cs typeface="Comic Sans MS"/>
              </a:rPr>
              <a:t>EXP</a:t>
            </a:r>
            <a:endParaRPr sz="1090">
              <a:latin typeface="Comic Sans MS"/>
              <a:cs typeface="Comic Sans MS"/>
            </a:endParaRPr>
          </a:p>
        </p:txBody>
      </p:sp>
      <p:sp>
        <p:nvSpPr>
          <p:cNvPr id="9" name="object 9"/>
          <p:cNvSpPr txBox="1"/>
          <p:nvPr/>
        </p:nvSpPr>
        <p:spPr>
          <a:xfrm>
            <a:off x="6338337" y="1120541"/>
            <a:ext cx="641758" cy="195693"/>
          </a:xfrm>
          <a:prstGeom prst="rect">
            <a:avLst/>
          </a:prstGeom>
        </p:spPr>
        <p:txBody>
          <a:bodyPr vert="horz" wrap="square" lIns="0" tIns="27684" rIns="0" bIns="0" rtlCol="0">
            <a:spAutoFit/>
          </a:bodyPr>
          <a:lstStyle/>
          <a:p>
            <a:pPr marL="25168">
              <a:spcBef>
                <a:spcPts val="218"/>
              </a:spcBef>
            </a:pPr>
            <a:r>
              <a:rPr sz="1090" b="1" spc="10" dirty="0">
                <a:solidFill>
                  <a:srgbClr val="3B9AB2"/>
                </a:solidFill>
                <a:latin typeface="Comic Sans MS"/>
                <a:cs typeface="Comic Sans MS"/>
              </a:rPr>
              <a:t>Non</a:t>
            </a:r>
            <a:r>
              <a:rPr sz="1090" b="1" spc="-109" dirty="0">
                <a:solidFill>
                  <a:srgbClr val="3B9AB2"/>
                </a:solidFill>
                <a:latin typeface="Comic Sans MS"/>
                <a:cs typeface="Comic Sans MS"/>
              </a:rPr>
              <a:t> </a:t>
            </a:r>
            <a:r>
              <a:rPr sz="1090" b="1" spc="10" dirty="0">
                <a:solidFill>
                  <a:srgbClr val="3B9AB2"/>
                </a:solidFill>
                <a:latin typeface="Comic Sans MS"/>
                <a:cs typeface="Comic Sans MS"/>
              </a:rPr>
              <a:t>EXP</a:t>
            </a:r>
            <a:endParaRPr sz="1090">
              <a:latin typeface="Comic Sans MS"/>
              <a:cs typeface="Comic Sans MS"/>
            </a:endParaRPr>
          </a:p>
        </p:txBody>
      </p:sp>
      <p:sp>
        <p:nvSpPr>
          <p:cNvPr id="10" name="object 10"/>
          <p:cNvSpPr txBox="1"/>
          <p:nvPr/>
        </p:nvSpPr>
        <p:spPr>
          <a:xfrm>
            <a:off x="5460640" y="1760413"/>
            <a:ext cx="770109" cy="481575"/>
          </a:xfrm>
          <a:prstGeom prst="rect">
            <a:avLst/>
          </a:prstGeom>
        </p:spPr>
        <p:txBody>
          <a:bodyPr vert="horz" wrap="square" lIns="0" tIns="23909" rIns="0" bIns="0" rtlCol="0">
            <a:spAutoFit/>
          </a:bodyPr>
          <a:lstStyle/>
          <a:p>
            <a:pPr marL="25168" marR="10067">
              <a:spcBef>
                <a:spcPts val="188"/>
              </a:spcBef>
            </a:pPr>
            <a:r>
              <a:rPr sz="991" b="1" spc="-10" dirty="0">
                <a:solidFill>
                  <a:srgbClr val="53585F"/>
                </a:solidFill>
                <a:latin typeface="Comic Sans MS"/>
                <a:cs typeface="Comic Sans MS"/>
              </a:rPr>
              <a:t>Facteurs</a:t>
            </a:r>
            <a:r>
              <a:rPr sz="991" b="1" spc="-159" dirty="0">
                <a:solidFill>
                  <a:srgbClr val="53585F"/>
                </a:solidFill>
                <a:latin typeface="Comic Sans MS"/>
                <a:cs typeface="Comic Sans MS"/>
              </a:rPr>
              <a:t> </a:t>
            </a:r>
            <a:r>
              <a:rPr sz="991" b="1" spc="-10" dirty="0">
                <a:solidFill>
                  <a:srgbClr val="53585F"/>
                </a:solidFill>
                <a:latin typeface="Comic Sans MS"/>
                <a:cs typeface="Comic Sans MS"/>
              </a:rPr>
              <a:t>de  confusion  observés</a:t>
            </a:r>
            <a:endParaRPr sz="991" dirty="0">
              <a:latin typeface="Comic Sans MS"/>
              <a:cs typeface="Comic Sans MS"/>
            </a:endParaRPr>
          </a:p>
        </p:txBody>
      </p:sp>
      <p:sp>
        <p:nvSpPr>
          <p:cNvPr id="11" name="object 11"/>
          <p:cNvSpPr txBox="1"/>
          <p:nvPr/>
        </p:nvSpPr>
        <p:spPr>
          <a:xfrm>
            <a:off x="5460641" y="2768349"/>
            <a:ext cx="821702" cy="481575"/>
          </a:xfrm>
          <a:prstGeom prst="rect">
            <a:avLst/>
          </a:prstGeom>
        </p:spPr>
        <p:txBody>
          <a:bodyPr vert="horz" wrap="square" lIns="0" tIns="23909" rIns="0" bIns="0" rtlCol="0">
            <a:spAutoFit/>
          </a:bodyPr>
          <a:lstStyle/>
          <a:p>
            <a:pPr marL="25168" marR="10067">
              <a:spcBef>
                <a:spcPts val="188"/>
              </a:spcBef>
            </a:pPr>
            <a:r>
              <a:rPr sz="991" b="1" spc="-10" dirty="0">
                <a:latin typeface="Comic Sans MS"/>
                <a:cs typeface="Comic Sans MS"/>
              </a:rPr>
              <a:t>Facteurs de  confusion  non</a:t>
            </a:r>
            <a:r>
              <a:rPr sz="991" b="1" spc="-168" dirty="0">
                <a:latin typeface="Comic Sans MS"/>
                <a:cs typeface="Comic Sans MS"/>
              </a:rPr>
              <a:t> </a:t>
            </a:r>
            <a:r>
              <a:rPr sz="991" b="1" spc="-10" dirty="0">
                <a:latin typeface="Comic Sans MS"/>
                <a:cs typeface="Comic Sans MS"/>
              </a:rPr>
              <a:t>observés</a:t>
            </a:r>
            <a:endParaRPr sz="991">
              <a:latin typeface="Comic Sans MS"/>
              <a:cs typeface="Comic Sans MS"/>
            </a:endParaRPr>
          </a:p>
        </p:txBody>
      </p:sp>
      <p:sp>
        <p:nvSpPr>
          <p:cNvPr id="12" name="object 12"/>
          <p:cNvSpPr txBox="1"/>
          <p:nvPr/>
        </p:nvSpPr>
        <p:spPr>
          <a:xfrm>
            <a:off x="6893269" y="3549784"/>
            <a:ext cx="593941" cy="162694"/>
          </a:xfrm>
          <a:prstGeom prst="rect">
            <a:avLst/>
          </a:prstGeom>
        </p:spPr>
        <p:txBody>
          <a:bodyPr vert="horz" wrap="square" lIns="0" tIns="25167" rIns="0" bIns="0" rtlCol="0">
            <a:spAutoFit/>
          </a:bodyPr>
          <a:lstStyle/>
          <a:p>
            <a:pPr marL="25168">
              <a:spcBef>
                <a:spcPts val="198"/>
              </a:spcBef>
            </a:pPr>
            <a:r>
              <a:rPr sz="892" b="1" spc="-10" dirty="0">
                <a:latin typeface="Comic Sans MS"/>
                <a:cs typeface="Comic Sans MS"/>
              </a:rPr>
              <a:t>%Effectif</a:t>
            </a:r>
            <a:endParaRPr sz="892">
              <a:latin typeface="Comic Sans MS"/>
              <a:cs typeface="Comic Sans MS"/>
            </a:endParaRPr>
          </a:p>
        </p:txBody>
      </p:sp>
      <p:sp>
        <p:nvSpPr>
          <p:cNvPr id="13" name="object 13"/>
          <p:cNvSpPr/>
          <p:nvPr/>
        </p:nvSpPr>
        <p:spPr>
          <a:xfrm>
            <a:off x="176309" y="3926902"/>
            <a:ext cx="8788307" cy="163585"/>
          </a:xfrm>
          <a:custGeom>
            <a:avLst/>
            <a:gdLst/>
            <a:ahLst/>
            <a:cxnLst/>
            <a:rect l="l" t="t" r="r" b="b"/>
            <a:pathLst>
              <a:path w="4434840" h="82550">
                <a:moveTo>
                  <a:pt x="4383537" y="0"/>
                </a:moveTo>
                <a:lnTo>
                  <a:pt x="50800" y="0"/>
                </a:lnTo>
                <a:lnTo>
                  <a:pt x="31075" y="4008"/>
                </a:lnTo>
                <a:lnTo>
                  <a:pt x="14922" y="14922"/>
                </a:lnTo>
                <a:lnTo>
                  <a:pt x="4008" y="31075"/>
                </a:lnTo>
                <a:lnTo>
                  <a:pt x="0" y="50800"/>
                </a:lnTo>
                <a:lnTo>
                  <a:pt x="0" y="82384"/>
                </a:lnTo>
                <a:lnTo>
                  <a:pt x="4434338" y="82384"/>
                </a:lnTo>
                <a:lnTo>
                  <a:pt x="4434338" y="50800"/>
                </a:lnTo>
                <a:lnTo>
                  <a:pt x="4430329" y="31075"/>
                </a:lnTo>
                <a:lnTo>
                  <a:pt x="4419415" y="14922"/>
                </a:lnTo>
                <a:lnTo>
                  <a:pt x="4403262" y="4008"/>
                </a:lnTo>
                <a:lnTo>
                  <a:pt x="4383537" y="0"/>
                </a:lnTo>
                <a:close/>
              </a:path>
            </a:pathLst>
          </a:custGeom>
          <a:solidFill>
            <a:srgbClr val="FEEDC0"/>
          </a:solidFill>
        </p:spPr>
        <p:txBody>
          <a:bodyPr wrap="square" lIns="0" tIns="0" rIns="0" bIns="0" rtlCol="0"/>
          <a:lstStyle/>
          <a:p>
            <a:endParaRPr sz="3567"/>
          </a:p>
        </p:txBody>
      </p:sp>
      <p:sp>
        <p:nvSpPr>
          <p:cNvPr id="14" name="object 14"/>
          <p:cNvSpPr/>
          <p:nvPr/>
        </p:nvSpPr>
        <p:spPr>
          <a:xfrm>
            <a:off x="276979" y="5123918"/>
            <a:ext cx="201336" cy="201336"/>
          </a:xfrm>
          <a:prstGeom prst="rect">
            <a:avLst/>
          </a:prstGeom>
          <a:blipFill>
            <a:blip r:embed="rId4" cstate="print"/>
            <a:stretch>
              <a:fillRect/>
            </a:stretch>
          </a:blipFill>
        </p:spPr>
        <p:txBody>
          <a:bodyPr wrap="square" lIns="0" tIns="0" rIns="0" bIns="0" rtlCol="0"/>
          <a:lstStyle/>
          <a:p>
            <a:endParaRPr sz="3567"/>
          </a:p>
        </p:txBody>
      </p:sp>
      <p:sp>
        <p:nvSpPr>
          <p:cNvPr id="15" name="object 15"/>
          <p:cNvSpPr/>
          <p:nvPr/>
        </p:nvSpPr>
        <p:spPr>
          <a:xfrm>
            <a:off x="377647" y="5098751"/>
            <a:ext cx="8686529" cy="226503"/>
          </a:xfrm>
          <a:prstGeom prst="rect">
            <a:avLst/>
          </a:prstGeom>
          <a:blipFill>
            <a:blip r:embed="rId5" cstate="print"/>
            <a:stretch>
              <a:fillRect/>
            </a:stretch>
          </a:blipFill>
        </p:spPr>
        <p:txBody>
          <a:bodyPr wrap="square" lIns="0" tIns="0" rIns="0" bIns="0" rtlCol="0"/>
          <a:lstStyle/>
          <a:p>
            <a:endParaRPr sz="3567"/>
          </a:p>
        </p:txBody>
      </p:sp>
      <p:sp>
        <p:nvSpPr>
          <p:cNvPr id="16" name="object 16"/>
          <p:cNvSpPr/>
          <p:nvPr/>
        </p:nvSpPr>
        <p:spPr>
          <a:xfrm>
            <a:off x="8963622" y="4027118"/>
            <a:ext cx="100555" cy="1096800"/>
          </a:xfrm>
          <a:prstGeom prst="rect">
            <a:avLst/>
          </a:prstGeom>
          <a:blipFill>
            <a:blip r:embed="rId6" cstate="print"/>
            <a:stretch>
              <a:fillRect/>
            </a:stretch>
          </a:blipFill>
        </p:spPr>
        <p:txBody>
          <a:bodyPr wrap="square" lIns="0" tIns="0" rIns="0" bIns="0" rtlCol="0"/>
          <a:lstStyle/>
          <a:p>
            <a:endParaRPr sz="3567"/>
          </a:p>
        </p:txBody>
      </p:sp>
      <p:sp>
        <p:nvSpPr>
          <p:cNvPr id="17" name="object 17"/>
          <p:cNvSpPr/>
          <p:nvPr/>
        </p:nvSpPr>
        <p:spPr>
          <a:xfrm>
            <a:off x="176309" y="4014927"/>
            <a:ext cx="8788307" cy="1210531"/>
          </a:xfrm>
          <a:custGeom>
            <a:avLst/>
            <a:gdLst/>
            <a:ahLst/>
            <a:cxnLst/>
            <a:rect l="l" t="t" r="r" b="b"/>
            <a:pathLst>
              <a:path w="4434840" h="610869">
                <a:moveTo>
                  <a:pt x="4434338" y="0"/>
                </a:moveTo>
                <a:lnTo>
                  <a:pt x="0" y="0"/>
                </a:lnTo>
                <a:lnTo>
                  <a:pt x="0" y="559630"/>
                </a:lnTo>
                <a:lnTo>
                  <a:pt x="4008" y="579354"/>
                </a:lnTo>
                <a:lnTo>
                  <a:pt x="14922" y="595507"/>
                </a:lnTo>
                <a:lnTo>
                  <a:pt x="31075" y="606422"/>
                </a:lnTo>
                <a:lnTo>
                  <a:pt x="50800" y="610430"/>
                </a:lnTo>
                <a:lnTo>
                  <a:pt x="4383537" y="610430"/>
                </a:lnTo>
                <a:lnTo>
                  <a:pt x="4403262" y="606422"/>
                </a:lnTo>
                <a:lnTo>
                  <a:pt x="4419415" y="595507"/>
                </a:lnTo>
                <a:lnTo>
                  <a:pt x="4430329" y="579354"/>
                </a:lnTo>
                <a:lnTo>
                  <a:pt x="4434338" y="559630"/>
                </a:lnTo>
                <a:lnTo>
                  <a:pt x="4434338" y="0"/>
                </a:lnTo>
                <a:close/>
              </a:path>
            </a:pathLst>
          </a:custGeom>
          <a:solidFill>
            <a:srgbClr val="FEEDC0"/>
          </a:solidFill>
        </p:spPr>
        <p:txBody>
          <a:bodyPr wrap="square" lIns="0" tIns="0" rIns="0" bIns="0" rtlCol="0"/>
          <a:lstStyle/>
          <a:p>
            <a:endParaRPr sz="3567"/>
          </a:p>
        </p:txBody>
      </p:sp>
      <p:sp>
        <p:nvSpPr>
          <p:cNvPr id="18" name="object 18"/>
          <p:cNvSpPr/>
          <p:nvPr/>
        </p:nvSpPr>
        <p:spPr>
          <a:xfrm>
            <a:off x="8963621" y="4102589"/>
            <a:ext cx="0" cy="1059530"/>
          </a:xfrm>
          <a:custGeom>
            <a:avLst/>
            <a:gdLst/>
            <a:ahLst/>
            <a:cxnLst/>
            <a:rect l="l" t="t" r="r" b="b"/>
            <a:pathLst>
              <a:path h="534669">
                <a:moveTo>
                  <a:pt x="0" y="534442"/>
                </a:moveTo>
                <a:lnTo>
                  <a:pt x="0" y="0"/>
                </a:lnTo>
              </a:path>
            </a:pathLst>
          </a:custGeom>
          <a:ln w="3175">
            <a:solidFill>
              <a:srgbClr val="7F7F7F"/>
            </a:solidFill>
          </a:ln>
        </p:spPr>
        <p:txBody>
          <a:bodyPr wrap="square" lIns="0" tIns="0" rIns="0" bIns="0" rtlCol="0"/>
          <a:lstStyle/>
          <a:p>
            <a:endParaRPr sz="3567"/>
          </a:p>
        </p:txBody>
      </p:sp>
      <p:sp>
        <p:nvSpPr>
          <p:cNvPr id="19" name="object 19"/>
          <p:cNvSpPr/>
          <p:nvPr/>
        </p:nvSpPr>
        <p:spPr>
          <a:xfrm>
            <a:off x="8963621" y="4077422"/>
            <a:ext cx="0" cy="25167"/>
          </a:xfrm>
          <a:custGeom>
            <a:avLst/>
            <a:gdLst/>
            <a:ahLst/>
            <a:cxnLst/>
            <a:rect l="l" t="t" r="r" b="b"/>
            <a:pathLst>
              <a:path h="12700">
                <a:moveTo>
                  <a:pt x="0" y="12699"/>
                </a:moveTo>
                <a:lnTo>
                  <a:pt x="0" y="0"/>
                </a:lnTo>
              </a:path>
            </a:pathLst>
          </a:custGeom>
          <a:ln w="3175">
            <a:solidFill>
              <a:srgbClr val="AFAFAF"/>
            </a:solidFill>
          </a:ln>
        </p:spPr>
        <p:txBody>
          <a:bodyPr wrap="square" lIns="0" tIns="0" rIns="0" bIns="0" rtlCol="0"/>
          <a:lstStyle/>
          <a:p>
            <a:endParaRPr sz="3567"/>
          </a:p>
        </p:txBody>
      </p:sp>
      <p:sp>
        <p:nvSpPr>
          <p:cNvPr id="20" name="object 20"/>
          <p:cNvSpPr/>
          <p:nvPr/>
        </p:nvSpPr>
        <p:spPr>
          <a:xfrm>
            <a:off x="8963621" y="4052255"/>
            <a:ext cx="0" cy="25167"/>
          </a:xfrm>
          <a:custGeom>
            <a:avLst/>
            <a:gdLst/>
            <a:ahLst/>
            <a:cxnLst/>
            <a:rect l="l" t="t" r="r" b="b"/>
            <a:pathLst>
              <a:path h="12700">
                <a:moveTo>
                  <a:pt x="0" y="12699"/>
                </a:moveTo>
                <a:lnTo>
                  <a:pt x="0" y="0"/>
                </a:lnTo>
              </a:path>
            </a:pathLst>
          </a:custGeom>
          <a:ln w="3175">
            <a:solidFill>
              <a:srgbClr val="CECECE"/>
            </a:solidFill>
          </a:ln>
        </p:spPr>
        <p:txBody>
          <a:bodyPr wrap="square" lIns="0" tIns="0" rIns="0" bIns="0" rtlCol="0"/>
          <a:lstStyle/>
          <a:p>
            <a:endParaRPr sz="3567"/>
          </a:p>
        </p:txBody>
      </p:sp>
      <p:sp>
        <p:nvSpPr>
          <p:cNvPr id="21" name="object 21"/>
          <p:cNvSpPr/>
          <p:nvPr/>
        </p:nvSpPr>
        <p:spPr>
          <a:xfrm>
            <a:off x="8963621" y="4027088"/>
            <a:ext cx="0" cy="25167"/>
          </a:xfrm>
          <a:custGeom>
            <a:avLst/>
            <a:gdLst/>
            <a:ahLst/>
            <a:cxnLst/>
            <a:rect l="l" t="t" r="r" b="b"/>
            <a:pathLst>
              <a:path h="12700">
                <a:moveTo>
                  <a:pt x="0" y="12699"/>
                </a:moveTo>
                <a:lnTo>
                  <a:pt x="0" y="0"/>
                </a:lnTo>
              </a:path>
            </a:pathLst>
          </a:custGeom>
          <a:ln w="3175">
            <a:solidFill>
              <a:srgbClr val="EFEFEF"/>
            </a:solidFill>
          </a:ln>
        </p:spPr>
        <p:txBody>
          <a:bodyPr wrap="square" lIns="0" tIns="0" rIns="0" bIns="0" rtlCol="0"/>
          <a:lstStyle/>
          <a:p>
            <a:endParaRPr sz="3567"/>
          </a:p>
        </p:txBody>
      </p:sp>
      <p:sp>
        <p:nvSpPr>
          <p:cNvPr id="28" name="object 28"/>
          <p:cNvSpPr/>
          <p:nvPr/>
        </p:nvSpPr>
        <p:spPr>
          <a:xfrm>
            <a:off x="8963621" y="5633607"/>
            <a:ext cx="0" cy="25167"/>
          </a:xfrm>
          <a:custGeom>
            <a:avLst/>
            <a:gdLst/>
            <a:ahLst/>
            <a:cxnLst/>
            <a:rect l="l" t="t" r="r" b="b"/>
            <a:pathLst>
              <a:path h="12700">
                <a:moveTo>
                  <a:pt x="0" y="12700"/>
                </a:moveTo>
                <a:lnTo>
                  <a:pt x="0" y="0"/>
                </a:lnTo>
              </a:path>
            </a:pathLst>
          </a:custGeom>
          <a:ln w="3175">
            <a:solidFill>
              <a:srgbClr val="AFAFAF"/>
            </a:solidFill>
          </a:ln>
        </p:spPr>
        <p:txBody>
          <a:bodyPr wrap="square" lIns="0" tIns="0" rIns="0" bIns="0" rtlCol="0"/>
          <a:lstStyle/>
          <a:p>
            <a:endParaRPr sz="3567"/>
          </a:p>
        </p:txBody>
      </p:sp>
      <p:sp>
        <p:nvSpPr>
          <p:cNvPr id="29" name="object 29"/>
          <p:cNvSpPr/>
          <p:nvPr/>
        </p:nvSpPr>
        <p:spPr>
          <a:xfrm>
            <a:off x="8963621" y="5608440"/>
            <a:ext cx="0" cy="25167"/>
          </a:xfrm>
          <a:custGeom>
            <a:avLst/>
            <a:gdLst/>
            <a:ahLst/>
            <a:cxnLst/>
            <a:rect l="l" t="t" r="r" b="b"/>
            <a:pathLst>
              <a:path h="12700">
                <a:moveTo>
                  <a:pt x="0" y="12700"/>
                </a:moveTo>
                <a:lnTo>
                  <a:pt x="0" y="0"/>
                </a:lnTo>
              </a:path>
            </a:pathLst>
          </a:custGeom>
          <a:ln w="3175">
            <a:solidFill>
              <a:srgbClr val="CECECE"/>
            </a:solidFill>
          </a:ln>
        </p:spPr>
        <p:txBody>
          <a:bodyPr wrap="square" lIns="0" tIns="0" rIns="0" bIns="0" rtlCol="0"/>
          <a:lstStyle/>
          <a:p>
            <a:endParaRPr sz="3567"/>
          </a:p>
        </p:txBody>
      </p:sp>
      <p:sp>
        <p:nvSpPr>
          <p:cNvPr id="30" name="object 30"/>
          <p:cNvSpPr/>
          <p:nvPr/>
        </p:nvSpPr>
        <p:spPr>
          <a:xfrm>
            <a:off x="8963621" y="5583273"/>
            <a:ext cx="0" cy="25167"/>
          </a:xfrm>
          <a:custGeom>
            <a:avLst/>
            <a:gdLst/>
            <a:ahLst/>
            <a:cxnLst/>
            <a:rect l="l" t="t" r="r" b="b"/>
            <a:pathLst>
              <a:path h="12700">
                <a:moveTo>
                  <a:pt x="0" y="12700"/>
                </a:moveTo>
                <a:lnTo>
                  <a:pt x="0" y="0"/>
                </a:lnTo>
              </a:path>
            </a:pathLst>
          </a:custGeom>
          <a:ln w="3175">
            <a:solidFill>
              <a:srgbClr val="EFEFEF"/>
            </a:solidFill>
          </a:ln>
        </p:spPr>
        <p:txBody>
          <a:bodyPr wrap="square" lIns="0" tIns="0" rIns="0" bIns="0" rtlCol="0"/>
          <a:lstStyle/>
          <a:p>
            <a:endParaRPr sz="3567"/>
          </a:p>
        </p:txBody>
      </p:sp>
      <p:sp>
        <p:nvSpPr>
          <p:cNvPr id="31" name="object 31"/>
          <p:cNvSpPr txBox="1"/>
          <p:nvPr/>
        </p:nvSpPr>
        <p:spPr>
          <a:xfrm>
            <a:off x="800904" y="3965405"/>
            <a:ext cx="7154970" cy="1181605"/>
          </a:xfrm>
          <a:prstGeom prst="rect">
            <a:avLst/>
          </a:prstGeom>
        </p:spPr>
        <p:txBody>
          <a:bodyPr vert="horz" wrap="square" lIns="0" tIns="13842" rIns="0" bIns="0" rtlCol="0">
            <a:spAutoFit/>
          </a:bodyPr>
          <a:lstStyle/>
          <a:p>
            <a:pPr marL="25168" marR="156039">
              <a:lnSpc>
                <a:spcPct val="102600"/>
              </a:lnSpc>
              <a:spcBef>
                <a:spcPts val="109"/>
              </a:spcBef>
            </a:pPr>
            <a:r>
              <a:rPr sz="2180" b="1" spc="-79" dirty="0">
                <a:latin typeface="Arial"/>
                <a:cs typeface="Arial"/>
              </a:rPr>
              <a:t>En </a:t>
            </a:r>
            <a:r>
              <a:rPr sz="2180" b="1" spc="-188" dirty="0">
                <a:latin typeface="Arial"/>
                <a:cs typeface="Arial"/>
              </a:rPr>
              <a:t>cas </a:t>
            </a:r>
            <a:r>
              <a:rPr sz="2180" b="1" spc="-119" dirty="0">
                <a:latin typeface="Arial"/>
                <a:cs typeface="Arial"/>
              </a:rPr>
              <a:t>de </a:t>
            </a:r>
            <a:r>
              <a:rPr sz="2180" b="1" spc="-79" dirty="0">
                <a:latin typeface="Arial"/>
                <a:cs typeface="Arial"/>
              </a:rPr>
              <a:t>randomisation, </a:t>
            </a:r>
            <a:r>
              <a:rPr sz="2180" b="1" spc="-89" dirty="0">
                <a:latin typeface="Arial"/>
                <a:cs typeface="Arial"/>
              </a:rPr>
              <a:t>l’exposition </a:t>
            </a:r>
            <a:r>
              <a:rPr sz="2180" b="1" spc="-10" dirty="0">
                <a:latin typeface="Arial"/>
                <a:cs typeface="Arial"/>
              </a:rPr>
              <a:t>et </a:t>
            </a:r>
            <a:r>
              <a:rPr sz="2180" b="1" spc="-159" dirty="0">
                <a:latin typeface="Arial"/>
                <a:cs typeface="Arial"/>
              </a:rPr>
              <a:t>les </a:t>
            </a:r>
            <a:r>
              <a:rPr sz="2180" b="1" spc="-99" dirty="0">
                <a:latin typeface="Arial"/>
                <a:cs typeface="Arial"/>
              </a:rPr>
              <a:t>facteurs </a:t>
            </a:r>
            <a:r>
              <a:rPr sz="2180" b="1" spc="-119" dirty="0">
                <a:latin typeface="Arial"/>
                <a:cs typeface="Arial"/>
              </a:rPr>
              <a:t>de  </a:t>
            </a:r>
            <a:r>
              <a:rPr sz="2180" b="1" spc="-159" dirty="0">
                <a:latin typeface="Arial"/>
                <a:cs typeface="Arial"/>
              </a:rPr>
              <a:t>confusions </a:t>
            </a:r>
            <a:r>
              <a:rPr lang="fr-FR" sz="2180" b="1" spc="-159" dirty="0">
                <a:latin typeface="Arial"/>
                <a:cs typeface="Arial"/>
              </a:rPr>
              <a:t>(facteurs pronostiques) </a:t>
            </a:r>
            <a:r>
              <a:rPr sz="2180" b="1" spc="-109" dirty="0" err="1">
                <a:latin typeface="Arial"/>
                <a:cs typeface="Arial"/>
              </a:rPr>
              <a:t>sont</a:t>
            </a:r>
            <a:r>
              <a:rPr sz="2180" b="1" spc="69" dirty="0">
                <a:latin typeface="Arial"/>
                <a:cs typeface="Arial"/>
              </a:rPr>
              <a:t> </a:t>
            </a:r>
            <a:r>
              <a:rPr sz="2180" b="1" spc="-109" dirty="0">
                <a:solidFill>
                  <a:srgbClr val="ED1C24"/>
                </a:solidFill>
                <a:latin typeface="Arial"/>
                <a:cs typeface="Arial"/>
              </a:rPr>
              <a:t>indépendants</a:t>
            </a:r>
            <a:endParaRPr sz="2180" dirty="0">
              <a:latin typeface="Arial"/>
              <a:cs typeface="Arial"/>
            </a:endParaRPr>
          </a:p>
          <a:p>
            <a:pPr marL="25168">
              <a:spcBef>
                <a:spcPts val="1139"/>
              </a:spcBef>
            </a:pPr>
            <a:r>
              <a:rPr sz="2180" b="1" spc="-79" dirty="0">
                <a:latin typeface="Arial"/>
                <a:cs typeface="Arial"/>
              </a:rPr>
              <a:t>Prend </a:t>
            </a:r>
            <a:r>
              <a:rPr sz="2180" b="1" spc="-129" dirty="0">
                <a:latin typeface="Arial"/>
                <a:cs typeface="Arial"/>
              </a:rPr>
              <a:t>en </a:t>
            </a:r>
            <a:r>
              <a:rPr sz="2180" b="1" spc="-89" dirty="0">
                <a:latin typeface="Arial"/>
                <a:cs typeface="Arial"/>
              </a:rPr>
              <a:t>compte </a:t>
            </a:r>
            <a:r>
              <a:rPr sz="2180" b="1" spc="-159" dirty="0">
                <a:latin typeface="Arial"/>
                <a:cs typeface="Arial"/>
              </a:rPr>
              <a:t>les </a:t>
            </a:r>
            <a:r>
              <a:rPr sz="2180" b="1" spc="-99" dirty="0">
                <a:latin typeface="Arial"/>
                <a:cs typeface="Arial"/>
              </a:rPr>
              <a:t>facteurs </a:t>
            </a:r>
            <a:r>
              <a:rPr sz="2180" b="1" spc="-119" dirty="0">
                <a:latin typeface="Arial"/>
                <a:cs typeface="Arial"/>
              </a:rPr>
              <a:t>de </a:t>
            </a:r>
            <a:r>
              <a:rPr sz="2180" b="1" spc="-139" dirty="0">
                <a:latin typeface="Arial"/>
                <a:cs typeface="Arial"/>
              </a:rPr>
              <a:t>confusion </a:t>
            </a:r>
            <a:r>
              <a:rPr sz="2180" b="1" spc="-129" dirty="0">
                <a:solidFill>
                  <a:srgbClr val="ED1C24"/>
                </a:solidFill>
                <a:latin typeface="Arial"/>
                <a:cs typeface="Arial"/>
              </a:rPr>
              <a:t>non</a:t>
            </a:r>
            <a:r>
              <a:rPr sz="2180" b="1" spc="-69" dirty="0">
                <a:solidFill>
                  <a:srgbClr val="ED1C24"/>
                </a:solidFill>
                <a:latin typeface="Arial"/>
                <a:cs typeface="Arial"/>
              </a:rPr>
              <a:t> </a:t>
            </a:r>
            <a:r>
              <a:rPr sz="2180" b="1" spc="-168" dirty="0" err="1">
                <a:solidFill>
                  <a:srgbClr val="ED1C24"/>
                </a:solidFill>
                <a:latin typeface="Arial"/>
                <a:cs typeface="Arial"/>
              </a:rPr>
              <a:t>observés</a:t>
            </a:r>
            <a:endParaRPr sz="2180" dirty="0">
              <a:latin typeface="Arial"/>
              <a:cs typeface="Arial"/>
            </a:endParaRPr>
          </a:p>
        </p:txBody>
      </p:sp>
      <p:sp>
        <p:nvSpPr>
          <p:cNvPr id="38" name="Espace réservé du numéro de diapositive 37">
            <a:extLst>
              <a:ext uri="{FF2B5EF4-FFF2-40B4-BE49-F238E27FC236}">
                <a16:creationId xmlns:a16="http://schemas.microsoft.com/office/drawing/2014/main" id="{EF1ABE34-9DBA-BAFB-6063-D98641C7FF17}"/>
              </a:ext>
            </a:extLst>
          </p:cNvPr>
          <p:cNvSpPr>
            <a:spLocks noGrp="1"/>
          </p:cNvSpPr>
          <p:nvPr>
            <p:ph type="sldNum" sz="quarter" idx="12"/>
          </p:nvPr>
        </p:nvSpPr>
        <p:spPr/>
        <p:txBody>
          <a:bodyPr/>
          <a:lstStyle/>
          <a:p>
            <a:fld id="{611D7366-0FAE-4A69-A58C-120E1BA5BC8E}" type="slidenum">
              <a:rPr lang="fr-FR" smtClean="0"/>
              <a:t>30</a:t>
            </a:fld>
            <a:endParaRPr lang="fr-FR"/>
          </a:p>
        </p:txBody>
      </p:sp>
    </p:spTree>
  </p:cSld>
  <p:clrMapOvr>
    <a:masterClrMapping/>
  </p:clrMapOvr>
  <p:transition>
    <p:cu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noFill/>
        </p:spPr>
        <p:txBody>
          <a:bodyPr lIns="92075" tIns="46038" rIns="92075" bIns="46038">
            <a:normAutofit fontScale="90000"/>
          </a:bodyPr>
          <a:lstStyle/>
          <a:p>
            <a:r>
              <a:rPr lang="fr-FR" dirty="0"/>
              <a:t>Importance de la méthodologie : Groupe contrôle</a:t>
            </a:r>
          </a:p>
        </p:txBody>
      </p:sp>
      <p:sp>
        <p:nvSpPr>
          <p:cNvPr id="16388" name="Rectangle 3"/>
          <p:cNvSpPr>
            <a:spLocks noGrp="1" noChangeArrowheads="1"/>
          </p:cNvSpPr>
          <p:nvPr>
            <p:ph type="body" idx="1"/>
          </p:nvPr>
        </p:nvSpPr>
        <p:spPr>
          <a:xfrm>
            <a:off x="228600" y="1628800"/>
            <a:ext cx="8534400" cy="2790800"/>
          </a:xfrm>
          <a:noFill/>
        </p:spPr>
        <p:txBody>
          <a:bodyPr lIns="92075" tIns="46038" rIns="92075" bIns="46038">
            <a:noAutofit/>
          </a:bodyPr>
          <a:lstStyle/>
          <a:p>
            <a:r>
              <a:rPr lang="fr-FR" sz="2400" dirty="0"/>
              <a:t>Un groupe contrôle</a:t>
            </a:r>
          </a:p>
          <a:p>
            <a:r>
              <a:rPr lang="fr-FR" sz="2400" dirty="0"/>
              <a:t>Groupes en moyenne identiques si le NSN est adapté</a:t>
            </a:r>
          </a:p>
          <a:p>
            <a:pPr lvl="1"/>
            <a:r>
              <a:rPr lang="fr-FR" sz="1800" dirty="0"/>
              <a:t>même type de patients</a:t>
            </a:r>
          </a:p>
          <a:p>
            <a:pPr lvl="1"/>
            <a:r>
              <a:rPr lang="fr-FR" sz="1800" dirty="0"/>
              <a:t>même stade de la maladie, etc.</a:t>
            </a:r>
          </a:p>
          <a:p>
            <a:r>
              <a:rPr lang="fr-FR" sz="2400" dirty="0"/>
              <a:t>qui ne diffèrent que par le traitement appliqué</a:t>
            </a:r>
          </a:p>
          <a:p>
            <a:r>
              <a:rPr lang="fr-FR" sz="2400" dirty="0"/>
              <a:t>Si, à la fin, il existe une différence, celle-ci n’est due qu’au traitement</a:t>
            </a:r>
          </a:p>
        </p:txBody>
      </p:sp>
      <p:sp>
        <p:nvSpPr>
          <p:cNvPr id="16389" name="Freeform 5"/>
          <p:cNvSpPr>
            <a:spLocks/>
          </p:cNvSpPr>
          <p:nvPr/>
        </p:nvSpPr>
        <p:spPr bwMode="auto">
          <a:xfrm>
            <a:off x="1295400" y="4641850"/>
            <a:ext cx="5106988" cy="915988"/>
          </a:xfrm>
          <a:custGeom>
            <a:avLst/>
            <a:gdLst>
              <a:gd name="T0" fmla="*/ 0 w 3217"/>
              <a:gd name="T1" fmla="*/ 1451610575 h 577"/>
              <a:gd name="T2" fmla="*/ 967740198 w 3217"/>
              <a:gd name="T3" fmla="*/ 0 h 577"/>
              <a:gd name="T4" fmla="*/ 2147483647 w 3217"/>
              <a:gd name="T5" fmla="*/ 0 h 577"/>
              <a:gd name="T6" fmla="*/ 0 60000 65536"/>
              <a:gd name="T7" fmla="*/ 0 60000 65536"/>
              <a:gd name="T8" fmla="*/ 0 60000 65536"/>
              <a:gd name="T9" fmla="*/ 0 w 3217"/>
              <a:gd name="T10" fmla="*/ 0 h 577"/>
              <a:gd name="T11" fmla="*/ 3217 w 3217"/>
              <a:gd name="T12" fmla="*/ 577 h 577"/>
            </a:gdLst>
            <a:ahLst/>
            <a:cxnLst>
              <a:cxn ang="T6">
                <a:pos x="T0" y="T1"/>
              </a:cxn>
              <a:cxn ang="T7">
                <a:pos x="T2" y="T3"/>
              </a:cxn>
              <a:cxn ang="T8">
                <a:pos x="T4" y="T5"/>
              </a:cxn>
            </a:cxnLst>
            <a:rect l="T9" t="T10" r="T11" b="T12"/>
            <a:pathLst>
              <a:path w="3217" h="577">
                <a:moveTo>
                  <a:pt x="0" y="576"/>
                </a:moveTo>
                <a:lnTo>
                  <a:pt x="384" y="0"/>
                </a:lnTo>
                <a:lnTo>
                  <a:pt x="3216" y="0"/>
                </a:lnTo>
              </a:path>
            </a:pathLst>
          </a:custGeom>
          <a:noFill/>
          <a:ln w="12700" cap="rnd">
            <a:solidFill>
              <a:schemeClr val="tx1"/>
            </a:solidFill>
            <a:round/>
            <a:headEnd type="none" w="sm" len="sm"/>
            <a:tailEnd type="none" w="sm" len="sm"/>
          </a:ln>
        </p:spPr>
        <p:txBody>
          <a:bodyPr/>
          <a:lstStyle/>
          <a:p>
            <a:endParaRPr lang="fr-FR"/>
          </a:p>
        </p:txBody>
      </p:sp>
      <p:sp>
        <p:nvSpPr>
          <p:cNvPr id="16390" name="Freeform 6"/>
          <p:cNvSpPr>
            <a:spLocks/>
          </p:cNvSpPr>
          <p:nvPr/>
        </p:nvSpPr>
        <p:spPr bwMode="auto">
          <a:xfrm>
            <a:off x="1295400" y="5556250"/>
            <a:ext cx="5106988" cy="915988"/>
          </a:xfrm>
          <a:custGeom>
            <a:avLst/>
            <a:gdLst>
              <a:gd name="T0" fmla="*/ 0 w 3217"/>
              <a:gd name="T1" fmla="*/ 0 h 577"/>
              <a:gd name="T2" fmla="*/ 967740198 w 3217"/>
              <a:gd name="T3" fmla="*/ 1451610575 h 577"/>
              <a:gd name="T4" fmla="*/ 2147483647 w 3217"/>
              <a:gd name="T5" fmla="*/ 1451610575 h 577"/>
              <a:gd name="T6" fmla="*/ 0 60000 65536"/>
              <a:gd name="T7" fmla="*/ 0 60000 65536"/>
              <a:gd name="T8" fmla="*/ 0 60000 65536"/>
              <a:gd name="T9" fmla="*/ 0 w 3217"/>
              <a:gd name="T10" fmla="*/ 0 h 577"/>
              <a:gd name="T11" fmla="*/ 3217 w 3217"/>
              <a:gd name="T12" fmla="*/ 577 h 577"/>
            </a:gdLst>
            <a:ahLst/>
            <a:cxnLst>
              <a:cxn ang="T6">
                <a:pos x="T0" y="T1"/>
              </a:cxn>
              <a:cxn ang="T7">
                <a:pos x="T2" y="T3"/>
              </a:cxn>
              <a:cxn ang="T8">
                <a:pos x="T4" y="T5"/>
              </a:cxn>
            </a:cxnLst>
            <a:rect l="T9" t="T10" r="T11" b="T12"/>
            <a:pathLst>
              <a:path w="3217" h="577">
                <a:moveTo>
                  <a:pt x="0" y="0"/>
                </a:moveTo>
                <a:lnTo>
                  <a:pt x="384" y="576"/>
                </a:lnTo>
                <a:lnTo>
                  <a:pt x="3216" y="576"/>
                </a:lnTo>
              </a:path>
            </a:pathLst>
          </a:custGeom>
          <a:noFill/>
          <a:ln w="12700" cap="rnd">
            <a:solidFill>
              <a:schemeClr val="tx1"/>
            </a:solidFill>
            <a:round/>
            <a:headEnd type="none" w="sm" len="sm"/>
            <a:tailEnd type="none" w="sm" len="sm"/>
          </a:ln>
        </p:spPr>
        <p:txBody>
          <a:bodyPr/>
          <a:lstStyle/>
          <a:p>
            <a:endParaRPr lang="fr-FR"/>
          </a:p>
        </p:txBody>
      </p:sp>
      <p:sp>
        <p:nvSpPr>
          <p:cNvPr id="16391" name="Rectangle 7"/>
          <p:cNvSpPr>
            <a:spLocks noChangeArrowheads="1"/>
          </p:cNvSpPr>
          <p:nvPr/>
        </p:nvSpPr>
        <p:spPr bwMode="auto">
          <a:xfrm>
            <a:off x="6559550" y="4419600"/>
            <a:ext cx="1054100" cy="5207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fr-FR"/>
              <a:t>Grp T</a:t>
            </a:r>
          </a:p>
        </p:txBody>
      </p:sp>
      <p:sp>
        <p:nvSpPr>
          <p:cNvPr id="16392" name="Rectangle 8"/>
          <p:cNvSpPr>
            <a:spLocks noChangeArrowheads="1"/>
          </p:cNvSpPr>
          <p:nvPr/>
        </p:nvSpPr>
        <p:spPr bwMode="auto">
          <a:xfrm>
            <a:off x="6559550" y="6248400"/>
            <a:ext cx="1054100" cy="5207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fr-FR"/>
              <a:t>Grp C</a:t>
            </a:r>
          </a:p>
        </p:txBody>
      </p:sp>
      <p:sp>
        <p:nvSpPr>
          <p:cNvPr id="16393" name="Oval 4"/>
          <p:cNvSpPr>
            <a:spLocks noChangeArrowheads="1"/>
          </p:cNvSpPr>
          <p:nvPr/>
        </p:nvSpPr>
        <p:spPr bwMode="auto">
          <a:xfrm>
            <a:off x="1079500" y="5251450"/>
            <a:ext cx="596900" cy="603250"/>
          </a:xfrm>
          <a:prstGeom prst="ellipse">
            <a:avLst/>
          </a:prstGeom>
          <a:solidFill>
            <a:schemeClr val="accent1"/>
          </a:solidFill>
          <a:ln w="12700">
            <a:solidFill>
              <a:schemeClr val="tx1"/>
            </a:solidFill>
            <a:round/>
            <a:headEnd/>
            <a:tailEnd/>
          </a:ln>
        </p:spPr>
        <p:txBody>
          <a:bodyPr wrap="none" anchor="ctr"/>
          <a:lstStyle/>
          <a:p>
            <a:r>
              <a:rPr lang="fr-FR" sz="4000" dirty="0"/>
              <a:t>R</a:t>
            </a:r>
          </a:p>
        </p:txBody>
      </p:sp>
      <p:sp>
        <p:nvSpPr>
          <p:cNvPr id="16394" name="Text Box 11"/>
          <p:cNvSpPr txBox="1">
            <a:spLocks noChangeArrowheads="1"/>
          </p:cNvSpPr>
          <p:nvPr/>
        </p:nvSpPr>
        <p:spPr bwMode="auto">
          <a:xfrm>
            <a:off x="1905000" y="5175250"/>
            <a:ext cx="1397000" cy="396875"/>
          </a:xfrm>
          <a:prstGeom prst="rect">
            <a:avLst/>
          </a:prstGeom>
          <a:noFill/>
          <a:ln w="12700">
            <a:noFill/>
            <a:miter lim="800000"/>
            <a:headEnd type="none" w="sm" len="sm"/>
            <a:tailEnd type="none" w="lg" len="med"/>
          </a:ln>
        </p:spPr>
        <p:txBody>
          <a:bodyPr wrap="none">
            <a:spAutoFit/>
          </a:bodyPr>
          <a:lstStyle/>
          <a:p>
            <a:r>
              <a:rPr lang="fr-FR" sz="2000"/>
              <a:t>Traitement</a:t>
            </a:r>
          </a:p>
        </p:txBody>
      </p:sp>
      <p:sp>
        <p:nvSpPr>
          <p:cNvPr id="16395" name="AutoShape 12"/>
          <p:cNvSpPr>
            <a:spLocks noChangeArrowheads="1"/>
          </p:cNvSpPr>
          <p:nvPr/>
        </p:nvSpPr>
        <p:spPr bwMode="auto">
          <a:xfrm>
            <a:off x="2413000" y="4794250"/>
            <a:ext cx="381000" cy="381000"/>
          </a:xfrm>
          <a:prstGeom prst="upArrow">
            <a:avLst>
              <a:gd name="adj1" fmla="val 50000"/>
              <a:gd name="adj2" fmla="val 25000"/>
            </a:avLst>
          </a:prstGeom>
          <a:solidFill>
            <a:schemeClr val="accent1"/>
          </a:solidFill>
          <a:ln w="12700">
            <a:solidFill>
              <a:schemeClr val="tx1"/>
            </a:solidFill>
            <a:miter lim="800000"/>
            <a:headEnd type="none" w="sm" len="sm"/>
            <a:tailEnd type="none" w="lg" len="med"/>
          </a:ln>
        </p:spPr>
        <p:txBody>
          <a:bodyPr wrap="none" anchor="ctr"/>
          <a:lstStyle/>
          <a:p>
            <a:endParaRPr lang="fr-FR"/>
          </a:p>
        </p:txBody>
      </p:sp>
      <p:sp>
        <p:nvSpPr>
          <p:cNvPr id="2" name="ZoneTexte 1"/>
          <p:cNvSpPr txBox="1"/>
          <p:nvPr/>
        </p:nvSpPr>
        <p:spPr>
          <a:xfrm>
            <a:off x="108978" y="6464020"/>
            <a:ext cx="1941044" cy="369332"/>
          </a:xfrm>
          <a:prstGeom prst="rect">
            <a:avLst/>
          </a:prstGeom>
          <a:noFill/>
        </p:spPr>
        <p:txBody>
          <a:bodyPr wrap="none" rtlCol="0">
            <a:spAutoFit/>
          </a:bodyPr>
          <a:lstStyle/>
          <a:p>
            <a:r>
              <a:rPr lang="fr-FR" dirty="0"/>
              <a:t>R = Randomisation</a:t>
            </a:r>
          </a:p>
        </p:txBody>
      </p:sp>
      <p:sp>
        <p:nvSpPr>
          <p:cNvPr id="4" name="Espace réservé du numéro de diapositive 3">
            <a:extLst>
              <a:ext uri="{FF2B5EF4-FFF2-40B4-BE49-F238E27FC236}">
                <a16:creationId xmlns:a16="http://schemas.microsoft.com/office/drawing/2014/main" id="{E1E7E56F-4BC9-9778-94F5-7D6DE6C3BF5A}"/>
              </a:ext>
            </a:extLst>
          </p:cNvPr>
          <p:cNvSpPr>
            <a:spLocks noGrp="1"/>
          </p:cNvSpPr>
          <p:nvPr>
            <p:ph type="sldNum" sz="quarter" idx="12"/>
          </p:nvPr>
        </p:nvSpPr>
        <p:spPr/>
        <p:txBody>
          <a:bodyPr/>
          <a:lstStyle/>
          <a:p>
            <a:fld id="{611D7366-0FAE-4A69-A58C-120E1BA5BC8E}" type="slidenum">
              <a:rPr lang="fr-FR" smtClean="0"/>
              <a:t>31</a:t>
            </a:fld>
            <a:endParaRPr lang="fr-FR"/>
          </a:p>
        </p:txBody>
      </p:sp>
    </p:spTree>
    <p:custDataLst>
      <p:tags r:id="rId1"/>
    </p:custDataLst>
    <p:extLst>
      <p:ext uri="{BB962C8B-B14F-4D97-AF65-F5344CB8AC3E}">
        <p14:creationId xmlns:p14="http://schemas.microsoft.com/office/powerpoint/2010/main" val="32124930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a:noFill/>
        </p:spPr>
        <p:txBody>
          <a:bodyPr lIns="92075" tIns="46038" rIns="92075" bIns="46038"/>
          <a:lstStyle/>
          <a:p>
            <a:r>
              <a:rPr lang="fr-FR"/>
              <a:t>Constitution des groupes</a:t>
            </a:r>
          </a:p>
        </p:txBody>
      </p:sp>
      <p:sp>
        <p:nvSpPr>
          <p:cNvPr id="17412" name="Rectangle 3"/>
          <p:cNvSpPr>
            <a:spLocks noGrp="1" noChangeArrowheads="1"/>
          </p:cNvSpPr>
          <p:nvPr>
            <p:ph type="body" idx="1"/>
          </p:nvPr>
        </p:nvSpPr>
        <p:spPr>
          <a:noFill/>
        </p:spPr>
        <p:txBody>
          <a:bodyPr lIns="92075" tIns="46038" rIns="92075" bIns="46038">
            <a:normAutofit fontScale="92500" lnSpcReduction="20000"/>
          </a:bodyPr>
          <a:lstStyle/>
          <a:p>
            <a:r>
              <a:rPr lang="fr-FR" dirty="0"/>
              <a:t>La répartition ne doit dépendre</a:t>
            </a:r>
          </a:p>
          <a:p>
            <a:pPr lvl="1"/>
            <a:r>
              <a:rPr lang="fr-FR" dirty="0"/>
              <a:t>ni du patient</a:t>
            </a:r>
          </a:p>
          <a:p>
            <a:pPr lvl="1"/>
            <a:r>
              <a:rPr lang="fr-FR" dirty="0"/>
              <a:t>ni de la maladie</a:t>
            </a:r>
          </a:p>
          <a:p>
            <a:pPr lvl="1"/>
            <a:r>
              <a:rPr lang="fr-FR" dirty="0"/>
              <a:t>ni du médecin</a:t>
            </a:r>
          </a:p>
          <a:p>
            <a:pPr lvl="1"/>
            <a:r>
              <a:rPr lang="fr-FR" dirty="0"/>
              <a:t>ni du médicament</a:t>
            </a:r>
          </a:p>
          <a:p>
            <a:pPr marL="457200" lvl="1" indent="0">
              <a:buNone/>
            </a:pPr>
            <a:r>
              <a:rPr lang="fr-FR" dirty="0"/>
              <a:t>	</a:t>
            </a:r>
          </a:p>
          <a:p>
            <a:r>
              <a:rPr lang="fr-FR" dirty="0"/>
              <a:t>Par tirage au sort (</a:t>
            </a:r>
            <a:r>
              <a:rPr lang="fr-FR" dirty="0" err="1"/>
              <a:t>Randomized</a:t>
            </a:r>
            <a:r>
              <a:rPr lang="fr-FR" dirty="0"/>
              <a:t>)</a:t>
            </a:r>
          </a:p>
          <a:p>
            <a:pPr lvl="1"/>
            <a:r>
              <a:rPr lang="fr-FR" dirty="0"/>
              <a:t>Allocation aléatoire, randomisation</a:t>
            </a:r>
          </a:p>
          <a:p>
            <a:pPr lvl="1"/>
            <a:r>
              <a:rPr lang="fr-FR" dirty="0"/>
              <a:t>Assure, qu'en moyenne, les deux groupes seront en moyenne de même pronostique </a:t>
            </a:r>
          </a:p>
          <a:p>
            <a:pPr lvl="1"/>
            <a:r>
              <a:rPr lang="fr-FR" dirty="0"/>
              <a:t>Centralisée et imprévisible</a:t>
            </a:r>
          </a:p>
        </p:txBody>
      </p:sp>
      <p:sp>
        <p:nvSpPr>
          <p:cNvPr id="3" name="Espace réservé du numéro de diapositive 2">
            <a:extLst>
              <a:ext uri="{FF2B5EF4-FFF2-40B4-BE49-F238E27FC236}">
                <a16:creationId xmlns:a16="http://schemas.microsoft.com/office/drawing/2014/main" id="{328CD446-1B6C-524E-21E0-5A18AC5AD9D3}"/>
              </a:ext>
            </a:extLst>
          </p:cNvPr>
          <p:cNvSpPr>
            <a:spLocks noGrp="1"/>
          </p:cNvSpPr>
          <p:nvPr>
            <p:ph type="sldNum" sz="quarter" idx="12"/>
          </p:nvPr>
        </p:nvSpPr>
        <p:spPr/>
        <p:txBody>
          <a:bodyPr/>
          <a:lstStyle/>
          <a:p>
            <a:fld id="{611D7366-0FAE-4A69-A58C-120E1BA5BC8E}" type="slidenum">
              <a:rPr lang="fr-FR" smtClean="0"/>
              <a:t>32</a:t>
            </a:fld>
            <a:endParaRPr lang="fr-FR"/>
          </a:p>
        </p:txBody>
      </p:sp>
    </p:spTree>
    <p:custDataLst>
      <p:tags r:id="rId1"/>
    </p:custDataLst>
    <p:extLst>
      <p:ext uri="{BB962C8B-B14F-4D97-AF65-F5344CB8AC3E}">
        <p14:creationId xmlns:p14="http://schemas.microsoft.com/office/powerpoint/2010/main" val="36000812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DBE094-1B09-5430-A35B-621F6E618D07}"/>
              </a:ext>
            </a:extLst>
          </p:cNvPr>
          <p:cNvSpPr>
            <a:spLocks noGrp="1"/>
          </p:cNvSpPr>
          <p:nvPr>
            <p:ph type="title"/>
          </p:nvPr>
        </p:nvSpPr>
        <p:spPr/>
        <p:txBody>
          <a:bodyPr>
            <a:normAutofit fontScale="90000"/>
          </a:bodyPr>
          <a:lstStyle/>
          <a:p>
            <a:r>
              <a:rPr lang="fr-FR" dirty="0"/>
              <a:t>Notion de Bloc, Strate lors de la randomisation</a:t>
            </a:r>
          </a:p>
        </p:txBody>
      </p:sp>
      <p:sp>
        <p:nvSpPr>
          <p:cNvPr id="3" name="Espace réservé du contenu 2">
            <a:extLst>
              <a:ext uri="{FF2B5EF4-FFF2-40B4-BE49-F238E27FC236}">
                <a16:creationId xmlns:a16="http://schemas.microsoft.com/office/drawing/2014/main" id="{861AFF54-B6D5-57A6-F1AF-0BA13E8FA117}"/>
              </a:ext>
            </a:extLst>
          </p:cNvPr>
          <p:cNvSpPr>
            <a:spLocks noGrp="1"/>
          </p:cNvSpPr>
          <p:nvPr>
            <p:ph idx="1"/>
          </p:nvPr>
        </p:nvSpPr>
        <p:spPr/>
        <p:txBody>
          <a:bodyPr/>
          <a:lstStyle/>
          <a:p>
            <a:endParaRPr lang="fr-FR" dirty="0"/>
          </a:p>
        </p:txBody>
      </p:sp>
      <p:pic>
        <p:nvPicPr>
          <p:cNvPr id="4" name="Image 3">
            <a:extLst>
              <a:ext uri="{FF2B5EF4-FFF2-40B4-BE49-F238E27FC236}">
                <a16:creationId xmlns:a16="http://schemas.microsoft.com/office/drawing/2014/main" id="{7149C8C3-CC2D-C0BD-B9D2-B155B8C5C141}"/>
              </a:ext>
            </a:extLst>
          </p:cNvPr>
          <p:cNvPicPr>
            <a:picLocks noChangeAspect="1"/>
          </p:cNvPicPr>
          <p:nvPr/>
        </p:nvPicPr>
        <p:blipFill>
          <a:blip r:embed="rId2"/>
          <a:stretch>
            <a:fillRect/>
          </a:stretch>
        </p:blipFill>
        <p:spPr>
          <a:xfrm>
            <a:off x="338137" y="2125267"/>
            <a:ext cx="4233863" cy="2344007"/>
          </a:xfrm>
          <a:prstGeom prst="rect">
            <a:avLst/>
          </a:prstGeom>
        </p:spPr>
      </p:pic>
      <p:graphicFrame>
        <p:nvGraphicFramePr>
          <p:cNvPr id="5" name="Espace réservé du contenu 3">
            <a:extLst>
              <a:ext uri="{FF2B5EF4-FFF2-40B4-BE49-F238E27FC236}">
                <a16:creationId xmlns:a16="http://schemas.microsoft.com/office/drawing/2014/main" id="{A3F01327-765D-2DD8-23D7-64D69D6A0E1D}"/>
              </a:ext>
            </a:extLst>
          </p:cNvPr>
          <p:cNvGraphicFramePr>
            <a:graphicFrameLocks/>
          </p:cNvGraphicFramePr>
          <p:nvPr/>
        </p:nvGraphicFramePr>
        <p:xfrm>
          <a:off x="4572000" y="2533650"/>
          <a:ext cx="4354830" cy="28310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ZoneTexte 5">
            <a:extLst>
              <a:ext uri="{FF2B5EF4-FFF2-40B4-BE49-F238E27FC236}">
                <a16:creationId xmlns:a16="http://schemas.microsoft.com/office/drawing/2014/main" id="{479627FD-7A97-B018-368E-0A2A3434B57A}"/>
              </a:ext>
            </a:extLst>
          </p:cNvPr>
          <p:cNvSpPr txBox="1"/>
          <p:nvPr/>
        </p:nvSpPr>
        <p:spPr>
          <a:xfrm>
            <a:off x="5930900" y="2533650"/>
            <a:ext cx="3259162" cy="300082"/>
          </a:xfrm>
          <a:prstGeom prst="rect">
            <a:avLst/>
          </a:prstGeom>
          <a:noFill/>
        </p:spPr>
        <p:txBody>
          <a:bodyPr wrap="none" rtlCol="0">
            <a:spAutoFit/>
          </a:bodyPr>
          <a:lstStyle/>
          <a:p>
            <a:r>
              <a:rPr lang="fr-FR" sz="1350" dirty="0"/>
              <a:t>2 Strates : Warfarine, Centre, Nb de liste = 4</a:t>
            </a:r>
          </a:p>
        </p:txBody>
      </p:sp>
      <p:sp>
        <p:nvSpPr>
          <p:cNvPr id="7" name="Espace réservé du numéro de diapositive 6">
            <a:extLst>
              <a:ext uri="{FF2B5EF4-FFF2-40B4-BE49-F238E27FC236}">
                <a16:creationId xmlns:a16="http://schemas.microsoft.com/office/drawing/2014/main" id="{5673FCCF-A81C-6DA2-AF27-41ABF43E0B6E}"/>
              </a:ext>
            </a:extLst>
          </p:cNvPr>
          <p:cNvSpPr>
            <a:spLocks noGrp="1"/>
          </p:cNvSpPr>
          <p:nvPr>
            <p:ph type="sldNum" sz="quarter" idx="12"/>
          </p:nvPr>
        </p:nvSpPr>
        <p:spPr/>
        <p:txBody>
          <a:bodyPr/>
          <a:lstStyle/>
          <a:p>
            <a:fld id="{E57A8C3F-22A7-A945-BB59-01533A28315D}" type="slidenum">
              <a:rPr lang="fr-FR" smtClean="0"/>
              <a:t>33</a:t>
            </a:fld>
            <a:endParaRPr lang="fr-FR"/>
          </a:p>
        </p:txBody>
      </p:sp>
    </p:spTree>
    <p:extLst>
      <p:ext uri="{BB962C8B-B14F-4D97-AF65-F5344CB8AC3E}">
        <p14:creationId xmlns:p14="http://schemas.microsoft.com/office/powerpoint/2010/main" val="26212966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fr-FR"/>
              <a:t>Comparaison</a:t>
            </a:r>
          </a:p>
        </p:txBody>
      </p:sp>
      <p:sp>
        <p:nvSpPr>
          <p:cNvPr id="30723" name="Rectangle 3"/>
          <p:cNvSpPr>
            <a:spLocks noChangeArrowheads="1"/>
          </p:cNvSpPr>
          <p:nvPr/>
        </p:nvSpPr>
        <p:spPr bwMode="auto">
          <a:xfrm>
            <a:off x="676275" y="1752600"/>
            <a:ext cx="1976438" cy="469900"/>
          </a:xfrm>
          <a:prstGeom prst="rect">
            <a:avLst/>
          </a:prstGeom>
          <a:solidFill>
            <a:schemeClr val="accent1"/>
          </a:solidFill>
          <a:ln w="12700">
            <a:solidFill>
              <a:schemeClr val="tx1"/>
            </a:solidFill>
            <a:miter lim="800000"/>
            <a:headEnd type="none" w="sm" len="sm"/>
            <a:tailEnd type="none" w="sm" len="sm"/>
          </a:ln>
        </p:spPr>
        <p:txBody>
          <a:bodyPr wrap="none" anchor="ctr">
            <a:spAutoFit/>
          </a:bodyPr>
          <a:lstStyle/>
          <a:p>
            <a:pPr algn="ctr"/>
            <a:r>
              <a:rPr lang="fr-FR"/>
              <a:t>Groupe traité</a:t>
            </a:r>
          </a:p>
        </p:txBody>
      </p:sp>
      <p:sp>
        <p:nvSpPr>
          <p:cNvPr id="30724" name="Rectangle 4"/>
          <p:cNvSpPr>
            <a:spLocks noChangeArrowheads="1"/>
          </p:cNvSpPr>
          <p:nvPr/>
        </p:nvSpPr>
        <p:spPr bwMode="auto">
          <a:xfrm>
            <a:off x="6073775" y="1752600"/>
            <a:ext cx="2384425" cy="469900"/>
          </a:xfrm>
          <a:prstGeom prst="rect">
            <a:avLst/>
          </a:prstGeom>
          <a:solidFill>
            <a:schemeClr val="accent1"/>
          </a:solidFill>
          <a:ln w="12700">
            <a:solidFill>
              <a:schemeClr val="tx1"/>
            </a:solidFill>
            <a:miter lim="800000"/>
            <a:headEnd type="none" w="sm" len="sm"/>
            <a:tailEnd type="none" w="sm" len="sm"/>
          </a:ln>
        </p:spPr>
        <p:txBody>
          <a:bodyPr wrap="none" anchor="ctr">
            <a:spAutoFit/>
          </a:bodyPr>
          <a:lstStyle/>
          <a:p>
            <a:pPr algn="ctr"/>
            <a:r>
              <a:rPr lang="fr-FR"/>
              <a:t>Groupe contrôle</a:t>
            </a:r>
          </a:p>
        </p:txBody>
      </p:sp>
      <p:sp>
        <p:nvSpPr>
          <p:cNvPr id="30725" name="Line 5"/>
          <p:cNvSpPr>
            <a:spLocks noChangeShapeType="1"/>
          </p:cNvSpPr>
          <p:nvPr/>
        </p:nvSpPr>
        <p:spPr bwMode="auto">
          <a:xfrm>
            <a:off x="1663700" y="2362200"/>
            <a:ext cx="0" cy="3276600"/>
          </a:xfrm>
          <a:prstGeom prst="line">
            <a:avLst/>
          </a:prstGeom>
          <a:noFill/>
          <a:ln w="12700">
            <a:solidFill>
              <a:schemeClr val="tx1"/>
            </a:solidFill>
            <a:round/>
            <a:headEnd type="none" w="sm" len="sm"/>
            <a:tailEnd type="triangle" w="lg" len="med"/>
          </a:ln>
          <a:extLst>
            <a:ext uri="{909E8E84-426E-40DD-AFC4-6F175D3DCCD1}">
              <a14:hiddenFill xmlns:a14="http://schemas.microsoft.com/office/drawing/2010/main">
                <a:noFill/>
              </a14:hiddenFill>
            </a:ext>
          </a:extLst>
        </p:spPr>
        <p:txBody>
          <a:bodyPr wrap="none" anchor="ctr"/>
          <a:lstStyle/>
          <a:p>
            <a:endParaRPr lang="fr-FR"/>
          </a:p>
        </p:txBody>
      </p:sp>
      <p:sp>
        <p:nvSpPr>
          <p:cNvPr id="30726" name="Line 6"/>
          <p:cNvSpPr>
            <a:spLocks noChangeShapeType="1"/>
          </p:cNvSpPr>
          <p:nvPr/>
        </p:nvSpPr>
        <p:spPr bwMode="auto">
          <a:xfrm>
            <a:off x="7265988" y="2438400"/>
            <a:ext cx="0" cy="3276600"/>
          </a:xfrm>
          <a:prstGeom prst="line">
            <a:avLst/>
          </a:prstGeom>
          <a:noFill/>
          <a:ln w="12700">
            <a:solidFill>
              <a:schemeClr val="tx1"/>
            </a:solidFill>
            <a:round/>
            <a:headEnd type="none" w="sm" len="sm"/>
            <a:tailEnd type="triangle" w="lg" len="med"/>
          </a:ln>
          <a:extLst>
            <a:ext uri="{909E8E84-426E-40DD-AFC4-6F175D3DCCD1}">
              <a14:hiddenFill xmlns:a14="http://schemas.microsoft.com/office/drawing/2010/main">
                <a:noFill/>
              </a14:hiddenFill>
            </a:ext>
          </a:extLst>
        </p:spPr>
        <p:txBody>
          <a:bodyPr wrap="none" anchor="ctr"/>
          <a:lstStyle/>
          <a:p>
            <a:endParaRPr lang="fr-FR"/>
          </a:p>
        </p:txBody>
      </p:sp>
      <p:sp>
        <p:nvSpPr>
          <p:cNvPr id="30727" name="Text Box 7"/>
          <p:cNvSpPr txBox="1">
            <a:spLocks noChangeArrowheads="1"/>
          </p:cNvSpPr>
          <p:nvPr/>
        </p:nvSpPr>
        <p:spPr bwMode="auto">
          <a:xfrm>
            <a:off x="2770188" y="2514600"/>
            <a:ext cx="29495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fr-FR" dirty="0"/>
              <a:t>Évolution spontanée</a:t>
            </a:r>
          </a:p>
        </p:txBody>
      </p:sp>
      <p:sp>
        <p:nvSpPr>
          <p:cNvPr id="30728" name="Text Box 8"/>
          <p:cNvSpPr txBox="1">
            <a:spLocks noChangeArrowheads="1"/>
          </p:cNvSpPr>
          <p:nvPr/>
        </p:nvSpPr>
        <p:spPr bwMode="auto">
          <a:xfrm>
            <a:off x="2422525" y="3656013"/>
            <a:ext cx="36449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fr-FR" dirty="0"/>
              <a:t>Régression à la moyenne</a:t>
            </a:r>
          </a:p>
        </p:txBody>
      </p:sp>
      <p:sp>
        <p:nvSpPr>
          <p:cNvPr id="30729" name="Text Box 9"/>
          <p:cNvSpPr txBox="1">
            <a:spLocks noChangeArrowheads="1"/>
          </p:cNvSpPr>
          <p:nvPr/>
        </p:nvSpPr>
        <p:spPr bwMode="auto">
          <a:xfrm>
            <a:off x="3262313" y="3084513"/>
            <a:ext cx="19637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fr-FR" dirty="0"/>
              <a:t>Effet placebo</a:t>
            </a:r>
          </a:p>
        </p:txBody>
      </p:sp>
      <p:sp>
        <p:nvSpPr>
          <p:cNvPr id="30730" name="Text Box 10"/>
          <p:cNvSpPr txBox="1">
            <a:spLocks noChangeArrowheads="1"/>
          </p:cNvSpPr>
          <p:nvPr/>
        </p:nvSpPr>
        <p:spPr bwMode="auto">
          <a:xfrm>
            <a:off x="2728913" y="4227513"/>
            <a:ext cx="321434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fr-FR" dirty="0"/>
              <a:t>Facteurs de confusion</a:t>
            </a:r>
          </a:p>
        </p:txBody>
      </p:sp>
      <p:sp>
        <p:nvSpPr>
          <p:cNvPr id="30731" name="Text Box 11"/>
          <p:cNvSpPr txBox="1">
            <a:spLocks noChangeArrowheads="1"/>
          </p:cNvSpPr>
          <p:nvPr/>
        </p:nvSpPr>
        <p:spPr bwMode="auto">
          <a:xfrm>
            <a:off x="979488" y="5811838"/>
            <a:ext cx="484619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fr-FR" dirty="0"/>
              <a:t>État final (Prob événement = </a:t>
            </a:r>
            <a:r>
              <a:rPr lang="fr-FR" dirty="0" err="1"/>
              <a:t>Rtt</a:t>
            </a:r>
            <a:r>
              <a:rPr lang="fr-FR" dirty="0"/>
              <a:t>)</a:t>
            </a:r>
          </a:p>
        </p:txBody>
      </p:sp>
      <p:sp>
        <p:nvSpPr>
          <p:cNvPr id="30732" name="Text Box 12"/>
          <p:cNvSpPr txBox="1">
            <a:spLocks noChangeArrowheads="1"/>
          </p:cNvSpPr>
          <p:nvPr/>
        </p:nvSpPr>
        <p:spPr bwMode="auto">
          <a:xfrm>
            <a:off x="6581775" y="5810250"/>
            <a:ext cx="215155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fr-FR" dirty="0"/>
              <a:t>État final (</a:t>
            </a:r>
            <a:r>
              <a:rPr lang="fr-FR" dirty="0" err="1"/>
              <a:t>Rcr</a:t>
            </a:r>
            <a:r>
              <a:rPr lang="fr-FR" dirty="0"/>
              <a:t>)</a:t>
            </a:r>
          </a:p>
        </p:txBody>
      </p:sp>
      <p:sp>
        <p:nvSpPr>
          <p:cNvPr id="30733" name="Text Box 13"/>
          <p:cNvSpPr txBox="1">
            <a:spLocks noChangeArrowheads="1"/>
          </p:cNvSpPr>
          <p:nvPr/>
        </p:nvSpPr>
        <p:spPr bwMode="auto">
          <a:xfrm>
            <a:off x="2590800" y="4876800"/>
            <a:ext cx="2540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fr-FR" b="1" dirty="0"/>
              <a:t>Traitement testé</a:t>
            </a:r>
          </a:p>
        </p:txBody>
      </p:sp>
      <p:sp>
        <p:nvSpPr>
          <p:cNvPr id="30734" name="Line 14"/>
          <p:cNvSpPr>
            <a:spLocks noChangeShapeType="1"/>
          </p:cNvSpPr>
          <p:nvPr/>
        </p:nvSpPr>
        <p:spPr bwMode="auto">
          <a:xfrm flipH="1">
            <a:off x="1905000" y="5105400"/>
            <a:ext cx="457200"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30735" name="Line 15"/>
          <p:cNvSpPr>
            <a:spLocks noChangeShapeType="1"/>
          </p:cNvSpPr>
          <p:nvPr/>
        </p:nvSpPr>
        <p:spPr bwMode="auto">
          <a:xfrm flipH="1">
            <a:off x="1905000" y="2817813"/>
            <a:ext cx="763588" cy="0"/>
          </a:xfrm>
          <a:prstGeom prst="line">
            <a:avLst/>
          </a:prstGeom>
          <a:noFill/>
          <a:ln w="127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30736" name="Line 16"/>
          <p:cNvSpPr>
            <a:spLocks noChangeShapeType="1"/>
          </p:cNvSpPr>
          <p:nvPr/>
        </p:nvSpPr>
        <p:spPr bwMode="auto">
          <a:xfrm flipH="1">
            <a:off x="1905000" y="3352800"/>
            <a:ext cx="1219200" cy="0"/>
          </a:xfrm>
          <a:prstGeom prst="line">
            <a:avLst/>
          </a:prstGeom>
          <a:noFill/>
          <a:ln w="127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30737" name="Line 17"/>
          <p:cNvSpPr>
            <a:spLocks noChangeShapeType="1"/>
          </p:cNvSpPr>
          <p:nvPr/>
        </p:nvSpPr>
        <p:spPr bwMode="auto">
          <a:xfrm flipH="1">
            <a:off x="1905000" y="3886200"/>
            <a:ext cx="304800" cy="0"/>
          </a:xfrm>
          <a:prstGeom prst="line">
            <a:avLst/>
          </a:prstGeom>
          <a:noFill/>
          <a:ln w="127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30738" name="Line 18"/>
          <p:cNvSpPr>
            <a:spLocks noChangeShapeType="1"/>
          </p:cNvSpPr>
          <p:nvPr/>
        </p:nvSpPr>
        <p:spPr bwMode="auto">
          <a:xfrm flipH="1">
            <a:off x="1905000" y="4495800"/>
            <a:ext cx="685800" cy="0"/>
          </a:xfrm>
          <a:prstGeom prst="line">
            <a:avLst/>
          </a:prstGeom>
          <a:noFill/>
          <a:ln w="127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30739" name="Line 19"/>
          <p:cNvSpPr>
            <a:spLocks noChangeShapeType="1"/>
          </p:cNvSpPr>
          <p:nvPr/>
        </p:nvSpPr>
        <p:spPr bwMode="auto">
          <a:xfrm>
            <a:off x="6019800" y="3886200"/>
            <a:ext cx="1066800" cy="0"/>
          </a:xfrm>
          <a:prstGeom prst="line">
            <a:avLst/>
          </a:prstGeom>
          <a:noFill/>
          <a:ln w="127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30740" name="Line 20"/>
          <p:cNvSpPr>
            <a:spLocks noChangeShapeType="1"/>
          </p:cNvSpPr>
          <p:nvPr/>
        </p:nvSpPr>
        <p:spPr bwMode="auto">
          <a:xfrm>
            <a:off x="5715000" y="4495800"/>
            <a:ext cx="1371600" cy="0"/>
          </a:xfrm>
          <a:prstGeom prst="line">
            <a:avLst/>
          </a:prstGeom>
          <a:noFill/>
          <a:ln w="127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30741" name="Line 21"/>
          <p:cNvSpPr>
            <a:spLocks noChangeShapeType="1"/>
          </p:cNvSpPr>
          <p:nvPr/>
        </p:nvSpPr>
        <p:spPr bwMode="auto">
          <a:xfrm>
            <a:off x="5257800" y="3352800"/>
            <a:ext cx="1828800" cy="0"/>
          </a:xfrm>
          <a:prstGeom prst="line">
            <a:avLst/>
          </a:prstGeom>
          <a:noFill/>
          <a:ln w="127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30742" name="Line 22"/>
          <p:cNvSpPr>
            <a:spLocks noChangeShapeType="1"/>
          </p:cNvSpPr>
          <p:nvPr/>
        </p:nvSpPr>
        <p:spPr bwMode="auto">
          <a:xfrm>
            <a:off x="5715000" y="2743200"/>
            <a:ext cx="1371600" cy="0"/>
          </a:xfrm>
          <a:prstGeom prst="line">
            <a:avLst/>
          </a:prstGeom>
          <a:noFill/>
          <a:ln w="127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2" name="ZoneTexte 1"/>
          <p:cNvSpPr txBox="1"/>
          <p:nvPr/>
        </p:nvSpPr>
        <p:spPr>
          <a:xfrm>
            <a:off x="3262313" y="1789150"/>
            <a:ext cx="2116605" cy="461665"/>
          </a:xfrm>
          <a:prstGeom prst="rect">
            <a:avLst/>
          </a:prstGeom>
          <a:noFill/>
        </p:spPr>
        <p:txBody>
          <a:bodyPr wrap="none" rtlCol="0">
            <a:spAutoFit/>
          </a:bodyPr>
          <a:lstStyle/>
          <a:p>
            <a:r>
              <a:rPr lang="fr-FR" sz="2400" b="1" dirty="0"/>
              <a:t>Randomisation</a:t>
            </a:r>
          </a:p>
        </p:txBody>
      </p:sp>
      <p:sp>
        <p:nvSpPr>
          <p:cNvPr id="4" name="Espace réservé du numéro de diapositive 3">
            <a:extLst>
              <a:ext uri="{FF2B5EF4-FFF2-40B4-BE49-F238E27FC236}">
                <a16:creationId xmlns:a16="http://schemas.microsoft.com/office/drawing/2014/main" id="{61982DED-9638-95F5-11C9-3417DC1D5B30}"/>
              </a:ext>
            </a:extLst>
          </p:cNvPr>
          <p:cNvSpPr>
            <a:spLocks noGrp="1"/>
          </p:cNvSpPr>
          <p:nvPr>
            <p:ph type="sldNum" sz="quarter" idx="12"/>
          </p:nvPr>
        </p:nvSpPr>
        <p:spPr/>
        <p:txBody>
          <a:bodyPr/>
          <a:lstStyle/>
          <a:p>
            <a:fld id="{611D7366-0FAE-4A69-A58C-120E1BA5BC8E}" type="slidenum">
              <a:rPr lang="fr-FR" smtClean="0"/>
              <a:t>34</a:t>
            </a:fld>
            <a:endParaRPr lang="fr-FR"/>
          </a:p>
        </p:txBody>
      </p:sp>
    </p:spTree>
    <p:custDataLst>
      <p:tags r:id="rId1"/>
    </p:custDataLst>
    <p:extLst>
      <p:ext uri="{BB962C8B-B14F-4D97-AF65-F5344CB8AC3E}">
        <p14:creationId xmlns:p14="http://schemas.microsoft.com/office/powerpoint/2010/main" val="3245752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30727"/>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2000"/>
                                  </p:stCondLst>
                                  <p:childTnLst>
                                    <p:set>
                                      <p:cBhvr>
                                        <p:cTn id="9" dur="1" fill="hold">
                                          <p:stCondLst>
                                            <p:cond delay="0"/>
                                          </p:stCondLst>
                                        </p:cTn>
                                        <p:tgtEl>
                                          <p:spTgt spid="30729"/>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2000"/>
                                  </p:stCondLst>
                                  <p:childTnLst>
                                    <p:set>
                                      <p:cBhvr>
                                        <p:cTn id="13" dur="1" fill="hold">
                                          <p:stCondLst>
                                            <p:cond delay="0"/>
                                          </p:stCondLst>
                                        </p:cTn>
                                        <p:tgtEl>
                                          <p:spTgt spid="30728"/>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2000"/>
                                  </p:stCondLst>
                                  <p:childTnLst>
                                    <p:set>
                                      <p:cBhvr>
                                        <p:cTn id="17" dur="1" fill="hold">
                                          <p:stCondLst>
                                            <p:cond delay="0"/>
                                          </p:stCondLst>
                                        </p:cTn>
                                        <p:tgtEl>
                                          <p:spTgt spid="30730"/>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2000"/>
                                  </p:stCondLst>
                                  <p:childTnLst>
                                    <p:set>
                                      <p:cBhvr>
                                        <p:cTn id="21" dur="1" fill="hold">
                                          <p:stCondLst>
                                            <p:cond delay="0"/>
                                          </p:stCondLst>
                                        </p:cTn>
                                        <p:tgtEl>
                                          <p:spTgt spid="307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7" grpId="0"/>
      <p:bldP spid="30728" grpId="0"/>
      <p:bldP spid="30729" grpId="0"/>
      <p:bldP spid="30730" grpId="0"/>
      <p:bldP spid="3073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Plan d’expérience</a:t>
            </a:r>
          </a:p>
        </p:txBody>
      </p:sp>
      <p:sp>
        <p:nvSpPr>
          <p:cNvPr id="3" name="Espace réservé du contenu 2"/>
          <p:cNvSpPr>
            <a:spLocks noGrp="1"/>
          </p:cNvSpPr>
          <p:nvPr>
            <p:ph idx="1"/>
          </p:nvPr>
        </p:nvSpPr>
        <p:spPr/>
        <p:txBody>
          <a:bodyPr/>
          <a:lstStyle/>
          <a:p>
            <a:r>
              <a:rPr lang="fr-FR" dirty="0"/>
              <a:t>Groupe Parallèle</a:t>
            </a:r>
          </a:p>
        </p:txBody>
      </p:sp>
      <p:sp>
        <p:nvSpPr>
          <p:cNvPr id="4" name="Espace réservé du numéro de diapositive 3"/>
          <p:cNvSpPr>
            <a:spLocks noGrp="1"/>
          </p:cNvSpPr>
          <p:nvPr>
            <p:ph type="sldNum" sz="quarter" idx="12"/>
          </p:nvPr>
        </p:nvSpPr>
        <p:spPr/>
        <p:txBody>
          <a:bodyPr/>
          <a:lstStyle/>
          <a:p>
            <a:fld id="{7BF1BA3E-64B0-4BE1-A201-DA35AABD4D53}" type="slidenum">
              <a:rPr lang="fr-FR" smtClean="0"/>
              <a:pPr/>
              <a:t>35</a:t>
            </a:fld>
            <a:endParaRPr lang="fr-FR"/>
          </a:p>
        </p:txBody>
      </p:sp>
      <p:pic>
        <p:nvPicPr>
          <p:cNvPr id="1026" name="Image 8"/>
          <p:cNvPicPr>
            <a:picLocks noChangeAspect="1" noChangeArrowheads="1"/>
          </p:cNvPicPr>
          <p:nvPr/>
        </p:nvPicPr>
        <p:blipFill>
          <a:blip r:embed="rId4"/>
          <a:srcRect t="33040" b="16080"/>
          <a:stretch>
            <a:fillRect/>
          </a:stretch>
        </p:blipFill>
        <p:spPr bwMode="auto">
          <a:xfrm>
            <a:off x="571472" y="2928934"/>
            <a:ext cx="7397544" cy="2643206"/>
          </a:xfrm>
          <a:prstGeom prst="rect">
            <a:avLst/>
          </a:prstGeom>
          <a:noFill/>
          <a:ln w="9525">
            <a:noFill/>
            <a:miter lim="800000"/>
            <a:headEnd/>
            <a:tailEnd/>
          </a:ln>
        </p:spPr>
      </p:pic>
    </p:spTree>
    <p:custDataLst>
      <p:tags r:id="rId1"/>
    </p:custDataLst>
    <p:extLst>
      <p:ext uri="{BB962C8B-B14F-4D97-AF65-F5344CB8AC3E}">
        <p14:creationId xmlns:p14="http://schemas.microsoft.com/office/powerpoint/2010/main" val="11771200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Plan d’expérience</a:t>
            </a:r>
          </a:p>
        </p:txBody>
      </p:sp>
      <p:sp>
        <p:nvSpPr>
          <p:cNvPr id="3" name="Espace réservé du contenu 2"/>
          <p:cNvSpPr>
            <a:spLocks noGrp="1"/>
          </p:cNvSpPr>
          <p:nvPr>
            <p:ph idx="1"/>
          </p:nvPr>
        </p:nvSpPr>
        <p:spPr/>
        <p:txBody>
          <a:bodyPr/>
          <a:lstStyle/>
          <a:p>
            <a:r>
              <a:rPr lang="fr-FR" dirty="0"/>
              <a:t>Essai Croisé</a:t>
            </a:r>
          </a:p>
        </p:txBody>
      </p:sp>
      <p:sp>
        <p:nvSpPr>
          <p:cNvPr id="4" name="Espace réservé du numéro de diapositive 3"/>
          <p:cNvSpPr>
            <a:spLocks noGrp="1"/>
          </p:cNvSpPr>
          <p:nvPr>
            <p:ph type="sldNum" sz="quarter" idx="12"/>
          </p:nvPr>
        </p:nvSpPr>
        <p:spPr/>
        <p:txBody>
          <a:bodyPr/>
          <a:lstStyle/>
          <a:p>
            <a:fld id="{7BF1BA3E-64B0-4BE1-A201-DA35AABD4D53}" type="slidenum">
              <a:rPr lang="fr-FR" smtClean="0"/>
              <a:pPr/>
              <a:t>36</a:t>
            </a:fld>
            <a:endParaRPr lang="fr-FR"/>
          </a:p>
        </p:txBody>
      </p:sp>
      <p:pic>
        <p:nvPicPr>
          <p:cNvPr id="3074" name="Image 12"/>
          <p:cNvPicPr>
            <a:picLocks noChangeAspect="1" noChangeArrowheads="1"/>
          </p:cNvPicPr>
          <p:nvPr/>
        </p:nvPicPr>
        <p:blipFill>
          <a:blip r:embed="rId4"/>
          <a:srcRect t="28471" b="6868"/>
          <a:stretch>
            <a:fillRect/>
          </a:stretch>
        </p:blipFill>
        <p:spPr bwMode="auto">
          <a:xfrm>
            <a:off x="1285852" y="2357454"/>
            <a:ext cx="7041534" cy="3071810"/>
          </a:xfrm>
          <a:prstGeom prst="rect">
            <a:avLst/>
          </a:prstGeom>
          <a:noFill/>
          <a:ln w="9525">
            <a:noFill/>
            <a:miter lim="800000"/>
            <a:headEnd/>
            <a:tailEnd/>
          </a:ln>
        </p:spPr>
      </p:pic>
      <p:sp>
        <p:nvSpPr>
          <p:cNvPr id="6" name="Rectangle 3"/>
          <p:cNvSpPr>
            <a:spLocks noChangeArrowheads="1"/>
          </p:cNvSpPr>
          <p:nvPr/>
        </p:nvSpPr>
        <p:spPr bwMode="auto">
          <a:xfrm>
            <a:off x="1071538" y="2428868"/>
            <a:ext cx="1525539" cy="761759"/>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anchor="ctr">
            <a:spAutoFit/>
          </a:bodyPr>
          <a:lstStyle/>
          <a:p>
            <a:pPr algn="ctr"/>
            <a:r>
              <a:rPr lang="fr-FR" sz="1200">
                <a:latin typeface="Arial" pitchFamily="34" charset="0"/>
              </a:rPr>
              <a:t>Groupe A</a:t>
            </a:r>
          </a:p>
          <a:p>
            <a:pPr algn="ctr"/>
            <a:r>
              <a:rPr lang="fr-FR" sz="1200">
                <a:latin typeface="Arial" pitchFamily="34" charset="0"/>
              </a:rPr>
              <a:t>patients 1, 3, 6</a:t>
            </a:r>
          </a:p>
        </p:txBody>
      </p:sp>
      <p:sp>
        <p:nvSpPr>
          <p:cNvPr id="7" name="Rectangle 4"/>
          <p:cNvSpPr>
            <a:spLocks noChangeArrowheads="1"/>
          </p:cNvSpPr>
          <p:nvPr/>
        </p:nvSpPr>
        <p:spPr bwMode="auto">
          <a:xfrm>
            <a:off x="1071538" y="4071942"/>
            <a:ext cx="1525539" cy="761759"/>
          </a:xfrm>
          <a:prstGeom prst="rect">
            <a:avLst/>
          </a:prstGeom>
          <a:ln>
            <a:solidFill>
              <a:schemeClr val="tx2"/>
            </a:solidFill>
            <a:headEnd/>
            <a:tailEnd/>
          </a:ln>
        </p:spPr>
        <p:style>
          <a:lnRef idx="2">
            <a:schemeClr val="accent1"/>
          </a:lnRef>
          <a:fillRef idx="1">
            <a:schemeClr val="lt1"/>
          </a:fillRef>
          <a:effectRef idx="0">
            <a:schemeClr val="accent1"/>
          </a:effectRef>
          <a:fontRef idx="minor">
            <a:schemeClr val="dk1"/>
          </a:fontRef>
        </p:style>
        <p:txBody>
          <a:bodyPr anchor="ctr">
            <a:spAutoFit/>
          </a:bodyPr>
          <a:lstStyle/>
          <a:p>
            <a:pPr algn="ctr"/>
            <a:r>
              <a:rPr lang="fr-FR" sz="1200" dirty="0">
                <a:latin typeface="Arial" pitchFamily="34" charset="0"/>
              </a:rPr>
              <a:t>Groupe B</a:t>
            </a:r>
          </a:p>
          <a:p>
            <a:pPr algn="ctr"/>
            <a:r>
              <a:rPr lang="fr-FR" sz="1200" dirty="0">
                <a:latin typeface="Arial" pitchFamily="34" charset="0"/>
              </a:rPr>
              <a:t>patients 2, 4, 5</a:t>
            </a:r>
          </a:p>
        </p:txBody>
      </p:sp>
      <p:sp>
        <p:nvSpPr>
          <p:cNvPr id="8" name="ZoneTexte 7"/>
          <p:cNvSpPr txBox="1"/>
          <p:nvPr/>
        </p:nvSpPr>
        <p:spPr>
          <a:xfrm>
            <a:off x="3857620" y="3071810"/>
            <a:ext cx="840295" cy="338554"/>
          </a:xfrm>
          <a:prstGeom prst="rect">
            <a:avLst/>
          </a:prstGeom>
          <a:noFill/>
        </p:spPr>
        <p:txBody>
          <a:bodyPr wrap="none" rtlCol="0">
            <a:spAutoFit/>
          </a:bodyPr>
          <a:lstStyle/>
          <a:p>
            <a:r>
              <a:rPr lang="fr-FR" sz="1600" dirty="0"/>
              <a:t>Placebo</a:t>
            </a:r>
          </a:p>
        </p:txBody>
      </p:sp>
      <p:sp>
        <p:nvSpPr>
          <p:cNvPr id="9" name="ZoneTexte 8"/>
          <p:cNvSpPr txBox="1"/>
          <p:nvPr/>
        </p:nvSpPr>
        <p:spPr>
          <a:xfrm>
            <a:off x="5803407" y="3071810"/>
            <a:ext cx="840295" cy="338554"/>
          </a:xfrm>
          <a:prstGeom prst="rect">
            <a:avLst/>
          </a:prstGeom>
          <a:noFill/>
        </p:spPr>
        <p:txBody>
          <a:bodyPr wrap="none" rtlCol="0">
            <a:spAutoFit/>
          </a:bodyPr>
          <a:lstStyle/>
          <a:p>
            <a:r>
              <a:rPr lang="fr-FR" sz="1600" dirty="0"/>
              <a:t>Placebo</a:t>
            </a:r>
          </a:p>
        </p:txBody>
      </p:sp>
      <p:sp>
        <p:nvSpPr>
          <p:cNvPr id="10" name="ZoneTexte 9"/>
          <p:cNvSpPr txBox="1"/>
          <p:nvPr/>
        </p:nvSpPr>
        <p:spPr>
          <a:xfrm>
            <a:off x="3857620" y="3876264"/>
            <a:ext cx="567784" cy="338554"/>
          </a:xfrm>
          <a:prstGeom prst="rect">
            <a:avLst/>
          </a:prstGeom>
          <a:noFill/>
        </p:spPr>
        <p:txBody>
          <a:bodyPr wrap="none" rtlCol="0">
            <a:spAutoFit/>
          </a:bodyPr>
          <a:lstStyle/>
          <a:p>
            <a:r>
              <a:rPr lang="fr-FR" sz="1600" dirty="0"/>
              <a:t>Actif</a:t>
            </a:r>
          </a:p>
        </p:txBody>
      </p:sp>
      <p:sp>
        <p:nvSpPr>
          <p:cNvPr id="11" name="ZoneTexte 10"/>
          <p:cNvSpPr txBox="1"/>
          <p:nvPr/>
        </p:nvSpPr>
        <p:spPr>
          <a:xfrm>
            <a:off x="5857884" y="3857628"/>
            <a:ext cx="567784" cy="338554"/>
          </a:xfrm>
          <a:prstGeom prst="rect">
            <a:avLst/>
          </a:prstGeom>
          <a:noFill/>
        </p:spPr>
        <p:txBody>
          <a:bodyPr wrap="none" rtlCol="0">
            <a:spAutoFit/>
          </a:bodyPr>
          <a:lstStyle/>
          <a:p>
            <a:r>
              <a:rPr lang="fr-FR" sz="1600" dirty="0"/>
              <a:t>Actif</a:t>
            </a:r>
          </a:p>
        </p:txBody>
      </p:sp>
      <p:sp>
        <p:nvSpPr>
          <p:cNvPr id="5" name="ZoneTexte 4"/>
          <p:cNvSpPr txBox="1"/>
          <p:nvPr/>
        </p:nvSpPr>
        <p:spPr>
          <a:xfrm>
            <a:off x="427458" y="6263207"/>
            <a:ext cx="4954241" cy="369332"/>
          </a:xfrm>
          <a:prstGeom prst="rect">
            <a:avLst/>
          </a:prstGeom>
          <a:noFill/>
        </p:spPr>
        <p:txBody>
          <a:bodyPr wrap="none" rtlCol="0">
            <a:spAutoFit/>
          </a:bodyPr>
          <a:lstStyle/>
          <a:p>
            <a:r>
              <a:rPr lang="fr-FR" dirty="0"/>
              <a:t>Wash out = lavage de médicament de l’organisme</a:t>
            </a:r>
          </a:p>
        </p:txBody>
      </p:sp>
    </p:spTree>
    <p:custDataLst>
      <p:tags r:id="rId1"/>
    </p:custDataLst>
    <p:extLst>
      <p:ext uri="{BB962C8B-B14F-4D97-AF65-F5344CB8AC3E}">
        <p14:creationId xmlns:p14="http://schemas.microsoft.com/office/powerpoint/2010/main" val="2640159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p:txBody>
          <a:bodyPr/>
          <a:lstStyle/>
          <a:p>
            <a:r>
              <a:rPr lang="fr-FR"/>
              <a:t>Essai Croisé</a:t>
            </a:r>
          </a:p>
        </p:txBody>
      </p:sp>
      <p:sp>
        <p:nvSpPr>
          <p:cNvPr id="181251" name="Line 3"/>
          <p:cNvSpPr>
            <a:spLocks noChangeShapeType="1"/>
          </p:cNvSpPr>
          <p:nvPr/>
        </p:nvSpPr>
        <p:spPr bwMode="auto">
          <a:xfrm>
            <a:off x="2667000" y="2590800"/>
            <a:ext cx="1981200" cy="0"/>
          </a:xfrm>
          <a:prstGeom prst="line">
            <a:avLst/>
          </a:prstGeom>
          <a:noFill/>
          <a:ln w="9525">
            <a:solidFill>
              <a:schemeClr val="tx1"/>
            </a:solidFill>
            <a:round/>
            <a:headEnd type="diamond" w="med" len="med"/>
            <a:tailEnd type="diamond" w="med" len="med"/>
          </a:ln>
          <a:effectLst/>
        </p:spPr>
        <p:txBody>
          <a:bodyPr/>
          <a:lstStyle/>
          <a:p>
            <a:endParaRPr lang="fr-FR"/>
          </a:p>
        </p:txBody>
      </p:sp>
      <p:sp>
        <p:nvSpPr>
          <p:cNvPr id="181252" name="Text Box 4"/>
          <p:cNvSpPr txBox="1">
            <a:spLocks noChangeArrowheads="1"/>
          </p:cNvSpPr>
          <p:nvPr/>
        </p:nvSpPr>
        <p:spPr bwMode="auto">
          <a:xfrm>
            <a:off x="1603361" y="2133600"/>
            <a:ext cx="896937" cy="366713"/>
          </a:xfrm>
          <a:prstGeom prst="rect">
            <a:avLst/>
          </a:prstGeom>
          <a:noFill/>
          <a:ln w="9525">
            <a:noFill/>
            <a:miter lim="800000"/>
            <a:headEnd/>
            <a:tailEnd/>
          </a:ln>
          <a:effectLst/>
        </p:spPr>
        <p:txBody>
          <a:bodyPr wrap="none">
            <a:spAutoFit/>
          </a:bodyPr>
          <a:lstStyle/>
          <a:p>
            <a:r>
              <a:rPr lang="fr-FR"/>
              <a:t>Sujet 1</a:t>
            </a:r>
          </a:p>
        </p:txBody>
      </p:sp>
      <p:sp>
        <p:nvSpPr>
          <p:cNvPr id="181253" name="Text Box 5"/>
          <p:cNvSpPr txBox="1">
            <a:spLocks noChangeArrowheads="1"/>
          </p:cNvSpPr>
          <p:nvPr/>
        </p:nvSpPr>
        <p:spPr bwMode="auto">
          <a:xfrm>
            <a:off x="1617663" y="2971800"/>
            <a:ext cx="896937" cy="366713"/>
          </a:xfrm>
          <a:prstGeom prst="rect">
            <a:avLst/>
          </a:prstGeom>
          <a:noFill/>
          <a:ln w="9525">
            <a:noFill/>
            <a:miter lim="800000"/>
            <a:headEnd/>
            <a:tailEnd/>
          </a:ln>
          <a:effectLst/>
        </p:spPr>
        <p:txBody>
          <a:bodyPr wrap="none">
            <a:spAutoFit/>
          </a:bodyPr>
          <a:lstStyle/>
          <a:p>
            <a:r>
              <a:rPr lang="fr-FR" dirty="0"/>
              <a:t>Sujet 2</a:t>
            </a:r>
          </a:p>
        </p:txBody>
      </p:sp>
      <p:sp>
        <p:nvSpPr>
          <p:cNvPr id="181254" name="Text Box 6"/>
          <p:cNvSpPr txBox="1">
            <a:spLocks noChangeArrowheads="1"/>
          </p:cNvSpPr>
          <p:nvPr/>
        </p:nvSpPr>
        <p:spPr bwMode="auto">
          <a:xfrm>
            <a:off x="1600200" y="3810000"/>
            <a:ext cx="896938" cy="366713"/>
          </a:xfrm>
          <a:prstGeom prst="rect">
            <a:avLst/>
          </a:prstGeom>
          <a:noFill/>
          <a:ln w="9525">
            <a:noFill/>
            <a:miter lim="800000"/>
            <a:headEnd/>
            <a:tailEnd/>
          </a:ln>
          <a:effectLst/>
        </p:spPr>
        <p:txBody>
          <a:bodyPr wrap="none">
            <a:spAutoFit/>
          </a:bodyPr>
          <a:lstStyle/>
          <a:p>
            <a:r>
              <a:rPr lang="fr-FR" dirty="0"/>
              <a:t>Sujet 3</a:t>
            </a:r>
          </a:p>
        </p:txBody>
      </p:sp>
      <p:sp>
        <p:nvSpPr>
          <p:cNvPr id="181255" name="Text Box 7"/>
          <p:cNvSpPr txBox="1">
            <a:spLocks noChangeArrowheads="1"/>
          </p:cNvSpPr>
          <p:nvPr/>
        </p:nvSpPr>
        <p:spPr bwMode="auto">
          <a:xfrm>
            <a:off x="1600200" y="4419600"/>
            <a:ext cx="896938" cy="366713"/>
          </a:xfrm>
          <a:prstGeom prst="rect">
            <a:avLst/>
          </a:prstGeom>
          <a:noFill/>
          <a:ln w="9525">
            <a:noFill/>
            <a:miter lim="800000"/>
            <a:headEnd/>
            <a:tailEnd/>
          </a:ln>
          <a:effectLst/>
        </p:spPr>
        <p:txBody>
          <a:bodyPr wrap="none">
            <a:spAutoFit/>
          </a:bodyPr>
          <a:lstStyle/>
          <a:p>
            <a:r>
              <a:rPr lang="fr-FR" dirty="0"/>
              <a:t>Sujet 4</a:t>
            </a:r>
          </a:p>
        </p:txBody>
      </p:sp>
      <p:sp>
        <p:nvSpPr>
          <p:cNvPr id="181256" name="Line 8"/>
          <p:cNvSpPr>
            <a:spLocks noChangeShapeType="1"/>
          </p:cNvSpPr>
          <p:nvPr/>
        </p:nvSpPr>
        <p:spPr bwMode="auto">
          <a:xfrm>
            <a:off x="2667000" y="3429000"/>
            <a:ext cx="1981200" cy="0"/>
          </a:xfrm>
          <a:prstGeom prst="line">
            <a:avLst/>
          </a:prstGeom>
          <a:noFill/>
          <a:ln w="9525">
            <a:solidFill>
              <a:schemeClr val="tx1"/>
            </a:solidFill>
            <a:round/>
            <a:headEnd type="diamond" w="med" len="med"/>
            <a:tailEnd type="diamond" w="med" len="med"/>
          </a:ln>
          <a:effectLst/>
        </p:spPr>
        <p:txBody>
          <a:bodyPr/>
          <a:lstStyle/>
          <a:p>
            <a:endParaRPr lang="fr-FR"/>
          </a:p>
        </p:txBody>
      </p:sp>
      <p:sp>
        <p:nvSpPr>
          <p:cNvPr id="181257" name="Line 9"/>
          <p:cNvSpPr>
            <a:spLocks noChangeShapeType="1"/>
          </p:cNvSpPr>
          <p:nvPr/>
        </p:nvSpPr>
        <p:spPr bwMode="auto">
          <a:xfrm>
            <a:off x="2667000" y="4267200"/>
            <a:ext cx="1981200" cy="0"/>
          </a:xfrm>
          <a:prstGeom prst="line">
            <a:avLst/>
          </a:prstGeom>
          <a:noFill/>
          <a:ln w="9525">
            <a:solidFill>
              <a:schemeClr val="tx1"/>
            </a:solidFill>
            <a:round/>
            <a:headEnd type="diamond" w="med" len="med"/>
            <a:tailEnd type="diamond" w="med" len="med"/>
          </a:ln>
          <a:effectLst/>
        </p:spPr>
        <p:txBody>
          <a:bodyPr/>
          <a:lstStyle/>
          <a:p>
            <a:endParaRPr lang="fr-FR"/>
          </a:p>
        </p:txBody>
      </p:sp>
      <p:sp>
        <p:nvSpPr>
          <p:cNvPr id="181258" name="Line 10"/>
          <p:cNvSpPr>
            <a:spLocks noChangeShapeType="1"/>
          </p:cNvSpPr>
          <p:nvPr/>
        </p:nvSpPr>
        <p:spPr bwMode="auto">
          <a:xfrm>
            <a:off x="2667000" y="4953000"/>
            <a:ext cx="1981200" cy="0"/>
          </a:xfrm>
          <a:prstGeom prst="line">
            <a:avLst/>
          </a:prstGeom>
          <a:noFill/>
          <a:ln w="9525">
            <a:solidFill>
              <a:schemeClr val="tx1"/>
            </a:solidFill>
            <a:round/>
            <a:headEnd type="diamond" w="med" len="med"/>
            <a:tailEnd type="diamond" w="med" len="med"/>
          </a:ln>
          <a:effectLst/>
        </p:spPr>
        <p:txBody>
          <a:bodyPr/>
          <a:lstStyle/>
          <a:p>
            <a:endParaRPr lang="fr-FR"/>
          </a:p>
        </p:txBody>
      </p:sp>
      <p:sp>
        <p:nvSpPr>
          <p:cNvPr id="181259" name="Text Box 11"/>
          <p:cNvSpPr txBox="1">
            <a:spLocks noChangeArrowheads="1"/>
          </p:cNvSpPr>
          <p:nvPr/>
        </p:nvSpPr>
        <p:spPr bwMode="auto">
          <a:xfrm>
            <a:off x="3641725" y="2241550"/>
            <a:ext cx="627063" cy="366713"/>
          </a:xfrm>
          <a:prstGeom prst="rect">
            <a:avLst/>
          </a:prstGeom>
          <a:noFill/>
          <a:ln w="9525">
            <a:noFill/>
            <a:miter lim="800000"/>
            <a:headEnd/>
            <a:tailEnd/>
          </a:ln>
          <a:effectLst/>
        </p:spPr>
        <p:txBody>
          <a:bodyPr wrap="none">
            <a:spAutoFit/>
          </a:bodyPr>
          <a:lstStyle/>
          <a:p>
            <a:r>
              <a:rPr lang="fr-FR"/>
              <a:t>Actif</a:t>
            </a:r>
          </a:p>
        </p:txBody>
      </p:sp>
      <p:sp>
        <p:nvSpPr>
          <p:cNvPr id="181260" name="Line 12"/>
          <p:cNvSpPr>
            <a:spLocks noChangeShapeType="1"/>
          </p:cNvSpPr>
          <p:nvPr/>
        </p:nvSpPr>
        <p:spPr bwMode="auto">
          <a:xfrm>
            <a:off x="5029200" y="2590800"/>
            <a:ext cx="1981200" cy="0"/>
          </a:xfrm>
          <a:prstGeom prst="line">
            <a:avLst/>
          </a:prstGeom>
          <a:noFill/>
          <a:ln w="9525">
            <a:solidFill>
              <a:schemeClr val="tx1"/>
            </a:solidFill>
            <a:round/>
            <a:headEnd type="diamond" w="med" len="med"/>
            <a:tailEnd type="diamond" w="med" len="med"/>
          </a:ln>
          <a:effectLst/>
        </p:spPr>
        <p:txBody>
          <a:bodyPr/>
          <a:lstStyle/>
          <a:p>
            <a:endParaRPr lang="fr-FR"/>
          </a:p>
        </p:txBody>
      </p:sp>
      <p:sp>
        <p:nvSpPr>
          <p:cNvPr id="181261" name="Line 13"/>
          <p:cNvSpPr>
            <a:spLocks noChangeShapeType="1"/>
          </p:cNvSpPr>
          <p:nvPr/>
        </p:nvSpPr>
        <p:spPr bwMode="auto">
          <a:xfrm>
            <a:off x="5105400" y="3429000"/>
            <a:ext cx="1981200" cy="0"/>
          </a:xfrm>
          <a:prstGeom prst="line">
            <a:avLst/>
          </a:prstGeom>
          <a:noFill/>
          <a:ln w="9525">
            <a:solidFill>
              <a:schemeClr val="tx1"/>
            </a:solidFill>
            <a:round/>
            <a:headEnd type="diamond" w="med" len="med"/>
            <a:tailEnd type="diamond" w="med" len="med"/>
          </a:ln>
          <a:effectLst/>
        </p:spPr>
        <p:txBody>
          <a:bodyPr/>
          <a:lstStyle/>
          <a:p>
            <a:endParaRPr lang="fr-FR"/>
          </a:p>
        </p:txBody>
      </p:sp>
      <p:sp>
        <p:nvSpPr>
          <p:cNvPr id="181262" name="Line 14"/>
          <p:cNvSpPr>
            <a:spLocks noChangeShapeType="1"/>
          </p:cNvSpPr>
          <p:nvPr/>
        </p:nvSpPr>
        <p:spPr bwMode="auto">
          <a:xfrm>
            <a:off x="5105400" y="4267200"/>
            <a:ext cx="1981200" cy="0"/>
          </a:xfrm>
          <a:prstGeom prst="line">
            <a:avLst/>
          </a:prstGeom>
          <a:noFill/>
          <a:ln w="9525">
            <a:solidFill>
              <a:schemeClr val="tx1"/>
            </a:solidFill>
            <a:round/>
            <a:headEnd type="diamond" w="med" len="med"/>
            <a:tailEnd type="diamond" w="med" len="med"/>
          </a:ln>
          <a:effectLst/>
        </p:spPr>
        <p:txBody>
          <a:bodyPr/>
          <a:lstStyle/>
          <a:p>
            <a:endParaRPr lang="fr-FR"/>
          </a:p>
        </p:txBody>
      </p:sp>
      <p:sp>
        <p:nvSpPr>
          <p:cNvPr id="181263" name="Line 15"/>
          <p:cNvSpPr>
            <a:spLocks noChangeShapeType="1"/>
          </p:cNvSpPr>
          <p:nvPr/>
        </p:nvSpPr>
        <p:spPr bwMode="auto">
          <a:xfrm>
            <a:off x="5105400" y="4953000"/>
            <a:ext cx="1981200" cy="0"/>
          </a:xfrm>
          <a:prstGeom prst="line">
            <a:avLst/>
          </a:prstGeom>
          <a:noFill/>
          <a:ln w="9525">
            <a:solidFill>
              <a:schemeClr val="tx1"/>
            </a:solidFill>
            <a:round/>
            <a:headEnd type="diamond" w="med" len="med"/>
            <a:tailEnd type="diamond" w="med" len="med"/>
          </a:ln>
          <a:effectLst/>
        </p:spPr>
        <p:txBody>
          <a:bodyPr/>
          <a:lstStyle/>
          <a:p>
            <a:endParaRPr lang="fr-FR"/>
          </a:p>
        </p:txBody>
      </p:sp>
      <p:sp>
        <p:nvSpPr>
          <p:cNvPr id="181264" name="Text Box 16"/>
          <p:cNvSpPr txBox="1">
            <a:spLocks noChangeArrowheads="1"/>
          </p:cNvSpPr>
          <p:nvPr/>
        </p:nvSpPr>
        <p:spPr bwMode="auto">
          <a:xfrm>
            <a:off x="5927725" y="2209800"/>
            <a:ext cx="958850" cy="366713"/>
          </a:xfrm>
          <a:prstGeom prst="rect">
            <a:avLst/>
          </a:prstGeom>
          <a:noFill/>
          <a:ln w="9525">
            <a:noFill/>
            <a:miter lim="800000"/>
            <a:headEnd/>
            <a:tailEnd/>
          </a:ln>
          <a:effectLst/>
        </p:spPr>
        <p:txBody>
          <a:bodyPr wrap="none">
            <a:spAutoFit/>
          </a:bodyPr>
          <a:lstStyle/>
          <a:p>
            <a:r>
              <a:rPr lang="fr-FR"/>
              <a:t>Placebo</a:t>
            </a:r>
          </a:p>
        </p:txBody>
      </p:sp>
      <p:sp>
        <p:nvSpPr>
          <p:cNvPr id="181265" name="Text Box 17"/>
          <p:cNvSpPr txBox="1">
            <a:spLocks noChangeArrowheads="1"/>
          </p:cNvSpPr>
          <p:nvPr/>
        </p:nvSpPr>
        <p:spPr bwMode="auto">
          <a:xfrm>
            <a:off x="6096000" y="2909888"/>
            <a:ext cx="627063" cy="366712"/>
          </a:xfrm>
          <a:prstGeom prst="rect">
            <a:avLst/>
          </a:prstGeom>
          <a:noFill/>
          <a:ln w="9525">
            <a:noFill/>
            <a:miter lim="800000"/>
            <a:headEnd/>
            <a:tailEnd/>
          </a:ln>
          <a:effectLst/>
        </p:spPr>
        <p:txBody>
          <a:bodyPr wrap="none">
            <a:spAutoFit/>
          </a:bodyPr>
          <a:lstStyle/>
          <a:p>
            <a:r>
              <a:rPr lang="fr-FR"/>
              <a:t>Actif</a:t>
            </a:r>
          </a:p>
        </p:txBody>
      </p:sp>
      <p:sp>
        <p:nvSpPr>
          <p:cNvPr id="181266" name="Text Box 18"/>
          <p:cNvSpPr txBox="1">
            <a:spLocks noChangeArrowheads="1"/>
          </p:cNvSpPr>
          <p:nvPr/>
        </p:nvSpPr>
        <p:spPr bwMode="auto">
          <a:xfrm>
            <a:off x="3794125" y="3824288"/>
            <a:ext cx="627063" cy="366712"/>
          </a:xfrm>
          <a:prstGeom prst="rect">
            <a:avLst/>
          </a:prstGeom>
          <a:noFill/>
          <a:ln w="9525">
            <a:noFill/>
            <a:miter lim="800000"/>
            <a:headEnd/>
            <a:tailEnd/>
          </a:ln>
          <a:effectLst/>
        </p:spPr>
        <p:txBody>
          <a:bodyPr wrap="none">
            <a:spAutoFit/>
          </a:bodyPr>
          <a:lstStyle/>
          <a:p>
            <a:r>
              <a:rPr lang="fr-FR"/>
              <a:t>Actif</a:t>
            </a:r>
          </a:p>
        </p:txBody>
      </p:sp>
      <p:sp>
        <p:nvSpPr>
          <p:cNvPr id="181267" name="Text Box 19"/>
          <p:cNvSpPr txBox="1">
            <a:spLocks noChangeArrowheads="1"/>
          </p:cNvSpPr>
          <p:nvPr/>
        </p:nvSpPr>
        <p:spPr bwMode="auto">
          <a:xfrm>
            <a:off x="3794125" y="4510088"/>
            <a:ext cx="627063" cy="366712"/>
          </a:xfrm>
          <a:prstGeom prst="rect">
            <a:avLst/>
          </a:prstGeom>
          <a:noFill/>
          <a:ln w="9525">
            <a:noFill/>
            <a:miter lim="800000"/>
            <a:headEnd/>
            <a:tailEnd/>
          </a:ln>
          <a:effectLst/>
        </p:spPr>
        <p:txBody>
          <a:bodyPr wrap="none">
            <a:spAutoFit/>
          </a:bodyPr>
          <a:lstStyle/>
          <a:p>
            <a:r>
              <a:rPr lang="fr-FR"/>
              <a:t>Actif</a:t>
            </a:r>
          </a:p>
        </p:txBody>
      </p:sp>
      <p:sp>
        <p:nvSpPr>
          <p:cNvPr id="181268" name="Text Box 20"/>
          <p:cNvSpPr txBox="1">
            <a:spLocks noChangeArrowheads="1"/>
          </p:cNvSpPr>
          <p:nvPr/>
        </p:nvSpPr>
        <p:spPr bwMode="auto">
          <a:xfrm>
            <a:off x="3505200" y="2909888"/>
            <a:ext cx="958850" cy="366712"/>
          </a:xfrm>
          <a:prstGeom prst="rect">
            <a:avLst/>
          </a:prstGeom>
          <a:noFill/>
          <a:ln w="9525">
            <a:noFill/>
            <a:miter lim="800000"/>
            <a:headEnd/>
            <a:tailEnd/>
          </a:ln>
          <a:effectLst/>
        </p:spPr>
        <p:txBody>
          <a:bodyPr wrap="none">
            <a:spAutoFit/>
          </a:bodyPr>
          <a:lstStyle/>
          <a:p>
            <a:r>
              <a:rPr lang="fr-FR"/>
              <a:t>Placebo</a:t>
            </a:r>
          </a:p>
        </p:txBody>
      </p:sp>
      <p:sp>
        <p:nvSpPr>
          <p:cNvPr id="181269" name="Text Box 21"/>
          <p:cNvSpPr txBox="1">
            <a:spLocks noChangeArrowheads="1"/>
          </p:cNvSpPr>
          <p:nvPr/>
        </p:nvSpPr>
        <p:spPr bwMode="auto">
          <a:xfrm>
            <a:off x="6019800" y="3900488"/>
            <a:ext cx="958850" cy="366712"/>
          </a:xfrm>
          <a:prstGeom prst="rect">
            <a:avLst/>
          </a:prstGeom>
          <a:noFill/>
          <a:ln w="9525">
            <a:noFill/>
            <a:miter lim="800000"/>
            <a:headEnd/>
            <a:tailEnd/>
          </a:ln>
          <a:effectLst/>
        </p:spPr>
        <p:txBody>
          <a:bodyPr wrap="none">
            <a:spAutoFit/>
          </a:bodyPr>
          <a:lstStyle/>
          <a:p>
            <a:r>
              <a:rPr lang="fr-FR"/>
              <a:t>Placebo</a:t>
            </a:r>
          </a:p>
        </p:txBody>
      </p:sp>
      <p:sp>
        <p:nvSpPr>
          <p:cNvPr id="181270" name="Text Box 22"/>
          <p:cNvSpPr txBox="1">
            <a:spLocks noChangeArrowheads="1"/>
          </p:cNvSpPr>
          <p:nvPr/>
        </p:nvSpPr>
        <p:spPr bwMode="auto">
          <a:xfrm>
            <a:off x="6019800" y="4510088"/>
            <a:ext cx="958850" cy="366712"/>
          </a:xfrm>
          <a:prstGeom prst="rect">
            <a:avLst/>
          </a:prstGeom>
          <a:noFill/>
          <a:ln w="9525">
            <a:noFill/>
            <a:miter lim="800000"/>
            <a:headEnd/>
            <a:tailEnd/>
          </a:ln>
          <a:effectLst/>
        </p:spPr>
        <p:txBody>
          <a:bodyPr wrap="none">
            <a:spAutoFit/>
          </a:bodyPr>
          <a:lstStyle/>
          <a:p>
            <a:r>
              <a:rPr lang="fr-FR"/>
              <a:t>Placebo</a:t>
            </a:r>
          </a:p>
        </p:txBody>
      </p:sp>
      <p:sp>
        <p:nvSpPr>
          <p:cNvPr id="181272" name="Text Box 24"/>
          <p:cNvSpPr txBox="1">
            <a:spLocks noChangeArrowheads="1"/>
          </p:cNvSpPr>
          <p:nvPr/>
        </p:nvSpPr>
        <p:spPr bwMode="auto">
          <a:xfrm>
            <a:off x="7219950" y="1676400"/>
            <a:ext cx="1771650" cy="366713"/>
          </a:xfrm>
          <a:prstGeom prst="rect">
            <a:avLst/>
          </a:prstGeom>
          <a:noFill/>
          <a:ln w="9525">
            <a:noFill/>
            <a:miter lim="800000"/>
            <a:headEnd/>
            <a:tailEnd/>
          </a:ln>
          <a:effectLst/>
        </p:spPr>
        <p:txBody>
          <a:bodyPr wrap="none">
            <a:spAutoFit/>
          </a:bodyPr>
          <a:lstStyle/>
          <a:p>
            <a:r>
              <a:rPr lang="fr-FR"/>
              <a:t>Effet traitement</a:t>
            </a:r>
          </a:p>
        </p:txBody>
      </p:sp>
      <p:sp>
        <p:nvSpPr>
          <p:cNvPr id="181273" name="Line 25"/>
          <p:cNvSpPr>
            <a:spLocks noChangeShapeType="1"/>
          </p:cNvSpPr>
          <p:nvPr/>
        </p:nvSpPr>
        <p:spPr bwMode="auto">
          <a:xfrm>
            <a:off x="7086600" y="2057400"/>
            <a:ext cx="2057400" cy="0"/>
          </a:xfrm>
          <a:prstGeom prst="line">
            <a:avLst/>
          </a:prstGeom>
          <a:noFill/>
          <a:ln w="9525">
            <a:solidFill>
              <a:schemeClr val="tx1"/>
            </a:solidFill>
            <a:round/>
            <a:headEnd/>
            <a:tailEnd/>
          </a:ln>
          <a:effectLst/>
        </p:spPr>
        <p:txBody>
          <a:bodyPr/>
          <a:lstStyle/>
          <a:p>
            <a:endParaRPr lang="fr-FR"/>
          </a:p>
        </p:txBody>
      </p:sp>
      <p:sp>
        <p:nvSpPr>
          <p:cNvPr id="181275" name="Text Box 27"/>
          <p:cNvSpPr txBox="1">
            <a:spLocks noChangeArrowheads="1"/>
          </p:cNvSpPr>
          <p:nvPr/>
        </p:nvSpPr>
        <p:spPr bwMode="auto">
          <a:xfrm>
            <a:off x="1752600" y="1676400"/>
            <a:ext cx="1679575" cy="376238"/>
          </a:xfrm>
          <a:prstGeom prst="rect">
            <a:avLst/>
          </a:prstGeom>
          <a:noFill/>
          <a:ln w="9525">
            <a:solidFill>
              <a:schemeClr val="tx1"/>
            </a:solidFill>
            <a:miter lim="800000"/>
            <a:headEnd/>
            <a:tailEnd/>
          </a:ln>
          <a:effectLst/>
        </p:spPr>
        <p:txBody>
          <a:bodyPr wrap="none">
            <a:spAutoFit/>
          </a:bodyPr>
          <a:lstStyle/>
          <a:p>
            <a:r>
              <a:rPr lang="fr-FR"/>
              <a:t>Randomisation</a:t>
            </a:r>
          </a:p>
        </p:txBody>
      </p:sp>
      <p:sp>
        <p:nvSpPr>
          <p:cNvPr id="181276" name="Line 28"/>
          <p:cNvSpPr>
            <a:spLocks noChangeShapeType="1"/>
          </p:cNvSpPr>
          <p:nvPr/>
        </p:nvSpPr>
        <p:spPr bwMode="auto">
          <a:xfrm flipV="1">
            <a:off x="2590800" y="1981200"/>
            <a:ext cx="0" cy="3276600"/>
          </a:xfrm>
          <a:prstGeom prst="line">
            <a:avLst/>
          </a:prstGeom>
          <a:noFill/>
          <a:ln w="9525">
            <a:solidFill>
              <a:schemeClr val="tx1"/>
            </a:solidFill>
            <a:round/>
            <a:headEnd/>
            <a:tailEnd type="triangle" w="med" len="med"/>
          </a:ln>
          <a:effectLst/>
        </p:spPr>
        <p:txBody>
          <a:bodyPr/>
          <a:lstStyle/>
          <a:p>
            <a:endParaRPr lang="fr-FR"/>
          </a:p>
        </p:txBody>
      </p:sp>
      <p:sp>
        <p:nvSpPr>
          <p:cNvPr id="181283" name="Text Box 35"/>
          <p:cNvSpPr txBox="1">
            <a:spLocks noChangeArrowheads="1"/>
          </p:cNvSpPr>
          <p:nvPr/>
        </p:nvSpPr>
        <p:spPr bwMode="auto">
          <a:xfrm>
            <a:off x="7756525" y="2133600"/>
            <a:ext cx="813043" cy="369332"/>
          </a:xfrm>
          <a:prstGeom prst="rect">
            <a:avLst/>
          </a:prstGeom>
          <a:noFill/>
          <a:ln w="9525">
            <a:noFill/>
            <a:miter lim="800000"/>
            <a:headEnd/>
            <a:tailEnd/>
          </a:ln>
          <a:effectLst/>
        </p:spPr>
        <p:txBody>
          <a:bodyPr wrap="none">
            <a:spAutoFit/>
          </a:bodyPr>
          <a:lstStyle/>
          <a:p>
            <a:r>
              <a:rPr lang="fr-FR" dirty="0"/>
              <a:t>Succès</a:t>
            </a:r>
          </a:p>
        </p:txBody>
      </p:sp>
      <p:sp>
        <p:nvSpPr>
          <p:cNvPr id="181284" name="Text Box 36"/>
          <p:cNvSpPr txBox="1">
            <a:spLocks noChangeArrowheads="1"/>
          </p:cNvSpPr>
          <p:nvPr/>
        </p:nvSpPr>
        <p:spPr bwMode="auto">
          <a:xfrm>
            <a:off x="7786710" y="4000504"/>
            <a:ext cx="813043" cy="369332"/>
          </a:xfrm>
          <a:prstGeom prst="rect">
            <a:avLst/>
          </a:prstGeom>
          <a:noFill/>
          <a:ln w="9525">
            <a:noFill/>
            <a:miter lim="800000"/>
            <a:headEnd/>
            <a:tailEnd/>
          </a:ln>
          <a:effectLst/>
        </p:spPr>
        <p:txBody>
          <a:bodyPr wrap="none">
            <a:spAutoFit/>
          </a:bodyPr>
          <a:lstStyle/>
          <a:p>
            <a:r>
              <a:rPr lang="fr-FR" dirty="0"/>
              <a:t>Succès</a:t>
            </a:r>
          </a:p>
        </p:txBody>
      </p:sp>
      <p:sp>
        <p:nvSpPr>
          <p:cNvPr id="181285" name="Text Box 37"/>
          <p:cNvSpPr txBox="1">
            <a:spLocks noChangeArrowheads="1"/>
          </p:cNvSpPr>
          <p:nvPr/>
        </p:nvSpPr>
        <p:spPr bwMode="auto">
          <a:xfrm>
            <a:off x="7786710" y="4714884"/>
            <a:ext cx="726546" cy="369332"/>
          </a:xfrm>
          <a:prstGeom prst="rect">
            <a:avLst/>
          </a:prstGeom>
          <a:noFill/>
          <a:ln w="9525">
            <a:noFill/>
            <a:miter lim="800000"/>
            <a:headEnd/>
            <a:tailEnd/>
          </a:ln>
          <a:effectLst/>
        </p:spPr>
        <p:txBody>
          <a:bodyPr wrap="none">
            <a:spAutoFit/>
          </a:bodyPr>
          <a:lstStyle/>
          <a:p>
            <a:r>
              <a:rPr lang="fr-FR" dirty="0"/>
              <a:t>Echec</a:t>
            </a:r>
          </a:p>
        </p:txBody>
      </p:sp>
      <p:sp>
        <p:nvSpPr>
          <p:cNvPr id="181287" name="Line 39"/>
          <p:cNvSpPr>
            <a:spLocks noChangeShapeType="1"/>
          </p:cNvSpPr>
          <p:nvPr/>
        </p:nvSpPr>
        <p:spPr bwMode="auto">
          <a:xfrm>
            <a:off x="7086600" y="5257800"/>
            <a:ext cx="2057400" cy="0"/>
          </a:xfrm>
          <a:prstGeom prst="line">
            <a:avLst/>
          </a:prstGeom>
          <a:noFill/>
          <a:ln w="9525">
            <a:solidFill>
              <a:schemeClr val="tx1"/>
            </a:solidFill>
            <a:round/>
            <a:headEnd/>
            <a:tailEnd/>
          </a:ln>
          <a:effectLst/>
        </p:spPr>
        <p:txBody>
          <a:bodyPr/>
          <a:lstStyle/>
          <a:p>
            <a:endParaRPr lang="fr-FR"/>
          </a:p>
        </p:txBody>
      </p:sp>
      <p:sp>
        <p:nvSpPr>
          <p:cNvPr id="181288" name="Text Box 40"/>
          <p:cNvSpPr txBox="1">
            <a:spLocks noChangeArrowheads="1"/>
          </p:cNvSpPr>
          <p:nvPr/>
        </p:nvSpPr>
        <p:spPr bwMode="auto">
          <a:xfrm>
            <a:off x="7621616" y="5500702"/>
            <a:ext cx="1093788" cy="366713"/>
          </a:xfrm>
          <a:prstGeom prst="rect">
            <a:avLst/>
          </a:prstGeom>
          <a:noFill/>
          <a:ln w="9525">
            <a:noFill/>
            <a:miter lim="800000"/>
            <a:headEnd/>
            <a:tailEnd/>
          </a:ln>
          <a:effectLst/>
        </p:spPr>
        <p:txBody>
          <a:bodyPr wrap="none">
            <a:spAutoFit/>
          </a:bodyPr>
          <a:lstStyle/>
          <a:p>
            <a:r>
              <a:rPr lang="fr-FR" dirty="0"/>
              <a:t>Moyenne</a:t>
            </a:r>
          </a:p>
        </p:txBody>
      </p:sp>
      <p:sp>
        <p:nvSpPr>
          <p:cNvPr id="34" name="Text Box 35"/>
          <p:cNvSpPr txBox="1">
            <a:spLocks noChangeArrowheads="1"/>
          </p:cNvSpPr>
          <p:nvPr/>
        </p:nvSpPr>
        <p:spPr bwMode="auto">
          <a:xfrm>
            <a:off x="7858148" y="3143248"/>
            <a:ext cx="813043" cy="369332"/>
          </a:xfrm>
          <a:prstGeom prst="rect">
            <a:avLst/>
          </a:prstGeom>
          <a:noFill/>
          <a:ln w="9525">
            <a:noFill/>
            <a:miter lim="800000"/>
            <a:headEnd/>
            <a:tailEnd/>
          </a:ln>
          <a:effectLst/>
        </p:spPr>
        <p:txBody>
          <a:bodyPr wrap="none">
            <a:spAutoFit/>
          </a:bodyPr>
          <a:lstStyle/>
          <a:p>
            <a:r>
              <a:rPr lang="fr-FR" dirty="0"/>
              <a:t>Succès</a:t>
            </a:r>
          </a:p>
        </p:txBody>
      </p:sp>
      <p:sp>
        <p:nvSpPr>
          <p:cNvPr id="3" name="Espace réservé du numéro de diapositive 2">
            <a:extLst>
              <a:ext uri="{FF2B5EF4-FFF2-40B4-BE49-F238E27FC236}">
                <a16:creationId xmlns:a16="http://schemas.microsoft.com/office/drawing/2014/main" id="{970CA1DC-EDEB-5ABE-2B24-DE6F481B1B31}"/>
              </a:ext>
            </a:extLst>
          </p:cNvPr>
          <p:cNvSpPr>
            <a:spLocks noGrp="1"/>
          </p:cNvSpPr>
          <p:nvPr>
            <p:ph type="sldNum" sz="quarter" idx="12"/>
          </p:nvPr>
        </p:nvSpPr>
        <p:spPr/>
        <p:txBody>
          <a:bodyPr/>
          <a:lstStyle/>
          <a:p>
            <a:fld id="{611D7366-0FAE-4A69-A58C-120E1BA5BC8E}" type="slidenum">
              <a:rPr lang="fr-FR" smtClean="0"/>
              <a:t>37</a:t>
            </a:fld>
            <a:endParaRPr lang="fr-FR"/>
          </a:p>
        </p:txBody>
      </p:sp>
    </p:spTree>
    <p:custDataLst>
      <p:tags r:id="rId1"/>
    </p:custDataLst>
    <p:extLst>
      <p:ext uri="{BB962C8B-B14F-4D97-AF65-F5344CB8AC3E}">
        <p14:creationId xmlns:p14="http://schemas.microsoft.com/office/powerpoint/2010/main" val="707973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fr-FR"/>
              <a:t>Utilité du placebo</a:t>
            </a:r>
          </a:p>
        </p:txBody>
      </p:sp>
      <p:pic>
        <p:nvPicPr>
          <p:cNvPr id="78851" name="Picture 4"/>
          <p:cNvPicPr>
            <a:picLocks noChangeAspect="1" noChangeArrowheads="1"/>
          </p:cNvPicPr>
          <p:nvPr/>
        </p:nvPicPr>
        <p:blipFill>
          <a:blip r:embed="rId4"/>
          <a:srcRect/>
          <a:stretch>
            <a:fillRect/>
          </a:stretch>
        </p:blipFill>
        <p:spPr bwMode="auto">
          <a:xfrm>
            <a:off x="1219200" y="2333625"/>
            <a:ext cx="2986088" cy="2270125"/>
          </a:xfrm>
          <a:prstGeom prst="rect">
            <a:avLst/>
          </a:prstGeom>
          <a:noFill/>
          <a:ln w="9525">
            <a:noFill/>
            <a:miter lim="800000"/>
            <a:headEnd/>
            <a:tailEnd/>
          </a:ln>
        </p:spPr>
      </p:pic>
      <p:pic>
        <p:nvPicPr>
          <p:cNvPr id="78852" name="Picture 5"/>
          <p:cNvPicPr>
            <a:picLocks noChangeAspect="1" noChangeArrowheads="1"/>
          </p:cNvPicPr>
          <p:nvPr/>
        </p:nvPicPr>
        <p:blipFill>
          <a:blip r:embed="rId4"/>
          <a:srcRect/>
          <a:stretch>
            <a:fillRect/>
          </a:stretch>
        </p:blipFill>
        <p:spPr bwMode="auto">
          <a:xfrm>
            <a:off x="4657725" y="2333625"/>
            <a:ext cx="2987675" cy="2270125"/>
          </a:xfrm>
          <a:prstGeom prst="rect">
            <a:avLst/>
          </a:prstGeom>
          <a:noFill/>
          <a:ln w="9525">
            <a:noFill/>
            <a:miter lim="800000"/>
            <a:headEnd/>
            <a:tailEnd/>
          </a:ln>
        </p:spPr>
      </p:pic>
      <p:sp>
        <p:nvSpPr>
          <p:cNvPr id="78853" name="Text Box 6"/>
          <p:cNvSpPr txBox="1">
            <a:spLocks noChangeArrowheads="1"/>
          </p:cNvSpPr>
          <p:nvPr/>
        </p:nvSpPr>
        <p:spPr bwMode="auto">
          <a:xfrm>
            <a:off x="4010025" y="2676525"/>
            <a:ext cx="511175" cy="762000"/>
          </a:xfrm>
          <a:prstGeom prst="rect">
            <a:avLst/>
          </a:prstGeom>
          <a:noFill/>
          <a:ln w="9525">
            <a:noFill/>
            <a:miter lim="800000"/>
            <a:headEnd/>
            <a:tailEnd/>
          </a:ln>
        </p:spPr>
        <p:txBody>
          <a:bodyPr wrap="none">
            <a:spAutoFit/>
          </a:bodyPr>
          <a:lstStyle/>
          <a:p>
            <a:r>
              <a:rPr lang="fr-FR" sz="4400"/>
              <a:t>=</a:t>
            </a:r>
          </a:p>
        </p:txBody>
      </p:sp>
      <p:sp>
        <p:nvSpPr>
          <p:cNvPr id="78854" name="Text Box 7"/>
          <p:cNvSpPr txBox="1">
            <a:spLocks noChangeArrowheads="1"/>
          </p:cNvSpPr>
          <p:nvPr/>
        </p:nvSpPr>
        <p:spPr bwMode="auto">
          <a:xfrm>
            <a:off x="1255713" y="1679575"/>
            <a:ext cx="2724150" cy="457200"/>
          </a:xfrm>
          <a:prstGeom prst="rect">
            <a:avLst/>
          </a:prstGeom>
          <a:noFill/>
          <a:ln w="9525">
            <a:noFill/>
            <a:miter lim="800000"/>
            <a:headEnd/>
            <a:tailEnd/>
          </a:ln>
        </p:spPr>
        <p:txBody>
          <a:bodyPr wrap="none">
            <a:spAutoFit/>
          </a:bodyPr>
          <a:lstStyle/>
          <a:p>
            <a:r>
              <a:rPr lang="fr-FR" b="1"/>
              <a:t>Traitement étudié</a:t>
            </a:r>
          </a:p>
        </p:txBody>
      </p:sp>
      <p:sp>
        <p:nvSpPr>
          <p:cNvPr id="78855" name="Text Box 8"/>
          <p:cNvSpPr txBox="1">
            <a:spLocks noChangeArrowheads="1"/>
          </p:cNvSpPr>
          <p:nvPr/>
        </p:nvSpPr>
        <p:spPr bwMode="auto">
          <a:xfrm>
            <a:off x="4846638" y="1676400"/>
            <a:ext cx="1352550" cy="457200"/>
          </a:xfrm>
          <a:prstGeom prst="rect">
            <a:avLst/>
          </a:prstGeom>
          <a:noFill/>
          <a:ln w="9525">
            <a:noFill/>
            <a:miter lim="800000"/>
            <a:headEnd/>
            <a:tailEnd/>
          </a:ln>
        </p:spPr>
        <p:txBody>
          <a:bodyPr wrap="none">
            <a:spAutoFit/>
          </a:bodyPr>
          <a:lstStyle/>
          <a:p>
            <a:r>
              <a:rPr lang="fr-FR" b="1"/>
              <a:t>Placebo</a:t>
            </a:r>
          </a:p>
        </p:txBody>
      </p:sp>
      <p:sp>
        <p:nvSpPr>
          <p:cNvPr id="78856" name="Text Box 9"/>
          <p:cNvSpPr txBox="1">
            <a:spLocks noChangeArrowheads="1"/>
          </p:cNvSpPr>
          <p:nvPr/>
        </p:nvSpPr>
        <p:spPr bwMode="auto">
          <a:xfrm>
            <a:off x="3935413" y="4013200"/>
            <a:ext cx="2559050" cy="457200"/>
          </a:xfrm>
          <a:prstGeom prst="rect">
            <a:avLst/>
          </a:prstGeom>
          <a:noFill/>
          <a:ln w="9525">
            <a:noFill/>
            <a:miter lim="800000"/>
            <a:headEnd/>
            <a:tailEnd/>
          </a:ln>
        </p:spPr>
        <p:txBody>
          <a:bodyPr wrap="none">
            <a:spAutoFit/>
          </a:bodyPr>
          <a:lstStyle/>
          <a:p>
            <a:r>
              <a:rPr lang="fr-FR"/>
              <a:t>Même apparence</a:t>
            </a:r>
          </a:p>
        </p:txBody>
      </p:sp>
      <p:grpSp>
        <p:nvGrpSpPr>
          <p:cNvPr id="2" name="Group 10"/>
          <p:cNvGrpSpPr>
            <a:grpSpLocks/>
          </p:cNvGrpSpPr>
          <p:nvPr/>
        </p:nvGrpSpPr>
        <p:grpSpPr bwMode="auto">
          <a:xfrm>
            <a:off x="2243138" y="4448175"/>
            <a:ext cx="5453062" cy="1649413"/>
            <a:chOff x="3616" y="1544"/>
            <a:chExt cx="2134" cy="597"/>
          </a:xfrm>
        </p:grpSpPr>
        <p:sp>
          <p:nvSpPr>
            <p:cNvPr id="78858" name="Text Box 11"/>
            <p:cNvSpPr txBox="1">
              <a:spLocks noChangeArrowheads="1"/>
            </p:cNvSpPr>
            <p:nvPr/>
          </p:nvSpPr>
          <p:spPr bwMode="auto">
            <a:xfrm>
              <a:off x="4509" y="1544"/>
              <a:ext cx="324" cy="165"/>
            </a:xfrm>
            <a:prstGeom prst="rect">
              <a:avLst/>
            </a:prstGeom>
            <a:noFill/>
            <a:ln w="9525">
              <a:noFill/>
              <a:miter lim="800000"/>
              <a:headEnd/>
              <a:tailEnd/>
            </a:ln>
          </p:spPr>
          <p:txBody>
            <a:bodyPr wrap="none">
              <a:spAutoFit/>
            </a:bodyPr>
            <a:lstStyle/>
            <a:p>
              <a:r>
                <a:rPr lang="fr-FR">
                  <a:solidFill>
                    <a:schemeClr val="accent2"/>
                  </a:solidFill>
                </a:rPr>
                <a:t>mais</a:t>
              </a:r>
            </a:p>
          </p:txBody>
        </p:sp>
        <p:sp>
          <p:nvSpPr>
            <p:cNvPr id="78859" name="Text Box 12"/>
            <p:cNvSpPr txBox="1">
              <a:spLocks noChangeArrowheads="1"/>
            </p:cNvSpPr>
            <p:nvPr/>
          </p:nvSpPr>
          <p:spPr bwMode="auto">
            <a:xfrm>
              <a:off x="3616" y="1709"/>
              <a:ext cx="832" cy="430"/>
            </a:xfrm>
            <a:prstGeom prst="rect">
              <a:avLst/>
            </a:prstGeom>
            <a:noFill/>
            <a:ln w="9525">
              <a:noFill/>
              <a:miter lim="800000"/>
              <a:headEnd/>
              <a:tailEnd/>
            </a:ln>
          </p:spPr>
          <p:txBody>
            <a:bodyPr>
              <a:spAutoFit/>
            </a:bodyPr>
            <a:lstStyle/>
            <a:p>
              <a:pPr algn="ctr"/>
              <a:r>
                <a:rPr lang="fr-FR">
                  <a:solidFill>
                    <a:schemeClr val="accent2"/>
                  </a:solidFill>
                </a:rPr>
                <a:t>l'un contient le traitement testé</a:t>
              </a:r>
            </a:p>
          </p:txBody>
        </p:sp>
        <p:sp>
          <p:nvSpPr>
            <p:cNvPr id="78860" name="Text Box 13"/>
            <p:cNvSpPr txBox="1">
              <a:spLocks noChangeArrowheads="1"/>
            </p:cNvSpPr>
            <p:nvPr/>
          </p:nvSpPr>
          <p:spPr bwMode="auto">
            <a:xfrm>
              <a:off x="4815" y="1711"/>
              <a:ext cx="935" cy="430"/>
            </a:xfrm>
            <a:prstGeom prst="rect">
              <a:avLst/>
            </a:prstGeom>
            <a:noFill/>
            <a:ln w="9525">
              <a:noFill/>
              <a:miter lim="800000"/>
              <a:headEnd/>
              <a:tailEnd/>
            </a:ln>
          </p:spPr>
          <p:txBody>
            <a:bodyPr>
              <a:spAutoFit/>
            </a:bodyPr>
            <a:lstStyle/>
            <a:p>
              <a:pPr algn="ctr"/>
              <a:r>
                <a:rPr lang="fr-FR">
                  <a:solidFill>
                    <a:schemeClr val="accent2"/>
                  </a:solidFill>
                </a:rPr>
                <a:t>et l'autre une substance inerte</a:t>
              </a:r>
            </a:p>
          </p:txBody>
        </p:sp>
      </p:grpSp>
      <p:sp>
        <p:nvSpPr>
          <p:cNvPr id="13" name="ZoneTexte 12"/>
          <p:cNvSpPr txBox="1"/>
          <p:nvPr/>
        </p:nvSpPr>
        <p:spPr>
          <a:xfrm>
            <a:off x="395536" y="5859269"/>
            <a:ext cx="5590313" cy="954107"/>
          </a:xfrm>
          <a:prstGeom prst="rect">
            <a:avLst/>
          </a:prstGeom>
          <a:noFill/>
        </p:spPr>
        <p:txBody>
          <a:bodyPr wrap="none" rtlCol="0">
            <a:spAutoFit/>
          </a:bodyPr>
          <a:lstStyle/>
          <a:p>
            <a:r>
              <a:rPr lang="fr-FR" sz="2800" dirty="0"/>
              <a:t>Maintenir l’insu permet :</a:t>
            </a:r>
          </a:p>
          <a:p>
            <a:r>
              <a:rPr lang="fr-FR" sz="2800" dirty="0"/>
              <a:t>D’éviter le biais de suivi et de mesure</a:t>
            </a:r>
          </a:p>
        </p:txBody>
      </p:sp>
      <p:sp>
        <p:nvSpPr>
          <p:cNvPr id="4" name="Espace réservé du numéro de diapositive 3">
            <a:extLst>
              <a:ext uri="{FF2B5EF4-FFF2-40B4-BE49-F238E27FC236}">
                <a16:creationId xmlns:a16="http://schemas.microsoft.com/office/drawing/2014/main" id="{E7211AA0-3AA8-6F96-35FB-D7A9AE9B4932}"/>
              </a:ext>
            </a:extLst>
          </p:cNvPr>
          <p:cNvSpPr>
            <a:spLocks noGrp="1"/>
          </p:cNvSpPr>
          <p:nvPr>
            <p:ph type="sldNum" sz="quarter" idx="12"/>
          </p:nvPr>
        </p:nvSpPr>
        <p:spPr/>
        <p:txBody>
          <a:bodyPr/>
          <a:lstStyle/>
          <a:p>
            <a:fld id="{611D7366-0FAE-4A69-A58C-120E1BA5BC8E}" type="slidenum">
              <a:rPr lang="fr-FR" smtClean="0"/>
              <a:t>38</a:t>
            </a:fld>
            <a:endParaRPr lang="fr-FR"/>
          </a:p>
        </p:txBody>
      </p:sp>
    </p:spTree>
    <p:custDataLst>
      <p:tags r:id="rId1"/>
    </p:custDataLst>
    <p:extLst>
      <p:ext uri="{BB962C8B-B14F-4D97-AF65-F5344CB8AC3E}">
        <p14:creationId xmlns:p14="http://schemas.microsoft.com/office/powerpoint/2010/main" val="4024083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fr-FR"/>
              <a:t>Double insu</a:t>
            </a:r>
          </a:p>
        </p:txBody>
      </p:sp>
      <p:grpSp>
        <p:nvGrpSpPr>
          <p:cNvPr id="2" name="Group 4"/>
          <p:cNvGrpSpPr>
            <a:grpSpLocks/>
          </p:cNvGrpSpPr>
          <p:nvPr/>
        </p:nvGrpSpPr>
        <p:grpSpPr bwMode="auto">
          <a:xfrm>
            <a:off x="457200" y="1984375"/>
            <a:ext cx="1981200" cy="1760538"/>
            <a:chOff x="3600" y="528"/>
            <a:chExt cx="912" cy="864"/>
          </a:xfrm>
        </p:grpSpPr>
        <p:grpSp>
          <p:nvGrpSpPr>
            <p:cNvPr id="3" name="Group 5"/>
            <p:cNvGrpSpPr>
              <a:grpSpLocks/>
            </p:cNvGrpSpPr>
            <p:nvPr/>
          </p:nvGrpSpPr>
          <p:grpSpPr bwMode="auto">
            <a:xfrm>
              <a:off x="3696" y="576"/>
              <a:ext cx="288" cy="384"/>
              <a:chOff x="3696" y="576"/>
              <a:chExt cx="288" cy="384"/>
            </a:xfrm>
          </p:grpSpPr>
          <p:sp>
            <p:nvSpPr>
              <p:cNvPr id="76935" name="Oval 6"/>
              <p:cNvSpPr>
                <a:spLocks noChangeArrowheads="1"/>
              </p:cNvSpPr>
              <p:nvPr/>
            </p:nvSpPr>
            <p:spPr bwMode="auto">
              <a:xfrm>
                <a:off x="3768" y="576"/>
                <a:ext cx="144" cy="144"/>
              </a:xfrm>
              <a:prstGeom prst="ellipse">
                <a:avLst/>
              </a:prstGeom>
              <a:solidFill>
                <a:srgbClr val="FF9900"/>
              </a:solidFill>
              <a:ln w="28575">
                <a:solidFill>
                  <a:srgbClr val="FF9900"/>
                </a:solidFill>
                <a:round/>
                <a:headEnd/>
                <a:tailEnd/>
              </a:ln>
            </p:spPr>
            <p:txBody>
              <a:bodyPr wrap="none" anchor="ctr">
                <a:spAutoFit/>
              </a:bodyPr>
              <a:lstStyle/>
              <a:p>
                <a:endParaRPr lang="fr-FR"/>
              </a:p>
            </p:txBody>
          </p:sp>
          <p:grpSp>
            <p:nvGrpSpPr>
              <p:cNvPr id="4" name="Group 7"/>
              <p:cNvGrpSpPr>
                <a:grpSpLocks/>
              </p:cNvGrpSpPr>
              <p:nvPr/>
            </p:nvGrpSpPr>
            <p:grpSpPr bwMode="auto">
              <a:xfrm>
                <a:off x="3744" y="720"/>
                <a:ext cx="192" cy="240"/>
                <a:chOff x="3744" y="720"/>
                <a:chExt cx="192" cy="336"/>
              </a:xfrm>
            </p:grpSpPr>
            <p:sp>
              <p:nvSpPr>
                <p:cNvPr id="76939" name="Line 8"/>
                <p:cNvSpPr>
                  <a:spLocks noChangeShapeType="1"/>
                </p:cNvSpPr>
                <p:nvPr/>
              </p:nvSpPr>
              <p:spPr bwMode="auto">
                <a:xfrm>
                  <a:off x="3840" y="720"/>
                  <a:ext cx="0" cy="240"/>
                </a:xfrm>
                <a:prstGeom prst="line">
                  <a:avLst/>
                </a:prstGeom>
                <a:noFill/>
                <a:ln w="28575">
                  <a:solidFill>
                    <a:srgbClr val="FF9900"/>
                  </a:solidFill>
                  <a:round/>
                  <a:headEnd/>
                  <a:tailEnd/>
                </a:ln>
              </p:spPr>
              <p:txBody>
                <a:bodyPr wrap="none" anchor="ctr">
                  <a:spAutoFit/>
                </a:bodyPr>
                <a:lstStyle/>
                <a:p>
                  <a:endParaRPr lang="fr-FR"/>
                </a:p>
              </p:txBody>
            </p:sp>
            <p:grpSp>
              <p:nvGrpSpPr>
                <p:cNvPr id="5" name="Group 9"/>
                <p:cNvGrpSpPr>
                  <a:grpSpLocks/>
                </p:cNvGrpSpPr>
                <p:nvPr/>
              </p:nvGrpSpPr>
              <p:grpSpPr bwMode="auto">
                <a:xfrm>
                  <a:off x="3744" y="960"/>
                  <a:ext cx="192" cy="96"/>
                  <a:chOff x="3744" y="960"/>
                  <a:chExt cx="192" cy="96"/>
                </a:xfrm>
              </p:grpSpPr>
              <p:sp>
                <p:nvSpPr>
                  <p:cNvPr id="76941" name="Line 10"/>
                  <p:cNvSpPr>
                    <a:spLocks noChangeShapeType="1"/>
                  </p:cNvSpPr>
                  <p:nvPr/>
                </p:nvSpPr>
                <p:spPr bwMode="auto">
                  <a:xfrm flipH="1">
                    <a:off x="3744" y="960"/>
                    <a:ext cx="96" cy="96"/>
                  </a:xfrm>
                  <a:prstGeom prst="line">
                    <a:avLst/>
                  </a:prstGeom>
                  <a:noFill/>
                  <a:ln w="28575">
                    <a:solidFill>
                      <a:srgbClr val="FF9900"/>
                    </a:solidFill>
                    <a:round/>
                    <a:headEnd/>
                    <a:tailEnd/>
                  </a:ln>
                </p:spPr>
                <p:txBody>
                  <a:bodyPr wrap="none" anchor="ctr">
                    <a:spAutoFit/>
                  </a:bodyPr>
                  <a:lstStyle/>
                  <a:p>
                    <a:endParaRPr lang="fr-FR"/>
                  </a:p>
                </p:txBody>
              </p:sp>
              <p:sp>
                <p:nvSpPr>
                  <p:cNvPr id="76942" name="Line 11"/>
                  <p:cNvSpPr>
                    <a:spLocks noChangeShapeType="1"/>
                  </p:cNvSpPr>
                  <p:nvPr/>
                </p:nvSpPr>
                <p:spPr bwMode="auto">
                  <a:xfrm>
                    <a:off x="3840" y="960"/>
                    <a:ext cx="96" cy="96"/>
                  </a:xfrm>
                  <a:prstGeom prst="line">
                    <a:avLst/>
                  </a:prstGeom>
                  <a:noFill/>
                  <a:ln w="28575">
                    <a:solidFill>
                      <a:srgbClr val="FF9900"/>
                    </a:solidFill>
                    <a:round/>
                    <a:headEnd/>
                    <a:tailEnd/>
                  </a:ln>
                </p:spPr>
                <p:txBody>
                  <a:bodyPr wrap="none" anchor="ctr">
                    <a:spAutoFit/>
                  </a:bodyPr>
                  <a:lstStyle/>
                  <a:p>
                    <a:endParaRPr lang="fr-FR"/>
                  </a:p>
                </p:txBody>
              </p:sp>
            </p:grpSp>
          </p:grpSp>
          <p:sp>
            <p:nvSpPr>
              <p:cNvPr id="76937" name="Line 12"/>
              <p:cNvSpPr>
                <a:spLocks noChangeShapeType="1"/>
              </p:cNvSpPr>
              <p:nvPr/>
            </p:nvSpPr>
            <p:spPr bwMode="auto">
              <a:xfrm flipH="1">
                <a:off x="3696" y="768"/>
                <a:ext cx="144" cy="48"/>
              </a:xfrm>
              <a:prstGeom prst="line">
                <a:avLst/>
              </a:prstGeom>
              <a:noFill/>
              <a:ln w="28575">
                <a:solidFill>
                  <a:srgbClr val="FF9900"/>
                </a:solidFill>
                <a:round/>
                <a:headEnd/>
                <a:tailEnd/>
              </a:ln>
            </p:spPr>
            <p:txBody>
              <a:bodyPr wrap="none" anchor="ctr">
                <a:spAutoFit/>
              </a:bodyPr>
              <a:lstStyle/>
              <a:p>
                <a:endParaRPr lang="fr-FR"/>
              </a:p>
            </p:txBody>
          </p:sp>
          <p:sp>
            <p:nvSpPr>
              <p:cNvPr id="76938" name="Line 13"/>
              <p:cNvSpPr>
                <a:spLocks noChangeShapeType="1"/>
              </p:cNvSpPr>
              <p:nvPr/>
            </p:nvSpPr>
            <p:spPr bwMode="auto">
              <a:xfrm>
                <a:off x="3840" y="768"/>
                <a:ext cx="144" cy="48"/>
              </a:xfrm>
              <a:prstGeom prst="line">
                <a:avLst/>
              </a:prstGeom>
              <a:noFill/>
              <a:ln w="28575">
                <a:solidFill>
                  <a:srgbClr val="FF9900"/>
                </a:solidFill>
                <a:round/>
                <a:headEnd/>
                <a:tailEnd/>
              </a:ln>
            </p:spPr>
            <p:txBody>
              <a:bodyPr wrap="none" anchor="ctr">
                <a:spAutoFit/>
              </a:bodyPr>
              <a:lstStyle/>
              <a:p>
                <a:endParaRPr lang="fr-FR"/>
              </a:p>
            </p:txBody>
          </p:sp>
        </p:grpSp>
        <p:grpSp>
          <p:nvGrpSpPr>
            <p:cNvPr id="6" name="Group 14"/>
            <p:cNvGrpSpPr>
              <a:grpSpLocks/>
            </p:cNvGrpSpPr>
            <p:nvPr/>
          </p:nvGrpSpPr>
          <p:grpSpPr bwMode="auto">
            <a:xfrm>
              <a:off x="4224" y="720"/>
              <a:ext cx="288" cy="384"/>
              <a:chOff x="3696" y="576"/>
              <a:chExt cx="288" cy="384"/>
            </a:xfrm>
          </p:grpSpPr>
          <p:sp>
            <p:nvSpPr>
              <p:cNvPr id="76927" name="Oval 15"/>
              <p:cNvSpPr>
                <a:spLocks noChangeArrowheads="1"/>
              </p:cNvSpPr>
              <p:nvPr/>
            </p:nvSpPr>
            <p:spPr bwMode="auto">
              <a:xfrm>
                <a:off x="3768" y="576"/>
                <a:ext cx="144" cy="144"/>
              </a:xfrm>
              <a:prstGeom prst="ellipse">
                <a:avLst/>
              </a:prstGeom>
              <a:solidFill>
                <a:srgbClr val="FF9900"/>
              </a:solidFill>
              <a:ln w="28575">
                <a:solidFill>
                  <a:srgbClr val="FF9900"/>
                </a:solidFill>
                <a:round/>
                <a:headEnd/>
                <a:tailEnd/>
              </a:ln>
            </p:spPr>
            <p:txBody>
              <a:bodyPr wrap="none" anchor="ctr">
                <a:spAutoFit/>
              </a:bodyPr>
              <a:lstStyle/>
              <a:p>
                <a:endParaRPr lang="fr-FR"/>
              </a:p>
            </p:txBody>
          </p:sp>
          <p:grpSp>
            <p:nvGrpSpPr>
              <p:cNvPr id="7" name="Group 16"/>
              <p:cNvGrpSpPr>
                <a:grpSpLocks/>
              </p:cNvGrpSpPr>
              <p:nvPr/>
            </p:nvGrpSpPr>
            <p:grpSpPr bwMode="auto">
              <a:xfrm>
                <a:off x="3744" y="720"/>
                <a:ext cx="192" cy="240"/>
                <a:chOff x="3744" y="720"/>
                <a:chExt cx="192" cy="336"/>
              </a:xfrm>
            </p:grpSpPr>
            <p:sp>
              <p:nvSpPr>
                <p:cNvPr id="76931" name="Line 17"/>
                <p:cNvSpPr>
                  <a:spLocks noChangeShapeType="1"/>
                </p:cNvSpPr>
                <p:nvPr/>
              </p:nvSpPr>
              <p:spPr bwMode="auto">
                <a:xfrm>
                  <a:off x="3840" y="720"/>
                  <a:ext cx="0" cy="240"/>
                </a:xfrm>
                <a:prstGeom prst="line">
                  <a:avLst/>
                </a:prstGeom>
                <a:noFill/>
                <a:ln w="28575">
                  <a:solidFill>
                    <a:srgbClr val="FF9900"/>
                  </a:solidFill>
                  <a:round/>
                  <a:headEnd/>
                  <a:tailEnd/>
                </a:ln>
              </p:spPr>
              <p:txBody>
                <a:bodyPr wrap="none" anchor="ctr">
                  <a:spAutoFit/>
                </a:bodyPr>
                <a:lstStyle/>
                <a:p>
                  <a:endParaRPr lang="fr-FR"/>
                </a:p>
              </p:txBody>
            </p:sp>
            <p:grpSp>
              <p:nvGrpSpPr>
                <p:cNvPr id="8" name="Group 18"/>
                <p:cNvGrpSpPr>
                  <a:grpSpLocks/>
                </p:cNvGrpSpPr>
                <p:nvPr/>
              </p:nvGrpSpPr>
              <p:grpSpPr bwMode="auto">
                <a:xfrm>
                  <a:off x="3744" y="960"/>
                  <a:ext cx="192" cy="96"/>
                  <a:chOff x="3744" y="960"/>
                  <a:chExt cx="192" cy="96"/>
                </a:xfrm>
              </p:grpSpPr>
              <p:sp>
                <p:nvSpPr>
                  <p:cNvPr id="76933" name="Line 19"/>
                  <p:cNvSpPr>
                    <a:spLocks noChangeShapeType="1"/>
                  </p:cNvSpPr>
                  <p:nvPr/>
                </p:nvSpPr>
                <p:spPr bwMode="auto">
                  <a:xfrm flipH="1">
                    <a:off x="3744" y="960"/>
                    <a:ext cx="96" cy="96"/>
                  </a:xfrm>
                  <a:prstGeom prst="line">
                    <a:avLst/>
                  </a:prstGeom>
                  <a:noFill/>
                  <a:ln w="28575">
                    <a:solidFill>
                      <a:srgbClr val="FF9900"/>
                    </a:solidFill>
                    <a:round/>
                    <a:headEnd/>
                    <a:tailEnd/>
                  </a:ln>
                </p:spPr>
                <p:txBody>
                  <a:bodyPr wrap="none" anchor="ctr">
                    <a:spAutoFit/>
                  </a:bodyPr>
                  <a:lstStyle/>
                  <a:p>
                    <a:endParaRPr lang="fr-FR"/>
                  </a:p>
                </p:txBody>
              </p:sp>
              <p:sp>
                <p:nvSpPr>
                  <p:cNvPr id="76934" name="Line 20"/>
                  <p:cNvSpPr>
                    <a:spLocks noChangeShapeType="1"/>
                  </p:cNvSpPr>
                  <p:nvPr/>
                </p:nvSpPr>
                <p:spPr bwMode="auto">
                  <a:xfrm>
                    <a:off x="3840" y="960"/>
                    <a:ext cx="96" cy="96"/>
                  </a:xfrm>
                  <a:prstGeom prst="line">
                    <a:avLst/>
                  </a:prstGeom>
                  <a:noFill/>
                  <a:ln w="28575">
                    <a:solidFill>
                      <a:srgbClr val="FF9900"/>
                    </a:solidFill>
                    <a:round/>
                    <a:headEnd/>
                    <a:tailEnd/>
                  </a:ln>
                </p:spPr>
                <p:txBody>
                  <a:bodyPr wrap="none" anchor="ctr">
                    <a:spAutoFit/>
                  </a:bodyPr>
                  <a:lstStyle/>
                  <a:p>
                    <a:endParaRPr lang="fr-FR"/>
                  </a:p>
                </p:txBody>
              </p:sp>
            </p:grpSp>
          </p:grpSp>
          <p:sp>
            <p:nvSpPr>
              <p:cNvPr id="76929" name="Line 21"/>
              <p:cNvSpPr>
                <a:spLocks noChangeShapeType="1"/>
              </p:cNvSpPr>
              <p:nvPr/>
            </p:nvSpPr>
            <p:spPr bwMode="auto">
              <a:xfrm flipH="1">
                <a:off x="3696" y="768"/>
                <a:ext cx="144" cy="48"/>
              </a:xfrm>
              <a:prstGeom prst="line">
                <a:avLst/>
              </a:prstGeom>
              <a:noFill/>
              <a:ln w="28575">
                <a:solidFill>
                  <a:srgbClr val="FF9900"/>
                </a:solidFill>
                <a:round/>
                <a:headEnd/>
                <a:tailEnd/>
              </a:ln>
            </p:spPr>
            <p:txBody>
              <a:bodyPr wrap="none" anchor="ctr">
                <a:spAutoFit/>
              </a:bodyPr>
              <a:lstStyle/>
              <a:p>
                <a:endParaRPr lang="fr-FR"/>
              </a:p>
            </p:txBody>
          </p:sp>
          <p:sp>
            <p:nvSpPr>
              <p:cNvPr id="76930" name="Line 22"/>
              <p:cNvSpPr>
                <a:spLocks noChangeShapeType="1"/>
              </p:cNvSpPr>
              <p:nvPr/>
            </p:nvSpPr>
            <p:spPr bwMode="auto">
              <a:xfrm>
                <a:off x="3840" y="768"/>
                <a:ext cx="144" cy="48"/>
              </a:xfrm>
              <a:prstGeom prst="line">
                <a:avLst/>
              </a:prstGeom>
              <a:noFill/>
              <a:ln w="28575">
                <a:solidFill>
                  <a:srgbClr val="FF9900"/>
                </a:solidFill>
                <a:round/>
                <a:headEnd/>
                <a:tailEnd/>
              </a:ln>
            </p:spPr>
            <p:txBody>
              <a:bodyPr wrap="none" anchor="ctr">
                <a:spAutoFit/>
              </a:bodyPr>
              <a:lstStyle/>
              <a:p>
                <a:endParaRPr lang="fr-FR"/>
              </a:p>
            </p:txBody>
          </p:sp>
        </p:grpSp>
        <p:grpSp>
          <p:nvGrpSpPr>
            <p:cNvPr id="9" name="Group 23"/>
            <p:cNvGrpSpPr>
              <a:grpSpLocks/>
            </p:cNvGrpSpPr>
            <p:nvPr/>
          </p:nvGrpSpPr>
          <p:grpSpPr bwMode="auto">
            <a:xfrm>
              <a:off x="3792" y="1008"/>
              <a:ext cx="288" cy="384"/>
              <a:chOff x="3696" y="576"/>
              <a:chExt cx="288" cy="384"/>
            </a:xfrm>
          </p:grpSpPr>
          <p:sp>
            <p:nvSpPr>
              <p:cNvPr id="76919" name="Oval 24"/>
              <p:cNvSpPr>
                <a:spLocks noChangeArrowheads="1"/>
              </p:cNvSpPr>
              <p:nvPr/>
            </p:nvSpPr>
            <p:spPr bwMode="auto">
              <a:xfrm>
                <a:off x="3768" y="576"/>
                <a:ext cx="144" cy="144"/>
              </a:xfrm>
              <a:prstGeom prst="ellipse">
                <a:avLst/>
              </a:prstGeom>
              <a:solidFill>
                <a:srgbClr val="FF9900"/>
              </a:solidFill>
              <a:ln w="28575">
                <a:solidFill>
                  <a:srgbClr val="FF9900"/>
                </a:solidFill>
                <a:round/>
                <a:headEnd/>
                <a:tailEnd/>
              </a:ln>
            </p:spPr>
            <p:txBody>
              <a:bodyPr wrap="none" anchor="ctr">
                <a:spAutoFit/>
              </a:bodyPr>
              <a:lstStyle/>
              <a:p>
                <a:endParaRPr lang="fr-FR"/>
              </a:p>
            </p:txBody>
          </p:sp>
          <p:grpSp>
            <p:nvGrpSpPr>
              <p:cNvPr id="10" name="Group 25"/>
              <p:cNvGrpSpPr>
                <a:grpSpLocks/>
              </p:cNvGrpSpPr>
              <p:nvPr/>
            </p:nvGrpSpPr>
            <p:grpSpPr bwMode="auto">
              <a:xfrm>
                <a:off x="3744" y="720"/>
                <a:ext cx="192" cy="240"/>
                <a:chOff x="3744" y="720"/>
                <a:chExt cx="192" cy="336"/>
              </a:xfrm>
            </p:grpSpPr>
            <p:sp>
              <p:nvSpPr>
                <p:cNvPr id="76923" name="Line 26"/>
                <p:cNvSpPr>
                  <a:spLocks noChangeShapeType="1"/>
                </p:cNvSpPr>
                <p:nvPr/>
              </p:nvSpPr>
              <p:spPr bwMode="auto">
                <a:xfrm>
                  <a:off x="3840" y="720"/>
                  <a:ext cx="0" cy="240"/>
                </a:xfrm>
                <a:prstGeom prst="line">
                  <a:avLst/>
                </a:prstGeom>
                <a:noFill/>
                <a:ln w="28575">
                  <a:solidFill>
                    <a:srgbClr val="FF9900"/>
                  </a:solidFill>
                  <a:round/>
                  <a:headEnd/>
                  <a:tailEnd/>
                </a:ln>
              </p:spPr>
              <p:txBody>
                <a:bodyPr wrap="none" anchor="ctr">
                  <a:spAutoFit/>
                </a:bodyPr>
                <a:lstStyle/>
                <a:p>
                  <a:endParaRPr lang="fr-FR"/>
                </a:p>
              </p:txBody>
            </p:sp>
            <p:grpSp>
              <p:nvGrpSpPr>
                <p:cNvPr id="11" name="Group 27"/>
                <p:cNvGrpSpPr>
                  <a:grpSpLocks/>
                </p:cNvGrpSpPr>
                <p:nvPr/>
              </p:nvGrpSpPr>
              <p:grpSpPr bwMode="auto">
                <a:xfrm>
                  <a:off x="3744" y="960"/>
                  <a:ext cx="192" cy="96"/>
                  <a:chOff x="3744" y="960"/>
                  <a:chExt cx="192" cy="96"/>
                </a:xfrm>
              </p:grpSpPr>
              <p:sp>
                <p:nvSpPr>
                  <p:cNvPr id="76925" name="Line 28"/>
                  <p:cNvSpPr>
                    <a:spLocks noChangeShapeType="1"/>
                  </p:cNvSpPr>
                  <p:nvPr/>
                </p:nvSpPr>
                <p:spPr bwMode="auto">
                  <a:xfrm flipH="1">
                    <a:off x="3744" y="960"/>
                    <a:ext cx="96" cy="96"/>
                  </a:xfrm>
                  <a:prstGeom prst="line">
                    <a:avLst/>
                  </a:prstGeom>
                  <a:noFill/>
                  <a:ln w="28575">
                    <a:solidFill>
                      <a:srgbClr val="FF9900"/>
                    </a:solidFill>
                    <a:round/>
                    <a:headEnd/>
                    <a:tailEnd/>
                  </a:ln>
                </p:spPr>
                <p:txBody>
                  <a:bodyPr wrap="none" anchor="ctr">
                    <a:spAutoFit/>
                  </a:bodyPr>
                  <a:lstStyle/>
                  <a:p>
                    <a:endParaRPr lang="fr-FR"/>
                  </a:p>
                </p:txBody>
              </p:sp>
              <p:sp>
                <p:nvSpPr>
                  <p:cNvPr id="76926" name="Line 29"/>
                  <p:cNvSpPr>
                    <a:spLocks noChangeShapeType="1"/>
                  </p:cNvSpPr>
                  <p:nvPr/>
                </p:nvSpPr>
                <p:spPr bwMode="auto">
                  <a:xfrm>
                    <a:off x="3840" y="960"/>
                    <a:ext cx="96" cy="96"/>
                  </a:xfrm>
                  <a:prstGeom prst="line">
                    <a:avLst/>
                  </a:prstGeom>
                  <a:noFill/>
                  <a:ln w="28575">
                    <a:solidFill>
                      <a:srgbClr val="FF9900"/>
                    </a:solidFill>
                    <a:round/>
                    <a:headEnd/>
                    <a:tailEnd/>
                  </a:ln>
                </p:spPr>
                <p:txBody>
                  <a:bodyPr wrap="none" anchor="ctr">
                    <a:spAutoFit/>
                  </a:bodyPr>
                  <a:lstStyle/>
                  <a:p>
                    <a:endParaRPr lang="fr-FR"/>
                  </a:p>
                </p:txBody>
              </p:sp>
            </p:grpSp>
          </p:grpSp>
          <p:sp>
            <p:nvSpPr>
              <p:cNvPr id="76921" name="Line 30"/>
              <p:cNvSpPr>
                <a:spLocks noChangeShapeType="1"/>
              </p:cNvSpPr>
              <p:nvPr/>
            </p:nvSpPr>
            <p:spPr bwMode="auto">
              <a:xfrm flipH="1">
                <a:off x="3696" y="768"/>
                <a:ext cx="144" cy="48"/>
              </a:xfrm>
              <a:prstGeom prst="line">
                <a:avLst/>
              </a:prstGeom>
              <a:noFill/>
              <a:ln w="28575">
                <a:solidFill>
                  <a:srgbClr val="FF9900"/>
                </a:solidFill>
                <a:round/>
                <a:headEnd/>
                <a:tailEnd/>
              </a:ln>
            </p:spPr>
            <p:txBody>
              <a:bodyPr wrap="none" anchor="ctr">
                <a:spAutoFit/>
              </a:bodyPr>
              <a:lstStyle/>
              <a:p>
                <a:endParaRPr lang="fr-FR"/>
              </a:p>
            </p:txBody>
          </p:sp>
          <p:sp>
            <p:nvSpPr>
              <p:cNvPr id="76922" name="Line 31"/>
              <p:cNvSpPr>
                <a:spLocks noChangeShapeType="1"/>
              </p:cNvSpPr>
              <p:nvPr/>
            </p:nvSpPr>
            <p:spPr bwMode="auto">
              <a:xfrm>
                <a:off x="3840" y="768"/>
                <a:ext cx="144" cy="48"/>
              </a:xfrm>
              <a:prstGeom prst="line">
                <a:avLst/>
              </a:prstGeom>
              <a:noFill/>
              <a:ln w="28575">
                <a:solidFill>
                  <a:srgbClr val="FF9900"/>
                </a:solidFill>
                <a:round/>
                <a:headEnd/>
                <a:tailEnd/>
              </a:ln>
            </p:spPr>
            <p:txBody>
              <a:bodyPr wrap="none" anchor="ctr">
                <a:spAutoFit/>
              </a:bodyPr>
              <a:lstStyle/>
              <a:p>
                <a:endParaRPr lang="fr-FR"/>
              </a:p>
            </p:txBody>
          </p:sp>
        </p:grpSp>
        <p:grpSp>
          <p:nvGrpSpPr>
            <p:cNvPr id="12" name="Group 32"/>
            <p:cNvGrpSpPr>
              <a:grpSpLocks/>
            </p:cNvGrpSpPr>
            <p:nvPr/>
          </p:nvGrpSpPr>
          <p:grpSpPr bwMode="auto">
            <a:xfrm>
              <a:off x="3984" y="864"/>
              <a:ext cx="288" cy="384"/>
              <a:chOff x="3696" y="576"/>
              <a:chExt cx="288" cy="384"/>
            </a:xfrm>
          </p:grpSpPr>
          <p:sp>
            <p:nvSpPr>
              <p:cNvPr id="76911" name="Oval 33"/>
              <p:cNvSpPr>
                <a:spLocks noChangeArrowheads="1"/>
              </p:cNvSpPr>
              <p:nvPr/>
            </p:nvSpPr>
            <p:spPr bwMode="auto">
              <a:xfrm>
                <a:off x="3768" y="576"/>
                <a:ext cx="144" cy="144"/>
              </a:xfrm>
              <a:prstGeom prst="ellipse">
                <a:avLst/>
              </a:prstGeom>
              <a:solidFill>
                <a:srgbClr val="FF9900"/>
              </a:solidFill>
              <a:ln w="28575">
                <a:solidFill>
                  <a:srgbClr val="FF9900"/>
                </a:solidFill>
                <a:round/>
                <a:headEnd/>
                <a:tailEnd/>
              </a:ln>
            </p:spPr>
            <p:txBody>
              <a:bodyPr wrap="none" anchor="ctr">
                <a:spAutoFit/>
              </a:bodyPr>
              <a:lstStyle/>
              <a:p>
                <a:endParaRPr lang="fr-FR"/>
              </a:p>
            </p:txBody>
          </p:sp>
          <p:grpSp>
            <p:nvGrpSpPr>
              <p:cNvPr id="13" name="Group 34"/>
              <p:cNvGrpSpPr>
                <a:grpSpLocks/>
              </p:cNvGrpSpPr>
              <p:nvPr/>
            </p:nvGrpSpPr>
            <p:grpSpPr bwMode="auto">
              <a:xfrm>
                <a:off x="3744" y="720"/>
                <a:ext cx="192" cy="240"/>
                <a:chOff x="3744" y="720"/>
                <a:chExt cx="192" cy="336"/>
              </a:xfrm>
            </p:grpSpPr>
            <p:sp>
              <p:nvSpPr>
                <p:cNvPr id="76915" name="Line 35"/>
                <p:cNvSpPr>
                  <a:spLocks noChangeShapeType="1"/>
                </p:cNvSpPr>
                <p:nvPr/>
              </p:nvSpPr>
              <p:spPr bwMode="auto">
                <a:xfrm>
                  <a:off x="3840" y="720"/>
                  <a:ext cx="0" cy="240"/>
                </a:xfrm>
                <a:prstGeom prst="line">
                  <a:avLst/>
                </a:prstGeom>
                <a:noFill/>
                <a:ln w="28575">
                  <a:solidFill>
                    <a:srgbClr val="FF9900"/>
                  </a:solidFill>
                  <a:round/>
                  <a:headEnd/>
                  <a:tailEnd/>
                </a:ln>
              </p:spPr>
              <p:txBody>
                <a:bodyPr wrap="none" anchor="ctr">
                  <a:spAutoFit/>
                </a:bodyPr>
                <a:lstStyle/>
                <a:p>
                  <a:endParaRPr lang="fr-FR"/>
                </a:p>
              </p:txBody>
            </p:sp>
            <p:grpSp>
              <p:nvGrpSpPr>
                <p:cNvPr id="14" name="Group 36"/>
                <p:cNvGrpSpPr>
                  <a:grpSpLocks/>
                </p:cNvGrpSpPr>
                <p:nvPr/>
              </p:nvGrpSpPr>
              <p:grpSpPr bwMode="auto">
                <a:xfrm>
                  <a:off x="3744" y="960"/>
                  <a:ext cx="192" cy="96"/>
                  <a:chOff x="3744" y="960"/>
                  <a:chExt cx="192" cy="96"/>
                </a:xfrm>
              </p:grpSpPr>
              <p:sp>
                <p:nvSpPr>
                  <p:cNvPr id="76917" name="Line 37"/>
                  <p:cNvSpPr>
                    <a:spLocks noChangeShapeType="1"/>
                  </p:cNvSpPr>
                  <p:nvPr/>
                </p:nvSpPr>
                <p:spPr bwMode="auto">
                  <a:xfrm flipH="1">
                    <a:off x="3744" y="960"/>
                    <a:ext cx="96" cy="96"/>
                  </a:xfrm>
                  <a:prstGeom prst="line">
                    <a:avLst/>
                  </a:prstGeom>
                  <a:noFill/>
                  <a:ln w="28575">
                    <a:solidFill>
                      <a:srgbClr val="FF9900"/>
                    </a:solidFill>
                    <a:round/>
                    <a:headEnd/>
                    <a:tailEnd/>
                  </a:ln>
                </p:spPr>
                <p:txBody>
                  <a:bodyPr wrap="none" anchor="ctr">
                    <a:spAutoFit/>
                  </a:bodyPr>
                  <a:lstStyle/>
                  <a:p>
                    <a:endParaRPr lang="fr-FR"/>
                  </a:p>
                </p:txBody>
              </p:sp>
              <p:sp>
                <p:nvSpPr>
                  <p:cNvPr id="76918" name="Line 38"/>
                  <p:cNvSpPr>
                    <a:spLocks noChangeShapeType="1"/>
                  </p:cNvSpPr>
                  <p:nvPr/>
                </p:nvSpPr>
                <p:spPr bwMode="auto">
                  <a:xfrm>
                    <a:off x="3840" y="960"/>
                    <a:ext cx="96" cy="96"/>
                  </a:xfrm>
                  <a:prstGeom prst="line">
                    <a:avLst/>
                  </a:prstGeom>
                  <a:noFill/>
                  <a:ln w="28575">
                    <a:solidFill>
                      <a:srgbClr val="FF9900"/>
                    </a:solidFill>
                    <a:round/>
                    <a:headEnd/>
                    <a:tailEnd/>
                  </a:ln>
                </p:spPr>
                <p:txBody>
                  <a:bodyPr wrap="none" anchor="ctr">
                    <a:spAutoFit/>
                  </a:bodyPr>
                  <a:lstStyle/>
                  <a:p>
                    <a:endParaRPr lang="fr-FR"/>
                  </a:p>
                </p:txBody>
              </p:sp>
            </p:grpSp>
          </p:grpSp>
          <p:sp>
            <p:nvSpPr>
              <p:cNvPr id="76913" name="Line 39"/>
              <p:cNvSpPr>
                <a:spLocks noChangeShapeType="1"/>
              </p:cNvSpPr>
              <p:nvPr/>
            </p:nvSpPr>
            <p:spPr bwMode="auto">
              <a:xfrm flipH="1">
                <a:off x="3696" y="768"/>
                <a:ext cx="144" cy="48"/>
              </a:xfrm>
              <a:prstGeom prst="line">
                <a:avLst/>
              </a:prstGeom>
              <a:noFill/>
              <a:ln w="28575">
                <a:solidFill>
                  <a:srgbClr val="FF9900"/>
                </a:solidFill>
                <a:round/>
                <a:headEnd/>
                <a:tailEnd/>
              </a:ln>
            </p:spPr>
            <p:txBody>
              <a:bodyPr wrap="none" anchor="ctr">
                <a:spAutoFit/>
              </a:bodyPr>
              <a:lstStyle/>
              <a:p>
                <a:endParaRPr lang="fr-FR"/>
              </a:p>
            </p:txBody>
          </p:sp>
          <p:sp>
            <p:nvSpPr>
              <p:cNvPr id="76914" name="Line 40"/>
              <p:cNvSpPr>
                <a:spLocks noChangeShapeType="1"/>
              </p:cNvSpPr>
              <p:nvPr/>
            </p:nvSpPr>
            <p:spPr bwMode="auto">
              <a:xfrm>
                <a:off x="3840" y="768"/>
                <a:ext cx="144" cy="48"/>
              </a:xfrm>
              <a:prstGeom prst="line">
                <a:avLst/>
              </a:prstGeom>
              <a:noFill/>
              <a:ln w="28575">
                <a:solidFill>
                  <a:srgbClr val="FF9900"/>
                </a:solidFill>
                <a:round/>
                <a:headEnd/>
                <a:tailEnd/>
              </a:ln>
            </p:spPr>
            <p:txBody>
              <a:bodyPr wrap="none" anchor="ctr">
                <a:spAutoFit/>
              </a:bodyPr>
              <a:lstStyle/>
              <a:p>
                <a:endParaRPr lang="fr-FR"/>
              </a:p>
            </p:txBody>
          </p:sp>
        </p:grpSp>
        <p:grpSp>
          <p:nvGrpSpPr>
            <p:cNvPr id="15" name="Group 41"/>
            <p:cNvGrpSpPr>
              <a:grpSpLocks/>
            </p:cNvGrpSpPr>
            <p:nvPr/>
          </p:nvGrpSpPr>
          <p:grpSpPr bwMode="auto">
            <a:xfrm>
              <a:off x="4032" y="528"/>
              <a:ext cx="288" cy="384"/>
              <a:chOff x="3696" y="576"/>
              <a:chExt cx="288" cy="384"/>
            </a:xfrm>
          </p:grpSpPr>
          <p:sp>
            <p:nvSpPr>
              <p:cNvPr id="76903" name="Oval 42"/>
              <p:cNvSpPr>
                <a:spLocks noChangeArrowheads="1"/>
              </p:cNvSpPr>
              <p:nvPr/>
            </p:nvSpPr>
            <p:spPr bwMode="auto">
              <a:xfrm>
                <a:off x="3768" y="576"/>
                <a:ext cx="144" cy="144"/>
              </a:xfrm>
              <a:prstGeom prst="ellipse">
                <a:avLst/>
              </a:prstGeom>
              <a:solidFill>
                <a:srgbClr val="66FFCC"/>
              </a:solidFill>
              <a:ln w="28575">
                <a:solidFill>
                  <a:srgbClr val="66FFCC"/>
                </a:solidFill>
                <a:round/>
                <a:headEnd/>
                <a:tailEnd/>
              </a:ln>
            </p:spPr>
            <p:txBody>
              <a:bodyPr wrap="none" anchor="ctr">
                <a:spAutoFit/>
              </a:bodyPr>
              <a:lstStyle/>
              <a:p>
                <a:endParaRPr lang="fr-FR"/>
              </a:p>
            </p:txBody>
          </p:sp>
          <p:grpSp>
            <p:nvGrpSpPr>
              <p:cNvPr id="16" name="Group 43"/>
              <p:cNvGrpSpPr>
                <a:grpSpLocks/>
              </p:cNvGrpSpPr>
              <p:nvPr/>
            </p:nvGrpSpPr>
            <p:grpSpPr bwMode="auto">
              <a:xfrm>
                <a:off x="3744" y="720"/>
                <a:ext cx="192" cy="240"/>
                <a:chOff x="3744" y="720"/>
                <a:chExt cx="192" cy="336"/>
              </a:xfrm>
            </p:grpSpPr>
            <p:sp>
              <p:nvSpPr>
                <p:cNvPr id="76907" name="Line 44"/>
                <p:cNvSpPr>
                  <a:spLocks noChangeShapeType="1"/>
                </p:cNvSpPr>
                <p:nvPr/>
              </p:nvSpPr>
              <p:spPr bwMode="auto">
                <a:xfrm>
                  <a:off x="3840" y="720"/>
                  <a:ext cx="0" cy="240"/>
                </a:xfrm>
                <a:prstGeom prst="line">
                  <a:avLst/>
                </a:prstGeom>
                <a:noFill/>
                <a:ln w="28575">
                  <a:solidFill>
                    <a:srgbClr val="66FFCC"/>
                  </a:solidFill>
                  <a:round/>
                  <a:headEnd/>
                  <a:tailEnd/>
                </a:ln>
              </p:spPr>
              <p:txBody>
                <a:bodyPr wrap="none" anchor="ctr">
                  <a:spAutoFit/>
                </a:bodyPr>
                <a:lstStyle/>
                <a:p>
                  <a:endParaRPr lang="fr-FR"/>
                </a:p>
              </p:txBody>
            </p:sp>
            <p:grpSp>
              <p:nvGrpSpPr>
                <p:cNvPr id="17" name="Group 45"/>
                <p:cNvGrpSpPr>
                  <a:grpSpLocks/>
                </p:cNvGrpSpPr>
                <p:nvPr/>
              </p:nvGrpSpPr>
              <p:grpSpPr bwMode="auto">
                <a:xfrm>
                  <a:off x="3744" y="960"/>
                  <a:ext cx="192" cy="96"/>
                  <a:chOff x="3744" y="960"/>
                  <a:chExt cx="192" cy="96"/>
                </a:xfrm>
              </p:grpSpPr>
              <p:sp>
                <p:nvSpPr>
                  <p:cNvPr id="76909" name="Line 46"/>
                  <p:cNvSpPr>
                    <a:spLocks noChangeShapeType="1"/>
                  </p:cNvSpPr>
                  <p:nvPr/>
                </p:nvSpPr>
                <p:spPr bwMode="auto">
                  <a:xfrm flipH="1">
                    <a:off x="3744" y="960"/>
                    <a:ext cx="96" cy="96"/>
                  </a:xfrm>
                  <a:prstGeom prst="line">
                    <a:avLst/>
                  </a:prstGeom>
                  <a:noFill/>
                  <a:ln w="28575">
                    <a:solidFill>
                      <a:srgbClr val="66FFCC"/>
                    </a:solidFill>
                    <a:round/>
                    <a:headEnd/>
                    <a:tailEnd/>
                  </a:ln>
                </p:spPr>
                <p:txBody>
                  <a:bodyPr wrap="none" anchor="ctr">
                    <a:spAutoFit/>
                  </a:bodyPr>
                  <a:lstStyle/>
                  <a:p>
                    <a:endParaRPr lang="fr-FR"/>
                  </a:p>
                </p:txBody>
              </p:sp>
              <p:sp>
                <p:nvSpPr>
                  <p:cNvPr id="76910" name="Line 47"/>
                  <p:cNvSpPr>
                    <a:spLocks noChangeShapeType="1"/>
                  </p:cNvSpPr>
                  <p:nvPr/>
                </p:nvSpPr>
                <p:spPr bwMode="auto">
                  <a:xfrm>
                    <a:off x="3840" y="960"/>
                    <a:ext cx="96" cy="96"/>
                  </a:xfrm>
                  <a:prstGeom prst="line">
                    <a:avLst/>
                  </a:prstGeom>
                  <a:noFill/>
                  <a:ln w="28575">
                    <a:solidFill>
                      <a:srgbClr val="66FFCC"/>
                    </a:solidFill>
                    <a:round/>
                    <a:headEnd/>
                    <a:tailEnd/>
                  </a:ln>
                </p:spPr>
                <p:txBody>
                  <a:bodyPr wrap="none" anchor="ctr">
                    <a:spAutoFit/>
                  </a:bodyPr>
                  <a:lstStyle/>
                  <a:p>
                    <a:endParaRPr lang="fr-FR"/>
                  </a:p>
                </p:txBody>
              </p:sp>
            </p:grpSp>
          </p:grpSp>
          <p:sp>
            <p:nvSpPr>
              <p:cNvPr id="76905" name="Line 48"/>
              <p:cNvSpPr>
                <a:spLocks noChangeShapeType="1"/>
              </p:cNvSpPr>
              <p:nvPr/>
            </p:nvSpPr>
            <p:spPr bwMode="auto">
              <a:xfrm flipH="1">
                <a:off x="3696" y="768"/>
                <a:ext cx="144" cy="48"/>
              </a:xfrm>
              <a:prstGeom prst="line">
                <a:avLst/>
              </a:prstGeom>
              <a:noFill/>
              <a:ln w="28575">
                <a:solidFill>
                  <a:srgbClr val="66FFCC"/>
                </a:solidFill>
                <a:round/>
                <a:headEnd/>
                <a:tailEnd/>
              </a:ln>
            </p:spPr>
            <p:txBody>
              <a:bodyPr wrap="none" anchor="ctr">
                <a:spAutoFit/>
              </a:bodyPr>
              <a:lstStyle/>
              <a:p>
                <a:endParaRPr lang="fr-FR"/>
              </a:p>
            </p:txBody>
          </p:sp>
          <p:sp>
            <p:nvSpPr>
              <p:cNvPr id="76906" name="Line 49"/>
              <p:cNvSpPr>
                <a:spLocks noChangeShapeType="1"/>
              </p:cNvSpPr>
              <p:nvPr/>
            </p:nvSpPr>
            <p:spPr bwMode="auto">
              <a:xfrm>
                <a:off x="3840" y="768"/>
                <a:ext cx="144" cy="48"/>
              </a:xfrm>
              <a:prstGeom prst="line">
                <a:avLst/>
              </a:prstGeom>
              <a:noFill/>
              <a:ln w="28575">
                <a:solidFill>
                  <a:srgbClr val="66FFCC"/>
                </a:solidFill>
                <a:round/>
                <a:headEnd/>
                <a:tailEnd/>
              </a:ln>
            </p:spPr>
            <p:txBody>
              <a:bodyPr wrap="none" anchor="ctr">
                <a:spAutoFit/>
              </a:bodyPr>
              <a:lstStyle/>
              <a:p>
                <a:endParaRPr lang="fr-FR"/>
              </a:p>
            </p:txBody>
          </p:sp>
        </p:grpSp>
        <p:grpSp>
          <p:nvGrpSpPr>
            <p:cNvPr id="18" name="Group 50"/>
            <p:cNvGrpSpPr>
              <a:grpSpLocks/>
            </p:cNvGrpSpPr>
            <p:nvPr/>
          </p:nvGrpSpPr>
          <p:grpSpPr bwMode="auto">
            <a:xfrm>
              <a:off x="3840" y="768"/>
              <a:ext cx="288" cy="384"/>
              <a:chOff x="3696" y="576"/>
              <a:chExt cx="288" cy="384"/>
            </a:xfrm>
          </p:grpSpPr>
          <p:sp>
            <p:nvSpPr>
              <p:cNvPr id="76895" name="Oval 51"/>
              <p:cNvSpPr>
                <a:spLocks noChangeArrowheads="1"/>
              </p:cNvSpPr>
              <p:nvPr/>
            </p:nvSpPr>
            <p:spPr bwMode="auto">
              <a:xfrm>
                <a:off x="3768" y="576"/>
                <a:ext cx="144" cy="144"/>
              </a:xfrm>
              <a:prstGeom prst="ellipse">
                <a:avLst/>
              </a:prstGeom>
              <a:solidFill>
                <a:srgbClr val="66FFCC"/>
              </a:solidFill>
              <a:ln w="28575">
                <a:solidFill>
                  <a:srgbClr val="66FFCC"/>
                </a:solidFill>
                <a:round/>
                <a:headEnd/>
                <a:tailEnd/>
              </a:ln>
            </p:spPr>
            <p:txBody>
              <a:bodyPr wrap="none" anchor="ctr">
                <a:spAutoFit/>
              </a:bodyPr>
              <a:lstStyle/>
              <a:p>
                <a:endParaRPr lang="fr-FR"/>
              </a:p>
            </p:txBody>
          </p:sp>
          <p:grpSp>
            <p:nvGrpSpPr>
              <p:cNvPr id="19" name="Group 52"/>
              <p:cNvGrpSpPr>
                <a:grpSpLocks/>
              </p:cNvGrpSpPr>
              <p:nvPr/>
            </p:nvGrpSpPr>
            <p:grpSpPr bwMode="auto">
              <a:xfrm>
                <a:off x="3744" y="720"/>
                <a:ext cx="192" cy="240"/>
                <a:chOff x="3744" y="720"/>
                <a:chExt cx="192" cy="336"/>
              </a:xfrm>
            </p:grpSpPr>
            <p:sp>
              <p:nvSpPr>
                <p:cNvPr id="76899" name="Line 53"/>
                <p:cNvSpPr>
                  <a:spLocks noChangeShapeType="1"/>
                </p:cNvSpPr>
                <p:nvPr/>
              </p:nvSpPr>
              <p:spPr bwMode="auto">
                <a:xfrm>
                  <a:off x="3840" y="720"/>
                  <a:ext cx="0" cy="240"/>
                </a:xfrm>
                <a:prstGeom prst="line">
                  <a:avLst/>
                </a:prstGeom>
                <a:noFill/>
                <a:ln w="28575">
                  <a:solidFill>
                    <a:srgbClr val="66FFCC"/>
                  </a:solidFill>
                  <a:round/>
                  <a:headEnd/>
                  <a:tailEnd/>
                </a:ln>
              </p:spPr>
              <p:txBody>
                <a:bodyPr wrap="none" anchor="ctr">
                  <a:spAutoFit/>
                </a:bodyPr>
                <a:lstStyle/>
                <a:p>
                  <a:endParaRPr lang="fr-FR"/>
                </a:p>
              </p:txBody>
            </p:sp>
            <p:grpSp>
              <p:nvGrpSpPr>
                <p:cNvPr id="20" name="Group 54"/>
                <p:cNvGrpSpPr>
                  <a:grpSpLocks/>
                </p:cNvGrpSpPr>
                <p:nvPr/>
              </p:nvGrpSpPr>
              <p:grpSpPr bwMode="auto">
                <a:xfrm>
                  <a:off x="3744" y="960"/>
                  <a:ext cx="192" cy="96"/>
                  <a:chOff x="3744" y="960"/>
                  <a:chExt cx="192" cy="96"/>
                </a:xfrm>
              </p:grpSpPr>
              <p:sp>
                <p:nvSpPr>
                  <p:cNvPr id="76901" name="Line 55"/>
                  <p:cNvSpPr>
                    <a:spLocks noChangeShapeType="1"/>
                  </p:cNvSpPr>
                  <p:nvPr/>
                </p:nvSpPr>
                <p:spPr bwMode="auto">
                  <a:xfrm flipH="1">
                    <a:off x="3744" y="960"/>
                    <a:ext cx="96" cy="96"/>
                  </a:xfrm>
                  <a:prstGeom prst="line">
                    <a:avLst/>
                  </a:prstGeom>
                  <a:noFill/>
                  <a:ln w="28575">
                    <a:solidFill>
                      <a:srgbClr val="66FFCC"/>
                    </a:solidFill>
                    <a:round/>
                    <a:headEnd/>
                    <a:tailEnd/>
                  </a:ln>
                </p:spPr>
                <p:txBody>
                  <a:bodyPr wrap="none" anchor="ctr">
                    <a:spAutoFit/>
                  </a:bodyPr>
                  <a:lstStyle/>
                  <a:p>
                    <a:endParaRPr lang="fr-FR"/>
                  </a:p>
                </p:txBody>
              </p:sp>
              <p:sp>
                <p:nvSpPr>
                  <p:cNvPr id="76902" name="Line 56"/>
                  <p:cNvSpPr>
                    <a:spLocks noChangeShapeType="1"/>
                  </p:cNvSpPr>
                  <p:nvPr/>
                </p:nvSpPr>
                <p:spPr bwMode="auto">
                  <a:xfrm>
                    <a:off x="3840" y="960"/>
                    <a:ext cx="96" cy="96"/>
                  </a:xfrm>
                  <a:prstGeom prst="line">
                    <a:avLst/>
                  </a:prstGeom>
                  <a:noFill/>
                  <a:ln w="28575">
                    <a:solidFill>
                      <a:srgbClr val="66FFCC"/>
                    </a:solidFill>
                    <a:round/>
                    <a:headEnd/>
                    <a:tailEnd/>
                  </a:ln>
                </p:spPr>
                <p:txBody>
                  <a:bodyPr wrap="none" anchor="ctr">
                    <a:spAutoFit/>
                  </a:bodyPr>
                  <a:lstStyle/>
                  <a:p>
                    <a:endParaRPr lang="fr-FR"/>
                  </a:p>
                </p:txBody>
              </p:sp>
            </p:grpSp>
          </p:grpSp>
          <p:sp>
            <p:nvSpPr>
              <p:cNvPr id="76897" name="Line 57"/>
              <p:cNvSpPr>
                <a:spLocks noChangeShapeType="1"/>
              </p:cNvSpPr>
              <p:nvPr/>
            </p:nvSpPr>
            <p:spPr bwMode="auto">
              <a:xfrm flipH="1">
                <a:off x="3696" y="768"/>
                <a:ext cx="144" cy="48"/>
              </a:xfrm>
              <a:prstGeom prst="line">
                <a:avLst/>
              </a:prstGeom>
              <a:noFill/>
              <a:ln w="28575">
                <a:solidFill>
                  <a:srgbClr val="66FFCC"/>
                </a:solidFill>
                <a:round/>
                <a:headEnd/>
                <a:tailEnd/>
              </a:ln>
            </p:spPr>
            <p:txBody>
              <a:bodyPr wrap="none" anchor="ctr">
                <a:spAutoFit/>
              </a:bodyPr>
              <a:lstStyle/>
              <a:p>
                <a:endParaRPr lang="fr-FR"/>
              </a:p>
            </p:txBody>
          </p:sp>
          <p:sp>
            <p:nvSpPr>
              <p:cNvPr id="76898" name="Line 58"/>
              <p:cNvSpPr>
                <a:spLocks noChangeShapeType="1"/>
              </p:cNvSpPr>
              <p:nvPr/>
            </p:nvSpPr>
            <p:spPr bwMode="auto">
              <a:xfrm>
                <a:off x="3840" y="768"/>
                <a:ext cx="144" cy="48"/>
              </a:xfrm>
              <a:prstGeom prst="line">
                <a:avLst/>
              </a:prstGeom>
              <a:noFill/>
              <a:ln w="28575">
                <a:solidFill>
                  <a:srgbClr val="66FFCC"/>
                </a:solidFill>
                <a:round/>
                <a:headEnd/>
                <a:tailEnd/>
              </a:ln>
            </p:spPr>
            <p:txBody>
              <a:bodyPr wrap="none" anchor="ctr">
                <a:spAutoFit/>
              </a:bodyPr>
              <a:lstStyle/>
              <a:p>
                <a:endParaRPr lang="fr-FR"/>
              </a:p>
            </p:txBody>
          </p:sp>
        </p:grpSp>
        <p:grpSp>
          <p:nvGrpSpPr>
            <p:cNvPr id="21" name="Group 59"/>
            <p:cNvGrpSpPr>
              <a:grpSpLocks/>
            </p:cNvGrpSpPr>
            <p:nvPr/>
          </p:nvGrpSpPr>
          <p:grpSpPr bwMode="auto">
            <a:xfrm>
              <a:off x="4176" y="1008"/>
              <a:ext cx="288" cy="384"/>
              <a:chOff x="3696" y="576"/>
              <a:chExt cx="288" cy="384"/>
            </a:xfrm>
          </p:grpSpPr>
          <p:sp>
            <p:nvSpPr>
              <p:cNvPr id="76887" name="Oval 60"/>
              <p:cNvSpPr>
                <a:spLocks noChangeArrowheads="1"/>
              </p:cNvSpPr>
              <p:nvPr/>
            </p:nvSpPr>
            <p:spPr bwMode="auto">
              <a:xfrm>
                <a:off x="3768" y="576"/>
                <a:ext cx="144" cy="144"/>
              </a:xfrm>
              <a:prstGeom prst="ellipse">
                <a:avLst/>
              </a:prstGeom>
              <a:solidFill>
                <a:srgbClr val="66FFCC"/>
              </a:solidFill>
              <a:ln w="28575">
                <a:solidFill>
                  <a:srgbClr val="66FFCC"/>
                </a:solidFill>
                <a:round/>
                <a:headEnd/>
                <a:tailEnd/>
              </a:ln>
            </p:spPr>
            <p:txBody>
              <a:bodyPr wrap="none" anchor="ctr">
                <a:spAutoFit/>
              </a:bodyPr>
              <a:lstStyle/>
              <a:p>
                <a:endParaRPr lang="fr-FR"/>
              </a:p>
            </p:txBody>
          </p:sp>
          <p:grpSp>
            <p:nvGrpSpPr>
              <p:cNvPr id="22" name="Group 61"/>
              <p:cNvGrpSpPr>
                <a:grpSpLocks/>
              </p:cNvGrpSpPr>
              <p:nvPr/>
            </p:nvGrpSpPr>
            <p:grpSpPr bwMode="auto">
              <a:xfrm>
                <a:off x="3744" y="720"/>
                <a:ext cx="192" cy="240"/>
                <a:chOff x="3744" y="720"/>
                <a:chExt cx="192" cy="336"/>
              </a:xfrm>
            </p:grpSpPr>
            <p:sp>
              <p:nvSpPr>
                <p:cNvPr id="76891" name="Line 62"/>
                <p:cNvSpPr>
                  <a:spLocks noChangeShapeType="1"/>
                </p:cNvSpPr>
                <p:nvPr/>
              </p:nvSpPr>
              <p:spPr bwMode="auto">
                <a:xfrm>
                  <a:off x="3840" y="720"/>
                  <a:ext cx="0" cy="240"/>
                </a:xfrm>
                <a:prstGeom prst="line">
                  <a:avLst/>
                </a:prstGeom>
                <a:noFill/>
                <a:ln w="28575">
                  <a:solidFill>
                    <a:srgbClr val="66FFCC"/>
                  </a:solidFill>
                  <a:round/>
                  <a:headEnd/>
                  <a:tailEnd/>
                </a:ln>
              </p:spPr>
              <p:txBody>
                <a:bodyPr wrap="none" anchor="ctr">
                  <a:spAutoFit/>
                </a:bodyPr>
                <a:lstStyle/>
                <a:p>
                  <a:endParaRPr lang="fr-FR"/>
                </a:p>
              </p:txBody>
            </p:sp>
            <p:grpSp>
              <p:nvGrpSpPr>
                <p:cNvPr id="23" name="Group 63"/>
                <p:cNvGrpSpPr>
                  <a:grpSpLocks/>
                </p:cNvGrpSpPr>
                <p:nvPr/>
              </p:nvGrpSpPr>
              <p:grpSpPr bwMode="auto">
                <a:xfrm>
                  <a:off x="3744" y="960"/>
                  <a:ext cx="192" cy="96"/>
                  <a:chOff x="3744" y="960"/>
                  <a:chExt cx="192" cy="96"/>
                </a:xfrm>
              </p:grpSpPr>
              <p:sp>
                <p:nvSpPr>
                  <p:cNvPr id="76893" name="Line 64"/>
                  <p:cNvSpPr>
                    <a:spLocks noChangeShapeType="1"/>
                  </p:cNvSpPr>
                  <p:nvPr/>
                </p:nvSpPr>
                <p:spPr bwMode="auto">
                  <a:xfrm flipH="1">
                    <a:off x="3744" y="960"/>
                    <a:ext cx="96" cy="96"/>
                  </a:xfrm>
                  <a:prstGeom prst="line">
                    <a:avLst/>
                  </a:prstGeom>
                  <a:noFill/>
                  <a:ln w="28575">
                    <a:solidFill>
                      <a:srgbClr val="66FFCC"/>
                    </a:solidFill>
                    <a:round/>
                    <a:headEnd/>
                    <a:tailEnd/>
                  </a:ln>
                </p:spPr>
                <p:txBody>
                  <a:bodyPr wrap="none" anchor="ctr">
                    <a:spAutoFit/>
                  </a:bodyPr>
                  <a:lstStyle/>
                  <a:p>
                    <a:endParaRPr lang="fr-FR"/>
                  </a:p>
                </p:txBody>
              </p:sp>
              <p:sp>
                <p:nvSpPr>
                  <p:cNvPr id="76894" name="Line 65"/>
                  <p:cNvSpPr>
                    <a:spLocks noChangeShapeType="1"/>
                  </p:cNvSpPr>
                  <p:nvPr/>
                </p:nvSpPr>
                <p:spPr bwMode="auto">
                  <a:xfrm>
                    <a:off x="3840" y="960"/>
                    <a:ext cx="96" cy="96"/>
                  </a:xfrm>
                  <a:prstGeom prst="line">
                    <a:avLst/>
                  </a:prstGeom>
                  <a:noFill/>
                  <a:ln w="28575">
                    <a:solidFill>
                      <a:srgbClr val="66FFCC"/>
                    </a:solidFill>
                    <a:round/>
                    <a:headEnd/>
                    <a:tailEnd/>
                  </a:ln>
                </p:spPr>
                <p:txBody>
                  <a:bodyPr wrap="none" anchor="ctr">
                    <a:spAutoFit/>
                  </a:bodyPr>
                  <a:lstStyle/>
                  <a:p>
                    <a:endParaRPr lang="fr-FR"/>
                  </a:p>
                </p:txBody>
              </p:sp>
            </p:grpSp>
          </p:grpSp>
          <p:sp>
            <p:nvSpPr>
              <p:cNvPr id="76889" name="Line 66"/>
              <p:cNvSpPr>
                <a:spLocks noChangeShapeType="1"/>
              </p:cNvSpPr>
              <p:nvPr/>
            </p:nvSpPr>
            <p:spPr bwMode="auto">
              <a:xfrm flipH="1">
                <a:off x="3696" y="768"/>
                <a:ext cx="144" cy="48"/>
              </a:xfrm>
              <a:prstGeom prst="line">
                <a:avLst/>
              </a:prstGeom>
              <a:noFill/>
              <a:ln w="28575">
                <a:solidFill>
                  <a:srgbClr val="66FFCC"/>
                </a:solidFill>
                <a:round/>
                <a:headEnd/>
                <a:tailEnd/>
              </a:ln>
            </p:spPr>
            <p:txBody>
              <a:bodyPr wrap="none" anchor="ctr">
                <a:spAutoFit/>
              </a:bodyPr>
              <a:lstStyle/>
              <a:p>
                <a:endParaRPr lang="fr-FR"/>
              </a:p>
            </p:txBody>
          </p:sp>
          <p:sp>
            <p:nvSpPr>
              <p:cNvPr id="76890" name="Line 67"/>
              <p:cNvSpPr>
                <a:spLocks noChangeShapeType="1"/>
              </p:cNvSpPr>
              <p:nvPr/>
            </p:nvSpPr>
            <p:spPr bwMode="auto">
              <a:xfrm>
                <a:off x="3840" y="768"/>
                <a:ext cx="144" cy="48"/>
              </a:xfrm>
              <a:prstGeom prst="line">
                <a:avLst/>
              </a:prstGeom>
              <a:noFill/>
              <a:ln w="28575">
                <a:solidFill>
                  <a:srgbClr val="66FFCC"/>
                </a:solidFill>
                <a:round/>
                <a:headEnd/>
                <a:tailEnd/>
              </a:ln>
            </p:spPr>
            <p:txBody>
              <a:bodyPr wrap="none" anchor="ctr">
                <a:spAutoFit/>
              </a:bodyPr>
              <a:lstStyle/>
              <a:p>
                <a:endParaRPr lang="fr-FR"/>
              </a:p>
            </p:txBody>
          </p:sp>
        </p:grpSp>
        <p:grpSp>
          <p:nvGrpSpPr>
            <p:cNvPr id="24" name="Group 68"/>
            <p:cNvGrpSpPr>
              <a:grpSpLocks/>
            </p:cNvGrpSpPr>
            <p:nvPr/>
          </p:nvGrpSpPr>
          <p:grpSpPr bwMode="auto">
            <a:xfrm>
              <a:off x="3600" y="960"/>
              <a:ext cx="288" cy="384"/>
              <a:chOff x="3696" y="576"/>
              <a:chExt cx="288" cy="384"/>
            </a:xfrm>
          </p:grpSpPr>
          <p:sp>
            <p:nvSpPr>
              <p:cNvPr id="76879" name="Oval 69"/>
              <p:cNvSpPr>
                <a:spLocks noChangeArrowheads="1"/>
              </p:cNvSpPr>
              <p:nvPr/>
            </p:nvSpPr>
            <p:spPr bwMode="auto">
              <a:xfrm>
                <a:off x="3768" y="576"/>
                <a:ext cx="144" cy="144"/>
              </a:xfrm>
              <a:prstGeom prst="ellipse">
                <a:avLst/>
              </a:prstGeom>
              <a:solidFill>
                <a:srgbClr val="66FFCC"/>
              </a:solidFill>
              <a:ln w="28575">
                <a:solidFill>
                  <a:srgbClr val="66FFCC"/>
                </a:solidFill>
                <a:round/>
                <a:headEnd/>
                <a:tailEnd/>
              </a:ln>
            </p:spPr>
            <p:txBody>
              <a:bodyPr wrap="none" anchor="ctr">
                <a:spAutoFit/>
              </a:bodyPr>
              <a:lstStyle/>
              <a:p>
                <a:endParaRPr lang="fr-FR"/>
              </a:p>
            </p:txBody>
          </p:sp>
          <p:grpSp>
            <p:nvGrpSpPr>
              <p:cNvPr id="25" name="Group 70"/>
              <p:cNvGrpSpPr>
                <a:grpSpLocks/>
              </p:cNvGrpSpPr>
              <p:nvPr/>
            </p:nvGrpSpPr>
            <p:grpSpPr bwMode="auto">
              <a:xfrm>
                <a:off x="3744" y="720"/>
                <a:ext cx="192" cy="240"/>
                <a:chOff x="3744" y="720"/>
                <a:chExt cx="192" cy="336"/>
              </a:xfrm>
            </p:grpSpPr>
            <p:sp>
              <p:nvSpPr>
                <p:cNvPr id="76883" name="Line 71"/>
                <p:cNvSpPr>
                  <a:spLocks noChangeShapeType="1"/>
                </p:cNvSpPr>
                <p:nvPr/>
              </p:nvSpPr>
              <p:spPr bwMode="auto">
                <a:xfrm>
                  <a:off x="3840" y="720"/>
                  <a:ext cx="0" cy="240"/>
                </a:xfrm>
                <a:prstGeom prst="line">
                  <a:avLst/>
                </a:prstGeom>
                <a:noFill/>
                <a:ln w="28575">
                  <a:solidFill>
                    <a:srgbClr val="66FFCC"/>
                  </a:solidFill>
                  <a:round/>
                  <a:headEnd/>
                  <a:tailEnd/>
                </a:ln>
              </p:spPr>
              <p:txBody>
                <a:bodyPr wrap="none" anchor="ctr">
                  <a:spAutoFit/>
                </a:bodyPr>
                <a:lstStyle/>
                <a:p>
                  <a:endParaRPr lang="fr-FR"/>
                </a:p>
              </p:txBody>
            </p:sp>
            <p:grpSp>
              <p:nvGrpSpPr>
                <p:cNvPr id="26" name="Group 72"/>
                <p:cNvGrpSpPr>
                  <a:grpSpLocks/>
                </p:cNvGrpSpPr>
                <p:nvPr/>
              </p:nvGrpSpPr>
              <p:grpSpPr bwMode="auto">
                <a:xfrm>
                  <a:off x="3744" y="960"/>
                  <a:ext cx="192" cy="96"/>
                  <a:chOff x="3744" y="960"/>
                  <a:chExt cx="192" cy="96"/>
                </a:xfrm>
              </p:grpSpPr>
              <p:sp>
                <p:nvSpPr>
                  <p:cNvPr id="76885" name="Line 73"/>
                  <p:cNvSpPr>
                    <a:spLocks noChangeShapeType="1"/>
                  </p:cNvSpPr>
                  <p:nvPr/>
                </p:nvSpPr>
                <p:spPr bwMode="auto">
                  <a:xfrm flipH="1">
                    <a:off x="3744" y="960"/>
                    <a:ext cx="96" cy="96"/>
                  </a:xfrm>
                  <a:prstGeom prst="line">
                    <a:avLst/>
                  </a:prstGeom>
                  <a:noFill/>
                  <a:ln w="28575">
                    <a:solidFill>
                      <a:srgbClr val="66FFCC"/>
                    </a:solidFill>
                    <a:round/>
                    <a:headEnd/>
                    <a:tailEnd/>
                  </a:ln>
                </p:spPr>
                <p:txBody>
                  <a:bodyPr wrap="none" anchor="ctr">
                    <a:spAutoFit/>
                  </a:bodyPr>
                  <a:lstStyle/>
                  <a:p>
                    <a:endParaRPr lang="fr-FR"/>
                  </a:p>
                </p:txBody>
              </p:sp>
              <p:sp>
                <p:nvSpPr>
                  <p:cNvPr id="76886" name="Line 74"/>
                  <p:cNvSpPr>
                    <a:spLocks noChangeShapeType="1"/>
                  </p:cNvSpPr>
                  <p:nvPr/>
                </p:nvSpPr>
                <p:spPr bwMode="auto">
                  <a:xfrm>
                    <a:off x="3840" y="960"/>
                    <a:ext cx="96" cy="96"/>
                  </a:xfrm>
                  <a:prstGeom prst="line">
                    <a:avLst/>
                  </a:prstGeom>
                  <a:noFill/>
                  <a:ln w="28575">
                    <a:solidFill>
                      <a:srgbClr val="66FFCC"/>
                    </a:solidFill>
                    <a:round/>
                    <a:headEnd/>
                    <a:tailEnd/>
                  </a:ln>
                </p:spPr>
                <p:txBody>
                  <a:bodyPr wrap="none" anchor="ctr">
                    <a:spAutoFit/>
                  </a:bodyPr>
                  <a:lstStyle/>
                  <a:p>
                    <a:endParaRPr lang="fr-FR"/>
                  </a:p>
                </p:txBody>
              </p:sp>
            </p:grpSp>
          </p:grpSp>
          <p:sp>
            <p:nvSpPr>
              <p:cNvPr id="76881" name="Line 75"/>
              <p:cNvSpPr>
                <a:spLocks noChangeShapeType="1"/>
              </p:cNvSpPr>
              <p:nvPr/>
            </p:nvSpPr>
            <p:spPr bwMode="auto">
              <a:xfrm flipH="1">
                <a:off x="3696" y="768"/>
                <a:ext cx="144" cy="48"/>
              </a:xfrm>
              <a:prstGeom prst="line">
                <a:avLst/>
              </a:prstGeom>
              <a:noFill/>
              <a:ln w="28575">
                <a:solidFill>
                  <a:srgbClr val="66FFCC"/>
                </a:solidFill>
                <a:round/>
                <a:headEnd/>
                <a:tailEnd/>
              </a:ln>
            </p:spPr>
            <p:txBody>
              <a:bodyPr wrap="none" anchor="ctr">
                <a:spAutoFit/>
              </a:bodyPr>
              <a:lstStyle/>
              <a:p>
                <a:endParaRPr lang="fr-FR"/>
              </a:p>
            </p:txBody>
          </p:sp>
          <p:sp>
            <p:nvSpPr>
              <p:cNvPr id="76882" name="Line 76"/>
              <p:cNvSpPr>
                <a:spLocks noChangeShapeType="1"/>
              </p:cNvSpPr>
              <p:nvPr/>
            </p:nvSpPr>
            <p:spPr bwMode="auto">
              <a:xfrm>
                <a:off x="3840" y="768"/>
                <a:ext cx="144" cy="48"/>
              </a:xfrm>
              <a:prstGeom prst="line">
                <a:avLst/>
              </a:prstGeom>
              <a:noFill/>
              <a:ln w="28575">
                <a:solidFill>
                  <a:srgbClr val="66FFCC"/>
                </a:solidFill>
                <a:round/>
                <a:headEnd/>
                <a:tailEnd/>
              </a:ln>
            </p:spPr>
            <p:txBody>
              <a:bodyPr wrap="none" anchor="ctr">
                <a:spAutoFit/>
              </a:bodyPr>
              <a:lstStyle/>
              <a:p>
                <a:endParaRPr lang="fr-FR"/>
              </a:p>
            </p:txBody>
          </p:sp>
        </p:grpSp>
      </p:grpSp>
      <p:grpSp>
        <p:nvGrpSpPr>
          <p:cNvPr id="27" name="Group 77"/>
          <p:cNvGrpSpPr>
            <a:grpSpLocks/>
          </p:cNvGrpSpPr>
          <p:nvPr/>
        </p:nvGrpSpPr>
        <p:grpSpPr bwMode="auto">
          <a:xfrm>
            <a:off x="428625" y="4292600"/>
            <a:ext cx="2085975" cy="1662113"/>
            <a:chOff x="3984" y="1920"/>
            <a:chExt cx="960" cy="816"/>
          </a:xfrm>
        </p:grpSpPr>
        <p:sp>
          <p:nvSpPr>
            <p:cNvPr id="76807" name="Oval 78"/>
            <p:cNvSpPr>
              <a:spLocks noChangeArrowheads="1"/>
            </p:cNvSpPr>
            <p:nvPr/>
          </p:nvSpPr>
          <p:spPr bwMode="auto">
            <a:xfrm>
              <a:off x="4056" y="1968"/>
              <a:ext cx="144" cy="144"/>
            </a:xfrm>
            <a:prstGeom prst="ellipse">
              <a:avLst/>
            </a:prstGeom>
            <a:solidFill>
              <a:srgbClr val="DDDDDD"/>
            </a:solidFill>
            <a:ln w="28575">
              <a:solidFill>
                <a:srgbClr val="DDDDDD"/>
              </a:solidFill>
              <a:round/>
              <a:headEnd/>
              <a:tailEnd/>
            </a:ln>
          </p:spPr>
          <p:txBody>
            <a:bodyPr wrap="none" anchor="ctr">
              <a:spAutoFit/>
            </a:bodyPr>
            <a:lstStyle/>
            <a:p>
              <a:endParaRPr lang="fr-FR"/>
            </a:p>
          </p:txBody>
        </p:sp>
        <p:grpSp>
          <p:nvGrpSpPr>
            <p:cNvPr id="28" name="Group 79"/>
            <p:cNvGrpSpPr>
              <a:grpSpLocks/>
            </p:cNvGrpSpPr>
            <p:nvPr/>
          </p:nvGrpSpPr>
          <p:grpSpPr bwMode="auto">
            <a:xfrm>
              <a:off x="4032" y="2112"/>
              <a:ext cx="192" cy="240"/>
              <a:chOff x="3744" y="720"/>
              <a:chExt cx="192" cy="336"/>
            </a:xfrm>
          </p:grpSpPr>
          <p:sp>
            <p:nvSpPr>
              <p:cNvPr id="76867" name="Line 80"/>
              <p:cNvSpPr>
                <a:spLocks noChangeShapeType="1"/>
              </p:cNvSpPr>
              <p:nvPr/>
            </p:nvSpPr>
            <p:spPr bwMode="auto">
              <a:xfrm>
                <a:off x="3840" y="720"/>
                <a:ext cx="0" cy="240"/>
              </a:xfrm>
              <a:prstGeom prst="line">
                <a:avLst/>
              </a:prstGeom>
              <a:noFill/>
              <a:ln w="28575">
                <a:solidFill>
                  <a:srgbClr val="DDDDDD"/>
                </a:solidFill>
                <a:round/>
                <a:headEnd/>
                <a:tailEnd/>
              </a:ln>
            </p:spPr>
            <p:txBody>
              <a:bodyPr wrap="none" anchor="ctr">
                <a:spAutoFit/>
              </a:bodyPr>
              <a:lstStyle/>
              <a:p>
                <a:endParaRPr lang="fr-FR"/>
              </a:p>
            </p:txBody>
          </p:sp>
          <p:grpSp>
            <p:nvGrpSpPr>
              <p:cNvPr id="29" name="Group 81"/>
              <p:cNvGrpSpPr>
                <a:grpSpLocks/>
              </p:cNvGrpSpPr>
              <p:nvPr/>
            </p:nvGrpSpPr>
            <p:grpSpPr bwMode="auto">
              <a:xfrm>
                <a:off x="3744" y="960"/>
                <a:ext cx="192" cy="96"/>
                <a:chOff x="3744" y="960"/>
                <a:chExt cx="192" cy="96"/>
              </a:xfrm>
            </p:grpSpPr>
            <p:sp>
              <p:nvSpPr>
                <p:cNvPr id="76869" name="Line 82"/>
                <p:cNvSpPr>
                  <a:spLocks noChangeShapeType="1"/>
                </p:cNvSpPr>
                <p:nvPr/>
              </p:nvSpPr>
              <p:spPr bwMode="auto">
                <a:xfrm flipH="1">
                  <a:off x="3744" y="960"/>
                  <a:ext cx="96" cy="96"/>
                </a:xfrm>
                <a:prstGeom prst="line">
                  <a:avLst/>
                </a:prstGeom>
                <a:noFill/>
                <a:ln w="28575">
                  <a:solidFill>
                    <a:srgbClr val="DDDDDD"/>
                  </a:solidFill>
                  <a:round/>
                  <a:headEnd/>
                  <a:tailEnd/>
                </a:ln>
              </p:spPr>
              <p:txBody>
                <a:bodyPr wrap="none" anchor="ctr">
                  <a:spAutoFit/>
                </a:bodyPr>
                <a:lstStyle/>
                <a:p>
                  <a:endParaRPr lang="fr-FR"/>
                </a:p>
              </p:txBody>
            </p:sp>
            <p:sp>
              <p:nvSpPr>
                <p:cNvPr id="76870" name="Line 83"/>
                <p:cNvSpPr>
                  <a:spLocks noChangeShapeType="1"/>
                </p:cNvSpPr>
                <p:nvPr/>
              </p:nvSpPr>
              <p:spPr bwMode="auto">
                <a:xfrm>
                  <a:off x="3840" y="960"/>
                  <a:ext cx="96" cy="96"/>
                </a:xfrm>
                <a:prstGeom prst="line">
                  <a:avLst/>
                </a:prstGeom>
                <a:noFill/>
                <a:ln w="28575">
                  <a:solidFill>
                    <a:srgbClr val="DDDDDD"/>
                  </a:solidFill>
                  <a:round/>
                  <a:headEnd/>
                  <a:tailEnd/>
                </a:ln>
              </p:spPr>
              <p:txBody>
                <a:bodyPr wrap="none" anchor="ctr">
                  <a:spAutoFit/>
                </a:bodyPr>
                <a:lstStyle/>
                <a:p>
                  <a:endParaRPr lang="fr-FR"/>
                </a:p>
              </p:txBody>
            </p:sp>
          </p:grpSp>
        </p:grpSp>
        <p:sp>
          <p:nvSpPr>
            <p:cNvPr id="76809" name="Line 84"/>
            <p:cNvSpPr>
              <a:spLocks noChangeShapeType="1"/>
            </p:cNvSpPr>
            <p:nvPr/>
          </p:nvSpPr>
          <p:spPr bwMode="auto">
            <a:xfrm flipH="1">
              <a:off x="3984" y="2160"/>
              <a:ext cx="144" cy="48"/>
            </a:xfrm>
            <a:prstGeom prst="line">
              <a:avLst/>
            </a:prstGeom>
            <a:noFill/>
            <a:ln w="28575">
              <a:solidFill>
                <a:srgbClr val="DDDDDD"/>
              </a:solidFill>
              <a:round/>
              <a:headEnd/>
              <a:tailEnd/>
            </a:ln>
          </p:spPr>
          <p:txBody>
            <a:bodyPr wrap="none" anchor="ctr">
              <a:spAutoFit/>
            </a:bodyPr>
            <a:lstStyle/>
            <a:p>
              <a:endParaRPr lang="fr-FR"/>
            </a:p>
          </p:txBody>
        </p:sp>
        <p:sp>
          <p:nvSpPr>
            <p:cNvPr id="76810" name="Line 85"/>
            <p:cNvSpPr>
              <a:spLocks noChangeShapeType="1"/>
            </p:cNvSpPr>
            <p:nvPr/>
          </p:nvSpPr>
          <p:spPr bwMode="auto">
            <a:xfrm>
              <a:off x="4128" y="2160"/>
              <a:ext cx="144" cy="48"/>
            </a:xfrm>
            <a:prstGeom prst="line">
              <a:avLst/>
            </a:prstGeom>
            <a:noFill/>
            <a:ln w="28575">
              <a:solidFill>
                <a:srgbClr val="DDDDDD"/>
              </a:solidFill>
              <a:round/>
              <a:headEnd/>
              <a:tailEnd/>
            </a:ln>
          </p:spPr>
          <p:txBody>
            <a:bodyPr wrap="none" anchor="ctr">
              <a:spAutoFit/>
            </a:bodyPr>
            <a:lstStyle/>
            <a:p>
              <a:endParaRPr lang="fr-FR"/>
            </a:p>
          </p:txBody>
        </p:sp>
        <p:sp>
          <p:nvSpPr>
            <p:cNvPr id="76811" name="Oval 86"/>
            <p:cNvSpPr>
              <a:spLocks noChangeArrowheads="1"/>
            </p:cNvSpPr>
            <p:nvPr/>
          </p:nvSpPr>
          <p:spPr bwMode="auto">
            <a:xfrm>
              <a:off x="4200" y="2112"/>
              <a:ext cx="144" cy="144"/>
            </a:xfrm>
            <a:prstGeom prst="ellipse">
              <a:avLst/>
            </a:prstGeom>
            <a:solidFill>
              <a:srgbClr val="DDDDDD"/>
            </a:solidFill>
            <a:ln w="28575">
              <a:solidFill>
                <a:srgbClr val="DDDDDD"/>
              </a:solidFill>
              <a:round/>
              <a:headEnd/>
              <a:tailEnd/>
            </a:ln>
          </p:spPr>
          <p:txBody>
            <a:bodyPr wrap="none" anchor="ctr">
              <a:spAutoFit/>
            </a:bodyPr>
            <a:lstStyle/>
            <a:p>
              <a:endParaRPr lang="fr-FR"/>
            </a:p>
          </p:txBody>
        </p:sp>
        <p:grpSp>
          <p:nvGrpSpPr>
            <p:cNvPr id="30" name="Group 87"/>
            <p:cNvGrpSpPr>
              <a:grpSpLocks/>
            </p:cNvGrpSpPr>
            <p:nvPr/>
          </p:nvGrpSpPr>
          <p:grpSpPr bwMode="auto">
            <a:xfrm>
              <a:off x="4176" y="2256"/>
              <a:ext cx="192" cy="240"/>
              <a:chOff x="3744" y="720"/>
              <a:chExt cx="192" cy="336"/>
            </a:xfrm>
          </p:grpSpPr>
          <p:sp>
            <p:nvSpPr>
              <p:cNvPr id="76863" name="Line 88"/>
              <p:cNvSpPr>
                <a:spLocks noChangeShapeType="1"/>
              </p:cNvSpPr>
              <p:nvPr/>
            </p:nvSpPr>
            <p:spPr bwMode="auto">
              <a:xfrm>
                <a:off x="3840" y="720"/>
                <a:ext cx="0" cy="240"/>
              </a:xfrm>
              <a:prstGeom prst="line">
                <a:avLst/>
              </a:prstGeom>
              <a:noFill/>
              <a:ln w="28575">
                <a:solidFill>
                  <a:srgbClr val="DDDDDD"/>
                </a:solidFill>
                <a:round/>
                <a:headEnd/>
                <a:tailEnd/>
              </a:ln>
            </p:spPr>
            <p:txBody>
              <a:bodyPr wrap="none" anchor="ctr">
                <a:spAutoFit/>
              </a:bodyPr>
              <a:lstStyle/>
              <a:p>
                <a:endParaRPr lang="fr-FR"/>
              </a:p>
            </p:txBody>
          </p:sp>
          <p:grpSp>
            <p:nvGrpSpPr>
              <p:cNvPr id="31" name="Group 89"/>
              <p:cNvGrpSpPr>
                <a:grpSpLocks/>
              </p:cNvGrpSpPr>
              <p:nvPr/>
            </p:nvGrpSpPr>
            <p:grpSpPr bwMode="auto">
              <a:xfrm>
                <a:off x="3744" y="960"/>
                <a:ext cx="192" cy="96"/>
                <a:chOff x="3744" y="960"/>
                <a:chExt cx="192" cy="96"/>
              </a:xfrm>
            </p:grpSpPr>
            <p:sp>
              <p:nvSpPr>
                <p:cNvPr id="76865" name="Line 90"/>
                <p:cNvSpPr>
                  <a:spLocks noChangeShapeType="1"/>
                </p:cNvSpPr>
                <p:nvPr/>
              </p:nvSpPr>
              <p:spPr bwMode="auto">
                <a:xfrm flipH="1">
                  <a:off x="3744" y="960"/>
                  <a:ext cx="96" cy="96"/>
                </a:xfrm>
                <a:prstGeom prst="line">
                  <a:avLst/>
                </a:prstGeom>
                <a:noFill/>
                <a:ln w="28575">
                  <a:solidFill>
                    <a:srgbClr val="DDDDDD"/>
                  </a:solidFill>
                  <a:round/>
                  <a:headEnd/>
                  <a:tailEnd/>
                </a:ln>
              </p:spPr>
              <p:txBody>
                <a:bodyPr wrap="none" anchor="ctr">
                  <a:spAutoFit/>
                </a:bodyPr>
                <a:lstStyle/>
                <a:p>
                  <a:endParaRPr lang="fr-FR"/>
                </a:p>
              </p:txBody>
            </p:sp>
            <p:sp>
              <p:nvSpPr>
                <p:cNvPr id="76866" name="Line 91"/>
                <p:cNvSpPr>
                  <a:spLocks noChangeShapeType="1"/>
                </p:cNvSpPr>
                <p:nvPr/>
              </p:nvSpPr>
              <p:spPr bwMode="auto">
                <a:xfrm>
                  <a:off x="3840" y="960"/>
                  <a:ext cx="96" cy="96"/>
                </a:xfrm>
                <a:prstGeom prst="line">
                  <a:avLst/>
                </a:prstGeom>
                <a:noFill/>
                <a:ln w="28575">
                  <a:solidFill>
                    <a:srgbClr val="DDDDDD"/>
                  </a:solidFill>
                  <a:round/>
                  <a:headEnd/>
                  <a:tailEnd/>
                </a:ln>
              </p:spPr>
              <p:txBody>
                <a:bodyPr wrap="none" anchor="ctr">
                  <a:spAutoFit/>
                </a:bodyPr>
                <a:lstStyle/>
                <a:p>
                  <a:endParaRPr lang="fr-FR"/>
                </a:p>
              </p:txBody>
            </p:sp>
          </p:grpSp>
        </p:grpSp>
        <p:sp>
          <p:nvSpPr>
            <p:cNvPr id="76813" name="Line 92"/>
            <p:cNvSpPr>
              <a:spLocks noChangeShapeType="1"/>
            </p:cNvSpPr>
            <p:nvPr/>
          </p:nvSpPr>
          <p:spPr bwMode="auto">
            <a:xfrm flipH="1">
              <a:off x="4128" y="2304"/>
              <a:ext cx="144" cy="48"/>
            </a:xfrm>
            <a:prstGeom prst="line">
              <a:avLst/>
            </a:prstGeom>
            <a:noFill/>
            <a:ln w="28575">
              <a:solidFill>
                <a:srgbClr val="DDDDDD"/>
              </a:solidFill>
              <a:round/>
              <a:headEnd/>
              <a:tailEnd/>
            </a:ln>
          </p:spPr>
          <p:txBody>
            <a:bodyPr wrap="none" anchor="ctr">
              <a:spAutoFit/>
            </a:bodyPr>
            <a:lstStyle/>
            <a:p>
              <a:endParaRPr lang="fr-FR"/>
            </a:p>
          </p:txBody>
        </p:sp>
        <p:sp>
          <p:nvSpPr>
            <p:cNvPr id="76814" name="Line 93"/>
            <p:cNvSpPr>
              <a:spLocks noChangeShapeType="1"/>
            </p:cNvSpPr>
            <p:nvPr/>
          </p:nvSpPr>
          <p:spPr bwMode="auto">
            <a:xfrm>
              <a:off x="4272" y="2304"/>
              <a:ext cx="144" cy="48"/>
            </a:xfrm>
            <a:prstGeom prst="line">
              <a:avLst/>
            </a:prstGeom>
            <a:noFill/>
            <a:ln w="28575">
              <a:solidFill>
                <a:srgbClr val="DDDDDD"/>
              </a:solidFill>
              <a:round/>
              <a:headEnd/>
              <a:tailEnd/>
            </a:ln>
          </p:spPr>
          <p:txBody>
            <a:bodyPr wrap="none" anchor="ctr">
              <a:spAutoFit/>
            </a:bodyPr>
            <a:lstStyle/>
            <a:p>
              <a:endParaRPr lang="fr-FR"/>
            </a:p>
          </p:txBody>
        </p:sp>
        <p:sp>
          <p:nvSpPr>
            <p:cNvPr id="76815" name="Oval 94"/>
            <p:cNvSpPr>
              <a:spLocks noChangeArrowheads="1"/>
            </p:cNvSpPr>
            <p:nvPr/>
          </p:nvSpPr>
          <p:spPr bwMode="auto">
            <a:xfrm>
              <a:off x="4056" y="2352"/>
              <a:ext cx="144" cy="144"/>
            </a:xfrm>
            <a:prstGeom prst="ellipse">
              <a:avLst/>
            </a:prstGeom>
            <a:solidFill>
              <a:srgbClr val="DDDDDD"/>
            </a:solidFill>
            <a:ln w="28575">
              <a:solidFill>
                <a:srgbClr val="DDDDDD"/>
              </a:solidFill>
              <a:round/>
              <a:headEnd/>
              <a:tailEnd/>
            </a:ln>
          </p:spPr>
          <p:txBody>
            <a:bodyPr wrap="none" anchor="ctr">
              <a:spAutoFit/>
            </a:bodyPr>
            <a:lstStyle/>
            <a:p>
              <a:endParaRPr lang="fr-FR"/>
            </a:p>
          </p:txBody>
        </p:sp>
        <p:grpSp>
          <p:nvGrpSpPr>
            <p:cNvPr id="76832" name="Group 95"/>
            <p:cNvGrpSpPr>
              <a:grpSpLocks/>
            </p:cNvGrpSpPr>
            <p:nvPr/>
          </p:nvGrpSpPr>
          <p:grpSpPr bwMode="auto">
            <a:xfrm>
              <a:off x="4032" y="2496"/>
              <a:ext cx="192" cy="240"/>
              <a:chOff x="3744" y="720"/>
              <a:chExt cx="192" cy="336"/>
            </a:xfrm>
          </p:grpSpPr>
          <p:sp>
            <p:nvSpPr>
              <p:cNvPr id="76859" name="Line 96"/>
              <p:cNvSpPr>
                <a:spLocks noChangeShapeType="1"/>
              </p:cNvSpPr>
              <p:nvPr/>
            </p:nvSpPr>
            <p:spPr bwMode="auto">
              <a:xfrm>
                <a:off x="3840" y="720"/>
                <a:ext cx="0" cy="240"/>
              </a:xfrm>
              <a:prstGeom prst="line">
                <a:avLst/>
              </a:prstGeom>
              <a:noFill/>
              <a:ln w="28575">
                <a:solidFill>
                  <a:srgbClr val="DDDDDD"/>
                </a:solidFill>
                <a:round/>
                <a:headEnd/>
                <a:tailEnd/>
              </a:ln>
            </p:spPr>
            <p:txBody>
              <a:bodyPr wrap="none" anchor="ctr">
                <a:spAutoFit/>
              </a:bodyPr>
              <a:lstStyle/>
              <a:p>
                <a:endParaRPr lang="fr-FR"/>
              </a:p>
            </p:txBody>
          </p:sp>
          <p:grpSp>
            <p:nvGrpSpPr>
              <p:cNvPr id="76836" name="Group 97"/>
              <p:cNvGrpSpPr>
                <a:grpSpLocks/>
              </p:cNvGrpSpPr>
              <p:nvPr/>
            </p:nvGrpSpPr>
            <p:grpSpPr bwMode="auto">
              <a:xfrm>
                <a:off x="3744" y="960"/>
                <a:ext cx="192" cy="96"/>
                <a:chOff x="3744" y="960"/>
                <a:chExt cx="192" cy="96"/>
              </a:xfrm>
            </p:grpSpPr>
            <p:sp>
              <p:nvSpPr>
                <p:cNvPr id="76861" name="Line 98"/>
                <p:cNvSpPr>
                  <a:spLocks noChangeShapeType="1"/>
                </p:cNvSpPr>
                <p:nvPr/>
              </p:nvSpPr>
              <p:spPr bwMode="auto">
                <a:xfrm flipH="1">
                  <a:off x="3744" y="960"/>
                  <a:ext cx="96" cy="96"/>
                </a:xfrm>
                <a:prstGeom prst="line">
                  <a:avLst/>
                </a:prstGeom>
                <a:noFill/>
                <a:ln w="28575">
                  <a:solidFill>
                    <a:srgbClr val="DDDDDD"/>
                  </a:solidFill>
                  <a:round/>
                  <a:headEnd/>
                  <a:tailEnd/>
                </a:ln>
              </p:spPr>
              <p:txBody>
                <a:bodyPr wrap="none" anchor="ctr">
                  <a:spAutoFit/>
                </a:bodyPr>
                <a:lstStyle/>
                <a:p>
                  <a:endParaRPr lang="fr-FR"/>
                </a:p>
              </p:txBody>
            </p:sp>
            <p:sp>
              <p:nvSpPr>
                <p:cNvPr id="76862" name="Line 99"/>
                <p:cNvSpPr>
                  <a:spLocks noChangeShapeType="1"/>
                </p:cNvSpPr>
                <p:nvPr/>
              </p:nvSpPr>
              <p:spPr bwMode="auto">
                <a:xfrm>
                  <a:off x="3840" y="960"/>
                  <a:ext cx="96" cy="96"/>
                </a:xfrm>
                <a:prstGeom prst="line">
                  <a:avLst/>
                </a:prstGeom>
                <a:noFill/>
                <a:ln w="28575">
                  <a:solidFill>
                    <a:srgbClr val="DDDDDD"/>
                  </a:solidFill>
                  <a:round/>
                  <a:headEnd/>
                  <a:tailEnd/>
                </a:ln>
              </p:spPr>
              <p:txBody>
                <a:bodyPr wrap="none" anchor="ctr">
                  <a:spAutoFit/>
                </a:bodyPr>
                <a:lstStyle/>
                <a:p>
                  <a:endParaRPr lang="fr-FR"/>
                </a:p>
              </p:txBody>
            </p:sp>
          </p:grpSp>
        </p:grpSp>
        <p:sp>
          <p:nvSpPr>
            <p:cNvPr id="76817" name="Line 100"/>
            <p:cNvSpPr>
              <a:spLocks noChangeShapeType="1"/>
            </p:cNvSpPr>
            <p:nvPr/>
          </p:nvSpPr>
          <p:spPr bwMode="auto">
            <a:xfrm flipH="1">
              <a:off x="3984" y="2544"/>
              <a:ext cx="144" cy="48"/>
            </a:xfrm>
            <a:prstGeom prst="line">
              <a:avLst/>
            </a:prstGeom>
            <a:noFill/>
            <a:ln w="28575">
              <a:solidFill>
                <a:srgbClr val="DDDDDD"/>
              </a:solidFill>
              <a:round/>
              <a:headEnd/>
              <a:tailEnd/>
            </a:ln>
          </p:spPr>
          <p:txBody>
            <a:bodyPr wrap="none" anchor="ctr">
              <a:spAutoFit/>
            </a:bodyPr>
            <a:lstStyle/>
            <a:p>
              <a:endParaRPr lang="fr-FR"/>
            </a:p>
          </p:txBody>
        </p:sp>
        <p:sp>
          <p:nvSpPr>
            <p:cNvPr id="76818" name="Line 101"/>
            <p:cNvSpPr>
              <a:spLocks noChangeShapeType="1"/>
            </p:cNvSpPr>
            <p:nvPr/>
          </p:nvSpPr>
          <p:spPr bwMode="auto">
            <a:xfrm>
              <a:off x="4128" y="2544"/>
              <a:ext cx="144" cy="48"/>
            </a:xfrm>
            <a:prstGeom prst="line">
              <a:avLst/>
            </a:prstGeom>
            <a:noFill/>
            <a:ln w="28575">
              <a:solidFill>
                <a:srgbClr val="DDDDDD"/>
              </a:solidFill>
              <a:round/>
              <a:headEnd/>
              <a:tailEnd/>
            </a:ln>
          </p:spPr>
          <p:txBody>
            <a:bodyPr wrap="none" anchor="ctr">
              <a:spAutoFit/>
            </a:bodyPr>
            <a:lstStyle/>
            <a:p>
              <a:endParaRPr lang="fr-FR"/>
            </a:p>
          </p:txBody>
        </p:sp>
        <p:sp>
          <p:nvSpPr>
            <p:cNvPr id="76819" name="Oval 102"/>
            <p:cNvSpPr>
              <a:spLocks noChangeArrowheads="1"/>
            </p:cNvSpPr>
            <p:nvPr/>
          </p:nvSpPr>
          <p:spPr bwMode="auto">
            <a:xfrm>
              <a:off x="4344" y="2256"/>
              <a:ext cx="144" cy="144"/>
            </a:xfrm>
            <a:prstGeom prst="ellipse">
              <a:avLst/>
            </a:prstGeom>
            <a:solidFill>
              <a:srgbClr val="DDDDDD"/>
            </a:solidFill>
            <a:ln w="28575">
              <a:solidFill>
                <a:srgbClr val="DDDDDD"/>
              </a:solidFill>
              <a:round/>
              <a:headEnd/>
              <a:tailEnd/>
            </a:ln>
          </p:spPr>
          <p:txBody>
            <a:bodyPr wrap="none" anchor="ctr">
              <a:spAutoFit/>
            </a:bodyPr>
            <a:lstStyle/>
            <a:p>
              <a:endParaRPr lang="fr-FR"/>
            </a:p>
          </p:txBody>
        </p:sp>
        <p:grpSp>
          <p:nvGrpSpPr>
            <p:cNvPr id="76840" name="Group 103"/>
            <p:cNvGrpSpPr>
              <a:grpSpLocks/>
            </p:cNvGrpSpPr>
            <p:nvPr/>
          </p:nvGrpSpPr>
          <p:grpSpPr bwMode="auto">
            <a:xfrm>
              <a:off x="4320" y="2400"/>
              <a:ext cx="192" cy="240"/>
              <a:chOff x="3744" y="720"/>
              <a:chExt cx="192" cy="336"/>
            </a:xfrm>
          </p:grpSpPr>
          <p:sp>
            <p:nvSpPr>
              <p:cNvPr id="76855" name="Line 104"/>
              <p:cNvSpPr>
                <a:spLocks noChangeShapeType="1"/>
              </p:cNvSpPr>
              <p:nvPr/>
            </p:nvSpPr>
            <p:spPr bwMode="auto">
              <a:xfrm>
                <a:off x="3840" y="720"/>
                <a:ext cx="0" cy="240"/>
              </a:xfrm>
              <a:prstGeom prst="line">
                <a:avLst/>
              </a:prstGeom>
              <a:noFill/>
              <a:ln w="28575">
                <a:solidFill>
                  <a:srgbClr val="DDDDDD"/>
                </a:solidFill>
                <a:round/>
                <a:headEnd/>
                <a:tailEnd/>
              </a:ln>
            </p:spPr>
            <p:txBody>
              <a:bodyPr wrap="none" anchor="ctr">
                <a:spAutoFit/>
              </a:bodyPr>
              <a:lstStyle/>
              <a:p>
                <a:endParaRPr lang="fr-FR"/>
              </a:p>
            </p:txBody>
          </p:sp>
          <p:grpSp>
            <p:nvGrpSpPr>
              <p:cNvPr id="76844" name="Group 105"/>
              <p:cNvGrpSpPr>
                <a:grpSpLocks/>
              </p:cNvGrpSpPr>
              <p:nvPr/>
            </p:nvGrpSpPr>
            <p:grpSpPr bwMode="auto">
              <a:xfrm>
                <a:off x="3744" y="960"/>
                <a:ext cx="192" cy="96"/>
                <a:chOff x="3744" y="960"/>
                <a:chExt cx="192" cy="96"/>
              </a:xfrm>
            </p:grpSpPr>
            <p:sp>
              <p:nvSpPr>
                <p:cNvPr id="76857" name="Line 106"/>
                <p:cNvSpPr>
                  <a:spLocks noChangeShapeType="1"/>
                </p:cNvSpPr>
                <p:nvPr/>
              </p:nvSpPr>
              <p:spPr bwMode="auto">
                <a:xfrm flipH="1">
                  <a:off x="3744" y="960"/>
                  <a:ext cx="96" cy="96"/>
                </a:xfrm>
                <a:prstGeom prst="line">
                  <a:avLst/>
                </a:prstGeom>
                <a:noFill/>
                <a:ln w="28575">
                  <a:solidFill>
                    <a:srgbClr val="DDDDDD"/>
                  </a:solidFill>
                  <a:round/>
                  <a:headEnd/>
                  <a:tailEnd/>
                </a:ln>
              </p:spPr>
              <p:txBody>
                <a:bodyPr wrap="none" anchor="ctr">
                  <a:spAutoFit/>
                </a:bodyPr>
                <a:lstStyle/>
                <a:p>
                  <a:endParaRPr lang="fr-FR"/>
                </a:p>
              </p:txBody>
            </p:sp>
            <p:sp>
              <p:nvSpPr>
                <p:cNvPr id="76858" name="Line 107"/>
                <p:cNvSpPr>
                  <a:spLocks noChangeShapeType="1"/>
                </p:cNvSpPr>
                <p:nvPr/>
              </p:nvSpPr>
              <p:spPr bwMode="auto">
                <a:xfrm>
                  <a:off x="3840" y="960"/>
                  <a:ext cx="96" cy="96"/>
                </a:xfrm>
                <a:prstGeom prst="line">
                  <a:avLst/>
                </a:prstGeom>
                <a:noFill/>
                <a:ln w="28575">
                  <a:solidFill>
                    <a:srgbClr val="DDDDDD"/>
                  </a:solidFill>
                  <a:round/>
                  <a:headEnd/>
                  <a:tailEnd/>
                </a:ln>
              </p:spPr>
              <p:txBody>
                <a:bodyPr wrap="none" anchor="ctr">
                  <a:spAutoFit/>
                </a:bodyPr>
                <a:lstStyle/>
                <a:p>
                  <a:endParaRPr lang="fr-FR"/>
                </a:p>
              </p:txBody>
            </p:sp>
          </p:grpSp>
        </p:grpSp>
        <p:sp>
          <p:nvSpPr>
            <p:cNvPr id="76821" name="Line 108"/>
            <p:cNvSpPr>
              <a:spLocks noChangeShapeType="1"/>
            </p:cNvSpPr>
            <p:nvPr/>
          </p:nvSpPr>
          <p:spPr bwMode="auto">
            <a:xfrm flipH="1">
              <a:off x="4272" y="2448"/>
              <a:ext cx="144" cy="48"/>
            </a:xfrm>
            <a:prstGeom prst="line">
              <a:avLst/>
            </a:prstGeom>
            <a:noFill/>
            <a:ln w="28575">
              <a:solidFill>
                <a:srgbClr val="DDDDDD"/>
              </a:solidFill>
              <a:round/>
              <a:headEnd/>
              <a:tailEnd/>
            </a:ln>
          </p:spPr>
          <p:txBody>
            <a:bodyPr wrap="none" anchor="ctr">
              <a:spAutoFit/>
            </a:bodyPr>
            <a:lstStyle/>
            <a:p>
              <a:endParaRPr lang="fr-FR"/>
            </a:p>
          </p:txBody>
        </p:sp>
        <p:sp>
          <p:nvSpPr>
            <p:cNvPr id="76822" name="Line 109"/>
            <p:cNvSpPr>
              <a:spLocks noChangeShapeType="1"/>
            </p:cNvSpPr>
            <p:nvPr/>
          </p:nvSpPr>
          <p:spPr bwMode="auto">
            <a:xfrm>
              <a:off x="4416" y="2448"/>
              <a:ext cx="144" cy="48"/>
            </a:xfrm>
            <a:prstGeom prst="line">
              <a:avLst/>
            </a:prstGeom>
            <a:noFill/>
            <a:ln w="28575">
              <a:solidFill>
                <a:srgbClr val="DDDDDD"/>
              </a:solidFill>
              <a:round/>
              <a:headEnd/>
              <a:tailEnd/>
            </a:ln>
          </p:spPr>
          <p:txBody>
            <a:bodyPr wrap="none" anchor="ctr">
              <a:spAutoFit/>
            </a:bodyPr>
            <a:lstStyle/>
            <a:p>
              <a:endParaRPr lang="fr-FR"/>
            </a:p>
          </p:txBody>
        </p:sp>
        <p:sp>
          <p:nvSpPr>
            <p:cNvPr id="76823" name="Oval 110"/>
            <p:cNvSpPr>
              <a:spLocks noChangeArrowheads="1"/>
            </p:cNvSpPr>
            <p:nvPr/>
          </p:nvSpPr>
          <p:spPr bwMode="auto">
            <a:xfrm>
              <a:off x="4440" y="1920"/>
              <a:ext cx="144" cy="144"/>
            </a:xfrm>
            <a:prstGeom prst="ellipse">
              <a:avLst/>
            </a:prstGeom>
            <a:solidFill>
              <a:srgbClr val="DDDDDD"/>
            </a:solidFill>
            <a:ln w="28575">
              <a:solidFill>
                <a:srgbClr val="DDDDDD"/>
              </a:solidFill>
              <a:round/>
              <a:headEnd/>
              <a:tailEnd/>
            </a:ln>
          </p:spPr>
          <p:txBody>
            <a:bodyPr wrap="none" anchor="ctr">
              <a:spAutoFit/>
            </a:bodyPr>
            <a:lstStyle/>
            <a:p>
              <a:endParaRPr lang="fr-FR"/>
            </a:p>
          </p:txBody>
        </p:sp>
        <p:grpSp>
          <p:nvGrpSpPr>
            <p:cNvPr id="76848" name="Group 111"/>
            <p:cNvGrpSpPr>
              <a:grpSpLocks/>
            </p:cNvGrpSpPr>
            <p:nvPr/>
          </p:nvGrpSpPr>
          <p:grpSpPr bwMode="auto">
            <a:xfrm>
              <a:off x="4416" y="2064"/>
              <a:ext cx="192" cy="240"/>
              <a:chOff x="3744" y="720"/>
              <a:chExt cx="192" cy="336"/>
            </a:xfrm>
          </p:grpSpPr>
          <p:sp>
            <p:nvSpPr>
              <p:cNvPr id="76851" name="Line 112"/>
              <p:cNvSpPr>
                <a:spLocks noChangeShapeType="1"/>
              </p:cNvSpPr>
              <p:nvPr/>
            </p:nvSpPr>
            <p:spPr bwMode="auto">
              <a:xfrm>
                <a:off x="3840" y="720"/>
                <a:ext cx="0" cy="240"/>
              </a:xfrm>
              <a:prstGeom prst="line">
                <a:avLst/>
              </a:prstGeom>
              <a:noFill/>
              <a:ln w="28575">
                <a:solidFill>
                  <a:srgbClr val="DDDDDD"/>
                </a:solidFill>
                <a:round/>
                <a:headEnd/>
                <a:tailEnd/>
              </a:ln>
            </p:spPr>
            <p:txBody>
              <a:bodyPr wrap="none" anchor="ctr">
                <a:spAutoFit/>
              </a:bodyPr>
              <a:lstStyle/>
              <a:p>
                <a:endParaRPr lang="fr-FR"/>
              </a:p>
            </p:txBody>
          </p:sp>
          <p:grpSp>
            <p:nvGrpSpPr>
              <p:cNvPr id="76852" name="Group 113"/>
              <p:cNvGrpSpPr>
                <a:grpSpLocks/>
              </p:cNvGrpSpPr>
              <p:nvPr/>
            </p:nvGrpSpPr>
            <p:grpSpPr bwMode="auto">
              <a:xfrm>
                <a:off x="3744" y="960"/>
                <a:ext cx="192" cy="96"/>
                <a:chOff x="3744" y="960"/>
                <a:chExt cx="192" cy="96"/>
              </a:xfrm>
            </p:grpSpPr>
            <p:sp>
              <p:nvSpPr>
                <p:cNvPr id="76853" name="Line 114"/>
                <p:cNvSpPr>
                  <a:spLocks noChangeShapeType="1"/>
                </p:cNvSpPr>
                <p:nvPr/>
              </p:nvSpPr>
              <p:spPr bwMode="auto">
                <a:xfrm flipH="1">
                  <a:off x="3744" y="960"/>
                  <a:ext cx="96" cy="96"/>
                </a:xfrm>
                <a:prstGeom prst="line">
                  <a:avLst/>
                </a:prstGeom>
                <a:noFill/>
                <a:ln w="28575">
                  <a:solidFill>
                    <a:srgbClr val="DDDDDD"/>
                  </a:solidFill>
                  <a:round/>
                  <a:headEnd/>
                  <a:tailEnd/>
                </a:ln>
              </p:spPr>
              <p:txBody>
                <a:bodyPr wrap="none" anchor="ctr">
                  <a:spAutoFit/>
                </a:bodyPr>
                <a:lstStyle/>
                <a:p>
                  <a:endParaRPr lang="fr-FR"/>
                </a:p>
              </p:txBody>
            </p:sp>
            <p:sp>
              <p:nvSpPr>
                <p:cNvPr id="76854" name="Line 115"/>
                <p:cNvSpPr>
                  <a:spLocks noChangeShapeType="1"/>
                </p:cNvSpPr>
                <p:nvPr/>
              </p:nvSpPr>
              <p:spPr bwMode="auto">
                <a:xfrm>
                  <a:off x="3840" y="960"/>
                  <a:ext cx="96" cy="96"/>
                </a:xfrm>
                <a:prstGeom prst="line">
                  <a:avLst/>
                </a:prstGeom>
                <a:noFill/>
                <a:ln w="28575">
                  <a:solidFill>
                    <a:srgbClr val="DDDDDD"/>
                  </a:solidFill>
                  <a:round/>
                  <a:headEnd/>
                  <a:tailEnd/>
                </a:ln>
              </p:spPr>
              <p:txBody>
                <a:bodyPr wrap="none" anchor="ctr">
                  <a:spAutoFit/>
                </a:bodyPr>
                <a:lstStyle/>
                <a:p>
                  <a:endParaRPr lang="fr-FR"/>
                </a:p>
              </p:txBody>
            </p:sp>
          </p:grpSp>
        </p:grpSp>
        <p:sp>
          <p:nvSpPr>
            <p:cNvPr id="76825" name="Line 116"/>
            <p:cNvSpPr>
              <a:spLocks noChangeShapeType="1"/>
            </p:cNvSpPr>
            <p:nvPr/>
          </p:nvSpPr>
          <p:spPr bwMode="auto">
            <a:xfrm flipH="1">
              <a:off x="4368" y="2112"/>
              <a:ext cx="144" cy="48"/>
            </a:xfrm>
            <a:prstGeom prst="line">
              <a:avLst/>
            </a:prstGeom>
            <a:noFill/>
            <a:ln w="28575">
              <a:solidFill>
                <a:srgbClr val="DDDDDD"/>
              </a:solidFill>
              <a:round/>
              <a:headEnd/>
              <a:tailEnd/>
            </a:ln>
          </p:spPr>
          <p:txBody>
            <a:bodyPr wrap="none" anchor="ctr">
              <a:spAutoFit/>
            </a:bodyPr>
            <a:lstStyle/>
            <a:p>
              <a:endParaRPr lang="fr-FR"/>
            </a:p>
          </p:txBody>
        </p:sp>
        <p:sp>
          <p:nvSpPr>
            <p:cNvPr id="76826" name="Line 117"/>
            <p:cNvSpPr>
              <a:spLocks noChangeShapeType="1"/>
            </p:cNvSpPr>
            <p:nvPr/>
          </p:nvSpPr>
          <p:spPr bwMode="auto">
            <a:xfrm>
              <a:off x="4512" y="2112"/>
              <a:ext cx="144" cy="48"/>
            </a:xfrm>
            <a:prstGeom prst="line">
              <a:avLst/>
            </a:prstGeom>
            <a:noFill/>
            <a:ln w="28575">
              <a:solidFill>
                <a:srgbClr val="DDDDDD"/>
              </a:solidFill>
              <a:round/>
              <a:headEnd/>
              <a:tailEnd/>
            </a:ln>
          </p:spPr>
          <p:txBody>
            <a:bodyPr wrap="none" anchor="ctr">
              <a:spAutoFit/>
            </a:bodyPr>
            <a:lstStyle/>
            <a:p>
              <a:endParaRPr lang="fr-FR"/>
            </a:p>
          </p:txBody>
        </p:sp>
        <p:sp>
          <p:nvSpPr>
            <p:cNvPr id="76827" name="Oval 118"/>
            <p:cNvSpPr>
              <a:spLocks noChangeArrowheads="1"/>
            </p:cNvSpPr>
            <p:nvPr/>
          </p:nvSpPr>
          <p:spPr bwMode="auto">
            <a:xfrm>
              <a:off x="4680" y="1968"/>
              <a:ext cx="144" cy="144"/>
            </a:xfrm>
            <a:prstGeom prst="ellipse">
              <a:avLst/>
            </a:prstGeom>
            <a:solidFill>
              <a:srgbClr val="DDDDDD"/>
            </a:solidFill>
            <a:ln w="28575">
              <a:solidFill>
                <a:srgbClr val="DDDDDD"/>
              </a:solidFill>
              <a:round/>
              <a:headEnd/>
              <a:tailEnd/>
            </a:ln>
          </p:spPr>
          <p:txBody>
            <a:bodyPr wrap="none" anchor="ctr">
              <a:spAutoFit/>
            </a:bodyPr>
            <a:lstStyle/>
            <a:p>
              <a:endParaRPr lang="fr-FR"/>
            </a:p>
          </p:txBody>
        </p:sp>
        <p:grpSp>
          <p:nvGrpSpPr>
            <p:cNvPr id="76856" name="Group 119"/>
            <p:cNvGrpSpPr>
              <a:grpSpLocks/>
            </p:cNvGrpSpPr>
            <p:nvPr/>
          </p:nvGrpSpPr>
          <p:grpSpPr bwMode="auto">
            <a:xfrm>
              <a:off x="4656" y="2112"/>
              <a:ext cx="192" cy="240"/>
              <a:chOff x="3744" y="720"/>
              <a:chExt cx="192" cy="336"/>
            </a:xfrm>
          </p:grpSpPr>
          <p:sp>
            <p:nvSpPr>
              <p:cNvPr id="76847" name="Line 120"/>
              <p:cNvSpPr>
                <a:spLocks noChangeShapeType="1"/>
              </p:cNvSpPr>
              <p:nvPr/>
            </p:nvSpPr>
            <p:spPr bwMode="auto">
              <a:xfrm>
                <a:off x="3840" y="720"/>
                <a:ext cx="0" cy="240"/>
              </a:xfrm>
              <a:prstGeom prst="line">
                <a:avLst/>
              </a:prstGeom>
              <a:noFill/>
              <a:ln w="28575">
                <a:solidFill>
                  <a:srgbClr val="DDDDDD"/>
                </a:solidFill>
                <a:round/>
                <a:headEnd/>
                <a:tailEnd/>
              </a:ln>
            </p:spPr>
            <p:txBody>
              <a:bodyPr wrap="none" anchor="ctr">
                <a:spAutoFit/>
              </a:bodyPr>
              <a:lstStyle/>
              <a:p>
                <a:endParaRPr lang="fr-FR"/>
              </a:p>
            </p:txBody>
          </p:sp>
          <p:grpSp>
            <p:nvGrpSpPr>
              <p:cNvPr id="76860" name="Group 121"/>
              <p:cNvGrpSpPr>
                <a:grpSpLocks/>
              </p:cNvGrpSpPr>
              <p:nvPr/>
            </p:nvGrpSpPr>
            <p:grpSpPr bwMode="auto">
              <a:xfrm>
                <a:off x="3744" y="960"/>
                <a:ext cx="192" cy="96"/>
                <a:chOff x="3744" y="960"/>
                <a:chExt cx="192" cy="96"/>
              </a:xfrm>
            </p:grpSpPr>
            <p:sp>
              <p:nvSpPr>
                <p:cNvPr id="76849" name="Line 122"/>
                <p:cNvSpPr>
                  <a:spLocks noChangeShapeType="1"/>
                </p:cNvSpPr>
                <p:nvPr/>
              </p:nvSpPr>
              <p:spPr bwMode="auto">
                <a:xfrm flipH="1">
                  <a:off x="3744" y="960"/>
                  <a:ext cx="96" cy="96"/>
                </a:xfrm>
                <a:prstGeom prst="line">
                  <a:avLst/>
                </a:prstGeom>
                <a:noFill/>
                <a:ln w="28575">
                  <a:solidFill>
                    <a:srgbClr val="DDDDDD"/>
                  </a:solidFill>
                  <a:round/>
                  <a:headEnd/>
                  <a:tailEnd/>
                </a:ln>
              </p:spPr>
              <p:txBody>
                <a:bodyPr wrap="none" anchor="ctr">
                  <a:spAutoFit/>
                </a:bodyPr>
                <a:lstStyle/>
                <a:p>
                  <a:endParaRPr lang="fr-FR"/>
                </a:p>
              </p:txBody>
            </p:sp>
            <p:sp>
              <p:nvSpPr>
                <p:cNvPr id="76850" name="Line 123"/>
                <p:cNvSpPr>
                  <a:spLocks noChangeShapeType="1"/>
                </p:cNvSpPr>
                <p:nvPr/>
              </p:nvSpPr>
              <p:spPr bwMode="auto">
                <a:xfrm>
                  <a:off x="3840" y="960"/>
                  <a:ext cx="96" cy="96"/>
                </a:xfrm>
                <a:prstGeom prst="line">
                  <a:avLst/>
                </a:prstGeom>
                <a:noFill/>
                <a:ln w="28575">
                  <a:solidFill>
                    <a:srgbClr val="DDDDDD"/>
                  </a:solidFill>
                  <a:round/>
                  <a:headEnd/>
                  <a:tailEnd/>
                </a:ln>
              </p:spPr>
              <p:txBody>
                <a:bodyPr wrap="none" anchor="ctr">
                  <a:spAutoFit/>
                </a:bodyPr>
                <a:lstStyle/>
                <a:p>
                  <a:endParaRPr lang="fr-FR"/>
                </a:p>
              </p:txBody>
            </p:sp>
          </p:grpSp>
        </p:grpSp>
        <p:sp>
          <p:nvSpPr>
            <p:cNvPr id="76829" name="Line 124"/>
            <p:cNvSpPr>
              <a:spLocks noChangeShapeType="1"/>
            </p:cNvSpPr>
            <p:nvPr/>
          </p:nvSpPr>
          <p:spPr bwMode="auto">
            <a:xfrm flipH="1">
              <a:off x="4608" y="2160"/>
              <a:ext cx="144" cy="48"/>
            </a:xfrm>
            <a:prstGeom prst="line">
              <a:avLst/>
            </a:prstGeom>
            <a:noFill/>
            <a:ln w="28575">
              <a:solidFill>
                <a:srgbClr val="DDDDDD"/>
              </a:solidFill>
              <a:round/>
              <a:headEnd/>
              <a:tailEnd/>
            </a:ln>
          </p:spPr>
          <p:txBody>
            <a:bodyPr wrap="none" anchor="ctr">
              <a:spAutoFit/>
            </a:bodyPr>
            <a:lstStyle/>
            <a:p>
              <a:endParaRPr lang="fr-FR"/>
            </a:p>
          </p:txBody>
        </p:sp>
        <p:sp>
          <p:nvSpPr>
            <p:cNvPr id="76830" name="Line 125"/>
            <p:cNvSpPr>
              <a:spLocks noChangeShapeType="1"/>
            </p:cNvSpPr>
            <p:nvPr/>
          </p:nvSpPr>
          <p:spPr bwMode="auto">
            <a:xfrm>
              <a:off x="4752" y="2160"/>
              <a:ext cx="144" cy="48"/>
            </a:xfrm>
            <a:prstGeom prst="line">
              <a:avLst/>
            </a:prstGeom>
            <a:noFill/>
            <a:ln w="28575">
              <a:solidFill>
                <a:srgbClr val="DDDDDD"/>
              </a:solidFill>
              <a:round/>
              <a:headEnd/>
              <a:tailEnd/>
            </a:ln>
          </p:spPr>
          <p:txBody>
            <a:bodyPr wrap="none" anchor="ctr">
              <a:spAutoFit/>
            </a:bodyPr>
            <a:lstStyle/>
            <a:p>
              <a:endParaRPr lang="fr-FR"/>
            </a:p>
          </p:txBody>
        </p:sp>
        <p:sp>
          <p:nvSpPr>
            <p:cNvPr id="76831" name="Oval 126"/>
            <p:cNvSpPr>
              <a:spLocks noChangeArrowheads="1"/>
            </p:cNvSpPr>
            <p:nvPr/>
          </p:nvSpPr>
          <p:spPr bwMode="auto">
            <a:xfrm>
              <a:off x="4440" y="2304"/>
              <a:ext cx="144" cy="144"/>
            </a:xfrm>
            <a:prstGeom prst="ellipse">
              <a:avLst/>
            </a:prstGeom>
            <a:solidFill>
              <a:srgbClr val="DDDDDD"/>
            </a:solidFill>
            <a:ln w="28575">
              <a:solidFill>
                <a:srgbClr val="DDDDDD"/>
              </a:solidFill>
              <a:round/>
              <a:headEnd/>
              <a:tailEnd/>
            </a:ln>
          </p:spPr>
          <p:txBody>
            <a:bodyPr wrap="none" anchor="ctr">
              <a:spAutoFit/>
            </a:bodyPr>
            <a:lstStyle/>
            <a:p>
              <a:endParaRPr lang="fr-FR"/>
            </a:p>
          </p:txBody>
        </p:sp>
        <p:grpSp>
          <p:nvGrpSpPr>
            <p:cNvPr id="76864" name="Group 127"/>
            <p:cNvGrpSpPr>
              <a:grpSpLocks/>
            </p:cNvGrpSpPr>
            <p:nvPr/>
          </p:nvGrpSpPr>
          <p:grpSpPr bwMode="auto">
            <a:xfrm>
              <a:off x="4416" y="2448"/>
              <a:ext cx="192" cy="240"/>
              <a:chOff x="3744" y="720"/>
              <a:chExt cx="192" cy="336"/>
            </a:xfrm>
          </p:grpSpPr>
          <p:sp>
            <p:nvSpPr>
              <p:cNvPr id="76843" name="Line 128"/>
              <p:cNvSpPr>
                <a:spLocks noChangeShapeType="1"/>
              </p:cNvSpPr>
              <p:nvPr/>
            </p:nvSpPr>
            <p:spPr bwMode="auto">
              <a:xfrm>
                <a:off x="3840" y="720"/>
                <a:ext cx="0" cy="240"/>
              </a:xfrm>
              <a:prstGeom prst="line">
                <a:avLst/>
              </a:prstGeom>
              <a:noFill/>
              <a:ln w="28575">
                <a:solidFill>
                  <a:srgbClr val="DDDDDD"/>
                </a:solidFill>
                <a:round/>
                <a:headEnd/>
                <a:tailEnd/>
              </a:ln>
            </p:spPr>
            <p:txBody>
              <a:bodyPr wrap="none" anchor="ctr">
                <a:spAutoFit/>
              </a:bodyPr>
              <a:lstStyle/>
              <a:p>
                <a:endParaRPr lang="fr-FR"/>
              </a:p>
            </p:txBody>
          </p:sp>
          <p:grpSp>
            <p:nvGrpSpPr>
              <p:cNvPr id="76868" name="Group 129"/>
              <p:cNvGrpSpPr>
                <a:grpSpLocks/>
              </p:cNvGrpSpPr>
              <p:nvPr/>
            </p:nvGrpSpPr>
            <p:grpSpPr bwMode="auto">
              <a:xfrm>
                <a:off x="3744" y="960"/>
                <a:ext cx="192" cy="96"/>
                <a:chOff x="3744" y="960"/>
                <a:chExt cx="192" cy="96"/>
              </a:xfrm>
            </p:grpSpPr>
            <p:sp>
              <p:nvSpPr>
                <p:cNvPr id="76845" name="Line 130"/>
                <p:cNvSpPr>
                  <a:spLocks noChangeShapeType="1"/>
                </p:cNvSpPr>
                <p:nvPr/>
              </p:nvSpPr>
              <p:spPr bwMode="auto">
                <a:xfrm flipH="1">
                  <a:off x="3744" y="960"/>
                  <a:ext cx="96" cy="96"/>
                </a:xfrm>
                <a:prstGeom prst="line">
                  <a:avLst/>
                </a:prstGeom>
                <a:noFill/>
                <a:ln w="28575">
                  <a:solidFill>
                    <a:srgbClr val="DDDDDD"/>
                  </a:solidFill>
                  <a:round/>
                  <a:headEnd/>
                  <a:tailEnd/>
                </a:ln>
              </p:spPr>
              <p:txBody>
                <a:bodyPr wrap="none" anchor="ctr">
                  <a:spAutoFit/>
                </a:bodyPr>
                <a:lstStyle/>
                <a:p>
                  <a:endParaRPr lang="fr-FR"/>
                </a:p>
              </p:txBody>
            </p:sp>
            <p:sp>
              <p:nvSpPr>
                <p:cNvPr id="76846" name="Line 131"/>
                <p:cNvSpPr>
                  <a:spLocks noChangeShapeType="1"/>
                </p:cNvSpPr>
                <p:nvPr/>
              </p:nvSpPr>
              <p:spPr bwMode="auto">
                <a:xfrm>
                  <a:off x="3840" y="960"/>
                  <a:ext cx="96" cy="96"/>
                </a:xfrm>
                <a:prstGeom prst="line">
                  <a:avLst/>
                </a:prstGeom>
                <a:noFill/>
                <a:ln w="28575">
                  <a:solidFill>
                    <a:srgbClr val="DDDDDD"/>
                  </a:solidFill>
                  <a:round/>
                  <a:headEnd/>
                  <a:tailEnd/>
                </a:ln>
              </p:spPr>
              <p:txBody>
                <a:bodyPr wrap="none" anchor="ctr">
                  <a:spAutoFit/>
                </a:bodyPr>
                <a:lstStyle/>
                <a:p>
                  <a:endParaRPr lang="fr-FR"/>
                </a:p>
              </p:txBody>
            </p:sp>
          </p:grpSp>
        </p:grpSp>
        <p:sp>
          <p:nvSpPr>
            <p:cNvPr id="76833" name="Line 132"/>
            <p:cNvSpPr>
              <a:spLocks noChangeShapeType="1"/>
            </p:cNvSpPr>
            <p:nvPr/>
          </p:nvSpPr>
          <p:spPr bwMode="auto">
            <a:xfrm flipH="1">
              <a:off x="4368" y="2496"/>
              <a:ext cx="144" cy="48"/>
            </a:xfrm>
            <a:prstGeom prst="line">
              <a:avLst/>
            </a:prstGeom>
            <a:noFill/>
            <a:ln w="28575">
              <a:solidFill>
                <a:srgbClr val="DDDDDD"/>
              </a:solidFill>
              <a:round/>
              <a:headEnd/>
              <a:tailEnd/>
            </a:ln>
          </p:spPr>
          <p:txBody>
            <a:bodyPr wrap="none" anchor="ctr">
              <a:spAutoFit/>
            </a:bodyPr>
            <a:lstStyle/>
            <a:p>
              <a:endParaRPr lang="fr-FR"/>
            </a:p>
          </p:txBody>
        </p:sp>
        <p:sp>
          <p:nvSpPr>
            <p:cNvPr id="76834" name="Line 133"/>
            <p:cNvSpPr>
              <a:spLocks noChangeShapeType="1"/>
            </p:cNvSpPr>
            <p:nvPr/>
          </p:nvSpPr>
          <p:spPr bwMode="auto">
            <a:xfrm>
              <a:off x="4512" y="2496"/>
              <a:ext cx="144" cy="48"/>
            </a:xfrm>
            <a:prstGeom prst="line">
              <a:avLst/>
            </a:prstGeom>
            <a:noFill/>
            <a:ln w="28575">
              <a:solidFill>
                <a:srgbClr val="DDDDDD"/>
              </a:solidFill>
              <a:round/>
              <a:headEnd/>
              <a:tailEnd/>
            </a:ln>
          </p:spPr>
          <p:txBody>
            <a:bodyPr wrap="none" anchor="ctr">
              <a:spAutoFit/>
            </a:bodyPr>
            <a:lstStyle/>
            <a:p>
              <a:endParaRPr lang="fr-FR"/>
            </a:p>
          </p:txBody>
        </p:sp>
        <p:sp>
          <p:nvSpPr>
            <p:cNvPr id="76835" name="Oval 134"/>
            <p:cNvSpPr>
              <a:spLocks noChangeArrowheads="1"/>
            </p:cNvSpPr>
            <p:nvPr/>
          </p:nvSpPr>
          <p:spPr bwMode="auto">
            <a:xfrm>
              <a:off x="4728" y="2208"/>
              <a:ext cx="144" cy="144"/>
            </a:xfrm>
            <a:prstGeom prst="ellipse">
              <a:avLst/>
            </a:prstGeom>
            <a:solidFill>
              <a:srgbClr val="DDDDDD"/>
            </a:solidFill>
            <a:ln w="28575">
              <a:solidFill>
                <a:srgbClr val="DDDDDD"/>
              </a:solidFill>
              <a:round/>
              <a:headEnd/>
              <a:tailEnd/>
            </a:ln>
          </p:spPr>
          <p:txBody>
            <a:bodyPr wrap="none" anchor="ctr">
              <a:spAutoFit/>
            </a:bodyPr>
            <a:lstStyle/>
            <a:p>
              <a:endParaRPr lang="fr-FR"/>
            </a:p>
          </p:txBody>
        </p:sp>
        <p:grpSp>
          <p:nvGrpSpPr>
            <p:cNvPr id="76871" name="Group 135"/>
            <p:cNvGrpSpPr>
              <a:grpSpLocks/>
            </p:cNvGrpSpPr>
            <p:nvPr/>
          </p:nvGrpSpPr>
          <p:grpSpPr bwMode="auto">
            <a:xfrm>
              <a:off x="4704" y="2352"/>
              <a:ext cx="192" cy="240"/>
              <a:chOff x="3744" y="720"/>
              <a:chExt cx="192" cy="336"/>
            </a:xfrm>
          </p:grpSpPr>
          <p:sp>
            <p:nvSpPr>
              <p:cNvPr id="76839" name="Line 136"/>
              <p:cNvSpPr>
                <a:spLocks noChangeShapeType="1"/>
              </p:cNvSpPr>
              <p:nvPr/>
            </p:nvSpPr>
            <p:spPr bwMode="auto">
              <a:xfrm>
                <a:off x="3840" y="720"/>
                <a:ext cx="0" cy="240"/>
              </a:xfrm>
              <a:prstGeom prst="line">
                <a:avLst/>
              </a:prstGeom>
              <a:noFill/>
              <a:ln w="28575">
                <a:solidFill>
                  <a:srgbClr val="DDDDDD"/>
                </a:solidFill>
                <a:round/>
                <a:headEnd/>
                <a:tailEnd/>
              </a:ln>
            </p:spPr>
            <p:txBody>
              <a:bodyPr wrap="none" anchor="ctr">
                <a:spAutoFit/>
              </a:bodyPr>
              <a:lstStyle/>
              <a:p>
                <a:endParaRPr lang="fr-FR"/>
              </a:p>
            </p:txBody>
          </p:sp>
          <p:grpSp>
            <p:nvGrpSpPr>
              <p:cNvPr id="76872" name="Group 137"/>
              <p:cNvGrpSpPr>
                <a:grpSpLocks/>
              </p:cNvGrpSpPr>
              <p:nvPr/>
            </p:nvGrpSpPr>
            <p:grpSpPr bwMode="auto">
              <a:xfrm>
                <a:off x="3744" y="960"/>
                <a:ext cx="192" cy="96"/>
                <a:chOff x="3744" y="960"/>
                <a:chExt cx="192" cy="96"/>
              </a:xfrm>
            </p:grpSpPr>
            <p:sp>
              <p:nvSpPr>
                <p:cNvPr id="76841" name="Line 138"/>
                <p:cNvSpPr>
                  <a:spLocks noChangeShapeType="1"/>
                </p:cNvSpPr>
                <p:nvPr/>
              </p:nvSpPr>
              <p:spPr bwMode="auto">
                <a:xfrm flipH="1">
                  <a:off x="3744" y="960"/>
                  <a:ext cx="96" cy="96"/>
                </a:xfrm>
                <a:prstGeom prst="line">
                  <a:avLst/>
                </a:prstGeom>
                <a:noFill/>
                <a:ln w="28575">
                  <a:solidFill>
                    <a:srgbClr val="DDDDDD"/>
                  </a:solidFill>
                  <a:round/>
                  <a:headEnd/>
                  <a:tailEnd/>
                </a:ln>
              </p:spPr>
              <p:txBody>
                <a:bodyPr wrap="none" anchor="ctr">
                  <a:spAutoFit/>
                </a:bodyPr>
                <a:lstStyle/>
                <a:p>
                  <a:endParaRPr lang="fr-FR"/>
                </a:p>
              </p:txBody>
            </p:sp>
            <p:sp>
              <p:nvSpPr>
                <p:cNvPr id="76842" name="Line 139"/>
                <p:cNvSpPr>
                  <a:spLocks noChangeShapeType="1"/>
                </p:cNvSpPr>
                <p:nvPr/>
              </p:nvSpPr>
              <p:spPr bwMode="auto">
                <a:xfrm>
                  <a:off x="3840" y="960"/>
                  <a:ext cx="96" cy="96"/>
                </a:xfrm>
                <a:prstGeom prst="line">
                  <a:avLst/>
                </a:prstGeom>
                <a:noFill/>
                <a:ln w="28575">
                  <a:solidFill>
                    <a:srgbClr val="DDDDDD"/>
                  </a:solidFill>
                  <a:round/>
                  <a:headEnd/>
                  <a:tailEnd/>
                </a:ln>
              </p:spPr>
              <p:txBody>
                <a:bodyPr wrap="none" anchor="ctr">
                  <a:spAutoFit/>
                </a:bodyPr>
                <a:lstStyle/>
                <a:p>
                  <a:endParaRPr lang="fr-FR"/>
                </a:p>
              </p:txBody>
            </p:sp>
          </p:grpSp>
        </p:grpSp>
        <p:sp>
          <p:nvSpPr>
            <p:cNvPr id="76837" name="Line 140"/>
            <p:cNvSpPr>
              <a:spLocks noChangeShapeType="1"/>
            </p:cNvSpPr>
            <p:nvPr/>
          </p:nvSpPr>
          <p:spPr bwMode="auto">
            <a:xfrm flipH="1">
              <a:off x="4656" y="2400"/>
              <a:ext cx="144" cy="48"/>
            </a:xfrm>
            <a:prstGeom prst="line">
              <a:avLst/>
            </a:prstGeom>
            <a:noFill/>
            <a:ln w="28575">
              <a:solidFill>
                <a:srgbClr val="DDDDDD"/>
              </a:solidFill>
              <a:round/>
              <a:headEnd/>
              <a:tailEnd/>
            </a:ln>
          </p:spPr>
          <p:txBody>
            <a:bodyPr wrap="none" anchor="ctr">
              <a:spAutoFit/>
            </a:bodyPr>
            <a:lstStyle/>
            <a:p>
              <a:endParaRPr lang="fr-FR"/>
            </a:p>
          </p:txBody>
        </p:sp>
        <p:sp>
          <p:nvSpPr>
            <p:cNvPr id="76838" name="Line 141"/>
            <p:cNvSpPr>
              <a:spLocks noChangeShapeType="1"/>
            </p:cNvSpPr>
            <p:nvPr/>
          </p:nvSpPr>
          <p:spPr bwMode="auto">
            <a:xfrm>
              <a:off x="4800" y="2400"/>
              <a:ext cx="144" cy="48"/>
            </a:xfrm>
            <a:prstGeom prst="line">
              <a:avLst/>
            </a:prstGeom>
            <a:noFill/>
            <a:ln w="28575">
              <a:solidFill>
                <a:srgbClr val="DDDDDD"/>
              </a:solidFill>
              <a:round/>
              <a:headEnd/>
              <a:tailEnd/>
            </a:ln>
          </p:spPr>
          <p:txBody>
            <a:bodyPr wrap="none" anchor="ctr">
              <a:spAutoFit/>
            </a:bodyPr>
            <a:lstStyle/>
            <a:p>
              <a:endParaRPr lang="fr-FR"/>
            </a:p>
          </p:txBody>
        </p:sp>
      </p:grpSp>
      <p:sp>
        <p:nvSpPr>
          <p:cNvPr id="76805" name="Text Box 142"/>
          <p:cNvSpPr txBox="1">
            <a:spLocks noChangeArrowheads="1"/>
          </p:cNvSpPr>
          <p:nvPr/>
        </p:nvSpPr>
        <p:spPr bwMode="auto">
          <a:xfrm>
            <a:off x="2786063" y="1866900"/>
            <a:ext cx="4699000" cy="1997075"/>
          </a:xfrm>
          <a:prstGeom prst="rect">
            <a:avLst/>
          </a:prstGeom>
          <a:noFill/>
          <a:ln w="9525">
            <a:noFill/>
            <a:miter lim="800000"/>
            <a:headEnd/>
            <a:tailEnd/>
          </a:ln>
        </p:spPr>
        <p:txBody>
          <a:bodyPr>
            <a:spAutoFit/>
          </a:bodyPr>
          <a:lstStyle/>
          <a:p>
            <a:r>
              <a:rPr lang="fr-FR" sz="2500"/>
              <a:t>En ouvert ou en simple insu, il est possible d'identifier les patients du </a:t>
            </a:r>
            <a:r>
              <a:rPr lang="fr-FR" sz="2500">
                <a:solidFill>
                  <a:srgbClr val="FF9900"/>
                </a:solidFill>
              </a:rPr>
              <a:t>groupe traité</a:t>
            </a:r>
            <a:r>
              <a:rPr lang="fr-FR" sz="2500"/>
              <a:t> avec le traitement étudié et ceux du </a:t>
            </a:r>
            <a:r>
              <a:rPr lang="fr-FR" sz="2500">
                <a:solidFill>
                  <a:srgbClr val="00CC99"/>
                </a:solidFill>
              </a:rPr>
              <a:t>groupe contrôle</a:t>
            </a:r>
            <a:r>
              <a:rPr lang="fr-FR" sz="2500"/>
              <a:t>.</a:t>
            </a:r>
          </a:p>
        </p:txBody>
      </p:sp>
      <p:sp>
        <p:nvSpPr>
          <p:cNvPr id="76806" name="Text Box 143"/>
          <p:cNvSpPr txBox="1">
            <a:spLocks noChangeArrowheads="1"/>
          </p:cNvSpPr>
          <p:nvPr/>
        </p:nvSpPr>
        <p:spPr bwMode="auto">
          <a:xfrm>
            <a:off x="2770188" y="4316413"/>
            <a:ext cx="4849812" cy="1616075"/>
          </a:xfrm>
          <a:prstGeom prst="rect">
            <a:avLst/>
          </a:prstGeom>
          <a:noFill/>
          <a:ln w="9525">
            <a:noFill/>
            <a:miter lim="800000"/>
            <a:headEnd/>
            <a:tailEnd/>
          </a:ln>
        </p:spPr>
        <p:txBody>
          <a:bodyPr>
            <a:spAutoFit/>
          </a:bodyPr>
          <a:lstStyle/>
          <a:p>
            <a:r>
              <a:rPr lang="fr-FR" sz="2500"/>
              <a:t>En double insu, les patients ne peuvent se distinguer en fonction de leur appartenance à un groupe ou un autre.</a:t>
            </a:r>
          </a:p>
        </p:txBody>
      </p:sp>
      <p:sp>
        <p:nvSpPr>
          <p:cNvPr id="33" name="Espace réservé du numéro de diapositive 32">
            <a:extLst>
              <a:ext uri="{FF2B5EF4-FFF2-40B4-BE49-F238E27FC236}">
                <a16:creationId xmlns:a16="http://schemas.microsoft.com/office/drawing/2014/main" id="{F5C33B5A-3779-1BC3-AD67-16790A42F073}"/>
              </a:ext>
            </a:extLst>
          </p:cNvPr>
          <p:cNvSpPr>
            <a:spLocks noGrp="1"/>
          </p:cNvSpPr>
          <p:nvPr>
            <p:ph type="sldNum" sz="quarter" idx="12"/>
          </p:nvPr>
        </p:nvSpPr>
        <p:spPr/>
        <p:txBody>
          <a:bodyPr/>
          <a:lstStyle/>
          <a:p>
            <a:fld id="{611D7366-0FAE-4A69-A58C-120E1BA5BC8E}" type="slidenum">
              <a:rPr lang="fr-FR" smtClean="0"/>
              <a:t>39</a:t>
            </a:fld>
            <a:endParaRPr lang="fr-FR"/>
          </a:p>
        </p:txBody>
      </p:sp>
    </p:spTree>
    <p:custDataLst>
      <p:tags r:id="rId1"/>
    </p:custDataLst>
    <p:extLst>
      <p:ext uri="{BB962C8B-B14F-4D97-AF65-F5344CB8AC3E}">
        <p14:creationId xmlns:p14="http://schemas.microsoft.com/office/powerpoint/2010/main" val="3919188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1" fill="hold" nodeType="afterEffect">
                                  <p:stCondLst>
                                    <p:cond delay="0"/>
                                  </p:stCondLst>
                                  <p:childTnLst>
                                    <p:set>
                                      <p:cBhvr>
                                        <p:cTn id="11" dur="1" fill="hold">
                                          <p:stCondLst>
                                            <p:cond delay="0"/>
                                          </p:stCondLst>
                                        </p:cTn>
                                        <p:tgtEl>
                                          <p:spTgt spid="27"/>
                                        </p:tgtEl>
                                        <p:attrNameLst>
                                          <p:attrName>style.visibility</p:attrName>
                                        </p:attrNameLst>
                                      </p:cBhvr>
                                      <p:to>
                                        <p:strVal val="visible"/>
                                      </p:to>
                                    </p:set>
                                    <p:anim calcmode="lin" valueType="num">
                                      <p:cBhvr additive="base">
                                        <p:cTn id="12" dur="500" fill="hold"/>
                                        <p:tgtEl>
                                          <p:spTgt spid="27"/>
                                        </p:tgtEl>
                                        <p:attrNameLst>
                                          <p:attrName>ppt_x</p:attrName>
                                        </p:attrNameLst>
                                      </p:cBhvr>
                                      <p:tavLst>
                                        <p:tav tm="0">
                                          <p:val>
                                            <p:strVal val="#ppt_x"/>
                                          </p:val>
                                        </p:tav>
                                        <p:tav tm="100000">
                                          <p:val>
                                            <p:strVal val="#ppt_x"/>
                                          </p:val>
                                        </p:tav>
                                      </p:tavLst>
                                    </p:anim>
                                    <p:anim calcmode="lin" valueType="num">
                                      <p:cBhvr additive="base">
                                        <p:cTn id="13" dur="500" fill="hold"/>
                                        <p:tgtEl>
                                          <p:spTgt spid="2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a:extLst>
              <a:ext uri="{FF2B5EF4-FFF2-40B4-BE49-F238E27FC236}">
                <a16:creationId xmlns:a16="http://schemas.microsoft.com/office/drawing/2014/main" id="{C75C16AB-150B-4D16-B4AE-4B981CDBF1BA}"/>
              </a:ext>
            </a:extLst>
          </p:cNvPr>
          <p:cNvSpPr>
            <a:spLocks noGrp="1"/>
          </p:cNvSpPr>
          <p:nvPr>
            <p:ph type="title"/>
          </p:nvPr>
        </p:nvSpPr>
        <p:spPr/>
        <p:txBody>
          <a:bodyPr/>
          <a:lstStyle/>
          <a:p>
            <a:r>
              <a:rPr lang="fr-FR" altLang="fr-FR"/>
              <a:t>Problématique</a:t>
            </a:r>
          </a:p>
        </p:txBody>
      </p:sp>
      <p:sp>
        <p:nvSpPr>
          <p:cNvPr id="23555" name="Espace réservé du contenu 2">
            <a:extLst>
              <a:ext uri="{FF2B5EF4-FFF2-40B4-BE49-F238E27FC236}">
                <a16:creationId xmlns:a16="http://schemas.microsoft.com/office/drawing/2014/main" id="{CDFEC87D-C7AD-4292-8CAE-52ADC3C6AF87}"/>
              </a:ext>
            </a:extLst>
          </p:cNvPr>
          <p:cNvSpPr>
            <a:spLocks noGrp="1"/>
          </p:cNvSpPr>
          <p:nvPr>
            <p:ph idx="1"/>
          </p:nvPr>
        </p:nvSpPr>
        <p:spPr/>
        <p:txBody>
          <a:bodyPr>
            <a:normAutofit fontScale="85000" lnSpcReduction="20000"/>
          </a:bodyPr>
          <a:lstStyle/>
          <a:p>
            <a:r>
              <a:rPr lang="fr-FR" altLang="fr-FR" dirty="0"/>
              <a:t>De nombreux phénomènes peuvent conduire à produire des </a:t>
            </a:r>
            <a:r>
              <a:rPr lang="fr-FR" altLang="fr-FR" b="1" dirty="0"/>
              <a:t>résultats apparemment en faveur de l’efficacité</a:t>
            </a:r>
            <a:br>
              <a:rPr lang="fr-FR" altLang="fr-FR" dirty="0"/>
            </a:br>
            <a:r>
              <a:rPr lang="fr-FR" altLang="fr-FR" dirty="0"/>
              <a:t>en l’absence de réelle efficacité du traitement évalué </a:t>
            </a:r>
          </a:p>
          <a:p>
            <a:pPr lvl="1"/>
            <a:r>
              <a:rPr lang="fr-FR" altLang="fr-FR" dirty="0"/>
              <a:t>Les biais, </a:t>
            </a:r>
          </a:p>
          <a:p>
            <a:pPr lvl="1"/>
            <a:r>
              <a:rPr lang="fr-FR" altLang="fr-FR" dirty="0"/>
              <a:t>Le hasard (fluctuations aléatoires d’</a:t>
            </a:r>
            <a:r>
              <a:rPr lang="fr-FR" altLang="fr-FR" dirty="0" err="1"/>
              <a:t>échantillonage</a:t>
            </a:r>
            <a:r>
              <a:rPr lang="fr-FR" altLang="fr-FR" dirty="0"/>
              <a:t>) </a:t>
            </a:r>
          </a:p>
          <a:p>
            <a:endParaRPr lang="fr-FR" altLang="fr-FR" dirty="0"/>
          </a:p>
          <a:p>
            <a:r>
              <a:rPr lang="fr-FR" altLang="fr-FR" dirty="0"/>
              <a:t>Un résultat peut être </a:t>
            </a:r>
            <a:r>
              <a:rPr lang="fr-FR" altLang="fr-FR" b="1" dirty="0"/>
              <a:t>faussement positif</a:t>
            </a:r>
          </a:p>
          <a:p>
            <a:endParaRPr lang="fr-FR" altLang="fr-FR" dirty="0"/>
          </a:p>
          <a:p>
            <a:r>
              <a:rPr lang="fr-FR" altLang="fr-FR" dirty="0"/>
              <a:t>Enjeux</a:t>
            </a:r>
          </a:p>
          <a:p>
            <a:pPr lvl="1"/>
            <a:r>
              <a:rPr lang="fr-FR" altLang="fr-FR" dirty="0"/>
              <a:t>Comment décider de l’intérêt d’un traitement </a:t>
            </a:r>
            <a:r>
              <a:rPr lang="fr-FR" altLang="fr-FR" b="1" dirty="0"/>
              <a:t>en évitant de se baser sur un résultat faussement positif</a:t>
            </a:r>
          </a:p>
        </p:txBody>
      </p:sp>
      <p:sp>
        <p:nvSpPr>
          <p:cNvPr id="2" name="Espace réservé du numéro de diapositive 1">
            <a:extLst>
              <a:ext uri="{FF2B5EF4-FFF2-40B4-BE49-F238E27FC236}">
                <a16:creationId xmlns:a16="http://schemas.microsoft.com/office/drawing/2014/main" id="{EBFE1E35-3A36-FF2E-98D9-EA2D1C974FA0}"/>
              </a:ext>
            </a:extLst>
          </p:cNvPr>
          <p:cNvSpPr>
            <a:spLocks noGrp="1"/>
          </p:cNvSpPr>
          <p:nvPr>
            <p:ph type="sldNum" sz="quarter" idx="12"/>
          </p:nvPr>
        </p:nvSpPr>
        <p:spPr/>
        <p:txBody>
          <a:bodyPr/>
          <a:lstStyle/>
          <a:p>
            <a:fld id="{611D7366-0FAE-4A69-A58C-120E1BA5BC8E}" type="slidenum">
              <a:rPr lang="fr-FR" smtClean="0"/>
              <a:t>4</a:t>
            </a:fld>
            <a:endParaRPr lang="fr-F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normAutofit fontScale="90000"/>
          </a:bodyPr>
          <a:lstStyle/>
          <a:p>
            <a:r>
              <a:rPr lang="fr-FR" dirty="0"/>
              <a:t>Au total : Essai contrôlé randomisé en double aveugle</a:t>
            </a:r>
          </a:p>
        </p:txBody>
      </p:sp>
      <p:sp>
        <p:nvSpPr>
          <p:cNvPr id="94211" name="Rectangle 3"/>
          <p:cNvSpPr>
            <a:spLocks noChangeArrowheads="1"/>
          </p:cNvSpPr>
          <p:nvPr/>
        </p:nvSpPr>
        <p:spPr bwMode="auto">
          <a:xfrm>
            <a:off x="217488" y="3556000"/>
            <a:ext cx="1728787" cy="406400"/>
          </a:xfrm>
          <a:prstGeom prst="rect">
            <a:avLst/>
          </a:prstGeom>
          <a:solidFill>
            <a:schemeClr val="accent1"/>
          </a:solidFill>
          <a:ln w="9525">
            <a:solidFill>
              <a:schemeClr val="tx1"/>
            </a:solidFill>
            <a:miter lim="800000"/>
            <a:headEnd/>
            <a:tailEnd/>
          </a:ln>
        </p:spPr>
        <p:txBody>
          <a:bodyPr wrap="none" anchor="ctr">
            <a:spAutoFit/>
          </a:bodyPr>
          <a:lstStyle/>
          <a:p>
            <a:pPr algn="ctr"/>
            <a:r>
              <a:rPr lang="fr-FR" sz="2000">
                <a:latin typeface="Times New Roman" pitchFamily="18" charset="0"/>
              </a:rPr>
              <a:t>Randomisation</a:t>
            </a:r>
          </a:p>
        </p:txBody>
      </p:sp>
      <p:sp>
        <p:nvSpPr>
          <p:cNvPr id="94212" name="Rectangle 4"/>
          <p:cNvSpPr>
            <a:spLocks noChangeArrowheads="1"/>
          </p:cNvSpPr>
          <p:nvPr/>
        </p:nvSpPr>
        <p:spPr bwMode="auto">
          <a:xfrm>
            <a:off x="2303463" y="2560638"/>
            <a:ext cx="808037" cy="406400"/>
          </a:xfrm>
          <a:prstGeom prst="rect">
            <a:avLst/>
          </a:prstGeom>
          <a:solidFill>
            <a:schemeClr val="accent1"/>
          </a:solidFill>
          <a:ln w="9525">
            <a:solidFill>
              <a:schemeClr val="tx1"/>
            </a:solidFill>
            <a:miter lim="800000"/>
            <a:headEnd/>
            <a:tailEnd/>
          </a:ln>
        </p:spPr>
        <p:txBody>
          <a:bodyPr wrap="none" anchor="ctr">
            <a:spAutoFit/>
          </a:bodyPr>
          <a:lstStyle/>
          <a:p>
            <a:pPr algn="ctr"/>
            <a:r>
              <a:rPr lang="fr-FR" sz="2000">
                <a:latin typeface="Times New Roman" pitchFamily="18" charset="0"/>
              </a:rPr>
              <a:t>Grp T</a:t>
            </a:r>
          </a:p>
        </p:txBody>
      </p:sp>
      <p:sp>
        <p:nvSpPr>
          <p:cNvPr id="94213" name="Rectangle 5"/>
          <p:cNvSpPr>
            <a:spLocks noChangeArrowheads="1"/>
          </p:cNvSpPr>
          <p:nvPr/>
        </p:nvSpPr>
        <p:spPr bwMode="auto">
          <a:xfrm>
            <a:off x="2297113" y="4597400"/>
            <a:ext cx="822325" cy="406400"/>
          </a:xfrm>
          <a:prstGeom prst="rect">
            <a:avLst/>
          </a:prstGeom>
          <a:solidFill>
            <a:schemeClr val="accent1"/>
          </a:solidFill>
          <a:ln w="9525">
            <a:solidFill>
              <a:schemeClr val="tx1"/>
            </a:solidFill>
            <a:miter lim="800000"/>
            <a:headEnd/>
            <a:tailEnd/>
          </a:ln>
        </p:spPr>
        <p:txBody>
          <a:bodyPr wrap="none" anchor="ctr">
            <a:spAutoFit/>
          </a:bodyPr>
          <a:lstStyle/>
          <a:p>
            <a:pPr algn="ctr"/>
            <a:r>
              <a:rPr lang="fr-FR" sz="2000">
                <a:latin typeface="Times New Roman" pitchFamily="18" charset="0"/>
              </a:rPr>
              <a:t>Grp C</a:t>
            </a:r>
          </a:p>
        </p:txBody>
      </p:sp>
      <p:cxnSp>
        <p:nvCxnSpPr>
          <p:cNvPr id="94214" name="AutoShape 6"/>
          <p:cNvCxnSpPr>
            <a:cxnSpLocks noChangeShapeType="1"/>
            <a:stCxn id="94211" idx="0"/>
            <a:endCxn id="94212" idx="1"/>
          </p:cNvCxnSpPr>
          <p:nvPr/>
        </p:nvCxnSpPr>
        <p:spPr bwMode="auto">
          <a:xfrm rot="-5400000">
            <a:off x="1296988" y="2549525"/>
            <a:ext cx="792162" cy="1220788"/>
          </a:xfrm>
          <a:prstGeom prst="bentConnector2">
            <a:avLst/>
          </a:prstGeom>
          <a:noFill/>
          <a:ln w="9525">
            <a:solidFill>
              <a:schemeClr val="tx1"/>
            </a:solidFill>
            <a:miter lim="800000"/>
            <a:headEnd/>
            <a:tailEnd type="triangle" w="med" len="med"/>
          </a:ln>
        </p:spPr>
      </p:cxnSp>
      <p:cxnSp>
        <p:nvCxnSpPr>
          <p:cNvPr id="94215" name="AutoShape 7"/>
          <p:cNvCxnSpPr>
            <a:cxnSpLocks noChangeShapeType="1"/>
            <a:stCxn id="94211" idx="2"/>
            <a:endCxn id="94213" idx="1"/>
          </p:cNvCxnSpPr>
          <p:nvPr/>
        </p:nvCxnSpPr>
        <p:spPr bwMode="auto">
          <a:xfrm rot="16200000" flipH="1">
            <a:off x="1270794" y="3774281"/>
            <a:ext cx="838200" cy="1214438"/>
          </a:xfrm>
          <a:prstGeom prst="bentConnector2">
            <a:avLst/>
          </a:prstGeom>
          <a:noFill/>
          <a:ln w="9525">
            <a:solidFill>
              <a:schemeClr val="tx1"/>
            </a:solidFill>
            <a:miter lim="800000"/>
            <a:headEnd/>
            <a:tailEnd type="triangle" w="med" len="med"/>
          </a:ln>
        </p:spPr>
      </p:cxnSp>
      <p:cxnSp>
        <p:nvCxnSpPr>
          <p:cNvPr id="94216" name="AutoShape 8"/>
          <p:cNvCxnSpPr>
            <a:cxnSpLocks noChangeShapeType="1"/>
            <a:stCxn id="94212" idx="3"/>
            <a:endCxn id="94218" idx="1"/>
          </p:cNvCxnSpPr>
          <p:nvPr/>
        </p:nvCxnSpPr>
        <p:spPr bwMode="auto">
          <a:xfrm>
            <a:off x="3111500" y="2763838"/>
            <a:ext cx="4138613" cy="19050"/>
          </a:xfrm>
          <a:prstGeom prst="straightConnector1">
            <a:avLst/>
          </a:prstGeom>
          <a:noFill/>
          <a:ln w="9525">
            <a:solidFill>
              <a:schemeClr val="tx1"/>
            </a:solidFill>
            <a:round/>
            <a:headEnd/>
            <a:tailEnd type="triangle" w="med" len="med"/>
          </a:ln>
        </p:spPr>
      </p:cxnSp>
      <p:cxnSp>
        <p:nvCxnSpPr>
          <p:cNvPr id="94217" name="AutoShape 9"/>
          <p:cNvCxnSpPr>
            <a:cxnSpLocks noChangeShapeType="1"/>
            <a:stCxn id="94213" idx="3"/>
            <a:endCxn id="94219" idx="1"/>
          </p:cNvCxnSpPr>
          <p:nvPr/>
        </p:nvCxnSpPr>
        <p:spPr bwMode="auto">
          <a:xfrm>
            <a:off x="3119438" y="4800600"/>
            <a:ext cx="4222750" cy="19050"/>
          </a:xfrm>
          <a:prstGeom prst="straightConnector1">
            <a:avLst/>
          </a:prstGeom>
          <a:noFill/>
          <a:ln w="9525">
            <a:solidFill>
              <a:schemeClr val="tx1"/>
            </a:solidFill>
            <a:round/>
            <a:headEnd/>
            <a:tailEnd type="triangle" w="med" len="med"/>
          </a:ln>
        </p:spPr>
      </p:cxnSp>
      <p:sp>
        <p:nvSpPr>
          <p:cNvPr id="94218" name="Text Box 10"/>
          <p:cNvSpPr txBox="1">
            <a:spLocks noChangeArrowheads="1"/>
          </p:cNvSpPr>
          <p:nvPr/>
        </p:nvSpPr>
        <p:spPr bwMode="auto">
          <a:xfrm>
            <a:off x="7250113" y="2584450"/>
            <a:ext cx="887412" cy="396875"/>
          </a:xfrm>
          <a:prstGeom prst="rect">
            <a:avLst/>
          </a:prstGeom>
          <a:noFill/>
          <a:ln w="9525">
            <a:noFill/>
            <a:miter lim="800000"/>
            <a:headEnd/>
            <a:tailEnd/>
          </a:ln>
        </p:spPr>
        <p:txBody>
          <a:bodyPr wrap="none">
            <a:spAutoFit/>
          </a:bodyPr>
          <a:lstStyle/>
          <a:p>
            <a:r>
              <a:rPr lang="fr-FR" sz="2000">
                <a:latin typeface="Times New Roman" pitchFamily="18" charset="0"/>
              </a:rPr>
              <a:t>Critère</a:t>
            </a:r>
          </a:p>
        </p:txBody>
      </p:sp>
      <p:sp>
        <p:nvSpPr>
          <p:cNvPr id="94219" name="Text Box 11"/>
          <p:cNvSpPr txBox="1">
            <a:spLocks noChangeArrowheads="1"/>
          </p:cNvSpPr>
          <p:nvPr/>
        </p:nvSpPr>
        <p:spPr bwMode="auto">
          <a:xfrm>
            <a:off x="7342188" y="4621213"/>
            <a:ext cx="887412" cy="396875"/>
          </a:xfrm>
          <a:prstGeom prst="rect">
            <a:avLst/>
          </a:prstGeom>
          <a:noFill/>
          <a:ln w="9525">
            <a:noFill/>
            <a:miter lim="800000"/>
            <a:headEnd/>
            <a:tailEnd/>
          </a:ln>
        </p:spPr>
        <p:txBody>
          <a:bodyPr wrap="none">
            <a:spAutoFit/>
          </a:bodyPr>
          <a:lstStyle/>
          <a:p>
            <a:r>
              <a:rPr lang="fr-FR" sz="2000">
                <a:latin typeface="Times New Roman" pitchFamily="18" charset="0"/>
              </a:rPr>
              <a:t>Critère</a:t>
            </a:r>
          </a:p>
        </p:txBody>
      </p:sp>
      <p:sp>
        <p:nvSpPr>
          <p:cNvPr id="94220" name="Text Box 12"/>
          <p:cNvSpPr txBox="1">
            <a:spLocks noChangeArrowheads="1"/>
          </p:cNvSpPr>
          <p:nvPr/>
        </p:nvSpPr>
        <p:spPr bwMode="auto">
          <a:xfrm>
            <a:off x="1835696" y="3429000"/>
            <a:ext cx="1662112" cy="923330"/>
          </a:xfrm>
          <a:prstGeom prst="rect">
            <a:avLst/>
          </a:prstGeom>
          <a:noFill/>
          <a:ln w="9525">
            <a:noFill/>
            <a:miter lim="800000"/>
            <a:headEnd/>
            <a:tailEnd/>
          </a:ln>
        </p:spPr>
        <p:txBody>
          <a:bodyPr wrap="square">
            <a:spAutoFit/>
          </a:bodyPr>
          <a:lstStyle/>
          <a:p>
            <a:pPr algn="ctr"/>
            <a:r>
              <a:rPr lang="fr-FR" sz="1800" dirty="0">
                <a:latin typeface="Times New Roman" pitchFamily="18" charset="0"/>
              </a:rPr>
              <a:t>Groupe de m</a:t>
            </a:r>
            <a:r>
              <a:rPr lang="fr-FR" dirty="0">
                <a:latin typeface="Times New Roman" pitchFamily="18" charset="0"/>
              </a:rPr>
              <a:t>ê</a:t>
            </a:r>
            <a:r>
              <a:rPr lang="fr-FR" sz="1800" dirty="0">
                <a:latin typeface="Times New Roman" pitchFamily="18" charset="0"/>
              </a:rPr>
              <a:t>me pronostique</a:t>
            </a:r>
          </a:p>
        </p:txBody>
      </p:sp>
      <p:cxnSp>
        <p:nvCxnSpPr>
          <p:cNvPr id="94221" name="AutoShape 13"/>
          <p:cNvCxnSpPr>
            <a:cxnSpLocks noChangeShapeType="1"/>
            <a:stCxn id="94220" idx="0"/>
            <a:endCxn id="94212" idx="2"/>
          </p:cNvCxnSpPr>
          <p:nvPr/>
        </p:nvCxnSpPr>
        <p:spPr bwMode="auto">
          <a:xfrm flipV="1">
            <a:off x="2666752" y="2967038"/>
            <a:ext cx="40730" cy="461962"/>
          </a:xfrm>
          <a:prstGeom prst="straightConnector1">
            <a:avLst/>
          </a:prstGeom>
          <a:noFill/>
          <a:ln w="9525">
            <a:solidFill>
              <a:schemeClr val="tx1"/>
            </a:solidFill>
            <a:round/>
            <a:headEnd/>
            <a:tailEnd type="triangle" w="med" len="med"/>
          </a:ln>
        </p:spPr>
      </p:cxnSp>
      <p:cxnSp>
        <p:nvCxnSpPr>
          <p:cNvPr id="94222" name="AutoShape 14"/>
          <p:cNvCxnSpPr>
            <a:cxnSpLocks noChangeShapeType="1"/>
            <a:stCxn id="94220" idx="2"/>
            <a:endCxn id="94213" idx="0"/>
          </p:cNvCxnSpPr>
          <p:nvPr/>
        </p:nvCxnSpPr>
        <p:spPr bwMode="auto">
          <a:xfrm>
            <a:off x="2666752" y="4352330"/>
            <a:ext cx="41524" cy="245070"/>
          </a:xfrm>
          <a:prstGeom prst="straightConnector1">
            <a:avLst/>
          </a:prstGeom>
          <a:noFill/>
          <a:ln w="9525">
            <a:solidFill>
              <a:schemeClr val="tx1"/>
            </a:solidFill>
            <a:round/>
            <a:headEnd/>
            <a:tailEnd type="triangle" w="med" len="med"/>
          </a:ln>
        </p:spPr>
      </p:cxnSp>
      <p:sp>
        <p:nvSpPr>
          <p:cNvPr id="94223" name="Text Box 15"/>
          <p:cNvSpPr txBox="1">
            <a:spLocks noChangeArrowheads="1"/>
          </p:cNvSpPr>
          <p:nvPr/>
        </p:nvSpPr>
        <p:spPr bwMode="auto">
          <a:xfrm>
            <a:off x="3733800" y="3581400"/>
            <a:ext cx="2882900" cy="366713"/>
          </a:xfrm>
          <a:prstGeom prst="rect">
            <a:avLst/>
          </a:prstGeom>
          <a:noFill/>
          <a:ln w="9525">
            <a:noFill/>
            <a:miter lim="800000"/>
            <a:headEnd/>
            <a:tailEnd/>
          </a:ln>
        </p:spPr>
        <p:txBody>
          <a:bodyPr wrap="none">
            <a:spAutoFit/>
          </a:bodyPr>
          <a:lstStyle/>
          <a:p>
            <a:r>
              <a:rPr lang="fr-FR" sz="1800" dirty="0">
                <a:latin typeface="Times New Roman" pitchFamily="18" charset="0"/>
              </a:rPr>
              <a:t>Maintien de la comparabilité</a:t>
            </a:r>
          </a:p>
        </p:txBody>
      </p:sp>
      <p:cxnSp>
        <p:nvCxnSpPr>
          <p:cNvPr id="94224" name="AutoShape 16"/>
          <p:cNvCxnSpPr>
            <a:cxnSpLocks noChangeShapeType="1"/>
            <a:stCxn id="94223" idx="0"/>
          </p:cNvCxnSpPr>
          <p:nvPr/>
        </p:nvCxnSpPr>
        <p:spPr bwMode="auto">
          <a:xfrm flipV="1">
            <a:off x="5175250" y="2819400"/>
            <a:ext cx="6350" cy="762000"/>
          </a:xfrm>
          <a:prstGeom prst="straightConnector1">
            <a:avLst/>
          </a:prstGeom>
          <a:noFill/>
          <a:ln w="9525">
            <a:solidFill>
              <a:schemeClr val="tx1"/>
            </a:solidFill>
            <a:round/>
            <a:headEnd/>
            <a:tailEnd type="triangle" w="med" len="med"/>
          </a:ln>
        </p:spPr>
      </p:cxnSp>
      <p:cxnSp>
        <p:nvCxnSpPr>
          <p:cNvPr id="94225" name="AutoShape 17"/>
          <p:cNvCxnSpPr>
            <a:cxnSpLocks noChangeShapeType="1"/>
            <a:stCxn id="94223" idx="2"/>
          </p:cNvCxnSpPr>
          <p:nvPr/>
        </p:nvCxnSpPr>
        <p:spPr bwMode="auto">
          <a:xfrm>
            <a:off x="5175250" y="3948113"/>
            <a:ext cx="6350" cy="776287"/>
          </a:xfrm>
          <a:prstGeom prst="straightConnector1">
            <a:avLst/>
          </a:prstGeom>
          <a:noFill/>
          <a:ln w="9525">
            <a:solidFill>
              <a:schemeClr val="tx1"/>
            </a:solidFill>
            <a:round/>
            <a:headEnd/>
            <a:tailEnd type="triangle" w="med" len="med"/>
          </a:ln>
        </p:spPr>
      </p:cxnSp>
      <p:sp>
        <p:nvSpPr>
          <p:cNvPr id="94226" name="Text Box 18"/>
          <p:cNvSpPr txBox="1">
            <a:spLocks noChangeArrowheads="1"/>
          </p:cNvSpPr>
          <p:nvPr/>
        </p:nvSpPr>
        <p:spPr bwMode="auto">
          <a:xfrm>
            <a:off x="1411117" y="5611882"/>
            <a:ext cx="2457789" cy="707886"/>
          </a:xfrm>
          <a:prstGeom prst="rect">
            <a:avLst/>
          </a:prstGeom>
          <a:noFill/>
          <a:ln w="12700">
            <a:noFill/>
            <a:miter lim="800000"/>
            <a:headEnd type="none" w="sm" len="sm"/>
            <a:tailEnd type="none" w="lg" len="med"/>
          </a:ln>
        </p:spPr>
        <p:txBody>
          <a:bodyPr wrap="none">
            <a:spAutoFit/>
          </a:bodyPr>
          <a:lstStyle/>
          <a:p>
            <a:r>
              <a:rPr lang="fr-FR" sz="2000" dirty="0"/>
              <a:t>Biais de sélection</a:t>
            </a:r>
          </a:p>
          <a:p>
            <a:r>
              <a:rPr lang="fr-FR" sz="2000" dirty="0"/>
              <a:t>Facteurs de confusion</a:t>
            </a:r>
          </a:p>
        </p:txBody>
      </p:sp>
      <p:sp>
        <p:nvSpPr>
          <p:cNvPr id="94227" name="Text Box 19"/>
          <p:cNvSpPr txBox="1">
            <a:spLocks noChangeArrowheads="1"/>
          </p:cNvSpPr>
          <p:nvPr/>
        </p:nvSpPr>
        <p:spPr bwMode="auto">
          <a:xfrm>
            <a:off x="4191000" y="5797550"/>
            <a:ext cx="1515158" cy="400110"/>
          </a:xfrm>
          <a:prstGeom prst="rect">
            <a:avLst/>
          </a:prstGeom>
          <a:noFill/>
          <a:ln w="12700">
            <a:noFill/>
            <a:miter lim="800000"/>
            <a:headEnd type="none" w="sm" len="sm"/>
            <a:tailEnd type="none" w="lg" len="med"/>
          </a:ln>
        </p:spPr>
        <p:txBody>
          <a:bodyPr wrap="none">
            <a:spAutoFit/>
          </a:bodyPr>
          <a:lstStyle/>
          <a:p>
            <a:r>
              <a:rPr lang="fr-FR" sz="2000" dirty="0"/>
              <a:t>Biais de suivi</a:t>
            </a:r>
          </a:p>
        </p:txBody>
      </p:sp>
      <p:sp>
        <p:nvSpPr>
          <p:cNvPr id="94228" name="Text Box 20"/>
          <p:cNvSpPr txBox="1">
            <a:spLocks noChangeArrowheads="1"/>
          </p:cNvSpPr>
          <p:nvPr/>
        </p:nvSpPr>
        <p:spPr bwMode="auto">
          <a:xfrm>
            <a:off x="6957687" y="5797550"/>
            <a:ext cx="1829155" cy="400110"/>
          </a:xfrm>
          <a:prstGeom prst="rect">
            <a:avLst/>
          </a:prstGeom>
          <a:noFill/>
          <a:ln w="12700">
            <a:noFill/>
            <a:miter lim="800000"/>
            <a:headEnd type="none" w="sm" len="sm"/>
            <a:tailEnd type="none" w="lg" len="med"/>
          </a:ln>
        </p:spPr>
        <p:txBody>
          <a:bodyPr wrap="none">
            <a:spAutoFit/>
          </a:bodyPr>
          <a:lstStyle/>
          <a:p>
            <a:r>
              <a:rPr lang="fr-FR" sz="2000" dirty="0"/>
              <a:t>Biais de mesure</a:t>
            </a:r>
          </a:p>
        </p:txBody>
      </p:sp>
      <p:sp>
        <p:nvSpPr>
          <p:cNvPr id="94229" name="Text Box 21"/>
          <p:cNvSpPr txBox="1">
            <a:spLocks noChangeArrowheads="1"/>
          </p:cNvSpPr>
          <p:nvPr/>
        </p:nvSpPr>
        <p:spPr bwMode="auto">
          <a:xfrm>
            <a:off x="4114800" y="1600200"/>
            <a:ext cx="1828800" cy="396875"/>
          </a:xfrm>
          <a:prstGeom prst="rect">
            <a:avLst/>
          </a:prstGeom>
          <a:noFill/>
          <a:ln w="12700">
            <a:noFill/>
            <a:miter lim="800000"/>
            <a:headEnd type="none" w="sm" len="sm"/>
            <a:tailEnd type="none" w="lg" len="med"/>
          </a:ln>
        </p:spPr>
        <p:txBody>
          <a:bodyPr wrap="none">
            <a:spAutoFit/>
          </a:bodyPr>
          <a:lstStyle/>
          <a:p>
            <a:r>
              <a:rPr lang="fr-FR" sz="2000"/>
              <a:t>Biais d'attrition</a:t>
            </a:r>
          </a:p>
        </p:txBody>
      </p:sp>
      <p:sp>
        <p:nvSpPr>
          <p:cNvPr id="94230" name="AutoShape 22"/>
          <p:cNvSpPr>
            <a:spLocks noChangeArrowheads="1"/>
          </p:cNvSpPr>
          <p:nvPr/>
        </p:nvSpPr>
        <p:spPr bwMode="auto">
          <a:xfrm>
            <a:off x="2452688" y="5105400"/>
            <a:ext cx="457200" cy="533400"/>
          </a:xfrm>
          <a:prstGeom prst="upArrow">
            <a:avLst>
              <a:gd name="adj1" fmla="val 50000"/>
              <a:gd name="adj2" fmla="val 29167"/>
            </a:avLst>
          </a:prstGeom>
          <a:solidFill>
            <a:schemeClr val="accent1"/>
          </a:solidFill>
          <a:ln w="12700">
            <a:solidFill>
              <a:schemeClr val="tx1"/>
            </a:solidFill>
            <a:miter lim="800000"/>
            <a:headEnd type="none" w="sm" len="sm"/>
            <a:tailEnd type="none" w="lg" len="med"/>
          </a:ln>
        </p:spPr>
        <p:txBody>
          <a:bodyPr wrap="none" anchor="ctr"/>
          <a:lstStyle/>
          <a:p>
            <a:endParaRPr lang="fr-FR"/>
          </a:p>
        </p:txBody>
      </p:sp>
      <p:sp>
        <p:nvSpPr>
          <p:cNvPr id="94231" name="AutoShape 23"/>
          <p:cNvSpPr>
            <a:spLocks noChangeArrowheads="1"/>
          </p:cNvSpPr>
          <p:nvPr/>
        </p:nvSpPr>
        <p:spPr bwMode="auto">
          <a:xfrm>
            <a:off x="5121275" y="5105400"/>
            <a:ext cx="457200" cy="533400"/>
          </a:xfrm>
          <a:prstGeom prst="upArrow">
            <a:avLst>
              <a:gd name="adj1" fmla="val 50000"/>
              <a:gd name="adj2" fmla="val 29167"/>
            </a:avLst>
          </a:prstGeom>
          <a:solidFill>
            <a:schemeClr val="accent1"/>
          </a:solidFill>
          <a:ln w="12700">
            <a:solidFill>
              <a:schemeClr val="tx1"/>
            </a:solidFill>
            <a:miter lim="800000"/>
            <a:headEnd type="none" w="sm" len="sm"/>
            <a:tailEnd type="none" w="lg" len="med"/>
          </a:ln>
        </p:spPr>
        <p:txBody>
          <a:bodyPr wrap="none" anchor="ctr"/>
          <a:lstStyle/>
          <a:p>
            <a:endParaRPr lang="fr-FR"/>
          </a:p>
        </p:txBody>
      </p:sp>
      <p:sp>
        <p:nvSpPr>
          <p:cNvPr id="94232" name="AutoShape 24"/>
          <p:cNvSpPr>
            <a:spLocks noChangeArrowheads="1"/>
          </p:cNvSpPr>
          <p:nvPr/>
        </p:nvSpPr>
        <p:spPr bwMode="auto">
          <a:xfrm>
            <a:off x="7615238" y="5105400"/>
            <a:ext cx="457200" cy="533400"/>
          </a:xfrm>
          <a:prstGeom prst="upArrow">
            <a:avLst>
              <a:gd name="adj1" fmla="val 50000"/>
              <a:gd name="adj2" fmla="val 29167"/>
            </a:avLst>
          </a:prstGeom>
          <a:solidFill>
            <a:schemeClr val="accent1"/>
          </a:solidFill>
          <a:ln w="12700">
            <a:solidFill>
              <a:schemeClr val="tx1"/>
            </a:solidFill>
            <a:miter lim="800000"/>
            <a:headEnd type="none" w="sm" len="sm"/>
            <a:tailEnd type="none" w="lg" len="med"/>
          </a:ln>
        </p:spPr>
        <p:txBody>
          <a:bodyPr wrap="none" anchor="ctr"/>
          <a:lstStyle/>
          <a:p>
            <a:endParaRPr lang="fr-FR"/>
          </a:p>
        </p:txBody>
      </p:sp>
      <p:sp>
        <p:nvSpPr>
          <p:cNvPr id="94233" name="AutoShape 26"/>
          <p:cNvSpPr>
            <a:spLocks noChangeArrowheads="1"/>
          </p:cNvSpPr>
          <p:nvPr/>
        </p:nvSpPr>
        <p:spPr bwMode="auto">
          <a:xfrm flipV="1">
            <a:off x="4724400" y="2057400"/>
            <a:ext cx="457200" cy="533400"/>
          </a:xfrm>
          <a:prstGeom prst="upArrow">
            <a:avLst>
              <a:gd name="adj1" fmla="val 50000"/>
              <a:gd name="adj2" fmla="val 29167"/>
            </a:avLst>
          </a:prstGeom>
          <a:solidFill>
            <a:schemeClr val="accent1"/>
          </a:solidFill>
          <a:ln w="12700">
            <a:solidFill>
              <a:schemeClr val="tx1"/>
            </a:solidFill>
            <a:miter lim="800000"/>
            <a:headEnd type="none" w="sm" len="sm"/>
            <a:tailEnd type="none" w="lg" len="med"/>
          </a:ln>
        </p:spPr>
        <p:txBody>
          <a:bodyPr wrap="none" anchor="ctr"/>
          <a:lstStyle/>
          <a:p>
            <a:endParaRPr lang="fr-FR"/>
          </a:p>
        </p:txBody>
      </p:sp>
      <p:sp>
        <p:nvSpPr>
          <p:cNvPr id="225307" name="Text Box 27"/>
          <p:cNvSpPr txBox="1">
            <a:spLocks noChangeArrowheads="1"/>
          </p:cNvSpPr>
          <p:nvPr/>
        </p:nvSpPr>
        <p:spPr bwMode="auto">
          <a:xfrm>
            <a:off x="1447800" y="6212160"/>
            <a:ext cx="2384425" cy="457200"/>
          </a:xfrm>
          <a:prstGeom prst="rect">
            <a:avLst/>
          </a:prstGeom>
          <a:noFill/>
          <a:ln w="12700">
            <a:noFill/>
            <a:miter lim="800000"/>
            <a:headEnd type="none" w="sm" len="sm"/>
            <a:tailEnd type="none" w="lg" len="med"/>
          </a:ln>
        </p:spPr>
        <p:txBody>
          <a:bodyPr wrap="none">
            <a:spAutoFit/>
          </a:bodyPr>
          <a:lstStyle/>
          <a:p>
            <a:r>
              <a:rPr lang="fr-FR" b="1">
                <a:solidFill>
                  <a:schemeClr val="accent2"/>
                </a:solidFill>
              </a:rPr>
              <a:t>Randomisation</a:t>
            </a:r>
          </a:p>
        </p:txBody>
      </p:sp>
      <p:sp>
        <p:nvSpPr>
          <p:cNvPr id="225308" name="Text Box 28"/>
          <p:cNvSpPr txBox="1">
            <a:spLocks noChangeArrowheads="1"/>
          </p:cNvSpPr>
          <p:nvPr/>
        </p:nvSpPr>
        <p:spPr bwMode="auto">
          <a:xfrm>
            <a:off x="5489575" y="6172200"/>
            <a:ext cx="1319592" cy="369332"/>
          </a:xfrm>
          <a:prstGeom prst="rect">
            <a:avLst/>
          </a:prstGeom>
          <a:noFill/>
          <a:ln w="12700">
            <a:noFill/>
            <a:miter lim="800000"/>
            <a:headEnd type="none" w="sm" len="sm"/>
            <a:tailEnd type="none" w="lg" len="med"/>
          </a:ln>
        </p:spPr>
        <p:txBody>
          <a:bodyPr wrap="none">
            <a:spAutoFit/>
          </a:bodyPr>
          <a:lstStyle/>
          <a:p>
            <a:r>
              <a:rPr lang="fr-FR" b="1" dirty="0">
                <a:solidFill>
                  <a:schemeClr val="accent2"/>
                </a:solidFill>
              </a:rPr>
              <a:t>Double insu</a:t>
            </a:r>
          </a:p>
        </p:txBody>
      </p:sp>
      <p:sp>
        <p:nvSpPr>
          <p:cNvPr id="225309" name="Text Box 29"/>
          <p:cNvSpPr txBox="1">
            <a:spLocks noChangeArrowheads="1"/>
          </p:cNvSpPr>
          <p:nvPr/>
        </p:nvSpPr>
        <p:spPr bwMode="auto">
          <a:xfrm>
            <a:off x="5354820" y="2015837"/>
            <a:ext cx="3546227" cy="369332"/>
          </a:xfrm>
          <a:prstGeom prst="rect">
            <a:avLst/>
          </a:prstGeom>
          <a:noFill/>
          <a:ln w="12700">
            <a:noFill/>
            <a:miter lim="800000"/>
            <a:headEnd type="none" w="sm" len="sm"/>
            <a:tailEnd type="none" w="lg" len="med"/>
          </a:ln>
        </p:spPr>
        <p:txBody>
          <a:bodyPr wrap="none">
            <a:spAutoFit/>
          </a:bodyPr>
          <a:lstStyle/>
          <a:p>
            <a:r>
              <a:rPr lang="fr-FR" b="1" dirty="0">
                <a:solidFill>
                  <a:schemeClr val="accent2"/>
                </a:solidFill>
              </a:rPr>
              <a:t>Analyse en Intention de Traitement</a:t>
            </a:r>
          </a:p>
        </p:txBody>
      </p:sp>
      <p:sp>
        <p:nvSpPr>
          <p:cNvPr id="3" name="Espace réservé du numéro de diapositive 2">
            <a:extLst>
              <a:ext uri="{FF2B5EF4-FFF2-40B4-BE49-F238E27FC236}">
                <a16:creationId xmlns:a16="http://schemas.microsoft.com/office/drawing/2014/main" id="{0FB9CF7B-09B2-088C-FB7B-A730055CD046}"/>
              </a:ext>
            </a:extLst>
          </p:cNvPr>
          <p:cNvSpPr>
            <a:spLocks noGrp="1"/>
          </p:cNvSpPr>
          <p:nvPr>
            <p:ph type="sldNum" sz="quarter" idx="12"/>
          </p:nvPr>
        </p:nvSpPr>
        <p:spPr/>
        <p:txBody>
          <a:bodyPr/>
          <a:lstStyle/>
          <a:p>
            <a:fld id="{611D7366-0FAE-4A69-A58C-120E1BA5BC8E}" type="slidenum">
              <a:rPr lang="fr-FR" smtClean="0"/>
              <a:t>40</a:t>
            </a:fld>
            <a:endParaRPr lang="fr-FR"/>
          </a:p>
        </p:txBody>
      </p:sp>
    </p:spTree>
    <p:custDataLst>
      <p:tags r:id="rId1"/>
    </p:custDataLst>
    <p:extLst>
      <p:ext uri="{BB962C8B-B14F-4D97-AF65-F5344CB8AC3E}">
        <p14:creationId xmlns:p14="http://schemas.microsoft.com/office/powerpoint/2010/main" val="2408766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225309"/>
                                        </p:tgtEl>
                                        <p:attrNameLst>
                                          <p:attrName>style.visibility</p:attrName>
                                        </p:attrNameLst>
                                      </p:cBhvr>
                                      <p:to>
                                        <p:strVal val="visible"/>
                                      </p:to>
                                    </p:set>
                                    <p:anim calcmode="lin" valueType="num">
                                      <p:cBhvr additive="base">
                                        <p:cTn id="7" dur="1000" fill="hold"/>
                                        <p:tgtEl>
                                          <p:spTgt spid="225309"/>
                                        </p:tgtEl>
                                        <p:attrNameLst>
                                          <p:attrName>ppt_x</p:attrName>
                                        </p:attrNameLst>
                                      </p:cBhvr>
                                      <p:tavLst>
                                        <p:tav tm="0">
                                          <p:val>
                                            <p:strVal val="0-#ppt_w/2"/>
                                          </p:val>
                                        </p:tav>
                                        <p:tav tm="100000">
                                          <p:val>
                                            <p:strVal val="#ppt_x"/>
                                          </p:val>
                                        </p:tav>
                                      </p:tavLst>
                                    </p:anim>
                                    <p:anim calcmode="lin" valueType="num">
                                      <p:cBhvr additive="base">
                                        <p:cTn id="8" dur="1000" fill="hold"/>
                                        <p:tgtEl>
                                          <p:spTgt spid="225309"/>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8" fill="hold" grpId="0" nodeType="afterEffect">
                                  <p:stCondLst>
                                    <p:cond delay="0"/>
                                  </p:stCondLst>
                                  <p:childTnLst>
                                    <p:set>
                                      <p:cBhvr>
                                        <p:cTn id="11" dur="1" fill="hold">
                                          <p:stCondLst>
                                            <p:cond delay="0"/>
                                          </p:stCondLst>
                                        </p:cTn>
                                        <p:tgtEl>
                                          <p:spTgt spid="225307"/>
                                        </p:tgtEl>
                                        <p:attrNameLst>
                                          <p:attrName>style.visibility</p:attrName>
                                        </p:attrNameLst>
                                      </p:cBhvr>
                                      <p:to>
                                        <p:strVal val="visible"/>
                                      </p:to>
                                    </p:set>
                                    <p:anim calcmode="lin" valueType="num">
                                      <p:cBhvr additive="base">
                                        <p:cTn id="12" dur="1000" fill="hold"/>
                                        <p:tgtEl>
                                          <p:spTgt spid="225307"/>
                                        </p:tgtEl>
                                        <p:attrNameLst>
                                          <p:attrName>ppt_x</p:attrName>
                                        </p:attrNameLst>
                                      </p:cBhvr>
                                      <p:tavLst>
                                        <p:tav tm="0">
                                          <p:val>
                                            <p:strVal val="0-#ppt_w/2"/>
                                          </p:val>
                                        </p:tav>
                                        <p:tav tm="100000">
                                          <p:val>
                                            <p:strVal val="#ppt_x"/>
                                          </p:val>
                                        </p:tav>
                                      </p:tavLst>
                                    </p:anim>
                                    <p:anim calcmode="lin" valueType="num">
                                      <p:cBhvr additive="base">
                                        <p:cTn id="13" dur="1000" fill="hold"/>
                                        <p:tgtEl>
                                          <p:spTgt spid="225307"/>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2" presetClass="entr" presetSubtype="8" fill="hold" grpId="0" nodeType="afterEffect">
                                  <p:stCondLst>
                                    <p:cond delay="0"/>
                                  </p:stCondLst>
                                  <p:childTnLst>
                                    <p:set>
                                      <p:cBhvr>
                                        <p:cTn id="16" dur="1" fill="hold">
                                          <p:stCondLst>
                                            <p:cond delay="0"/>
                                          </p:stCondLst>
                                        </p:cTn>
                                        <p:tgtEl>
                                          <p:spTgt spid="225308"/>
                                        </p:tgtEl>
                                        <p:attrNameLst>
                                          <p:attrName>style.visibility</p:attrName>
                                        </p:attrNameLst>
                                      </p:cBhvr>
                                      <p:to>
                                        <p:strVal val="visible"/>
                                      </p:to>
                                    </p:set>
                                    <p:anim calcmode="lin" valueType="num">
                                      <p:cBhvr additive="base">
                                        <p:cTn id="17" dur="1000" fill="hold"/>
                                        <p:tgtEl>
                                          <p:spTgt spid="225308"/>
                                        </p:tgtEl>
                                        <p:attrNameLst>
                                          <p:attrName>ppt_x</p:attrName>
                                        </p:attrNameLst>
                                      </p:cBhvr>
                                      <p:tavLst>
                                        <p:tav tm="0">
                                          <p:val>
                                            <p:strVal val="0-#ppt_w/2"/>
                                          </p:val>
                                        </p:tav>
                                        <p:tav tm="100000">
                                          <p:val>
                                            <p:strVal val="#ppt_x"/>
                                          </p:val>
                                        </p:tav>
                                      </p:tavLst>
                                    </p:anim>
                                    <p:anim calcmode="lin" valueType="num">
                                      <p:cBhvr additive="base">
                                        <p:cTn id="18" dur="1000" fill="hold"/>
                                        <p:tgtEl>
                                          <p:spTgt spid="22530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7" grpId="0" autoUpdateAnimBg="0"/>
      <p:bldP spid="225308" grpId="0" autoUpdateAnimBg="0"/>
      <p:bldP spid="225309" grpId="0"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2"/>
            </p:custDataLst>
          </p:nvPr>
        </p:nvSpPr>
        <p:spPr>
          <a:xfrm>
            <a:off x="1485900" y="944724"/>
            <a:ext cx="6172200" cy="857250"/>
          </a:xfrm>
        </p:spPr>
        <p:txBody>
          <a:bodyPr>
            <a:normAutofit/>
          </a:bodyPr>
          <a:lstStyle/>
          <a:p>
            <a:r>
              <a:rPr lang="fr-FR" sz="2700" dirty="0"/>
              <a:t>Analyse en intention de traitement (ITT)</a:t>
            </a:r>
          </a:p>
        </p:txBody>
      </p:sp>
      <p:sp>
        <p:nvSpPr>
          <p:cNvPr id="4" name="Espace réservé du numéro de diapositive 3"/>
          <p:cNvSpPr>
            <a:spLocks noGrp="1"/>
          </p:cNvSpPr>
          <p:nvPr>
            <p:ph type="sldNum" sz="quarter" idx="12"/>
            <p:custDataLst>
              <p:tags r:id="rId3"/>
            </p:custDataLst>
          </p:nvPr>
        </p:nvSpPr>
        <p:spPr>
          <a:xfrm>
            <a:off x="6057900" y="5624514"/>
            <a:ext cx="1600200" cy="273844"/>
          </a:xfrm>
        </p:spPr>
        <p:txBody>
          <a:bodyPr/>
          <a:lstStyle/>
          <a:p>
            <a:fld id="{7BF1BA3E-64B0-4BE1-A201-DA35AABD4D53}" type="slidenum">
              <a:rPr lang="fr-FR" smtClean="0"/>
              <a:pPr/>
              <a:t>41</a:t>
            </a:fld>
            <a:endParaRPr lang="fr-FR" dirty="0"/>
          </a:p>
        </p:txBody>
      </p:sp>
      <p:pic>
        <p:nvPicPr>
          <p:cNvPr id="1026" name="Image 8"/>
          <p:cNvPicPr>
            <a:picLocks noChangeAspect="1" noChangeArrowheads="1"/>
          </p:cNvPicPr>
          <p:nvPr>
            <p:custDataLst>
              <p:tags r:id="rId4"/>
            </p:custDataLst>
          </p:nvPr>
        </p:nvPicPr>
        <p:blipFill>
          <a:blip r:embed="rId21"/>
          <a:srcRect t="33040" b="16080"/>
          <a:stretch>
            <a:fillRect/>
          </a:stretch>
        </p:blipFill>
        <p:spPr bwMode="auto">
          <a:xfrm>
            <a:off x="761514" y="3053951"/>
            <a:ext cx="5916720" cy="2114095"/>
          </a:xfrm>
          <a:prstGeom prst="rect">
            <a:avLst/>
          </a:prstGeom>
          <a:noFill/>
          <a:ln w="9525">
            <a:noFill/>
            <a:miter lim="800000"/>
            <a:headEnd/>
            <a:tailEnd/>
          </a:ln>
        </p:spPr>
      </p:pic>
      <p:cxnSp>
        <p:nvCxnSpPr>
          <p:cNvPr id="6" name="Connecteur droit avec flèche 5"/>
          <p:cNvCxnSpPr>
            <a:endCxn id="11" idx="2"/>
          </p:cNvCxnSpPr>
          <p:nvPr/>
        </p:nvCxnSpPr>
        <p:spPr>
          <a:xfrm flipH="1" flipV="1">
            <a:off x="3229631" y="2486250"/>
            <a:ext cx="46226" cy="9457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ZoneTexte 10"/>
          <p:cNvSpPr txBox="1"/>
          <p:nvPr>
            <p:custDataLst>
              <p:tags r:id="rId5"/>
            </p:custDataLst>
          </p:nvPr>
        </p:nvSpPr>
        <p:spPr>
          <a:xfrm>
            <a:off x="2087725" y="1770669"/>
            <a:ext cx="2283811" cy="715581"/>
          </a:xfrm>
          <a:prstGeom prst="rect">
            <a:avLst/>
          </a:prstGeom>
          <a:noFill/>
        </p:spPr>
        <p:txBody>
          <a:bodyPr wrap="square" rtlCol="0">
            <a:spAutoFit/>
          </a:bodyPr>
          <a:lstStyle/>
          <a:p>
            <a:r>
              <a:rPr lang="fr-FR" sz="1350" dirty="0"/>
              <a:t>10 Patients  AVC mais ont arrêté le traitement avant la fin de l’étude (100-10= 90)</a:t>
            </a:r>
          </a:p>
        </p:txBody>
      </p:sp>
      <p:cxnSp>
        <p:nvCxnSpPr>
          <p:cNvPr id="15" name="Connecteur droit avec flèche 14"/>
          <p:cNvCxnSpPr>
            <a:endCxn id="16" idx="0"/>
          </p:cNvCxnSpPr>
          <p:nvPr/>
        </p:nvCxnSpPr>
        <p:spPr>
          <a:xfrm>
            <a:off x="3977935" y="4509121"/>
            <a:ext cx="807232" cy="75608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ZoneTexte 15"/>
          <p:cNvSpPr txBox="1"/>
          <p:nvPr>
            <p:custDataLst>
              <p:tags r:id="rId6"/>
            </p:custDataLst>
          </p:nvPr>
        </p:nvSpPr>
        <p:spPr>
          <a:xfrm>
            <a:off x="3719875" y="5265204"/>
            <a:ext cx="2130583" cy="300082"/>
          </a:xfrm>
          <a:prstGeom prst="rect">
            <a:avLst/>
          </a:prstGeom>
          <a:noFill/>
        </p:spPr>
        <p:txBody>
          <a:bodyPr wrap="none" rtlCol="0">
            <a:spAutoFit/>
          </a:bodyPr>
          <a:lstStyle/>
          <a:p>
            <a:r>
              <a:rPr lang="fr-FR" sz="1350" dirty="0"/>
              <a:t>20  Patients  ont fait un AVC</a:t>
            </a:r>
          </a:p>
        </p:txBody>
      </p:sp>
      <p:sp>
        <p:nvSpPr>
          <p:cNvPr id="8" name="ZoneTexte 7"/>
          <p:cNvSpPr txBox="1"/>
          <p:nvPr>
            <p:custDataLst>
              <p:tags r:id="rId7"/>
            </p:custDataLst>
          </p:nvPr>
        </p:nvSpPr>
        <p:spPr>
          <a:xfrm>
            <a:off x="2735796" y="3584049"/>
            <a:ext cx="449162" cy="300082"/>
          </a:xfrm>
          <a:prstGeom prst="rect">
            <a:avLst/>
          </a:prstGeom>
          <a:noFill/>
        </p:spPr>
        <p:txBody>
          <a:bodyPr wrap="none" rtlCol="0">
            <a:spAutoFit/>
          </a:bodyPr>
          <a:lstStyle/>
          <a:p>
            <a:r>
              <a:rPr lang="fr-FR" sz="1350" dirty="0"/>
              <a:t>100</a:t>
            </a:r>
          </a:p>
        </p:txBody>
      </p:sp>
      <p:sp>
        <p:nvSpPr>
          <p:cNvPr id="14" name="ZoneTexte 13"/>
          <p:cNvSpPr txBox="1"/>
          <p:nvPr>
            <p:custDataLst>
              <p:tags r:id="rId8"/>
            </p:custDataLst>
          </p:nvPr>
        </p:nvSpPr>
        <p:spPr>
          <a:xfrm>
            <a:off x="2735796" y="4124109"/>
            <a:ext cx="449162" cy="300082"/>
          </a:xfrm>
          <a:prstGeom prst="rect">
            <a:avLst/>
          </a:prstGeom>
          <a:noFill/>
        </p:spPr>
        <p:txBody>
          <a:bodyPr wrap="none" rtlCol="0">
            <a:spAutoFit/>
          </a:bodyPr>
          <a:lstStyle/>
          <a:p>
            <a:r>
              <a:rPr lang="fr-FR" sz="1350" dirty="0"/>
              <a:t>100</a:t>
            </a:r>
          </a:p>
        </p:txBody>
      </p:sp>
      <p:sp>
        <p:nvSpPr>
          <p:cNvPr id="9" name="ZoneTexte 8"/>
          <p:cNvSpPr txBox="1"/>
          <p:nvPr>
            <p:custDataLst>
              <p:tags r:id="rId9"/>
            </p:custDataLst>
          </p:nvPr>
        </p:nvSpPr>
        <p:spPr>
          <a:xfrm>
            <a:off x="6192181" y="3053951"/>
            <a:ext cx="643125" cy="507831"/>
          </a:xfrm>
          <a:prstGeom prst="rect">
            <a:avLst/>
          </a:prstGeom>
          <a:noFill/>
        </p:spPr>
        <p:txBody>
          <a:bodyPr wrap="none" rtlCol="0">
            <a:spAutoFit/>
          </a:bodyPr>
          <a:lstStyle/>
          <a:p>
            <a:r>
              <a:rPr lang="fr-FR" sz="1350" dirty="0"/>
              <a:t>10 /90</a:t>
            </a:r>
          </a:p>
          <a:p>
            <a:r>
              <a:rPr lang="fr-FR" sz="1350" dirty="0"/>
              <a:t>0,11</a:t>
            </a:r>
          </a:p>
        </p:txBody>
      </p:sp>
      <p:sp>
        <p:nvSpPr>
          <p:cNvPr id="17" name="ZoneTexte 16"/>
          <p:cNvSpPr txBox="1"/>
          <p:nvPr>
            <p:custDataLst>
              <p:tags r:id="rId10"/>
            </p:custDataLst>
          </p:nvPr>
        </p:nvSpPr>
        <p:spPr>
          <a:xfrm>
            <a:off x="6306480" y="4268980"/>
            <a:ext cx="731290" cy="507831"/>
          </a:xfrm>
          <a:prstGeom prst="rect">
            <a:avLst/>
          </a:prstGeom>
          <a:noFill/>
        </p:spPr>
        <p:txBody>
          <a:bodyPr wrap="none" rtlCol="0">
            <a:spAutoFit/>
          </a:bodyPr>
          <a:lstStyle/>
          <a:p>
            <a:r>
              <a:rPr lang="fr-FR" sz="1350" dirty="0"/>
              <a:t>20 /100</a:t>
            </a:r>
          </a:p>
          <a:p>
            <a:r>
              <a:rPr lang="fr-FR" sz="1350" dirty="0"/>
              <a:t>0,20</a:t>
            </a:r>
          </a:p>
        </p:txBody>
      </p:sp>
      <p:sp>
        <p:nvSpPr>
          <p:cNvPr id="10" name="ZoneTexte 9"/>
          <p:cNvSpPr txBox="1"/>
          <p:nvPr>
            <p:custDataLst>
              <p:tags r:id="rId11"/>
            </p:custDataLst>
          </p:nvPr>
        </p:nvSpPr>
        <p:spPr>
          <a:xfrm>
            <a:off x="5773160" y="3687924"/>
            <a:ext cx="1117614" cy="369332"/>
          </a:xfrm>
          <a:prstGeom prst="rect">
            <a:avLst/>
          </a:prstGeom>
          <a:noFill/>
        </p:spPr>
        <p:txBody>
          <a:bodyPr wrap="none" rtlCol="0">
            <a:spAutoFit/>
          </a:bodyPr>
          <a:lstStyle/>
          <a:p>
            <a:r>
              <a:rPr lang="fr-FR" dirty="0"/>
              <a:t>RR =  0,55</a:t>
            </a:r>
          </a:p>
        </p:txBody>
      </p:sp>
      <p:sp>
        <p:nvSpPr>
          <p:cNvPr id="19" name="ZoneTexte 18"/>
          <p:cNvSpPr txBox="1"/>
          <p:nvPr>
            <p:custDataLst>
              <p:tags r:id="rId12"/>
            </p:custDataLst>
          </p:nvPr>
        </p:nvSpPr>
        <p:spPr>
          <a:xfrm>
            <a:off x="7218295" y="3050959"/>
            <a:ext cx="731290" cy="507831"/>
          </a:xfrm>
          <a:prstGeom prst="rect">
            <a:avLst/>
          </a:prstGeom>
          <a:noFill/>
        </p:spPr>
        <p:txBody>
          <a:bodyPr wrap="none" rtlCol="0">
            <a:spAutoFit/>
          </a:bodyPr>
          <a:lstStyle/>
          <a:p>
            <a:r>
              <a:rPr lang="fr-FR" sz="1350" dirty="0"/>
              <a:t>20 /100</a:t>
            </a:r>
          </a:p>
          <a:p>
            <a:r>
              <a:rPr lang="fr-FR" sz="1350" dirty="0"/>
              <a:t>0,2</a:t>
            </a:r>
          </a:p>
        </p:txBody>
      </p:sp>
      <p:sp>
        <p:nvSpPr>
          <p:cNvPr id="20" name="ZoneTexte 19"/>
          <p:cNvSpPr txBox="1"/>
          <p:nvPr>
            <p:custDataLst>
              <p:tags r:id="rId13"/>
            </p:custDataLst>
          </p:nvPr>
        </p:nvSpPr>
        <p:spPr>
          <a:xfrm>
            <a:off x="7218295" y="4268980"/>
            <a:ext cx="731290" cy="507831"/>
          </a:xfrm>
          <a:prstGeom prst="rect">
            <a:avLst/>
          </a:prstGeom>
          <a:noFill/>
        </p:spPr>
        <p:txBody>
          <a:bodyPr wrap="none" rtlCol="0">
            <a:spAutoFit/>
          </a:bodyPr>
          <a:lstStyle/>
          <a:p>
            <a:r>
              <a:rPr lang="fr-FR" sz="1350" dirty="0"/>
              <a:t>20 /100</a:t>
            </a:r>
          </a:p>
          <a:p>
            <a:r>
              <a:rPr lang="fr-FR" sz="1350"/>
              <a:t>0,2</a:t>
            </a:r>
            <a:endParaRPr lang="fr-FR" sz="1350" dirty="0"/>
          </a:p>
        </p:txBody>
      </p:sp>
      <p:cxnSp>
        <p:nvCxnSpPr>
          <p:cNvPr id="23" name="Connecteur droit avec flèche 22"/>
          <p:cNvCxnSpPr>
            <a:endCxn id="22" idx="2"/>
          </p:cNvCxnSpPr>
          <p:nvPr/>
        </p:nvCxnSpPr>
        <p:spPr>
          <a:xfrm flipV="1">
            <a:off x="4922970" y="2455151"/>
            <a:ext cx="1122269" cy="97685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Rectangle 21"/>
          <p:cNvSpPr/>
          <p:nvPr>
            <p:custDataLst>
              <p:tags r:id="rId14"/>
            </p:custDataLst>
          </p:nvPr>
        </p:nvSpPr>
        <p:spPr>
          <a:xfrm>
            <a:off x="4832567" y="2155069"/>
            <a:ext cx="2425344" cy="300082"/>
          </a:xfrm>
          <a:prstGeom prst="rect">
            <a:avLst/>
          </a:prstGeom>
        </p:spPr>
        <p:txBody>
          <a:bodyPr wrap="none">
            <a:spAutoFit/>
          </a:bodyPr>
          <a:lstStyle/>
          <a:p>
            <a:r>
              <a:rPr lang="fr-FR" sz="1350" dirty="0"/>
              <a:t>10 Patients  AVC ont fini l’étude </a:t>
            </a:r>
          </a:p>
        </p:txBody>
      </p:sp>
      <p:sp>
        <p:nvSpPr>
          <p:cNvPr id="25" name="ZoneTexte 24"/>
          <p:cNvSpPr txBox="1"/>
          <p:nvPr>
            <p:custDataLst>
              <p:tags r:id="rId15"/>
            </p:custDataLst>
          </p:nvPr>
        </p:nvSpPr>
        <p:spPr>
          <a:xfrm>
            <a:off x="7090675" y="3676818"/>
            <a:ext cx="825867" cy="369332"/>
          </a:xfrm>
          <a:prstGeom prst="rect">
            <a:avLst/>
          </a:prstGeom>
          <a:noFill/>
        </p:spPr>
        <p:txBody>
          <a:bodyPr wrap="none" rtlCol="0">
            <a:spAutoFit/>
          </a:bodyPr>
          <a:lstStyle/>
          <a:p>
            <a:r>
              <a:rPr lang="fr-FR" dirty="0"/>
              <a:t>RR =  1</a:t>
            </a:r>
          </a:p>
        </p:txBody>
      </p:sp>
      <p:sp>
        <p:nvSpPr>
          <p:cNvPr id="28" name="ZoneTexte 27"/>
          <p:cNvSpPr txBox="1"/>
          <p:nvPr>
            <p:custDataLst>
              <p:tags r:id="rId16"/>
            </p:custDataLst>
          </p:nvPr>
        </p:nvSpPr>
        <p:spPr>
          <a:xfrm>
            <a:off x="1143000" y="5636277"/>
            <a:ext cx="2628092" cy="300082"/>
          </a:xfrm>
          <a:prstGeom prst="rect">
            <a:avLst/>
          </a:prstGeom>
          <a:noFill/>
        </p:spPr>
        <p:txBody>
          <a:bodyPr wrap="none" rtlCol="0">
            <a:spAutoFit/>
          </a:bodyPr>
          <a:lstStyle/>
          <a:p>
            <a:r>
              <a:rPr lang="fr-FR" sz="1350" dirty="0"/>
              <a:t>AVC = Accident Vasculaire Cérébral</a:t>
            </a:r>
          </a:p>
        </p:txBody>
      </p:sp>
      <p:sp>
        <p:nvSpPr>
          <p:cNvPr id="29" name="ZoneTexte 28"/>
          <p:cNvSpPr txBox="1"/>
          <p:nvPr>
            <p:custDataLst>
              <p:tags r:id="rId17"/>
            </p:custDataLst>
          </p:nvPr>
        </p:nvSpPr>
        <p:spPr>
          <a:xfrm>
            <a:off x="5773160" y="2724289"/>
            <a:ext cx="1133900" cy="300082"/>
          </a:xfrm>
          <a:prstGeom prst="rect">
            <a:avLst/>
          </a:prstGeom>
          <a:noFill/>
        </p:spPr>
        <p:txBody>
          <a:bodyPr wrap="none" rtlCol="0">
            <a:spAutoFit/>
          </a:bodyPr>
          <a:lstStyle/>
          <a:p>
            <a:r>
              <a:rPr lang="fr-FR" sz="1350" dirty="0"/>
              <a:t>Per Protocole</a:t>
            </a:r>
          </a:p>
        </p:txBody>
      </p:sp>
      <p:sp>
        <p:nvSpPr>
          <p:cNvPr id="31" name="ZoneTexte 30"/>
          <p:cNvSpPr txBox="1"/>
          <p:nvPr>
            <p:custDataLst>
              <p:tags r:id="rId18"/>
            </p:custDataLst>
          </p:nvPr>
        </p:nvSpPr>
        <p:spPr>
          <a:xfrm>
            <a:off x="7302293" y="2699848"/>
            <a:ext cx="400238" cy="300082"/>
          </a:xfrm>
          <a:prstGeom prst="rect">
            <a:avLst/>
          </a:prstGeom>
          <a:noFill/>
        </p:spPr>
        <p:txBody>
          <a:bodyPr wrap="none" rtlCol="0">
            <a:spAutoFit/>
          </a:bodyPr>
          <a:lstStyle/>
          <a:p>
            <a:r>
              <a:rPr lang="fr-FR" sz="1350" dirty="0"/>
              <a:t>ITT</a:t>
            </a:r>
          </a:p>
        </p:txBody>
      </p:sp>
    </p:spTree>
    <p:custDataLst>
      <p:tags r:id="rId1"/>
    </p:custDataLst>
    <p:extLst>
      <p:ext uri="{BB962C8B-B14F-4D97-AF65-F5344CB8AC3E}">
        <p14:creationId xmlns:p14="http://schemas.microsoft.com/office/powerpoint/2010/main" val="2050101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30000"/>
                                  </p:stCondLst>
                                  <p:childTnLst>
                                    <p:set>
                                      <p:cBhvr>
                                        <p:cTn id="6" dur="1" fill="hold">
                                          <p:stCondLst>
                                            <p:cond delay="0"/>
                                          </p:stCondLst>
                                        </p:cTn>
                                        <p:tgtEl>
                                          <p:spTgt spid="11"/>
                                        </p:tgtEl>
                                        <p:attrNameLst>
                                          <p:attrName>style.visibility</p:attrName>
                                        </p:attrNameLst>
                                      </p:cBhvr>
                                      <p:to>
                                        <p:strVal val="visible"/>
                                      </p:to>
                                    </p:set>
                                  </p:childTnLst>
                                </p:cTn>
                              </p:par>
                            </p:childTnLst>
                          </p:cTn>
                        </p:par>
                        <p:par>
                          <p:cTn id="7" fill="hold">
                            <p:stCondLst>
                              <p:cond delay="30000"/>
                            </p:stCondLst>
                            <p:childTnLst>
                              <p:par>
                                <p:cTn id="8" presetID="1" presetClass="entr" presetSubtype="0" fill="hold" nodeType="afterEffect">
                                  <p:stCondLst>
                                    <p:cond delay="0"/>
                                  </p:stCondLst>
                                  <p:childTnLst>
                                    <p:set>
                                      <p:cBhvr>
                                        <p:cTn id="9" dur="1" fill="hold">
                                          <p:stCondLst>
                                            <p:cond delay="0"/>
                                          </p:stCondLst>
                                        </p:cTn>
                                        <p:tgtEl>
                                          <p:spTgt spid="6"/>
                                        </p:tgtEl>
                                        <p:attrNameLst>
                                          <p:attrName>style.visibility</p:attrName>
                                        </p:attrNameLst>
                                      </p:cBhvr>
                                      <p:to>
                                        <p:strVal val="visible"/>
                                      </p:to>
                                    </p:set>
                                  </p:childTnLst>
                                </p:cTn>
                              </p:par>
                            </p:childTnLst>
                          </p:cTn>
                        </p:par>
                        <p:par>
                          <p:cTn id="10" fill="hold">
                            <p:stCondLst>
                              <p:cond delay="30000"/>
                            </p:stCondLst>
                            <p:childTnLst>
                              <p:par>
                                <p:cTn id="11" presetID="1" presetClass="entr" presetSubtype="0" fill="hold" grpId="0" nodeType="after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childTnLst>
                          </p:cTn>
                        </p:par>
                        <p:par>
                          <p:cTn id="13" fill="hold">
                            <p:stCondLst>
                              <p:cond delay="30000"/>
                            </p:stCondLst>
                            <p:childTnLst>
                              <p:par>
                                <p:cTn id="14" presetID="1" presetClass="entr" presetSubtype="0" fill="hold" nodeType="afterEffect">
                                  <p:stCondLst>
                                    <p:cond delay="0"/>
                                  </p:stCondLst>
                                  <p:childTnLst>
                                    <p:set>
                                      <p:cBhvr>
                                        <p:cTn id="15" dur="1" fill="hold">
                                          <p:stCondLst>
                                            <p:cond delay="0"/>
                                          </p:stCondLst>
                                        </p:cTn>
                                        <p:tgtEl>
                                          <p:spTgt spid="23"/>
                                        </p:tgtEl>
                                        <p:attrNameLst>
                                          <p:attrName>style.visibility</p:attrName>
                                        </p:attrNameLst>
                                      </p:cBhvr>
                                      <p:to>
                                        <p:strVal val="visible"/>
                                      </p:to>
                                    </p:set>
                                  </p:childTnLst>
                                </p:cTn>
                              </p:par>
                            </p:childTnLst>
                          </p:cTn>
                        </p:par>
                        <p:par>
                          <p:cTn id="16" fill="hold">
                            <p:stCondLst>
                              <p:cond delay="30000"/>
                            </p:stCondLst>
                            <p:childTnLst>
                              <p:par>
                                <p:cTn id="17" presetID="1" presetClass="entr" presetSubtype="0"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par>
                          <p:cTn id="19" fill="hold">
                            <p:stCondLst>
                              <p:cond delay="30000"/>
                            </p:stCondLst>
                            <p:childTnLst>
                              <p:par>
                                <p:cTn id="20" presetID="1" presetClass="entr" presetSubtype="0" fill="hold" grpId="0" nodeType="afterEffect">
                                  <p:stCondLst>
                                    <p:cond delay="0"/>
                                  </p:stCondLst>
                                  <p:childTnLst>
                                    <p:set>
                                      <p:cBhvr>
                                        <p:cTn id="21" dur="1" fill="hold">
                                          <p:stCondLst>
                                            <p:cond delay="0"/>
                                          </p:stCondLst>
                                        </p:cTn>
                                        <p:tgtEl>
                                          <p:spTgt spid="16"/>
                                        </p:tgtEl>
                                        <p:attrNameLst>
                                          <p:attrName>style.visibility</p:attrName>
                                        </p:attrNameLst>
                                      </p:cBhvr>
                                      <p:to>
                                        <p:strVal val="visible"/>
                                      </p:to>
                                    </p:set>
                                  </p:childTnLst>
                                </p:cTn>
                              </p:par>
                            </p:childTnLst>
                          </p:cTn>
                        </p:par>
                        <p:par>
                          <p:cTn id="22" fill="hold">
                            <p:stCondLst>
                              <p:cond delay="30000"/>
                            </p:stCondLst>
                            <p:childTnLst>
                              <p:par>
                                <p:cTn id="23" presetID="1" presetClass="entr" presetSubtype="0" fill="hold" nodeType="after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childTnLst>
                          </p:cTn>
                        </p:par>
                        <p:par>
                          <p:cTn id="25" fill="hold">
                            <p:stCondLst>
                              <p:cond delay="30000"/>
                            </p:stCondLst>
                            <p:childTnLst>
                              <p:par>
                                <p:cTn id="26" presetID="1" presetClass="entr" presetSubtype="0" fill="hold" grpId="0" nodeType="afterEffect">
                                  <p:stCondLst>
                                    <p:cond delay="0"/>
                                  </p:stCondLst>
                                  <p:childTnLst>
                                    <p:set>
                                      <p:cBhvr>
                                        <p:cTn id="27" dur="1" fill="hold">
                                          <p:stCondLst>
                                            <p:cond delay="0"/>
                                          </p:stCondLst>
                                        </p:cTn>
                                        <p:tgtEl>
                                          <p:spTgt spid="17"/>
                                        </p:tgtEl>
                                        <p:attrNameLst>
                                          <p:attrName>style.visibility</p:attrName>
                                        </p:attrNameLst>
                                      </p:cBhvr>
                                      <p:to>
                                        <p:strVal val="visible"/>
                                      </p:to>
                                    </p:set>
                                  </p:childTnLst>
                                </p:cTn>
                              </p:par>
                            </p:childTnLst>
                          </p:cTn>
                        </p:par>
                        <p:par>
                          <p:cTn id="28" fill="hold">
                            <p:stCondLst>
                              <p:cond delay="30000"/>
                            </p:stCondLst>
                            <p:childTnLst>
                              <p:par>
                                <p:cTn id="29" presetID="1" presetClass="entr" presetSubtype="0"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par>
                          <p:cTn id="31" fill="hold">
                            <p:stCondLst>
                              <p:cond delay="30000"/>
                            </p:stCondLst>
                            <p:childTnLst>
                              <p:par>
                                <p:cTn id="32" presetID="1" presetClass="entr" presetSubtype="0" fill="hold" grpId="0" nodeType="afterEffect">
                                  <p:stCondLst>
                                    <p:cond delay="0"/>
                                  </p:stCondLst>
                                  <p:childTnLst>
                                    <p:set>
                                      <p:cBhvr>
                                        <p:cTn id="33" dur="1" fill="hold">
                                          <p:stCondLst>
                                            <p:cond delay="0"/>
                                          </p:stCondLst>
                                        </p:cTn>
                                        <p:tgtEl>
                                          <p:spTgt spid="20"/>
                                        </p:tgtEl>
                                        <p:attrNameLst>
                                          <p:attrName>style.visibility</p:attrName>
                                        </p:attrNameLst>
                                      </p:cBhvr>
                                      <p:to>
                                        <p:strVal val="visible"/>
                                      </p:to>
                                    </p:set>
                                  </p:childTnLst>
                                </p:cTn>
                              </p:par>
                            </p:childTnLst>
                          </p:cTn>
                        </p:par>
                        <p:par>
                          <p:cTn id="34" fill="hold">
                            <p:stCondLst>
                              <p:cond delay="30000"/>
                            </p:stCondLst>
                            <p:childTnLst>
                              <p:par>
                                <p:cTn id="35" presetID="1" presetClass="entr" presetSubtype="0" fill="hold" grpId="0" nodeType="afterEffect">
                                  <p:stCondLst>
                                    <p:cond delay="0"/>
                                  </p:stCondLst>
                                  <p:childTnLst>
                                    <p:set>
                                      <p:cBhvr>
                                        <p:cTn id="36" dur="1" fill="hold">
                                          <p:stCondLst>
                                            <p:cond delay="0"/>
                                          </p:stCondLst>
                                        </p:cTn>
                                        <p:tgtEl>
                                          <p:spTgt spid="10"/>
                                        </p:tgtEl>
                                        <p:attrNameLst>
                                          <p:attrName>style.visibility</p:attrName>
                                        </p:attrNameLst>
                                      </p:cBhvr>
                                      <p:to>
                                        <p:strVal val="visible"/>
                                      </p:to>
                                    </p:set>
                                  </p:childTnLst>
                                </p:cTn>
                              </p:par>
                            </p:childTnLst>
                          </p:cTn>
                        </p:par>
                        <p:par>
                          <p:cTn id="37" fill="hold">
                            <p:stCondLst>
                              <p:cond delay="30000"/>
                            </p:stCondLst>
                            <p:childTnLst>
                              <p:par>
                                <p:cTn id="38" presetID="1" presetClass="entr" presetSubtype="0" fill="hold" grpId="0" nodeType="afterEffect">
                                  <p:stCondLst>
                                    <p:cond delay="0"/>
                                  </p:stCondLst>
                                  <p:childTnLst>
                                    <p:set>
                                      <p:cBhvr>
                                        <p:cTn id="39" dur="1" fill="hold">
                                          <p:stCondLst>
                                            <p:cond delay="0"/>
                                          </p:stCondLst>
                                        </p:cTn>
                                        <p:tgtEl>
                                          <p:spTgt spid="25"/>
                                        </p:tgtEl>
                                        <p:attrNameLst>
                                          <p:attrName>style.visibility</p:attrName>
                                        </p:attrNameLst>
                                      </p:cBhvr>
                                      <p:to>
                                        <p:strVal val="visible"/>
                                      </p:to>
                                    </p:set>
                                  </p:childTnLst>
                                </p:cTn>
                              </p:par>
                            </p:childTnLst>
                          </p:cTn>
                        </p:par>
                        <p:par>
                          <p:cTn id="40" fill="hold">
                            <p:stCondLst>
                              <p:cond delay="30000"/>
                            </p:stCondLst>
                            <p:childTnLst>
                              <p:par>
                                <p:cTn id="41" presetID="1" presetClass="entr" presetSubtype="0" fill="hold" grpId="0" nodeType="afterEffect">
                                  <p:stCondLst>
                                    <p:cond delay="0"/>
                                  </p:stCondLst>
                                  <p:childTnLst>
                                    <p:set>
                                      <p:cBhvr>
                                        <p:cTn id="42" dur="1" fill="hold">
                                          <p:stCondLst>
                                            <p:cond delay="0"/>
                                          </p:stCondLst>
                                        </p:cTn>
                                        <p:tgtEl>
                                          <p:spTgt spid="29"/>
                                        </p:tgtEl>
                                        <p:attrNameLst>
                                          <p:attrName>style.visibility</p:attrName>
                                        </p:attrNameLst>
                                      </p:cBhvr>
                                      <p:to>
                                        <p:strVal val="visible"/>
                                      </p:to>
                                    </p:set>
                                  </p:childTnLst>
                                </p:cTn>
                              </p:par>
                            </p:childTnLst>
                          </p:cTn>
                        </p:par>
                        <p:par>
                          <p:cTn id="43" fill="hold">
                            <p:stCondLst>
                              <p:cond delay="30000"/>
                            </p:stCondLst>
                            <p:childTnLst>
                              <p:par>
                                <p:cTn id="44" presetID="1" presetClass="entr" presetSubtype="0" fill="hold" grpId="0" nodeType="afterEffect">
                                  <p:stCondLst>
                                    <p:cond delay="0"/>
                                  </p:stCondLst>
                                  <p:childTnLst>
                                    <p:set>
                                      <p:cBhvr>
                                        <p:cTn id="45"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6" grpId="0"/>
      <p:bldP spid="9" grpId="0"/>
      <p:bldP spid="17" grpId="0"/>
      <p:bldP spid="10" grpId="0"/>
      <p:bldP spid="19" grpId="0"/>
      <p:bldP spid="20" grpId="0"/>
      <p:bldP spid="22" grpId="0"/>
      <p:bldP spid="25" grpId="0"/>
      <p:bldP spid="29" grpId="0"/>
      <p:bldP spid="31"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Points à retenir</a:t>
            </a:r>
          </a:p>
        </p:txBody>
      </p:sp>
      <p:sp>
        <p:nvSpPr>
          <p:cNvPr id="3" name="Espace réservé du contenu 2"/>
          <p:cNvSpPr>
            <a:spLocks noGrp="1"/>
          </p:cNvSpPr>
          <p:nvPr>
            <p:ph idx="1"/>
          </p:nvPr>
        </p:nvSpPr>
        <p:spPr/>
        <p:txBody>
          <a:bodyPr>
            <a:normAutofit/>
          </a:bodyPr>
          <a:lstStyle/>
          <a:p>
            <a:r>
              <a:rPr lang="fr-FR" sz="2800" dirty="0"/>
              <a:t>L’exactitude des résultats a deux composantes : validité et précision</a:t>
            </a:r>
          </a:p>
          <a:p>
            <a:r>
              <a:rPr lang="fr-FR" sz="2800" dirty="0"/>
              <a:t>La méthodologie permet d’avoir des résultats valides</a:t>
            </a:r>
          </a:p>
          <a:p>
            <a:r>
              <a:rPr lang="fr-FR" sz="2800" dirty="0"/>
              <a:t>La bonne randomisation, le groupe contrôle et l’insu sont les deux piliers de la validité</a:t>
            </a:r>
          </a:p>
          <a:p>
            <a:endParaRPr lang="fr-FR" sz="2800" dirty="0"/>
          </a:p>
        </p:txBody>
      </p:sp>
      <p:sp>
        <p:nvSpPr>
          <p:cNvPr id="5" name="Espace réservé du numéro de diapositive 4">
            <a:extLst>
              <a:ext uri="{FF2B5EF4-FFF2-40B4-BE49-F238E27FC236}">
                <a16:creationId xmlns:a16="http://schemas.microsoft.com/office/drawing/2014/main" id="{EEDC5630-C9C0-ECD5-F54F-CE8DCE0FEDE7}"/>
              </a:ext>
            </a:extLst>
          </p:cNvPr>
          <p:cNvSpPr>
            <a:spLocks noGrp="1"/>
          </p:cNvSpPr>
          <p:nvPr>
            <p:ph type="sldNum" sz="quarter" idx="12"/>
          </p:nvPr>
        </p:nvSpPr>
        <p:spPr/>
        <p:txBody>
          <a:bodyPr/>
          <a:lstStyle/>
          <a:p>
            <a:fld id="{611D7366-0FAE-4A69-A58C-120E1BA5BC8E}" type="slidenum">
              <a:rPr lang="fr-FR" smtClean="0"/>
              <a:t>42</a:t>
            </a:fld>
            <a:endParaRPr lang="fr-FR"/>
          </a:p>
        </p:txBody>
      </p:sp>
    </p:spTree>
    <p:extLst>
      <p:ext uri="{BB962C8B-B14F-4D97-AF65-F5344CB8AC3E}">
        <p14:creationId xmlns:p14="http://schemas.microsoft.com/office/powerpoint/2010/main" val="7429824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Références</a:t>
            </a:r>
          </a:p>
        </p:txBody>
      </p:sp>
      <p:sp>
        <p:nvSpPr>
          <p:cNvPr id="3" name="Espace réservé du contenu 2"/>
          <p:cNvSpPr>
            <a:spLocks noGrp="1"/>
          </p:cNvSpPr>
          <p:nvPr>
            <p:ph idx="1"/>
          </p:nvPr>
        </p:nvSpPr>
        <p:spPr/>
        <p:txBody>
          <a:bodyPr/>
          <a:lstStyle/>
          <a:p>
            <a:r>
              <a:rPr lang="fr-FR" dirty="0"/>
              <a:t>En savoir plus :</a:t>
            </a:r>
          </a:p>
          <a:p>
            <a:pPr marL="0" indent="0">
              <a:buNone/>
            </a:pPr>
            <a:r>
              <a:rPr lang="fr-FR" sz="1400" dirty="0"/>
              <a:t>Livre blanc SFPT « De la </a:t>
            </a:r>
            <a:r>
              <a:rPr lang="fr-FR" sz="1400" dirty="0" err="1"/>
              <a:t>nécessite</a:t>
            </a:r>
            <a:r>
              <a:rPr lang="fr-FR" sz="1400" dirty="0"/>
              <a:t>́ de la </a:t>
            </a:r>
            <a:r>
              <a:rPr lang="fr-FR" sz="1400" dirty="0" err="1"/>
              <a:t>méthodologie</a:t>
            </a:r>
            <a:r>
              <a:rPr lang="fr-FR" sz="1400" dirty="0"/>
              <a:t> dans l’</a:t>
            </a:r>
            <a:r>
              <a:rPr lang="fr-FR" sz="1400" dirty="0" err="1"/>
              <a:t>évaluation</a:t>
            </a:r>
            <a:r>
              <a:rPr lang="fr-FR" sz="1400" dirty="0"/>
              <a:t> des </a:t>
            </a:r>
            <a:r>
              <a:rPr lang="fr-FR" sz="1400" dirty="0" err="1"/>
              <a:t>médicaments</a:t>
            </a:r>
            <a:r>
              <a:rPr lang="fr-FR" sz="1400" dirty="0"/>
              <a:t> » Licence Creative Commons </a:t>
            </a:r>
            <a:r>
              <a:rPr lang="fr-FR" sz="1400" dirty="0">
                <a:hlinkClick r:id="rId3"/>
              </a:rPr>
              <a:t>https://sfpt-fr.org/gt-pcm-infos-du-groupe/1620-le-livre-blanc-de-la-méthodologie-des-essais-cliniques-est-en-ligne</a:t>
            </a:r>
            <a:endParaRPr lang="fr-FR" sz="1400" dirty="0"/>
          </a:p>
          <a:p>
            <a:pPr marL="0" indent="0">
              <a:buNone/>
            </a:pPr>
            <a:r>
              <a:rPr lang="fr-FR" sz="1400" b="0" i="0" u="none" strike="noStrike" dirty="0" err="1">
                <a:solidFill>
                  <a:srgbClr val="212121"/>
                </a:solidFill>
                <a:effectLst/>
                <a:latin typeface="Cambria" panose="02040503050406030204" pitchFamily="18" charset="0"/>
              </a:rPr>
              <a:t>Bland</a:t>
            </a:r>
            <a:r>
              <a:rPr lang="fr-FR" sz="1400" b="0" i="0" u="none" strike="noStrike" dirty="0">
                <a:solidFill>
                  <a:srgbClr val="212121"/>
                </a:solidFill>
                <a:effectLst/>
                <a:latin typeface="Cambria" panose="02040503050406030204" pitchFamily="18" charset="0"/>
              </a:rPr>
              <a:t> JM, Altman DG. </a:t>
            </a:r>
            <a:r>
              <a:rPr lang="fr-FR" sz="1400" b="0" i="0" u="none" strike="noStrike" dirty="0" err="1">
                <a:solidFill>
                  <a:srgbClr val="212121"/>
                </a:solidFill>
                <a:effectLst/>
                <a:latin typeface="Cambria" panose="02040503050406030204" pitchFamily="18" charset="0"/>
              </a:rPr>
              <a:t>Regression</a:t>
            </a:r>
            <a:r>
              <a:rPr lang="fr-FR" sz="1400" b="0" i="0" u="none" strike="noStrike" dirty="0">
                <a:solidFill>
                  <a:srgbClr val="212121"/>
                </a:solidFill>
                <a:effectLst/>
                <a:latin typeface="Cambria" panose="02040503050406030204" pitchFamily="18" charset="0"/>
              </a:rPr>
              <a:t> </a:t>
            </a:r>
            <a:r>
              <a:rPr lang="fr-FR" sz="1400" b="0" i="0" u="none" strike="noStrike" dirty="0" err="1">
                <a:solidFill>
                  <a:srgbClr val="212121"/>
                </a:solidFill>
                <a:effectLst/>
                <a:latin typeface="Cambria" panose="02040503050406030204" pitchFamily="18" charset="0"/>
              </a:rPr>
              <a:t>towards</a:t>
            </a:r>
            <a:r>
              <a:rPr lang="fr-FR" sz="1400" b="0" i="0" u="none" strike="noStrike" dirty="0">
                <a:solidFill>
                  <a:srgbClr val="212121"/>
                </a:solidFill>
                <a:effectLst/>
                <a:latin typeface="Cambria" panose="02040503050406030204" pitchFamily="18" charset="0"/>
              </a:rPr>
              <a:t> the </a:t>
            </a:r>
            <a:r>
              <a:rPr lang="fr-FR" sz="1400" b="0" i="0" u="none" strike="noStrike" dirty="0" err="1">
                <a:solidFill>
                  <a:srgbClr val="212121"/>
                </a:solidFill>
                <a:effectLst/>
                <a:latin typeface="Cambria" panose="02040503050406030204" pitchFamily="18" charset="0"/>
              </a:rPr>
              <a:t>mean</a:t>
            </a:r>
            <a:r>
              <a:rPr lang="fr-FR" sz="1400" b="0" i="0" u="none" strike="noStrike" dirty="0">
                <a:solidFill>
                  <a:srgbClr val="212121"/>
                </a:solidFill>
                <a:effectLst/>
                <a:latin typeface="Cambria" panose="02040503050406030204" pitchFamily="18" charset="0"/>
              </a:rPr>
              <a:t> </a:t>
            </a:r>
            <a:r>
              <a:rPr lang="fr-FR" sz="1400" b="0" i="1" u="none" strike="noStrike" dirty="0">
                <a:solidFill>
                  <a:srgbClr val="212121"/>
                </a:solidFill>
                <a:effectLst/>
                <a:latin typeface="Cambria" panose="02040503050406030204" pitchFamily="18" charset="0"/>
              </a:rPr>
              <a:t>BMJ</a:t>
            </a:r>
            <a:r>
              <a:rPr lang="fr-FR" sz="1400" b="0" i="0" u="none" strike="noStrike" dirty="0">
                <a:solidFill>
                  <a:srgbClr val="212121"/>
                </a:solidFill>
                <a:effectLst/>
                <a:latin typeface="Cambria" panose="02040503050406030204" pitchFamily="18" charset="0"/>
              </a:rPr>
              <a:t> 1994;308: 1499. [</a:t>
            </a:r>
            <a:r>
              <a:rPr lang="fr-FR" sz="1400" b="0" i="0" u="sng" strike="noStrike" dirty="0">
                <a:solidFill>
                  <a:srgbClr val="4C2C92"/>
                </a:solidFill>
                <a:effectLst/>
                <a:latin typeface="Cambria" panose="02040503050406030204" pitchFamily="18" charset="0"/>
                <a:hlinkClick r:id="rId4"/>
              </a:rPr>
              <a:t>PMC free article</a:t>
            </a:r>
            <a:r>
              <a:rPr lang="fr-FR" sz="1400" b="0" i="0" u="none" strike="noStrike" dirty="0">
                <a:solidFill>
                  <a:srgbClr val="212121"/>
                </a:solidFill>
                <a:effectLst/>
                <a:latin typeface="Cambria" panose="02040503050406030204" pitchFamily="18" charset="0"/>
              </a:rPr>
              <a:t>][</a:t>
            </a:r>
            <a:r>
              <a:rPr lang="fr-FR" sz="1400" b="0" i="0" u="sng" strike="noStrike" dirty="0">
                <a:solidFill>
                  <a:srgbClr val="4C2C92"/>
                </a:solidFill>
                <a:effectLst/>
                <a:latin typeface="Cambria" panose="02040503050406030204" pitchFamily="18" charset="0"/>
                <a:hlinkClick r:id="rId5"/>
              </a:rPr>
              <a:t>PubMed</a:t>
            </a:r>
            <a:r>
              <a:rPr lang="fr-FR" sz="1400" b="0" i="0" u="none" strike="noStrike" dirty="0">
                <a:solidFill>
                  <a:srgbClr val="212121"/>
                </a:solidFill>
                <a:effectLst/>
                <a:latin typeface="Cambria" panose="02040503050406030204" pitchFamily="18" charset="0"/>
              </a:rPr>
              <a:t>] [</a:t>
            </a:r>
            <a:r>
              <a:rPr lang="fr-FR" sz="1400" b="0" i="0" u="sng" strike="noStrike" dirty="0">
                <a:solidFill>
                  <a:srgbClr val="4C2C92"/>
                </a:solidFill>
                <a:effectLst/>
                <a:latin typeface="Cambria" panose="02040503050406030204" pitchFamily="18" charset="0"/>
                <a:hlinkClick r:id="rId6"/>
              </a:rPr>
              <a:t>Google Scholar</a:t>
            </a:r>
            <a:r>
              <a:rPr lang="fr-FR" sz="1400" b="0" i="0" u="none" strike="noStrike" dirty="0">
                <a:solidFill>
                  <a:srgbClr val="212121"/>
                </a:solidFill>
                <a:effectLst/>
                <a:latin typeface="Cambria" panose="02040503050406030204" pitchFamily="18" charset="0"/>
              </a:rPr>
              <a:t>]</a:t>
            </a:r>
          </a:p>
          <a:p>
            <a:pPr marL="0" indent="0">
              <a:buNone/>
            </a:pPr>
            <a:r>
              <a:rPr lang="fr-FR" sz="1400" b="0" i="0" u="none" strike="noStrike" dirty="0" err="1">
                <a:solidFill>
                  <a:srgbClr val="212121"/>
                </a:solidFill>
                <a:effectLst/>
                <a:latin typeface="Cambria" panose="02040503050406030204" pitchFamily="18" charset="0"/>
              </a:rPr>
              <a:t>Bland</a:t>
            </a:r>
            <a:r>
              <a:rPr lang="fr-FR" sz="1400" b="0" i="0" u="none" strike="noStrike" dirty="0">
                <a:solidFill>
                  <a:srgbClr val="212121"/>
                </a:solidFill>
                <a:effectLst/>
                <a:latin typeface="Cambria" panose="02040503050406030204" pitchFamily="18" charset="0"/>
              </a:rPr>
              <a:t> JM, Altman DG. </a:t>
            </a:r>
            <a:r>
              <a:rPr lang="fr-FR" sz="1400" b="0" i="0" u="none" strike="noStrike" dirty="0" err="1">
                <a:solidFill>
                  <a:srgbClr val="212121"/>
                </a:solidFill>
                <a:effectLst/>
                <a:latin typeface="Cambria" panose="02040503050406030204" pitchFamily="18" charset="0"/>
              </a:rPr>
              <a:t>Some</a:t>
            </a:r>
            <a:r>
              <a:rPr lang="fr-FR" sz="1400" b="0" i="0" u="none" strike="noStrike" dirty="0">
                <a:solidFill>
                  <a:srgbClr val="212121"/>
                </a:solidFill>
                <a:effectLst/>
                <a:latin typeface="Cambria" panose="02040503050406030204" pitchFamily="18" charset="0"/>
              </a:rPr>
              <a:t> </a:t>
            </a:r>
            <a:r>
              <a:rPr lang="fr-FR" sz="1400" b="0" i="0" u="none" strike="noStrike" dirty="0" err="1">
                <a:solidFill>
                  <a:srgbClr val="212121"/>
                </a:solidFill>
                <a:effectLst/>
                <a:latin typeface="Cambria" panose="02040503050406030204" pitchFamily="18" charset="0"/>
              </a:rPr>
              <a:t>examples</a:t>
            </a:r>
            <a:r>
              <a:rPr lang="fr-FR" sz="1400" b="0" i="0" u="none" strike="noStrike" dirty="0">
                <a:solidFill>
                  <a:srgbClr val="212121"/>
                </a:solidFill>
                <a:effectLst/>
                <a:latin typeface="Cambria" panose="02040503050406030204" pitchFamily="18" charset="0"/>
              </a:rPr>
              <a:t> of </a:t>
            </a:r>
            <a:r>
              <a:rPr lang="fr-FR" sz="1400" b="0" i="0" u="none" strike="noStrike" dirty="0" err="1">
                <a:solidFill>
                  <a:srgbClr val="212121"/>
                </a:solidFill>
                <a:effectLst/>
                <a:latin typeface="Cambria" panose="02040503050406030204" pitchFamily="18" charset="0"/>
              </a:rPr>
              <a:t>regression</a:t>
            </a:r>
            <a:r>
              <a:rPr lang="fr-FR" sz="1400" b="0" i="0" u="none" strike="noStrike" dirty="0">
                <a:solidFill>
                  <a:srgbClr val="212121"/>
                </a:solidFill>
                <a:effectLst/>
                <a:latin typeface="Cambria" panose="02040503050406030204" pitchFamily="18" charset="0"/>
              </a:rPr>
              <a:t> </a:t>
            </a:r>
            <a:r>
              <a:rPr lang="fr-FR" sz="1400" b="0" i="0" u="none" strike="noStrike" dirty="0" err="1">
                <a:solidFill>
                  <a:srgbClr val="212121"/>
                </a:solidFill>
                <a:effectLst/>
                <a:latin typeface="Cambria" panose="02040503050406030204" pitchFamily="18" charset="0"/>
              </a:rPr>
              <a:t>towards</a:t>
            </a:r>
            <a:r>
              <a:rPr lang="fr-FR" sz="1400" b="0" i="0" u="none" strike="noStrike" dirty="0">
                <a:solidFill>
                  <a:srgbClr val="212121"/>
                </a:solidFill>
                <a:effectLst/>
                <a:latin typeface="Cambria" panose="02040503050406030204" pitchFamily="18" charset="0"/>
              </a:rPr>
              <a:t> the </a:t>
            </a:r>
            <a:r>
              <a:rPr lang="fr-FR" sz="1400" b="0" i="0" u="none" strike="noStrike" dirty="0" err="1">
                <a:solidFill>
                  <a:srgbClr val="212121"/>
                </a:solidFill>
                <a:effectLst/>
                <a:latin typeface="Cambria" panose="02040503050406030204" pitchFamily="18" charset="0"/>
              </a:rPr>
              <a:t>mean</a:t>
            </a:r>
            <a:r>
              <a:rPr lang="fr-FR" sz="1400" b="0" i="0" u="none" strike="noStrike" dirty="0">
                <a:solidFill>
                  <a:srgbClr val="212121"/>
                </a:solidFill>
                <a:effectLst/>
                <a:latin typeface="Cambria" panose="02040503050406030204" pitchFamily="18" charset="0"/>
              </a:rPr>
              <a:t>. </a:t>
            </a:r>
            <a:r>
              <a:rPr lang="fr-FR" sz="1400" b="0" i="1" u="none" strike="noStrike" dirty="0">
                <a:solidFill>
                  <a:srgbClr val="212121"/>
                </a:solidFill>
                <a:effectLst/>
                <a:latin typeface="Cambria" panose="02040503050406030204" pitchFamily="18" charset="0"/>
              </a:rPr>
              <a:t>BMJ</a:t>
            </a:r>
            <a:r>
              <a:rPr lang="fr-FR" sz="1400" b="0" i="0" u="none" strike="noStrike" dirty="0">
                <a:solidFill>
                  <a:srgbClr val="212121"/>
                </a:solidFill>
                <a:effectLst/>
                <a:latin typeface="Cambria" panose="02040503050406030204" pitchFamily="18" charset="0"/>
              </a:rPr>
              <a:t> 1994;309: 780. [</a:t>
            </a:r>
            <a:r>
              <a:rPr lang="fr-FR" sz="1400" b="0" i="0" u="sng" strike="noStrike" dirty="0">
                <a:solidFill>
                  <a:srgbClr val="4C2C92"/>
                </a:solidFill>
                <a:effectLst/>
                <a:latin typeface="Cambria" panose="02040503050406030204" pitchFamily="18" charset="0"/>
                <a:hlinkClick r:id="rId7"/>
              </a:rPr>
              <a:t>PMC free article</a:t>
            </a:r>
            <a:r>
              <a:rPr lang="fr-FR" sz="1400" b="0" i="0" u="none" strike="noStrike" dirty="0">
                <a:solidFill>
                  <a:srgbClr val="212121"/>
                </a:solidFill>
                <a:effectLst/>
                <a:latin typeface="Cambria" panose="02040503050406030204" pitchFamily="18" charset="0"/>
              </a:rPr>
              <a:t>] [</a:t>
            </a:r>
            <a:r>
              <a:rPr lang="fr-FR" sz="1400" b="0" i="0" u="sng" strike="noStrike" dirty="0">
                <a:solidFill>
                  <a:srgbClr val="4C2C92"/>
                </a:solidFill>
                <a:effectLst/>
                <a:latin typeface="Cambria" panose="02040503050406030204" pitchFamily="18" charset="0"/>
                <a:hlinkClick r:id="rId8"/>
              </a:rPr>
              <a:t>PubMed</a:t>
            </a:r>
            <a:r>
              <a:rPr lang="fr-FR" sz="1400" b="0" i="0" u="none" strike="noStrike" dirty="0">
                <a:solidFill>
                  <a:srgbClr val="212121"/>
                </a:solidFill>
                <a:effectLst/>
                <a:latin typeface="Cambria" panose="02040503050406030204" pitchFamily="18" charset="0"/>
              </a:rPr>
              <a:t>] [</a:t>
            </a:r>
            <a:r>
              <a:rPr lang="fr-FR" sz="1400" b="0" i="0" u="sng" strike="noStrike" dirty="0">
                <a:solidFill>
                  <a:srgbClr val="4C2C92"/>
                </a:solidFill>
                <a:effectLst/>
                <a:latin typeface="Cambria" panose="02040503050406030204" pitchFamily="18" charset="0"/>
                <a:hlinkClick r:id="rId9"/>
              </a:rPr>
              <a:t>Google Scholar</a:t>
            </a:r>
            <a:r>
              <a:rPr lang="fr-FR" sz="1400" b="0" i="0" u="none" strike="noStrike" dirty="0">
                <a:solidFill>
                  <a:srgbClr val="212121"/>
                </a:solidFill>
                <a:effectLst/>
                <a:latin typeface="Cambria" panose="02040503050406030204" pitchFamily="18" charset="0"/>
              </a:rPr>
              <a:t>]</a:t>
            </a:r>
          </a:p>
          <a:p>
            <a:pPr marL="0" indent="0">
              <a:buNone/>
            </a:pPr>
            <a:r>
              <a:rPr lang="fr-FR" sz="1400" b="0" i="0" u="none" strike="noStrike" dirty="0">
                <a:solidFill>
                  <a:srgbClr val="212121"/>
                </a:solidFill>
                <a:effectLst/>
                <a:latin typeface="Cambria" panose="02040503050406030204" pitchFamily="18" charset="0"/>
              </a:rPr>
              <a:t> Galton F. </a:t>
            </a:r>
            <a:r>
              <a:rPr lang="fr-FR" sz="1400" b="0" i="0" u="none" strike="noStrike" dirty="0" err="1">
                <a:solidFill>
                  <a:srgbClr val="212121"/>
                </a:solidFill>
                <a:effectLst/>
                <a:latin typeface="Cambria" panose="02040503050406030204" pitchFamily="18" charset="0"/>
              </a:rPr>
              <a:t>Regression</a:t>
            </a:r>
            <a:r>
              <a:rPr lang="fr-FR" sz="1400" b="0" i="0" u="none" strike="noStrike" dirty="0">
                <a:solidFill>
                  <a:srgbClr val="212121"/>
                </a:solidFill>
                <a:effectLst/>
                <a:latin typeface="Cambria" panose="02040503050406030204" pitchFamily="18" charset="0"/>
              </a:rPr>
              <a:t> </a:t>
            </a:r>
            <a:r>
              <a:rPr lang="fr-FR" sz="1400" b="0" i="0" u="none" strike="noStrike" dirty="0" err="1">
                <a:solidFill>
                  <a:srgbClr val="212121"/>
                </a:solidFill>
                <a:effectLst/>
                <a:latin typeface="Cambria" panose="02040503050406030204" pitchFamily="18" charset="0"/>
              </a:rPr>
              <a:t>towards</a:t>
            </a:r>
            <a:r>
              <a:rPr lang="fr-FR" sz="1400" b="0" i="0" u="none" strike="noStrike" dirty="0">
                <a:solidFill>
                  <a:srgbClr val="212121"/>
                </a:solidFill>
                <a:effectLst/>
                <a:latin typeface="Cambria" panose="02040503050406030204" pitchFamily="18" charset="0"/>
              </a:rPr>
              <a:t> </a:t>
            </a:r>
            <a:r>
              <a:rPr lang="fr-FR" sz="1400" b="0" i="0" u="none" strike="noStrike" dirty="0" err="1">
                <a:solidFill>
                  <a:srgbClr val="212121"/>
                </a:solidFill>
                <a:effectLst/>
                <a:latin typeface="Cambria" panose="02040503050406030204" pitchFamily="18" charset="0"/>
              </a:rPr>
              <a:t>mediocrity</a:t>
            </a:r>
            <a:r>
              <a:rPr lang="fr-FR" sz="1400" b="0" i="0" u="none" strike="noStrike" dirty="0">
                <a:solidFill>
                  <a:srgbClr val="212121"/>
                </a:solidFill>
                <a:effectLst/>
                <a:latin typeface="Cambria" panose="02040503050406030204" pitchFamily="18" charset="0"/>
              </a:rPr>
              <a:t> in </a:t>
            </a:r>
            <a:r>
              <a:rPr lang="fr-FR" sz="1400" b="0" i="0" u="none" strike="noStrike" dirty="0" err="1">
                <a:solidFill>
                  <a:srgbClr val="212121"/>
                </a:solidFill>
                <a:effectLst/>
                <a:latin typeface="Cambria" panose="02040503050406030204" pitchFamily="18" charset="0"/>
              </a:rPr>
              <a:t>hereditary</a:t>
            </a:r>
            <a:r>
              <a:rPr lang="fr-FR" sz="1400" b="0" i="0" u="none" strike="noStrike" dirty="0">
                <a:solidFill>
                  <a:srgbClr val="212121"/>
                </a:solidFill>
                <a:effectLst/>
                <a:latin typeface="Cambria" panose="02040503050406030204" pitchFamily="18" charset="0"/>
              </a:rPr>
              <a:t> stature. </a:t>
            </a:r>
            <a:r>
              <a:rPr lang="fr-FR" sz="1400" b="0" i="1" u="none" strike="noStrike" dirty="0">
                <a:solidFill>
                  <a:srgbClr val="212121"/>
                </a:solidFill>
                <a:effectLst/>
                <a:latin typeface="Cambria" panose="02040503050406030204" pitchFamily="18" charset="0"/>
              </a:rPr>
              <a:t>Journal of the </a:t>
            </a:r>
            <a:r>
              <a:rPr lang="fr-FR" sz="1400" b="0" i="1" u="none" strike="noStrike" dirty="0" err="1">
                <a:solidFill>
                  <a:srgbClr val="212121"/>
                </a:solidFill>
                <a:effectLst/>
                <a:latin typeface="Cambria" panose="02040503050406030204" pitchFamily="18" charset="0"/>
              </a:rPr>
              <a:t>Anthropological</a:t>
            </a:r>
            <a:r>
              <a:rPr lang="fr-FR" sz="1400" b="0" i="1" u="none" strike="noStrike" dirty="0">
                <a:solidFill>
                  <a:srgbClr val="212121"/>
                </a:solidFill>
                <a:effectLst/>
                <a:latin typeface="Cambria" panose="02040503050406030204" pitchFamily="18" charset="0"/>
              </a:rPr>
              <a:t> Institute</a:t>
            </a:r>
            <a:r>
              <a:rPr lang="fr-FR" sz="1400" b="0" i="0" u="none" strike="noStrike" dirty="0">
                <a:solidFill>
                  <a:srgbClr val="212121"/>
                </a:solidFill>
                <a:effectLst/>
                <a:latin typeface="Cambria" panose="02040503050406030204" pitchFamily="18" charset="0"/>
              </a:rPr>
              <a:t> 1886;15: 246-63. [</a:t>
            </a:r>
            <a:r>
              <a:rPr lang="fr-FR" sz="1400" b="0" i="0" u="sng" strike="noStrike" dirty="0">
                <a:solidFill>
                  <a:srgbClr val="4C2C92"/>
                </a:solidFill>
                <a:effectLst/>
                <a:latin typeface="Cambria" panose="02040503050406030204" pitchFamily="18" charset="0"/>
                <a:hlinkClick r:id="rId10"/>
              </a:rPr>
              <a:t>Google Scholar</a:t>
            </a:r>
            <a:r>
              <a:rPr lang="fr-FR" sz="1400" b="0" i="0" u="none" strike="noStrike" dirty="0">
                <a:solidFill>
                  <a:srgbClr val="212121"/>
                </a:solidFill>
                <a:effectLst/>
                <a:latin typeface="Cambria" panose="02040503050406030204" pitchFamily="18" charset="0"/>
              </a:rPr>
              <a:t>]</a:t>
            </a:r>
            <a:br>
              <a:rPr lang="fr-FR" sz="1400" dirty="0"/>
            </a:br>
            <a:endParaRPr lang="fr-FR" sz="1400" dirty="0"/>
          </a:p>
        </p:txBody>
      </p:sp>
      <p:sp>
        <p:nvSpPr>
          <p:cNvPr id="5" name="Espace réservé du numéro de diapositive 4">
            <a:extLst>
              <a:ext uri="{FF2B5EF4-FFF2-40B4-BE49-F238E27FC236}">
                <a16:creationId xmlns:a16="http://schemas.microsoft.com/office/drawing/2014/main" id="{AE613ADB-7975-A013-00BA-434AF0292DD5}"/>
              </a:ext>
            </a:extLst>
          </p:cNvPr>
          <p:cNvSpPr>
            <a:spLocks noGrp="1"/>
          </p:cNvSpPr>
          <p:nvPr>
            <p:ph type="sldNum" sz="quarter" idx="12"/>
          </p:nvPr>
        </p:nvSpPr>
        <p:spPr/>
        <p:txBody>
          <a:bodyPr/>
          <a:lstStyle/>
          <a:p>
            <a:fld id="{611D7366-0FAE-4A69-A58C-120E1BA5BC8E}" type="slidenum">
              <a:rPr lang="fr-FR" smtClean="0"/>
              <a:t>43</a:t>
            </a:fld>
            <a:endParaRPr lang="fr-FR"/>
          </a:p>
        </p:txBody>
      </p:sp>
    </p:spTree>
    <p:extLst>
      <p:ext uri="{BB962C8B-B14F-4D97-AF65-F5344CB8AC3E}">
        <p14:creationId xmlns:p14="http://schemas.microsoft.com/office/powerpoint/2010/main" val="551107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EFAE050-BEBC-4D36-9497-2300621B8362}"/>
              </a:ext>
            </a:extLst>
          </p:cNvPr>
          <p:cNvSpPr>
            <a:spLocks noGrp="1"/>
          </p:cNvSpPr>
          <p:nvPr>
            <p:ph type="title"/>
          </p:nvPr>
        </p:nvSpPr>
        <p:spPr>
          <a:xfrm>
            <a:off x="325670" y="258543"/>
            <a:ext cx="8421221" cy="994172"/>
          </a:xfrm>
        </p:spPr>
        <p:txBody>
          <a:bodyPr>
            <a:normAutofit fontScale="90000"/>
          </a:bodyPr>
          <a:lstStyle/>
          <a:p>
            <a:r>
              <a:rPr lang="fr-FR" b="0" dirty="0"/>
              <a:t>Protection contre </a:t>
            </a:r>
            <a:r>
              <a:rPr lang="fr-FR" dirty="0"/>
              <a:t>les biais </a:t>
            </a:r>
            <a:r>
              <a:rPr lang="fr-FR" b="0" dirty="0"/>
              <a:t>par la méthodologie</a:t>
            </a:r>
          </a:p>
        </p:txBody>
      </p:sp>
      <p:sp>
        <p:nvSpPr>
          <p:cNvPr id="3" name="Espace réservé du contenu 2">
            <a:extLst>
              <a:ext uri="{FF2B5EF4-FFF2-40B4-BE49-F238E27FC236}">
                <a16:creationId xmlns:a16="http://schemas.microsoft.com/office/drawing/2014/main" id="{41F37E02-FFE1-4DCF-8C48-6628C62EB318}"/>
              </a:ext>
            </a:extLst>
          </p:cNvPr>
          <p:cNvSpPr>
            <a:spLocks noGrp="1"/>
          </p:cNvSpPr>
          <p:nvPr>
            <p:ph idx="1"/>
          </p:nvPr>
        </p:nvSpPr>
        <p:spPr>
          <a:xfrm>
            <a:off x="1043607" y="1667392"/>
            <a:ext cx="7703283" cy="1863639"/>
          </a:xfrm>
        </p:spPr>
        <p:txBody>
          <a:bodyPr>
            <a:normAutofit/>
          </a:bodyPr>
          <a:lstStyle/>
          <a:p>
            <a:r>
              <a:rPr lang="fr-FR" sz="1800" dirty="0"/>
              <a:t>Pour éviter qu’une étude puisse produire des résultats faussement positifs</a:t>
            </a:r>
          </a:p>
          <a:p>
            <a:r>
              <a:rPr lang="fr-FR" sz="1800" dirty="0"/>
              <a:t>Une méthodologie a été développée pour mettre les études à l’abri des biais</a:t>
            </a:r>
          </a:p>
          <a:p>
            <a:r>
              <a:rPr lang="fr-FR" sz="1800" dirty="0"/>
              <a:t>Ceci dans l’optique de la recherche de preuves au delà de « tout doute raisonnable »</a:t>
            </a:r>
          </a:p>
        </p:txBody>
      </p:sp>
      <p:sp>
        <p:nvSpPr>
          <p:cNvPr id="4" name="Rectangle 3">
            <a:extLst>
              <a:ext uri="{FF2B5EF4-FFF2-40B4-BE49-F238E27FC236}">
                <a16:creationId xmlns:a16="http://schemas.microsoft.com/office/drawing/2014/main" id="{B3667F2A-E2AD-43D4-982B-EB52B46123FE}"/>
              </a:ext>
            </a:extLst>
          </p:cNvPr>
          <p:cNvSpPr/>
          <p:nvPr/>
        </p:nvSpPr>
        <p:spPr bwMode="auto">
          <a:xfrm>
            <a:off x="3531996" y="3477817"/>
            <a:ext cx="1572724" cy="693337"/>
          </a:xfrm>
          <a:prstGeom prst="rect">
            <a:avLst/>
          </a:prstGeom>
          <a:solidFill>
            <a:schemeClr val="accent2">
              <a:lumMod val="20000"/>
              <a:lumOff val="80000"/>
            </a:schemeClr>
          </a:solidFill>
          <a:ln w="12700" cap="flat" cmpd="sng" algn="ctr">
            <a:solidFill>
              <a:schemeClr val="tx1"/>
            </a:solidFill>
            <a:prstDash val="solid"/>
            <a:round/>
            <a:headEnd type="none" w="sm" len="sm"/>
            <a:tailEnd type="triangle" w="lg" len="med"/>
          </a:ln>
          <a:effectLst/>
        </p:spPr>
        <p:txBody>
          <a:bodyPr vert="horz" wrap="square" lIns="68580" tIns="34290" rIns="68580" bIns="34290" numCol="1" rtlCol="0" anchor="ctr" anchorCtr="0" compatLnSpc="1">
            <a:prstTxWarp prst="textNoShape">
              <a:avLst/>
            </a:prstTxWarp>
          </a:bodyPr>
          <a:lstStyle/>
          <a:p>
            <a:pPr algn="ctr" eaLnBrk="0" fontAlgn="base" hangingPunct="0">
              <a:spcBef>
                <a:spcPct val="0"/>
              </a:spcBef>
              <a:spcAft>
                <a:spcPct val="0"/>
              </a:spcAft>
            </a:pPr>
            <a:r>
              <a:rPr lang="fr-FR" dirty="0">
                <a:latin typeface="+mj-lt"/>
              </a:rPr>
              <a:t>Etude à l’abri des biais</a:t>
            </a:r>
          </a:p>
        </p:txBody>
      </p:sp>
      <p:sp>
        <p:nvSpPr>
          <p:cNvPr id="5" name="ZoneTexte 4">
            <a:extLst>
              <a:ext uri="{FF2B5EF4-FFF2-40B4-BE49-F238E27FC236}">
                <a16:creationId xmlns:a16="http://schemas.microsoft.com/office/drawing/2014/main" id="{EABFED6C-E101-43D8-8367-4B2F23FDE503}"/>
              </a:ext>
            </a:extLst>
          </p:cNvPr>
          <p:cNvSpPr txBox="1"/>
          <p:nvPr/>
        </p:nvSpPr>
        <p:spPr>
          <a:xfrm>
            <a:off x="660812" y="3455573"/>
            <a:ext cx="2715873" cy="1077218"/>
          </a:xfrm>
          <a:prstGeom prst="rect">
            <a:avLst/>
          </a:prstGeom>
          <a:noFill/>
        </p:spPr>
        <p:txBody>
          <a:bodyPr wrap="none" rtlCol="0">
            <a:spAutoFit/>
          </a:bodyPr>
          <a:lstStyle/>
          <a:p>
            <a:pPr algn="r"/>
            <a:r>
              <a:rPr lang="fr-FR" sz="1600" dirty="0"/>
              <a:t>Groupe contrôle</a:t>
            </a:r>
          </a:p>
          <a:p>
            <a:pPr algn="r"/>
            <a:r>
              <a:rPr lang="fr-FR" sz="1600" dirty="0"/>
              <a:t>Randomisation imprévisible </a:t>
            </a:r>
          </a:p>
          <a:p>
            <a:pPr algn="r"/>
            <a:r>
              <a:rPr lang="fr-FR" sz="1600" dirty="0"/>
              <a:t>Double insu</a:t>
            </a:r>
          </a:p>
          <a:p>
            <a:pPr algn="r"/>
            <a:r>
              <a:rPr lang="fr-FR" sz="1600" dirty="0"/>
              <a:t>Analyse en intention de traiter</a:t>
            </a:r>
          </a:p>
        </p:txBody>
      </p:sp>
      <p:sp>
        <p:nvSpPr>
          <p:cNvPr id="6" name="Rectangle 5">
            <a:extLst>
              <a:ext uri="{FF2B5EF4-FFF2-40B4-BE49-F238E27FC236}">
                <a16:creationId xmlns:a16="http://schemas.microsoft.com/office/drawing/2014/main" id="{970C62CD-51C6-4F76-8045-546E0F2B7226}"/>
              </a:ext>
            </a:extLst>
          </p:cNvPr>
          <p:cNvSpPr/>
          <p:nvPr/>
        </p:nvSpPr>
        <p:spPr bwMode="auto">
          <a:xfrm>
            <a:off x="6155872" y="3477818"/>
            <a:ext cx="1728496" cy="693337"/>
          </a:xfrm>
          <a:prstGeom prst="rect">
            <a:avLst/>
          </a:prstGeom>
          <a:solidFill>
            <a:schemeClr val="accent2">
              <a:lumMod val="20000"/>
              <a:lumOff val="80000"/>
            </a:schemeClr>
          </a:solidFill>
          <a:ln w="12700" cap="flat" cmpd="sng" algn="ctr">
            <a:solidFill>
              <a:schemeClr val="tx1"/>
            </a:solidFill>
            <a:prstDash val="solid"/>
            <a:round/>
            <a:headEnd type="none" w="sm" len="sm"/>
            <a:tailEnd type="triangle" w="lg" len="med"/>
          </a:ln>
          <a:effectLst/>
        </p:spPr>
        <p:txBody>
          <a:bodyPr vert="horz" wrap="square" lIns="68580" tIns="34290" rIns="68580" bIns="34290" numCol="1" rtlCol="0" anchor="ctr" anchorCtr="0" compatLnSpc="1">
            <a:prstTxWarp prst="textNoShape">
              <a:avLst/>
            </a:prstTxWarp>
          </a:bodyPr>
          <a:lstStyle/>
          <a:p>
            <a:pPr algn="ctr" eaLnBrk="0" fontAlgn="base" hangingPunct="0">
              <a:spcBef>
                <a:spcPct val="0"/>
              </a:spcBef>
              <a:spcAft>
                <a:spcPct val="0"/>
              </a:spcAft>
            </a:pPr>
            <a:r>
              <a:rPr lang="fr-FR" dirty="0">
                <a:latin typeface="+mj-lt"/>
              </a:rPr>
              <a:t>Etude NON à l’abri des biais</a:t>
            </a:r>
          </a:p>
        </p:txBody>
      </p:sp>
      <p:sp>
        <p:nvSpPr>
          <p:cNvPr id="7" name="ZoneTexte 6">
            <a:extLst>
              <a:ext uri="{FF2B5EF4-FFF2-40B4-BE49-F238E27FC236}">
                <a16:creationId xmlns:a16="http://schemas.microsoft.com/office/drawing/2014/main" id="{5FF1935C-3657-44A1-8D5F-E74B5C3D8116}"/>
              </a:ext>
            </a:extLst>
          </p:cNvPr>
          <p:cNvSpPr txBox="1"/>
          <p:nvPr/>
        </p:nvSpPr>
        <p:spPr>
          <a:xfrm>
            <a:off x="2856087" y="5181743"/>
            <a:ext cx="2248633" cy="715581"/>
          </a:xfrm>
          <a:prstGeom prst="rect">
            <a:avLst/>
          </a:prstGeom>
          <a:noFill/>
        </p:spPr>
        <p:txBody>
          <a:bodyPr wrap="square" rtlCol="0">
            <a:spAutoFit/>
          </a:bodyPr>
          <a:lstStyle/>
          <a:p>
            <a:pPr algn="ctr"/>
            <a:r>
              <a:rPr lang="fr-FR" sz="1350" dirty="0"/>
              <a:t>Le résultat ne peut pas être faussement positif du fait d’un biais </a:t>
            </a:r>
          </a:p>
        </p:txBody>
      </p:sp>
      <p:sp>
        <p:nvSpPr>
          <p:cNvPr id="8" name="ZoneTexte 7">
            <a:extLst>
              <a:ext uri="{FF2B5EF4-FFF2-40B4-BE49-F238E27FC236}">
                <a16:creationId xmlns:a16="http://schemas.microsoft.com/office/drawing/2014/main" id="{B47D56A5-555D-4250-8569-423EC8151849}"/>
              </a:ext>
            </a:extLst>
          </p:cNvPr>
          <p:cNvSpPr txBox="1"/>
          <p:nvPr/>
        </p:nvSpPr>
        <p:spPr>
          <a:xfrm>
            <a:off x="5479963" y="5190608"/>
            <a:ext cx="2248633" cy="923330"/>
          </a:xfrm>
          <a:prstGeom prst="rect">
            <a:avLst/>
          </a:prstGeom>
          <a:noFill/>
        </p:spPr>
        <p:txBody>
          <a:bodyPr wrap="square" rtlCol="0">
            <a:spAutoFit/>
          </a:bodyPr>
          <a:lstStyle/>
          <a:p>
            <a:pPr algn="ctr"/>
            <a:r>
              <a:rPr lang="fr-FR" sz="1350" dirty="0"/>
              <a:t>Rien en garanti que le résultat ne soit pas faussement positif du fait d’un biais </a:t>
            </a:r>
          </a:p>
        </p:txBody>
      </p:sp>
      <p:sp>
        <p:nvSpPr>
          <p:cNvPr id="9" name="Flèche : bas 8">
            <a:extLst>
              <a:ext uri="{FF2B5EF4-FFF2-40B4-BE49-F238E27FC236}">
                <a16:creationId xmlns:a16="http://schemas.microsoft.com/office/drawing/2014/main" id="{6B4147A2-CF5E-44AA-B262-A7BE347C3FC8}"/>
              </a:ext>
            </a:extLst>
          </p:cNvPr>
          <p:cNvSpPr/>
          <p:nvPr/>
        </p:nvSpPr>
        <p:spPr bwMode="auto">
          <a:xfrm>
            <a:off x="3980404" y="4308860"/>
            <a:ext cx="271305" cy="881748"/>
          </a:xfrm>
          <a:prstGeom prst="downArrow">
            <a:avLst/>
          </a:prstGeom>
          <a:solidFill>
            <a:schemeClr val="accent1"/>
          </a:solidFill>
          <a:ln w="12700" cap="flat" cmpd="sng" algn="ctr">
            <a:solidFill>
              <a:schemeClr val="tx1"/>
            </a:solidFill>
            <a:prstDash val="solid"/>
            <a:round/>
            <a:headEnd type="none" w="sm" len="sm"/>
            <a:tailEnd type="triangle" w="lg" len="me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eaLnBrk="0" fontAlgn="base" hangingPunct="0">
              <a:spcBef>
                <a:spcPct val="0"/>
              </a:spcBef>
              <a:spcAft>
                <a:spcPct val="0"/>
              </a:spcAft>
            </a:pPr>
            <a:endParaRPr lang="fr-FR" sz="1500" dirty="0">
              <a:latin typeface="+mj-lt"/>
            </a:endParaRPr>
          </a:p>
        </p:txBody>
      </p:sp>
      <p:sp>
        <p:nvSpPr>
          <p:cNvPr id="10" name="Flèche : bas 9">
            <a:extLst>
              <a:ext uri="{FF2B5EF4-FFF2-40B4-BE49-F238E27FC236}">
                <a16:creationId xmlns:a16="http://schemas.microsoft.com/office/drawing/2014/main" id="{2B996C0E-41F3-4D56-ABE1-8534E457ABC5}"/>
              </a:ext>
            </a:extLst>
          </p:cNvPr>
          <p:cNvSpPr/>
          <p:nvPr/>
        </p:nvSpPr>
        <p:spPr bwMode="auto">
          <a:xfrm>
            <a:off x="6604280" y="4308859"/>
            <a:ext cx="271305" cy="923329"/>
          </a:xfrm>
          <a:prstGeom prst="downArrow">
            <a:avLst/>
          </a:prstGeom>
          <a:solidFill>
            <a:schemeClr val="accent1"/>
          </a:solidFill>
          <a:ln w="12700" cap="flat" cmpd="sng" algn="ctr">
            <a:solidFill>
              <a:schemeClr val="tx1"/>
            </a:solidFill>
            <a:prstDash val="solid"/>
            <a:round/>
            <a:headEnd type="none" w="sm" len="sm"/>
            <a:tailEnd type="triangle" w="lg" len="me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eaLnBrk="0" fontAlgn="base" hangingPunct="0">
              <a:spcBef>
                <a:spcPct val="0"/>
              </a:spcBef>
              <a:spcAft>
                <a:spcPct val="0"/>
              </a:spcAft>
            </a:pPr>
            <a:endParaRPr lang="fr-FR" sz="1500" dirty="0">
              <a:latin typeface="+mj-lt"/>
            </a:endParaRPr>
          </a:p>
        </p:txBody>
      </p:sp>
      <p:sp>
        <p:nvSpPr>
          <p:cNvPr id="11" name="Espace réservé du numéro de diapositive 10">
            <a:extLst>
              <a:ext uri="{FF2B5EF4-FFF2-40B4-BE49-F238E27FC236}">
                <a16:creationId xmlns:a16="http://schemas.microsoft.com/office/drawing/2014/main" id="{4ED8D1A7-0D16-82B2-5E8D-76A8C865791A}"/>
              </a:ext>
            </a:extLst>
          </p:cNvPr>
          <p:cNvSpPr>
            <a:spLocks noGrp="1"/>
          </p:cNvSpPr>
          <p:nvPr>
            <p:ph type="sldNum" sz="quarter" idx="12"/>
          </p:nvPr>
        </p:nvSpPr>
        <p:spPr/>
        <p:txBody>
          <a:bodyPr/>
          <a:lstStyle/>
          <a:p>
            <a:fld id="{611D7366-0FAE-4A69-A58C-120E1BA5BC8E}" type="slidenum">
              <a:rPr lang="fr-FR" smtClean="0"/>
              <a:t>5</a:t>
            </a:fld>
            <a:endParaRPr lang="fr-FR"/>
          </a:p>
        </p:txBody>
      </p:sp>
    </p:spTree>
    <p:extLst>
      <p:ext uri="{BB962C8B-B14F-4D97-AF65-F5344CB8AC3E}">
        <p14:creationId xmlns:p14="http://schemas.microsoft.com/office/powerpoint/2010/main" val="184492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BB206B4-BD08-4FC4-8FDA-8EF44DF06064}"/>
              </a:ext>
            </a:extLst>
          </p:cNvPr>
          <p:cNvSpPr>
            <a:spLocks noGrp="1"/>
          </p:cNvSpPr>
          <p:nvPr>
            <p:ph type="title"/>
          </p:nvPr>
        </p:nvSpPr>
        <p:spPr/>
        <p:txBody>
          <a:bodyPr>
            <a:normAutofit fontScale="90000"/>
          </a:bodyPr>
          <a:lstStyle/>
          <a:p>
            <a:r>
              <a:rPr lang="fr-FR" b="0" dirty="0"/>
              <a:t>Protection contre les </a:t>
            </a:r>
            <a:r>
              <a:rPr lang="fr-FR" dirty="0"/>
              <a:t>conclusions à tort du fait du hasard</a:t>
            </a:r>
          </a:p>
        </p:txBody>
      </p:sp>
      <p:sp>
        <p:nvSpPr>
          <p:cNvPr id="3" name="Espace réservé du contenu 2">
            <a:extLst>
              <a:ext uri="{FF2B5EF4-FFF2-40B4-BE49-F238E27FC236}">
                <a16:creationId xmlns:a16="http://schemas.microsoft.com/office/drawing/2014/main" id="{C6F0664D-DF2A-43A1-93BF-F7B9C6A24EC2}"/>
              </a:ext>
            </a:extLst>
          </p:cNvPr>
          <p:cNvSpPr>
            <a:spLocks noGrp="1"/>
          </p:cNvSpPr>
          <p:nvPr>
            <p:ph idx="1"/>
          </p:nvPr>
        </p:nvSpPr>
        <p:spPr/>
        <p:txBody>
          <a:bodyPr>
            <a:normAutofit fontScale="92500" lnSpcReduction="20000"/>
          </a:bodyPr>
          <a:lstStyle/>
          <a:p>
            <a:r>
              <a:rPr lang="fr-FR" dirty="0"/>
              <a:t>Des résultats apparemment positifs peuvent provenir du simple fait du hasard</a:t>
            </a:r>
          </a:p>
          <a:p>
            <a:r>
              <a:rPr lang="fr-FR" dirty="0"/>
              <a:t>Sans précaution il y a un risque de conclure à tort à l’intérêt du traitement </a:t>
            </a:r>
          </a:p>
          <a:p>
            <a:pPr lvl="1"/>
            <a:r>
              <a:rPr lang="fr-FR" dirty="0"/>
              <a:t>Erreur alpha</a:t>
            </a:r>
          </a:p>
          <a:p>
            <a:pPr lvl="1"/>
            <a:endParaRPr lang="fr-FR" dirty="0"/>
          </a:p>
          <a:p>
            <a:r>
              <a:rPr lang="fr-FR" dirty="0"/>
              <a:t>Ce risque ne peut pas être totalement supprimé </a:t>
            </a:r>
          </a:p>
          <a:p>
            <a:r>
              <a:rPr lang="fr-FR" dirty="0"/>
              <a:t>Mais il peut être « contrôlé »</a:t>
            </a:r>
          </a:p>
          <a:p>
            <a:pPr lvl="1"/>
            <a:r>
              <a:rPr lang="fr-FR" dirty="0"/>
              <a:t>Classiquement à moins de 5%</a:t>
            </a:r>
          </a:p>
          <a:p>
            <a:pPr lvl="1"/>
            <a:r>
              <a:rPr lang="fr-FR" dirty="0"/>
              <a:t>Signification statistique sans inflation du risque alpha</a:t>
            </a:r>
          </a:p>
        </p:txBody>
      </p:sp>
      <p:sp>
        <p:nvSpPr>
          <p:cNvPr id="4" name="Espace réservé du numéro de diapositive 3">
            <a:extLst>
              <a:ext uri="{FF2B5EF4-FFF2-40B4-BE49-F238E27FC236}">
                <a16:creationId xmlns:a16="http://schemas.microsoft.com/office/drawing/2014/main" id="{FAE2A9E5-36B6-6C86-02A2-B7DE5D133256}"/>
              </a:ext>
            </a:extLst>
          </p:cNvPr>
          <p:cNvSpPr>
            <a:spLocks noGrp="1"/>
          </p:cNvSpPr>
          <p:nvPr>
            <p:ph type="sldNum" sz="quarter" idx="12"/>
          </p:nvPr>
        </p:nvSpPr>
        <p:spPr/>
        <p:txBody>
          <a:bodyPr/>
          <a:lstStyle/>
          <a:p>
            <a:fld id="{611D7366-0FAE-4A69-A58C-120E1BA5BC8E}" type="slidenum">
              <a:rPr lang="fr-FR" smtClean="0"/>
              <a:t>6</a:t>
            </a:fld>
            <a:endParaRPr lang="fr-FR"/>
          </a:p>
        </p:txBody>
      </p:sp>
    </p:spTree>
    <p:extLst>
      <p:ext uri="{BB962C8B-B14F-4D97-AF65-F5344CB8AC3E}">
        <p14:creationId xmlns:p14="http://schemas.microsoft.com/office/powerpoint/2010/main" val="735695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BF7B540-14E2-19AA-3763-6B7503A44488}"/>
              </a:ext>
            </a:extLst>
          </p:cNvPr>
          <p:cNvSpPr>
            <a:spLocks noGrp="1"/>
          </p:cNvSpPr>
          <p:nvPr>
            <p:ph type="title"/>
          </p:nvPr>
        </p:nvSpPr>
        <p:spPr>
          <a:xfrm>
            <a:off x="179512" y="109511"/>
            <a:ext cx="7886700" cy="994172"/>
          </a:xfrm>
        </p:spPr>
        <p:txBody>
          <a:bodyPr/>
          <a:lstStyle/>
          <a:p>
            <a:pPr algn="l"/>
            <a:r>
              <a:rPr lang="fr-FR" dirty="0"/>
              <a:t>Exemple</a:t>
            </a:r>
          </a:p>
        </p:txBody>
      </p:sp>
      <p:sp>
        <p:nvSpPr>
          <p:cNvPr id="5" name="Rectangle 4">
            <a:extLst>
              <a:ext uri="{FF2B5EF4-FFF2-40B4-BE49-F238E27FC236}">
                <a16:creationId xmlns:a16="http://schemas.microsoft.com/office/drawing/2014/main" id="{BDA30496-B102-B90E-461E-E8A9C190552C}"/>
              </a:ext>
            </a:extLst>
          </p:cNvPr>
          <p:cNvSpPr/>
          <p:nvPr/>
        </p:nvSpPr>
        <p:spPr bwMode="auto">
          <a:xfrm>
            <a:off x="3627899" y="1151487"/>
            <a:ext cx="1952213" cy="693337"/>
          </a:xfrm>
          <a:prstGeom prst="rect">
            <a:avLst/>
          </a:prstGeom>
          <a:solidFill>
            <a:schemeClr val="accent2">
              <a:lumMod val="20000"/>
              <a:lumOff val="80000"/>
            </a:schemeClr>
          </a:solidFill>
          <a:ln w="12700" cap="flat" cmpd="sng" algn="ctr">
            <a:solidFill>
              <a:schemeClr val="tx1"/>
            </a:solidFill>
            <a:prstDash val="solid"/>
            <a:round/>
            <a:headEnd type="none" w="sm" len="sm"/>
            <a:tailEnd type="triangle" w="lg" len="med"/>
          </a:ln>
          <a:effectLst/>
        </p:spPr>
        <p:txBody>
          <a:bodyPr vert="horz" wrap="square" lIns="68580" tIns="34290" rIns="68580" bIns="34290" numCol="1" rtlCol="0" anchor="ctr" anchorCtr="0" compatLnSpc="1">
            <a:prstTxWarp prst="textNoShape">
              <a:avLst/>
            </a:prstTxWarp>
          </a:bodyPr>
          <a:lstStyle/>
          <a:p>
            <a:pPr algn="ctr" eaLnBrk="0" fontAlgn="base" hangingPunct="0">
              <a:spcBef>
                <a:spcPct val="0"/>
              </a:spcBef>
              <a:spcAft>
                <a:spcPct val="0"/>
              </a:spcAft>
            </a:pPr>
            <a:r>
              <a:rPr lang="fr-FR" dirty="0">
                <a:latin typeface="+mj-lt"/>
              </a:rPr>
              <a:t>Etude NON à l’abri des biais</a:t>
            </a:r>
          </a:p>
        </p:txBody>
      </p:sp>
      <p:sp>
        <p:nvSpPr>
          <p:cNvPr id="7" name="Flèche : bas 9">
            <a:extLst>
              <a:ext uri="{FF2B5EF4-FFF2-40B4-BE49-F238E27FC236}">
                <a16:creationId xmlns:a16="http://schemas.microsoft.com/office/drawing/2014/main" id="{A60C4CF0-2BFC-3DD8-8C79-57B947A56A63}"/>
              </a:ext>
            </a:extLst>
          </p:cNvPr>
          <p:cNvSpPr/>
          <p:nvPr/>
        </p:nvSpPr>
        <p:spPr bwMode="auto">
          <a:xfrm>
            <a:off x="4412854" y="1988622"/>
            <a:ext cx="318294" cy="2011388"/>
          </a:xfrm>
          <a:prstGeom prst="downArrow">
            <a:avLst/>
          </a:prstGeom>
          <a:solidFill>
            <a:schemeClr val="accent1"/>
          </a:solidFill>
          <a:ln w="12700" cap="flat" cmpd="sng" algn="ctr">
            <a:solidFill>
              <a:schemeClr val="tx1"/>
            </a:solidFill>
            <a:prstDash val="solid"/>
            <a:round/>
            <a:headEnd type="none" w="sm" len="sm"/>
            <a:tailEnd type="triangle" w="lg" len="me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eaLnBrk="0" fontAlgn="base" hangingPunct="0">
              <a:spcBef>
                <a:spcPct val="0"/>
              </a:spcBef>
              <a:spcAft>
                <a:spcPct val="0"/>
              </a:spcAft>
            </a:pPr>
            <a:endParaRPr lang="fr-FR" sz="1500" dirty="0">
              <a:latin typeface="+mj-lt"/>
            </a:endParaRPr>
          </a:p>
        </p:txBody>
      </p:sp>
      <p:sp>
        <p:nvSpPr>
          <p:cNvPr id="8" name="ZoneTexte 7">
            <a:extLst>
              <a:ext uri="{FF2B5EF4-FFF2-40B4-BE49-F238E27FC236}">
                <a16:creationId xmlns:a16="http://schemas.microsoft.com/office/drawing/2014/main" id="{AC154471-0835-8A0F-4094-7222C5559C0C}"/>
              </a:ext>
            </a:extLst>
          </p:cNvPr>
          <p:cNvSpPr txBox="1"/>
          <p:nvPr/>
        </p:nvSpPr>
        <p:spPr>
          <a:xfrm>
            <a:off x="4956130" y="2496763"/>
            <a:ext cx="1627690" cy="300082"/>
          </a:xfrm>
          <a:prstGeom prst="rect">
            <a:avLst/>
          </a:prstGeom>
          <a:noFill/>
        </p:spPr>
        <p:txBody>
          <a:bodyPr wrap="none" rtlCol="0">
            <a:spAutoFit/>
          </a:bodyPr>
          <a:lstStyle/>
          <a:p>
            <a:r>
              <a:rPr lang="fr-FR" sz="1350" dirty="0"/>
              <a:t>26 Patients Covid-19</a:t>
            </a:r>
          </a:p>
        </p:txBody>
      </p:sp>
      <p:sp>
        <p:nvSpPr>
          <p:cNvPr id="9" name="Rectangle 8">
            <a:extLst>
              <a:ext uri="{FF2B5EF4-FFF2-40B4-BE49-F238E27FC236}">
                <a16:creationId xmlns:a16="http://schemas.microsoft.com/office/drawing/2014/main" id="{B4A6728F-25BF-19D5-300E-52399FDCBAAA}"/>
              </a:ext>
            </a:extLst>
          </p:cNvPr>
          <p:cNvSpPr/>
          <p:nvPr/>
        </p:nvSpPr>
        <p:spPr>
          <a:xfrm>
            <a:off x="4956130" y="2899651"/>
            <a:ext cx="1585242" cy="507831"/>
          </a:xfrm>
          <a:prstGeom prst="rect">
            <a:avLst/>
          </a:prstGeom>
        </p:spPr>
        <p:txBody>
          <a:bodyPr wrap="none">
            <a:spAutoFit/>
          </a:bodyPr>
          <a:lstStyle/>
          <a:p>
            <a:r>
              <a:rPr lang="fr-FR" sz="1350" dirty="0"/>
              <a:t>600mg </a:t>
            </a:r>
          </a:p>
          <a:p>
            <a:r>
              <a:rPr lang="fr-FR" sz="1350" dirty="0"/>
              <a:t>hydroxychloroquine</a:t>
            </a:r>
          </a:p>
        </p:txBody>
      </p:sp>
      <p:sp>
        <p:nvSpPr>
          <p:cNvPr id="10" name="ZoneTexte 9">
            <a:extLst>
              <a:ext uri="{FF2B5EF4-FFF2-40B4-BE49-F238E27FC236}">
                <a16:creationId xmlns:a16="http://schemas.microsoft.com/office/drawing/2014/main" id="{EDA12FC8-3E52-F30D-D8DC-6E1184C72C7B}"/>
              </a:ext>
            </a:extLst>
          </p:cNvPr>
          <p:cNvSpPr txBox="1"/>
          <p:nvPr/>
        </p:nvSpPr>
        <p:spPr>
          <a:xfrm>
            <a:off x="4956130" y="3419024"/>
            <a:ext cx="1268296" cy="507831"/>
          </a:xfrm>
          <a:prstGeom prst="rect">
            <a:avLst/>
          </a:prstGeom>
          <a:noFill/>
        </p:spPr>
        <p:txBody>
          <a:bodyPr wrap="none" rtlCol="0">
            <a:spAutoFit/>
          </a:bodyPr>
          <a:lstStyle/>
          <a:p>
            <a:r>
              <a:rPr lang="fr-FR" sz="1350" dirty="0"/>
              <a:t>Charge virage </a:t>
            </a:r>
          </a:p>
          <a:p>
            <a:r>
              <a:rPr lang="fr-FR" sz="1350" dirty="0"/>
              <a:t>nasopharyngée</a:t>
            </a:r>
          </a:p>
        </p:txBody>
      </p:sp>
      <p:sp>
        <p:nvSpPr>
          <p:cNvPr id="11" name="ZoneTexte 10">
            <a:extLst>
              <a:ext uri="{FF2B5EF4-FFF2-40B4-BE49-F238E27FC236}">
                <a16:creationId xmlns:a16="http://schemas.microsoft.com/office/drawing/2014/main" id="{921B3852-312E-A455-0996-818219A004A8}"/>
              </a:ext>
            </a:extLst>
          </p:cNvPr>
          <p:cNvSpPr txBox="1"/>
          <p:nvPr/>
        </p:nvSpPr>
        <p:spPr>
          <a:xfrm>
            <a:off x="2941265" y="4404262"/>
            <a:ext cx="3261470" cy="400110"/>
          </a:xfrm>
          <a:prstGeom prst="rect">
            <a:avLst/>
          </a:prstGeom>
          <a:noFill/>
        </p:spPr>
        <p:txBody>
          <a:bodyPr wrap="none" rtlCol="0">
            <a:spAutoFit/>
          </a:bodyPr>
          <a:lstStyle/>
          <a:p>
            <a:r>
              <a:rPr lang="fr-FR" sz="2000" dirty="0"/>
              <a:t>20 Patients analysés Covid-19</a:t>
            </a:r>
          </a:p>
        </p:txBody>
      </p:sp>
      <p:sp>
        <p:nvSpPr>
          <p:cNvPr id="12" name="ZoneTexte 11">
            <a:extLst>
              <a:ext uri="{FF2B5EF4-FFF2-40B4-BE49-F238E27FC236}">
                <a16:creationId xmlns:a16="http://schemas.microsoft.com/office/drawing/2014/main" id="{D07FD1B8-67AF-4D9E-2703-94A468DA4102}"/>
              </a:ext>
            </a:extLst>
          </p:cNvPr>
          <p:cNvSpPr txBox="1"/>
          <p:nvPr/>
        </p:nvSpPr>
        <p:spPr>
          <a:xfrm>
            <a:off x="1047562" y="5262140"/>
            <a:ext cx="7571184" cy="415498"/>
          </a:xfrm>
          <a:prstGeom prst="rect">
            <a:avLst/>
          </a:prstGeom>
          <a:noFill/>
        </p:spPr>
        <p:txBody>
          <a:bodyPr wrap="square" rtlCol="0">
            <a:spAutoFit/>
          </a:bodyPr>
          <a:lstStyle/>
          <a:p>
            <a:r>
              <a:rPr lang="fr-FR" sz="2100" dirty="0"/>
              <a:t>Réduction significative de la charge virale Publication en Mars 2020</a:t>
            </a:r>
          </a:p>
        </p:txBody>
      </p:sp>
      <p:sp>
        <p:nvSpPr>
          <p:cNvPr id="13" name="ZoneTexte 12">
            <a:extLst>
              <a:ext uri="{FF2B5EF4-FFF2-40B4-BE49-F238E27FC236}">
                <a16:creationId xmlns:a16="http://schemas.microsoft.com/office/drawing/2014/main" id="{B508A5BF-7C24-45C4-8CDC-8EB25DAB8AFD}"/>
              </a:ext>
            </a:extLst>
          </p:cNvPr>
          <p:cNvSpPr txBox="1"/>
          <p:nvPr/>
        </p:nvSpPr>
        <p:spPr>
          <a:xfrm>
            <a:off x="2061994" y="2542930"/>
            <a:ext cx="2154629" cy="507831"/>
          </a:xfrm>
          <a:prstGeom prst="rect">
            <a:avLst/>
          </a:prstGeom>
          <a:noFill/>
        </p:spPr>
        <p:txBody>
          <a:bodyPr wrap="none" rtlCol="0">
            <a:spAutoFit/>
          </a:bodyPr>
          <a:lstStyle/>
          <a:p>
            <a:r>
              <a:rPr lang="fr-FR" sz="1350" dirty="0"/>
              <a:t>16 Patients Covid-19</a:t>
            </a:r>
          </a:p>
          <a:p>
            <a:r>
              <a:rPr lang="fr-FR" sz="1350" dirty="0"/>
              <a:t>Ayant refusé le médicament</a:t>
            </a:r>
          </a:p>
        </p:txBody>
      </p:sp>
      <p:sp>
        <p:nvSpPr>
          <p:cNvPr id="14" name="ZoneTexte 13">
            <a:extLst>
              <a:ext uri="{FF2B5EF4-FFF2-40B4-BE49-F238E27FC236}">
                <a16:creationId xmlns:a16="http://schemas.microsoft.com/office/drawing/2014/main" id="{CBB61EB2-020C-02F0-BEFB-CFF8EF17F49D}"/>
              </a:ext>
            </a:extLst>
          </p:cNvPr>
          <p:cNvSpPr txBox="1"/>
          <p:nvPr/>
        </p:nvSpPr>
        <p:spPr>
          <a:xfrm>
            <a:off x="2124920" y="1988868"/>
            <a:ext cx="2338076" cy="369332"/>
          </a:xfrm>
          <a:prstGeom prst="rect">
            <a:avLst/>
          </a:prstGeom>
          <a:noFill/>
        </p:spPr>
        <p:txBody>
          <a:bodyPr wrap="none" rtlCol="0">
            <a:spAutoFit/>
          </a:bodyPr>
          <a:lstStyle/>
          <a:p>
            <a:r>
              <a:rPr lang="fr-FR" dirty="0"/>
              <a:t>Etude Non randomisée</a:t>
            </a:r>
          </a:p>
        </p:txBody>
      </p:sp>
      <p:sp>
        <p:nvSpPr>
          <p:cNvPr id="3" name="Espace réservé du numéro de diapositive 2">
            <a:extLst>
              <a:ext uri="{FF2B5EF4-FFF2-40B4-BE49-F238E27FC236}">
                <a16:creationId xmlns:a16="http://schemas.microsoft.com/office/drawing/2014/main" id="{8242B6F6-ACA4-76CE-024A-8863F779607D}"/>
              </a:ext>
            </a:extLst>
          </p:cNvPr>
          <p:cNvSpPr>
            <a:spLocks noGrp="1"/>
          </p:cNvSpPr>
          <p:nvPr>
            <p:ph type="sldNum" sz="quarter" idx="12"/>
          </p:nvPr>
        </p:nvSpPr>
        <p:spPr/>
        <p:txBody>
          <a:bodyPr/>
          <a:lstStyle/>
          <a:p>
            <a:fld id="{611D7366-0FAE-4A69-A58C-120E1BA5BC8E}" type="slidenum">
              <a:rPr lang="fr-FR" smtClean="0"/>
              <a:t>7</a:t>
            </a:fld>
            <a:endParaRPr lang="fr-FR"/>
          </a:p>
        </p:txBody>
      </p:sp>
    </p:spTree>
    <p:extLst>
      <p:ext uri="{BB962C8B-B14F-4D97-AF65-F5344CB8AC3E}">
        <p14:creationId xmlns:p14="http://schemas.microsoft.com/office/powerpoint/2010/main" val="436235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BF7B540-14E2-19AA-3763-6B7503A44488}"/>
              </a:ext>
            </a:extLst>
          </p:cNvPr>
          <p:cNvSpPr>
            <a:spLocks noGrp="1"/>
          </p:cNvSpPr>
          <p:nvPr>
            <p:ph type="title"/>
          </p:nvPr>
        </p:nvSpPr>
        <p:spPr>
          <a:xfrm>
            <a:off x="628650" y="186349"/>
            <a:ext cx="7886700" cy="994172"/>
          </a:xfrm>
        </p:spPr>
        <p:txBody>
          <a:bodyPr/>
          <a:lstStyle/>
          <a:p>
            <a:pPr algn="l"/>
            <a:r>
              <a:rPr lang="fr-FR" dirty="0"/>
              <a:t>Exemple</a:t>
            </a:r>
          </a:p>
        </p:txBody>
      </p:sp>
      <p:sp>
        <p:nvSpPr>
          <p:cNvPr id="4" name="Rectangle 3">
            <a:extLst>
              <a:ext uri="{FF2B5EF4-FFF2-40B4-BE49-F238E27FC236}">
                <a16:creationId xmlns:a16="http://schemas.microsoft.com/office/drawing/2014/main" id="{259F2E8D-691B-86AE-0419-B1F32D7BEE6B}"/>
              </a:ext>
            </a:extLst>
          </p:cNvPr>
          <p:cNvSpPr/>
          <p:nvPr/>
        </p:nvSpPr>
        <p:spPr bwMode="auto">
          <a:xfrm>
            <a:off x="3541843" y="1526878"/>
            <a:ext cx="2902365" cy="693337"/>
          </a:xfrm>
          <a:prstGeom prst="rect">
            <a:avLst/>
          </a:prstGeom>
          <a:solidFill>
            <a:schemeClr val="accent2">
              <a:lumMod val="20000"/>
              <a:lumOff val="80000"/>
            </a:schemeClr>
          </a:solidFill>
          <a:ln w="12700" cap="flat" cmpd="sng" algn="ctr">
            <a:solidFill>
              <a:schemeClr val="tx1"/>
            </a:solidFill>
            <a:prstDash val="solid"/>
            <a:round/>
            <a:headEnd type="none" w="sm" len="sm"/>
            <a:tailEnd type="triangle" w="lg" len="med"/>
          </a:ln>
          <a:effectLst/>
        </p:spPr>
        <p:txBody>
          <a:bodyPr vert="horz" wrap="square" lIns="68580" tIns="34290" rIns="68580" bIns="34290" numCol="1" rtlCol="0" anchor="ctr" anchorCtr="0" compatLnSpc="1">
            <a:prstTxWarp prst="textNoShape">
              <a:avLst/>
            </a:prstTxWarp>
          </a:bodyPr>
          <a:lstStyle/>
          <a:p>
            <a:pPr algn="ctr" eaLnBrk="0" fontAlgn="base" hangingPunct="0">
              <a:spcBef>
                <a:spcPct val="0"/>
              </a:spcBef>
              <a:spcAft>
                <a:spcPct val="0"/>
              </a:spcAft>
            </a:pPr>
            <a:r>
              <a:rPr lang="fr-FR" sz="2400" dirty="0">
                <a:latin typeface="+mj-lt"/>
              </a:rPr>
              <a:t>Etude à l’abri des biais</a:t>
            </a:r>
          </a:p>
        </p:txBody>
      </p:sp>
      <p:sp>
        <p:nvSpPr>
          <p:cNvPr id="6" name="Flèche : bas 8">
            <a:extLst>
              <a:ext uri="{FF2B5EF4-FFF2-40B4-BE49-F238E27FC236}">
                <a16:creationId xmlns:a16="http://schemas.microsoft.com/office/drawing/2014/main" id="{1A797BFD-31B8-E489-F645-861A5AA2DA65}"/>
              </a:ext>
            </a:extLst>
          </p:cNvPr>
          <p:cNvSpPr/>
          <p:nvPr/>
        </p:nvSpPr>
        <p:spPr bwMode="auto">
          <a:xfrm>
            <a:off x="4859043" y="2350165"/>
            <a:ext cx="141619" cy="1691672"/>
          </a:xfrm>
          <a:prstGeom prst="downArrow">
            <a:avLst/>
          </a:prstGeom>
          <a:solidFill>
            <a:schemeClr val="accent1"/>
          </a:solidFill>
          <a:ln w="12700" cap="flat" cmpd="sng" algn="ctr">
            <a:solidFill>
              <a:schemeClr val="tx1"/>
            </a:solidFill>
            <a:prstDash val="solid"/>
            <a:round/>
            <a:headEnd type="none" w="sm" len="sm"/>
            <a:tailEnd type="triangle" w="lg" len="me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eaLnBrk="0" fontAlgn="base" hangingPunct="0">
              <a:spcBef>
                <a:spcPct val="0"/>
              </a:spcBef>
              <a:spcAft>
                <a:spcPct val="0"/>
              </a:spcAft>
            </a:pPr>
            <a:endParaRPr lang="fr-FR" sz="1500" dirty="0">
              <a:latin typeface="+mj-lt"/>
            </a:endParaRPr>
          </a:p>
        </p:txBody>
      </p:sp>
      <p:sp>
        <p:nvSpPr>
          <p:cNvPr id="15" name="ZoneTexte 14">
            <a:extLst>
              <a:ext uri="{FF2B5EF4-FFF2-40B4-BE49-F238E27FC236}">
                <a16:creationId xmlns:a16="http://schemas.microsoft.com/office/drawing/2014/main" id="{CFC75824-D29C-934D-09B9-627C0DBC77DA}"/>
              </a:ext>
            </a:extLst>
          </p:cNvPr>
          <p:cNvSpPr txBox="1"/>
          <p:nvPr/>
        </p:nvSpPr>
        <p:spPr>
          <a:xfrm>
            <a:off x="5199698" y="2946430"/>
            <a:ext cx="2099101" cy="338554"/>
          </a:xfrm>
          <a:prstGeom prst="rect">
            <a:avLst/>
          </a:prstGeom>
          <a:noFill/>
        </p:spPr>
        <p:txBody>
          <a:bodyPr wrap="none" rtlCol="0">
            <a:spAutoFit/>
          </a:bodyPr>
          <a:lstStyle/>
          <a:p>
            <a:r>
              <a:rPr lang="fr-FR" sz="1600" dirty="0"/>
              <a:t>3155 Patients Covid-19</a:t>
            </a:r>
          </a:p>
        </p:txBody>
      </p:sp>
      <p:sp>
        <p:nvSpPr>
          <p:cNvPr id="16" name="Rectangle 15">
            <a:extLst>
              <a:ext uri="{FF2B5EF4-FFF2-40B4-BE49-F238E27FC236}">
                <a16:creationId xmlns:a16="http://schemas.microsoft.com/office/drawing/2014/main" id="{2D3B0247-138F-606F-5CC1-743A275DE155}"/>
              </a:ext>
            </a:extLst>
          </p:cNvPr>
          <p:cNvSpPr/>
          <p:nvPr/>
        </p:nvSpPr>
        <p:spPr>
          <a:xfrm>
            <a:off x="3020169" y="3305960"/>
            <a:ext cx="1585242" cy="507831"/>
          </a:xfrm>
          <a:prstGeom prst="rect">
            <a:avLst/>
          </a:prstGeom>
        </p:spPr>
        <p:txBody>
          <a:bodyPr wrap="none">
            <a:spAutoFit/>
          </a:bodyPr>
          <a:lstStyle/>
          <a:p>
            <a:r>
              <a:rPr lang="fr-FR" sz="1350" dirty="0"/>
              <a:t>800mg </a:t>
            </a:r>
          </a:p>
          <a:p>
            <a:r>
              <a:rPr lang="fr-FR" sz="1350" dirty="0"/>
              <a:t>hydroxychloroquine</a:t>
            </a:r>
          </a:p>
        </p:txBody>
      </p:sp>
      <p:sp>
        <p:nvSpPr>
          <p:cNvPr id="18" name="ZoneTexte 17">
            <a:extLst>
              <a:ext uri="{FF2B5EF4-FFF2-40B4-BE49-F238E27FC236}">
                <a16:creationId xmlns:a16="http://schemas.microsoft.com/office/drawing/2014/main" id="{EE9A1EA6-4ED3-9736-199A-7D6EB63BEE19}"/>
              </a:ext>
            </a:extLst>
          </p:cNvPr>
          <p:cNvSpPr txBox="1"/>
          <p:nvPr/>
        </p:nvSpPr>
        <p:spPr>
          <a:xfrm>
            <a:off x="3587176" y="4216330"/>
            <a:ext cx="2968057" cy="400110"/>
          </a:xfrm>
          <a:prstGeom prst="rect">
            <a:avLst/>
          </a:prstGeom>
          <a:noFill/>
        </p:spPr>
        <p:txBody>
          <a:bodyPr wrap="none" rtlCol="0">
            <a:spAutoFit/>
          </a:bodyPr>
          <a:lstStyle/>
          <a:p>
            <a:r>
              <a:rPr lang="fr-FR" sz="2000" dirty="0"/>
              <a:t>Tous les  patients analysés </a:t>
            </a:r>
          </a:p>
        </p:txBody>
      </p:sp>
      <p:sp>
        <p:nvSpPr>
          <p:cNvPr id="19" name="ZoneTexte 18">
            <a:extLst>
              <a:ext uri="{FF2B5EF4-FFF2-40B4-BE49-F238E27FC236}">
                <a16:creationId xmlns:a16="http://schemas.microsoft.com/office/drawing/2014/main" id="{AF982686-5C28-00DA-88AB-A6893D2C70C6}"/>
              </a:ext>
            </a:extLst>
          </p:cNvPr>
          <p:cNvSpPr txBox="1"/>
          <p:nvPr/>
        </p:nvSpPr>
        <p:spPr>
          <a:xfrm>
            <a:off x="1331640" y="5009620"/>
            <a:ext cx="6480719" cy="738664"/>
          </a:xfrm>
          <a:prstGeom prst="rect">
            <a:avLst/>
          </a:prstGeom>
          <a:noFill/>
        </p:spPr>
        <p:txBody>
          <a:bodyPr wrap="square" rtlCol="0">
            <a:spAutoFit/>
          </a:bodyPr>
          <a:lstStyle/>
          <a:p>
            <a:r>
              <a:rPr lang="fr-FR" sz="2100" dirty="0"/>
              <a:t>27% Décès chez les TT à J 28 versus 25% P value &gt; 0.05, Publié en Novembre 2020</a:t>
            </a:r>
          </a:p>
        </p:txBody>
      </p:sp>
      <p:sp>
        <p:nvSpPr>
          <p:cNvPr id="20" name="ZoneTexte 19">
            <a:extLst>
              <a:ext uri="{FF2B5EF4-FFF2-40B4-BE49-F238E27FC236}">
                <a16:creationId xmlns:a16="http://schemas.microsoft.com/office/drawing/2014/main" id="{90141619-AB75-AE37-6245-381BBB4B0B4D}"/>
              </a:ext>
            </a:extLst>
          </p:cNvPr>
          <p:cNvSpPr txBox="1"/>
          <p:nvPr/>
        </p:nvSpPr>
        <p:spPr>
          <a:xfrm>
            <a:off x="2699792" y="2980985"/>
            <a:ext cx="2099101" cy="338554"/>
          </a:xfrm>
          <a:prstGeom prst="rect">
            <a:avLst/>
          </a:prstGeom>
          <a:noFill/>
        </p:spPr>
        <p:txBody>
          <a:bodyPr wrap="none" rtlCol="0">
            <a:spAutoFit/>
          </a:bodyPr>
          <a:lstStyle/>
          <a:p>
            <a:r>
              <a:rPr lang="fr-FR" sz="1600" dirty="0"/>
              <a:t>1651 Patients Covid-19</a:t>
            </a:r>
          </a:p>
        </p:txBody>
      </p:sp>
      <p:sp>
        <p:nvSpPr>
          <p:cNvPr id="21" name="ZoneTexte 20">
            <a:extLst>
              <a:ext uri="{FF2B5EF4-FFF2-40B4-BE49-F238E27FC236}">
                <a16:creationId xmlns:a16="http://schemas.microsoft.com/office/drawing/2014/main" id="{F2D803C4-C38F-B69F-DCA2-F5759BA609A8}"/>
              </a:ext>
            </a:extLst>
          </p:cNvPr>
          <p:cNvSpPr txBox="1"/>
          <p:nvPr/>
        </p:nvSpPr>
        <p:spPr>
          <a:xfrm>
            <a:off x="2935910" y="2339092"/>
            <a:ext cx="1892441" cy="369332"/>
          </a:xfrm>
          <a:prstGeom prst="rect">
            <a:avLst/>
          </a:prstGeom>
          <a:noFill/>
        </p:spPr>
        <p:txBody>
          <a:bodyPr wrap="none" rtlCol="0">
            <a:spAutoFit/>
          </a:bodyPr>
          <a:lstStyle/>
          <a:p>
            <a:r>
              <a:rPr lang="fr-FR" dirty="0"/>
              <a:t>Etude randomisée</a:t>
            </a:r>
          </a:p>
        </p:txBody>
      </p:sp>
      <p:sp>
        <p:nvSpPr>
          <p:cNvPr id="22" name="Rectangle 21">
            <a:extLst>
              <a:ext uri="{FF2B5EF4-FFF2-40B4-BE49-F238E27FC236}">
                <a16:creationId xmlns:a16="http://schemas.microsoft.com/office/drawing/2014/main" id="{D505E981-64AF-B31A-CF4D-3E5B8DFC33A9}"/>
              </a:ext>
            </a:extLst>
          </p:cNvPr>
          <p:cNvSpPr/>
          <p:nvPr/>
        </p:nvSpPr>
        <p:spPr>
          <a:xfrm>
            <a:off x="5199698" y="3476935"/>
            <a:ext cx="1574405" cy="300082"/>
          </a:xfrm>
          <a:prstGeom prst="rect">
            <a:avLst/>
          </a:prstGeom>
        </p:spPr>
        <p:txBody>
          <a:bodyPr wrap="none">
            <a:spAutoFit/>
          </a:bodyPr>
          <a:lstStyle/>
          <a:p>
            <a:r>
              <a:rPr lang="fr-FR" sz="1350" dirty="0"/>
              <a:t>Traitement habituel</a:t>
            </a:r>
          </a:p>
        </p:txBody>
      </p:sp>
      <p:sp>
        <p:nvSpPr>
          <p:cNvPr id="3" name="Espace réservé du numéro de diapositive 2">
            <a:extLst>
              <a:ext uri="{FF2B5EF4-FFF2-40B4-BE49-F238E27FC236}">
                <a16:creationId xmlns:a16="http://schemas.microsoft.com/office/drawing/2014/main" id="{8B5F1123-2A25-B6C0-09C2-1856C49FEF29}"/>
              </a:ext>
            </a:extLst>
          </p:cNvPr>
          <p:cNvSpPr>
            <a:spLocks noGrp="1"/>
          </p:cNvSpPr>
          <p:nvPr>
            <p:ph type="sldNum" sz="quarter" idx="12"/>
          </p:nvPr>
        </p:nvSpPr>
        <p:spPr/>
        <p:txBody>
          <a:bodyPr/>
          <a:lstStyle/>
          <a:p>
            <a:fld id="{611D7366-0FAE-4A69-A58C-120E1BA5BC8E}" type="slidenum">
              <a:rPr lang="fr-FR" smtClean="0"/>
              <a:t>8</a:t>
            </a:fld>
            <a:endParaRPr lang="fr-FR"/>
          </a:p>
        </p:txBody>
      </p:sp>
    </p:spTree>
    <p:extLst>
      <p:ext uri="{BB962C8B-B14F-4D97-AF65-F5344CB8AC3E}">
        <p14:creationId xmlns:p14="http://schemas.microsoft.com/office/powerpoint/2010/main" val="361511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06720F8-2571-6781-6B1D-E141FE94A886}"/>
              </a:ext>
            </a:extLst>
          </p:cNvPr>
          <p:cNvSpPr>
            <a:spLocks noGrp="1"/>
          </p:cNvSpPr>
          <p:nvPr>
            <p:ph type="title"/>
          </p:nvPr>
        </p:nvSpPr>
        <p:spPr/>
        <p:txBody>
          <a:bodyPr/>
          <a:lstStyle/>
          <a:p>
            <a:r>
              <a:rPr lang="fr-FR" dirty="0"/>
              <a:t>Décision d’utiliser un traitement</a:t>
            </a:r>
          </a:p>
        </p:txBody>
      </p:sp>
      <p:sp>
        <p:nvSpPr>
          <p:cNvPr id="3" name="Espace réservé du contenu 2">
            <a:extLst>
              <a:ext uri="{FF2B5EF4-FFF2-40B4-BE49-F238E27FC236}">
                <a16:creationId xmlns:a16="http://schemas.microsoft.com/office/drawing/2014/main" id="{94628A2C-EED1-3CE9-6B9B-81BD1C50D8B5}"/>
              </a:ext>
            </a:extLst>
          </p:cNvPr>
          <p:cNvSpPr>
            <a:spLocks noGrp="1"/>
          </p:cNvSpPr>
          <p:nvPr>
            <p:ph idx="1"/>
          </p:nvPr>
        </p:nvSpPr>
        <p:spPr/>
        <p:txBody>
          <a:bodyPr/>
          <a:lstStyle/>
          <a:p>
            <a:r>
              <a:rPr lang="fr-FR" dirty="0"/>
              <a:t>Consommation d’Hydroxychloroquine en 2020</a:t>
            </a:r>
          </a:p>
        </p:txBody>
      </p:sp>
      <p:graphicFrame>
        <p:nvGraphicFramePr>
          <p:cNvPr id="4" name="Graphique 3">
            <a:extLst>
              <a:ext uri="{FF2B5EF4-FFF2-40B4-BE49-F238E27FC236}">
                <a16:creationId xmlns:a16="http://schemas.microsoft.com/office/drawing/2014/main" id="{2C2C163F-5BA7-076C-4B32-B5CAF224BC93}"/>
              </a:ext>
            </a:extLst>
          </p:cNvPr>
          <p:cNvGraphicFramePr>
            <a:graphicFrameLocks/>
          </p:cNvGraphicFramePr>
          <p:nvPr/>
        </p:nvGraphicFramePr>
        <p:xfrm>
          <a:off x="1680883" y="2709582"/>
          <a:ext cx="5782235" cy="3291168"/>
        </p:xfrm>
        <a:graphic>
          <a:graphicData uri="http://schemas.openxmlformats.org/drawingml/2006/chart">
            <c:chart xmlns:c="http://schemas.openxmlformats.org/drawingml/2006/chart" xmlns:r="http://schemas.openxmlformats.org/officeDocument/2006/relationships" r:id="rId2"/>
          </a:graphicData>
        </a:graphic>
      </p:graphicFrame>
      <p:sp>
        <p:nvSpPr>
          <p:cNvPr id="5" name="Espace réservé du numéro de diapositive 4">
            <a:extLst>
              <a:ext uri="{FF2B5EF4-FFF2-40B4-BE49-F238E27FC236}">
                <a16:creationId xmlns:a16="http://schemas.microsoft.com/office/drawing/2014/main" id="{7217AD87-2017-D10B-5C7B-9A2D23B47EDA}"/>
              </a:ext>
            </a:extLst>
          </p:cNvPr>
          <p:cNvSpPr>
            <a:spLocks noGrp="1"/>
          </p:cNvSpPr>
          <p:nvPr>
            <p:ph type="sldNum" sz="quarter" idx="12"/>
          </p:nvPr>
        </p:nvSpPr>
        <p:spPr/>
        <p:txBody>
          <a:bodyPr/>
          <a:lstStyle/>
          <a:p>
            <a:fld id="{611D7366-0FAE-4A69-A58C-120E1BA5BC8E}" type="slidenum">
              <a:rPr lang="fr-FR" smtClean="0"/>
              <a:t>9</a:t>
            </a:fld>
            <a:endParaRPr lang="fr-FR"/>
          </a:p>
        </p:txBody>
      </p:sp>
    </p:spTree>
    <p:extLst>
      <p:ext uri="{BB962C8B-B14F-4D97-AF65-F5344CB8AC3E}">
        <p14:creationId xmlns:p14="http://schemas.microsoft.com/office/powerpoint/2010/main" val="304438408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PERSISTENCEDATA" val="MMPROD_UIPERSISTENCEDATA"/>
  <p:tag name="MMPROD_NEXTUNIQUEID" val="10009"/>
  <p:tag name="MMPROD_THEME_BG_IMAGE" val=""/>
  <p:tag name="MMPROD_UIDATA" val="&lt;database version=&quot;11.0&quot;&gt;&lt;object type=&quot;1&quot; unique_id=&quot;10001&quot;&gt;&lt;property id=&quot;20141&quot; value=&quot;Biais&quot;/&gt;&lt;property id=&quot;20144&quot; value=&quot;1&quot;/&gt;&lt;property id=&quot;20146&quot; value=&quot;0&quot;/&gt;&lt;property id=&quot;20147&quot; value=&quot;0&quot;/&gt;&lt;property id=&quot;20148&quot; value=&quot;5&quot;/&gt;&lt;property id=&quot;20184&quot; value=&quot;7&quot;/&gt;&lt;property id=&quot;20193&quot; value=&quot;-1&quot;/&gt;&lt;property id=&quot;20250&quot; value=&quot;7&quot;/&gt;&lt;property id=&quot;20251&quot; value=&quot;0&quot;/&gt;&lt;property id=&quot;20259&quot; value=&quot;0&quot;/&gt;&lt;property id=&quot;20263&quot; value=&quot;1&quot;/&gt;&lt;property id=&quot;20264&quot; value=&quot;1&quot;/&gt;&lt;property id=&quot;20501&quot; value=&quot;C:\ESPACE DE TRAVAIL\KASSAI\Developpement clinique\&quot;/&gt;&lt;property id=&quot;20519&quot; value=&quot;0&quot;/&gt;&lt;property id=&quot;20700&quot; value=&quot;0&quot;/&gt;&lt;object type=&quot;2&quot; unique_id=&quot;10002&quot;&gt;&lt;object type=&quot;3&quot; unique_id=&quot;10003&quot;&gt;&lt;property id=&quot;20148&quot; value=&quot;5&quot;/&gt;&lt;property id=&quot;20300&quot; value=&quot;Diapositive 1 - &amp;quot;Développement clinique des médicaments, aspects méthodologiques, les biais&amp;quot;&quot;/&gt;&lt;property id=&quot;20303&quot; value=&quot;-1&quot;/&gt;&lt;property id=&quot;20307&quot; value=&quot;267&quot;/&gt;&lt;property id=&quot;20309&quot; value=&quot;-1&quot;/&gt;&lt;/object&gt;&lt;object type=&quot;3&quot; unique_id=&quot;10004&quot;&gt;&lt;property id=&quot;20148&quot; value=&quot;5&quot;/&gt;&lt;property id=&quot;20300&quot; value=&quot;Diapositive 3 - &amp;quot;Aspects méthodologiques des essais cliniques&amp;quot;&quot;/&gt;&lt;property id=&quot;20303&quot; value=&quot;-1&quot;/&gt;&lt;property id=&quot;20307&quot; value=&quot;257&quot;/&gt;&lt;property id=&quot;20309&quot; value=&quot;-1&quot;/&gt;&lt;/object&gt;&lt;object type=&quot;3&quot; unique_id=&quot;10005&quot;&gt;&lt;property id=&quot;20148&quot; value=&quot;5&quot;/&gt;&lt;property id=&quot;20300&quot; value=&quot;Diapositive 4 - &amp;quot;L’importance de la méthodologie&amp;quot;&quot;/&gt;&lt;property id=&quot;20303&quot; value=&quot;-1&quot;/&gt;&lt;property id=&quot;20307&quot; value=&quot;258&quot;/&gt;&lt;property id=&quot;20309&quot; value=&quot;-1&quot;/&gt;&lt;/object&gt;&lt;object type=&quot;3&quot; unique_id=&quot;10006&quot;&gt;&lt;property id=&quot;20148&quot; value=&quot;5&quot;/&gt;&lt;property id=&quot;20300&quot; value=&quot;Diapositive 5 - &amp;quot;Question&amp;quot;&quot;/&gt;&lt;property id=&quot;20303&quot; value=&quot;-1&quot;/&gt;&lt;property id=&quot;20307&quot; value=&quot;259&quot;/&gt;&lt;property id=&quot;20309&quot; value=&quot;-1&quot;/&gt;&lt;/object&gt;&lt;object type=&quot;3&quot; unique_id=&quot;10007&quot;&gt;&lt;property id=&quot;20148&quot; value=&quot;5&quot;/&gt;&lt;property id=&quot;20300&quot; value=&quot;Diapositive 6 - &amp;quot;Série de cas&amp;quot;&quot;/&gt;&lt;property id=&quot;20303&quot; value=&quot;-1&quot;/&gt;&lt;property id=&quot;20307&quot; value=&quot;260&quot;/&gt;&lt;property id=&quot;20309&quot; value=&quot;-1&quot;/&gt;&lt;/object&gt;&lt;object type=&quot;3&quot; unique_id=&quot;10008&quot;&gt;&lt;property id=&quot;20148&quot; value=&quot;5&quot;/&gt;&lt;property id=&quot;20300&quot; value=&quot;Diapositive 7 - &amp;quot;Série de cas : résultats biaisés&amp;quot;&quot;/&gt;&lt;property id=&quot;20303&quot; value=&quot;-1&quot;/&gt;&lt;property id=&quot;20307&quot; value=&quot;261&quot;/&gt;&lt;property id=&quot;20309&quot; value=&quot;-1&quot;/&gt;&lt;/object&gt;&lt;object type=&quot;3&quot; unique_id=&quot;10009&quot;&gt;&lt;property id=&quot;20148&quot; value=&quot;5&quot;/&gt;&lt;property id=&quot;20300&quot; value=&quot;Diapositive 8 - &amp;quot;Régression à la moyenne &amp;quot;&quot;/&gt;&lt;property id=&quot;20303&quot; value=&quot;-1&quot;/&gt;&lt;property id=&quot;20307&quot; value=&quot;262&quot;/&gt;&lt;property id=&quot;20309&quot; value=&quot;-1&quot;/&gt;&lt;/object&gt;&lt;object type=&quot;3&quot; unique_id=&quot;10010&quot;&gt;&lt;property id=&quot;20148&quot; value=&quot;5&quot;/&gt;&lt;property id=&quot;20300&quot; value=&quot;Diapositive 9 - &amp;quot;Importance de la méthodologie : Groupes contrôles comparables&amp;quot;&quot;/&gt;&lt;property id=&quot;20303&quot; value=&quot;-1&quot;/&gt;&lt;property id=&quot;20307&quot; value=&quot;264&quot;/&gt;&lt;property id=&quot;20309&quot; value=&quot;-1&quot;/&gt;&lt;/object&gt;&lt;object type=&quot;3&quot; unique_id=&quot;10011&quot;&gt;&lt;property id=&quot;20148&quot; value=&quot;5&quot;/&gt;&lt;property id=&quot;20300&quot; value=&quot;Diapositive 10 - &amp;quot;Constitution des groupes&amp;quot;&quot;/&gt;&lt;property id=&quot;20303&quot; value=&quot;-1&quot;/&gt;&lt;property id=&quot;20307&quot; value=&quot;265&quot;/&gt;&lt;property id=&quot;20309&quot; value=&quot;-1&quot;/&gt;&lt;/object&gt;&lt;object type=&quot;3&quot; unique_id=&quot;10012&quot;&gt;&lt;property id=&quot;20148&quot; value=&quot;5&quot;/&gt;&lt;property id=&quot;20300&quot; value=&quot;Diapositive 11 - &amp;quot;Comparaison&amp;quot;&quot;/&gt;&lt;property id=&quot;20303&quot; value=&quot;-1&quot;/&gt;&lt;property id=&quot;20307&quot; value=&quot;266&quot;/&gt;&lt;property id=&quot;20309&quot; value=&quot;-1&quot;/&gt;&lt;/object&gt;&lt;object type=&quot;3&quot; unique_id=&quot;10013&quot;&gt;&lt;property id=&quot;20148&quot; value=&quot;5&quot;/&gt;&lt;property id=&quot;20300&quot; value=&quot;Diapositive 12 - &amp;quot;Plan d’expérience&amp;quot;&quot;/&gt;&lt;property id=&quot;20303&quot; value=&quot;-1&quot;/&gt;&lt;property id=&quot;20307&quot; value=&quot;269&quot;/&gt;&lt;property id=&quot;20309&quot; value=&quot;-1&quot;/&gt;&lt;/object&gt;&lt;object type=&quot;3&quot; unique_id=&quot;10014&quot;&gt;&lt;property id=&quot;20148&quot; value=&quot;5&quot;/&gt;&lt;property id=&quot;20300&quot; value=&quot;Diapositive 13 - &amp;quot;Plan d’expérience&amp;quot;&quot;/&gt;&lt;property id=&quot;20303&quot; value=&quot;-1&quot;/&gt;&lt;property id=&quot;20307&quot; value=&quot;270&quot;/&gt;&lt;property id=&quot;20309&quot; value=&quot;-1&quot;/&gt;&lt;/object&gt;&lt;object type=&quot;3&quot; unique_id=&quot;10015&quot;&gt;&lt;property id=&quot;20148&quot; value=&quot;5&quot;/&gt;&lt;property id=&quot;20300&quot; value=&quot;Diapositive 14 - &amp;quot;Essai Croisé&amp;quot;&quot;/&gt;&lt;property id=&quot;20303&quot; value=&quot;-1&quot;/&gt;&lt;property id=&quot;20307&quot; value=&quot;271&quot;/&gt;&lt;property id=&quot;20309&quot; value=&quot;-1&quot;/&gt;&lt;/object&gt;&lt;object type=&quot;3&quot; unique_id=&quot;10016&quot;&gt;&lt;property id=&quot;20148&quot; value=&quot;5&quot;/&gt;&lt;property id=&quot;20300&quot; value=&quot;Diapositive 15 - &amp;quot;Utilité du placebo&amp;quot;&quot;/&gt;&lt;property id=&quot;20303&quot; value=&quot;-1&quot;/&gt;&lt;property id=&quot;20307&quot; value=&quot;272&quot;/&gt;&lt;property id=&quot;20309&quot; value=&quot;-1&quot;/&gt;&lt;/object&gt;&lt;object type=&quot;3&quot; unique_id=&quot;10017&quot;&gt;&lt;property id=&quot;20148&quot; value=&quot;5&quot;/&gt;&lt;property id=&quot;20300&quot; value=&quot;Diapositive 16 - &amp;quot;Double insu&amp;quot;&quot;/&gt;&lt;property id=&quot;20303&quot; value=&quot;-1&quot;/&gt;&lt;property id=&quot;20307&quot; value=&quot;273&quot;/&gt;&lt;property id=&quot;20309&quot; value=&quot;-1&quot;/&gt;&lt;/object&gt;&lt;object type=&quot;3&quot; unique_id=&quot;10018&quot;&gt;&lt;property id=&quot;20148&quot; value=&quot;5&quot;/&gt;&lt;property id=&quot;20300&quot; value=&quot;Diapositive 17 - &amp;quot;Au total : Essai contrôlé randomisé en double aveugle&amp;quot;&quot;/&gt;&lt;property id=&quot;20303&quot; value=&quot;-1&quot;/&gt;&lt;property id=&quot;20307&quot; value=&quot;274&quot;/&gt;&lt;property id=&quot;20309&quot; value=&quot;-1&quot;/&gt;&lt;/object&gt;&lt;object type=&quot;3&quot; unique_id=&quot;10037&quot;&gt;&lt;property id=&quot;20148&quot; value=&quot;5&quot;/&gt;&lt;property id=&quot;20300&quot; value=&quot;Diapositive 2 - &amp;quot;Agenda&amp;quot;&quot;/&gt;&lt;property id=&quot;20303&quot; value=&quot;-1&quot;/&gt;&lt;property id=&quot;20307&quot; value=&quot;275&quot;/&gt;&lt;property id=&quot;20309&quot; value=&quot;-1&quot;/&gt;&lt;/object&gt;&lt;object type=&quot;3&quot; unique_id=&quot;10038&quot;&gt;&lt;property id=&quot;20148&quot; value=&quot;5&quot;/&gt;&lt;property id=&quot;20300&quot; value=&quot;Diapositive 18 - &amp;quot;Points à retenir&amp;quot;&quot;/&gt;&lt;property id=&quot;20303&quot; value=&quot;-1&quot;/&gt;&lt;property id=&quot;20307&quot; value=&quot;276&quot;/&gt;&lt;property id=&quot;20309&quot; value=&quot;-1&quot;/&gt;&lt;/object&gt;&lt;object type=&quot;3&quot; unique_id=&quot;10039&quot;&gt;&lt;property id=&quot;20148&quot; value=&quot;5&quot;/&gt;&lt;property id=&quot;20300&quot; value=&quot;Diapositive 19 - &amp;quot;Références&amp;quot;&quot;/&gt;&lt;property id=&quot;20303&quot; value=&quot;-1&quot;/&gt;&lt;property id=&quot;20307&quot; value=&quot;277&quot;/&gt;&lt;property id=&quot;20309&quot; value=&quot;-1&quot;/&gt;&lt;/object&gt;&lt;/object&gt;&lt;object type=&quot;8&quot; unique_id=&quot;10036&quot;&gt;&lt;/object&gt;&lt;object type=&quot;10&quot; unique_id=&quot;10292&quot;&gt;&lt;object type=&quot;11&quot; unique_id=&quot;10293&quot;&gt;&lt;property id=&quot;20180&quot; value=&quot;1&quot;/&gt;&lt;property id=&quot;20181&quot; value=&quot;0&quot;/&gt;&lt;property id=&quot;20183&quot; value=&quot;1&quot;/&gt;&lt;/object&gt;&lt;object type=&quot;13&quot; unique_id=&quot;10295&quot;&gt;&lt;/object&gt;&lt;object type=&quot;12&quot; unique_id=&quot;10296&quot;&gt;&lt;/object&gt;&lt;/object&gt;&lt;object type=&quot;4&quot; unique_id=&quot;10294&quot;&gt;&lt;/object&gt;&lt;/object&gt;&lt;/database&gt;"/>
  <p:tag name="MMPROD_TAG_VCONFIG" val="PD94bWwgdmVyc2lvbj0iMS4wIj8+DQo8Y29uZmlndXJhdGlvbj4NCgk8YnJhbmRpbmc+DQoJCTx1aWZvbnQgbmFtZT0iRk9OVF9OT1RFU19URVhUIiB2YWx1ZT0iVmVyZGFuYSw5LGZhbHNlLGZhbHNlLGZhbHNlIi8+DQoJPC9icmFuZGluZz4NCgk8Y29sb3JzPg0KCQk8dWljb2xvciBuYW1lPSJwcmltYXJ5IiB2YWx1ZT0iMHg2Rjg0ODgiLz4NCgkJPHVpY29sb3IgbmFtZT0iZ2xvdyIgdmFsdWU9IjB4NjA5NzczIi8+DQoJCTx1aWNvbG9yIG5hbWU9InRleHQiIHZhbHVlPSIweEZGRkZGRiIvPg0KCQk8dWljb2xvciBuYW1lPSJsaWdodCIgdmFsdWU9IjB4NEU1RDYwIi8+DQoJCTx1aWNvbG9yIG5hbWU9InNoYWRvdyIgdmFsdWU9IjB4MDAwMDAwIi8+DQoJCTx1aWNvbG9yIG5hbWU9ImJhY2tncm91bmQiIHZhbHVlPSIweDcyNzk3MSIvPg0KCTwvY29sb3JzPg0KCTxsYXlvdXQ+DQoJCTx1aXNob3cgbmFtZT0icHJlc2VudGF0aW9udGl0bGUiIHZhbHVlPSJ0cnVlIi8+PHVpc2hvdyBuYW1lPSJwcmVzZW50ZXJwaG90byIgdmFsdWU9InRydWUiLz48dWlzaG93IG5hbWU9InByZXNlbnRlcm5hbWUiIHZhbHVlPSJ0cnVlIi8+PHVpc2hvdyBuYW1lPSJwcmVzZW50ZXJ0aXRsZSIgdmFsdWU9InRydWUiLz48dWlzaG93IG5hbWU9InByZXNlbnRlcmVtYWlsIiB2YWx1ZT0idHJ1ZSIvPjx1aXNob3cgbmFtZT0icHJlc2VudGVyYmlvIiB2YWx1ZT0idHJ1ZSIvPjx1aXNob3cgbmFtZT0iY29tcGFueWxvZ28iIHZhbHVlPSJ0cnVlIi8+PHVpc2hvdyBuYW1lPSJzaWRlYmFyIiB2YWx1ZT0idHJ1ZSIvPjx1aXNob3cgbmFtZT0ib3V0bGluZSIgdmFsdWU9InRydWUiLz48dWlzaG93IG5hbWU9InRodW1ibmFpbCIgdmFsdWU9InRydWUiLz4NCgkJPHVpc2hvdyBuYW1lPSJub3RlcyIgdmFsdWU9InRydWUiLz48dWlzaG93IG5hbWU9InNlYXJjaCIgdmFsdWU9InRydWUiLz48dWlzaG93IG5hbWU9InF1aXoiIHZhbHVlPSJ0cnVlIi8+PHVpc2hvdyBuYW1lPSJhdHRhY2htZW50cyIgdmFsdWU9InRydWUiLz48dWlzaG93IG5hbWU9InV0aWxzIiB2YWx1ZT0idHJ1ZSIvPjx1aXNob3cgbmFtZT0idm9sdW1lIiB2YWx1ZT0idHJ1ZSIvPjx1aXNob3cgbmFtZT0icGxheWJhciIgdmFsdWU9InRydWUiLz48dWlzaG93IG5hbWU9InRhbGtpbmdoZWFkIiB2YWx1ZT0idHJ1ZSIvPjx1aXNob3cgbmFtZT0ic2lkZWJhcm9ucmlnaHQiIHZhbHVlPSJ0cnVlIi8+PHVpc2hvdyBuYW1lPSJ2aWV3Y2hhbmdlIiB2YWx1ZT0idHJ1ZSIvPjx1aXNob3cgbmFtZT0iYWx3YXlzU2NydW5jaCIgdmFsdWU9ImZhbHNlIi8+PHVpc2hvdyBuYW1lPSJpbml0aWFsZGlzcGxheW1vZGVpc25vcm1hbCIgdmFsdWU9InRydWUiLz48dWlyZXBsYWNlIG5hbWU9ImxvZ28iIHZhbHVlPSIiLz48dWlyZXBsYWNlIG5hbWU9ImJnaW1hZ2UiIHZhbHVlPSIiLz48dWlyZXBsYWNlIG5hbWU9ImluaXRpYWx0YWIiIHZhbHVlPSJvdXRsaW5lIi8+PHVpc2hvdyBuYW1lPSJjY3RleHRoaWdobGlnaHRpbmciIHZhbHVlPSJ0cnVlIi8+DQoJPC9sYXlvdXQ+DQoJPHByZWxvYWRlcj48c2V0Qm9vbCBuYW1lPSJkaXNhYmxlQXNzZXRQcmVsb2FkZXIiIHZhbHVlPSJ0cnVlIi8+PC9wcmVsb2FkZXI+PGxhbmd1YWdlIGlkPSJlbi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TbGlkZSAlbiIvPg0KCQk8dWl0ZXh0IG5hbWU9IkFUVEFDSE1FTlRfUFJFVklFV19XQVJOSU5HTVNHX1RJVExFU1RSSU5HIiB2YWx1ZT0iQXR0YWNobWVudCBXYXJuaW5nIi8+DQoJCTx1aXRleHQgbmFtZT0iQVRUQUNITUVOVF9QUkVWSUVXX1dBUk5JTkdNU0ciIHZhbHVlPSJBdHRhY2htZW50cyBkbyBub3Qgb3BlbiBpbiBQcmV2aWV3IG1vZGUuIFBsZWFzZSB1c2UgcHVibGlzaCB0byBzZWUgdGhlIHJlc3VsdHMiLz4NCgkJPHVpdGV4dCBuYW1lPSJDT0xMQUJfTE9DQUxfUExBWUJBQ0tfTVNHIiB2YWx1ZT0iQ29udGVudCBpcyBiZWluZyBwbGF5ZWQgbG9jYWxseS4gQ29sbGFib3JhdGlvbiBkb2VzIG5vdCB3b3JrIGluIHRoaXMgbW9kZSIvPg0KCQk8dWl0ZXh0IG5hbWU9IkNPTExBQl9MT0NBTF9QTEFZQkFDS19USVRMRSIgdmFsdWU9IkxvY2FsIFBsYXliYWNrIi8+DQoJCTx1aXRleHQgbmFtZT0iQ09MTEFCX0xPQ0FMX1BMQVlCQUNLQlROIiB2YWx1ZT0iT2s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DQoJCTx1aXRleHQgbmFtZT0iU0NSVUJCQVJTVEFUVVNfTk9BVURJTyIgdmFsdWU9Ik5vIEF1ZGlvIi8+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DQoJCTx1aXRleHQgbmFtZT0iU0NSVUJCQVJTVEFUVVNfUkVWSUVXUVVJWiIgdmFsdWU9IlJldmlld2luZyBRdWl6Ii8+DQoJCTwhLS0gc3Vic3RpdHV0aW9uOiAlbSA9PSBtaW51dGVzIHJlbWFpbmluZyAtLT4NCgkJPCEtLSBzdWJzdGl0dXRpb246ICVzID09IHNlY29uZHMgcmVtYWluaW5nIC0tPg0KCQk8dWl0ZXh0IG5hbWU9IkVMQVBTRUQiIHZhbHVlPSIlbSBNaW51dGVzICVzIFNlY29uZHMgUmVtYWluaW5nIi8+DQoJCTx1aXRleHQgbmFtZT0iTk9URk9VTkQiIHZhbHVlPSJOb3RoaW5nIEZvdW5kIi8+DQoJCTx1aXRleHQgbmFtZT0iQVRUQUNITUVOVFMiIHZhbHVlPSJBdHRhY2htZW50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DQoJCTx1aXRleHQgbmFtZT0iQ09VUlNFX1NUQVRVUyIgdmFsdWU9Ik1vZHVsZSBTdGF0dXMiLz4NCgkJPHVpdGV4dCBuYW1lPSJQQVNTRURfU1RSSU5HIiB2YWx1ZT0iUGFzc2VkIi8+DQoJCTx1aXRleHQgbmFtZT0iRkFJTEVEX1NUUklORyIgdmFsdWU9IkZhaWxlZCIvPg0KCQk8IS0tcXVpeiBwb2QgYW5kIG1lc3NhZ2UgYm94IHRleHRzLS0+DQoJCTx1aXRleHQgbmFtZT0iQVRUQUNITUVOVF9QUkVWSUVXX1dBUk5JTkdNU0dfVElUTEVTVFJJTkciIHZhbHVlPSJBdHRhY2htZW50IFdhcm5pbmciLz4NCgkJPHVpdGV4dCBuYW1lPSJBVFRBQ0hNRU5UX1BSRVZJRVdfV0FSTklOR01TRyIgdmFsdWU9IkF0dGFjaG1lbnRzIGRvIG5vdCBvcGVuIGluIFByZXZpZXcgbW9kZS4gUGxlYXNlIHVzZSBwdWJsaXNoIHRvIHNlZSB0aGUgcmVzdWx0cyIvPg0KCQk8dWl0ZXh0IG5hbWU9IlFVSVpQT0RfUVVJWl9BVFRFTVBUIiB2YWx1ZT0iUXVpeiBBdHRlbXB0OiIvPg0KCQk8dWl0ZXh0IG5hbWU9IlFVSVpQT0RfUVVJWl9BVFRFTVBUX1ZBTFVFIiB2YWx1ZT0iJW4gb2YgJXQiLz4NCgkJPHVpdGV4dCBuYW1lPSJRVUlaUE9EX1FVSVpfU0NPUkUiIHZhbHVlPSJTY29yZWQ6Ii8+DQoJCTx1aXRleHQgbmFtZT0iUVVJWlBPRF9RVUlaX1BBU1NTQ09SRSIgdmFsdWU9IlBhc3NpbmcgU2NvcmU6Ii8+DQoJCTx1aXRleHQgbmFtZT0iUVVJWlBPRF9RVUlaX01BWFNDT1JFIiB2YWx1ZT0iTWF4IFNjb3JlOiIvPg0KCQk8dWl0ZXh0IG5hbWU9IlFVSVpQT0RfUVVFU0FUTVBUX1NUUiIgdmFsdWU9IkF0dGVtcHQ6ICVuIG9mICV0Ii8+DQoJCTx1aXRleHQgbmFtZT0iUVVJWlBPRF9RVUVTVFlQRV9TVFIiIHZhbHVlPSJUeXBlOiAlcyIvPg0KCQk8dWl0ZXh0IG5hbWU9IlFVSVpQT0RfUVVFU1RZUEVfR1JEIiB2YWx1ZT0iR3JhZGVkIi8+DQoJCTx1aXRleHQgbmFtZT0iUVVJWlBPRF9RVUVTVFlQRV9TVlkiIHZhbHVlPSJTdXJ2ZXkiLz4NCgkJPHVpdGV4dCBuYW1lPSJRVUlaUE9EX1FVSVpBVE1QVF9JTkYiIHZhbHVlPSJJbmZpbml0ZSIvPg0KCQk8dWl0ZXh0IG5hbWU9IlFVSVpQT0RfUVVFU0FUTVBUX0lORiIgdmFsdWU9IkluZmluaXRlIi8+DQoJCTx1aXRleHQgbmFtZT0iV0FSTklOR01TR19ZRVNTVFJJTkciIHZhbHVlPSJZZXMiLz4NCgkJPHVpdGV4dCBuYW1lPSJXQVJOSU5HTVNHX05PU1RSSU5HIiB2YWx1ZT0iTm8iLz4NCgkJPHVpdGV4dCBuYW1lPSJXQVJOSU5HTVNHX1RJVExFU1RSSU5HIiB2YWx1ZT0iUXVpeiBOYXZpZ2F0aW9uIFdhcm5pbmciLz4NCgkJPHVpdGV4dCBuYW1lPSJXQVJOSU5HTVNHX01TR1NUUklORyIgdmFsdWU9IlRoZXJlIGFyZSB1bi1hdHRlbXB0ZWQgcXVlc3Rpb25zIGluIHRoaXMgUXVpei4NCg0KQ2xpY2tpbmcgWWVzIHdpbGwgdGFrZSB5b3Ugb3V0IG9mIHRoZSBRdWl6LiBDbGljayBObyB0byBjb250aW51ZSB0aGUgUXVpei4iLz4NCgkJPHVpdGV4dCBuYW1lPSJJTkZPUk1BVElPTl9IMjY0X0ZMQVNIUExBWUVSIiB2YWx1ZT0iVGhlIGN1cnJlbnQgdmVyc2lvbiBvZiBGbGFzaCBQbGF5ZXIgaW5zdGFsbGVkIG9uIHlvdXIgbWFjaGluZSBkb2VzIG5vdCBzdXBwb3J0IHRoaXMgdmlkZW8uIENsaWNrIG9uIHRoZSB2aWRlbyBhcmVhIHRvIGRvd25sb2FkIHRoZSBsYXRlc3Q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TaG93IHNpZGViYXIgdG8gcGFydGljaXBhbnRzIi8+DQoJCTx1aXRleHQgbmFtZT0iTVVURSIgdmFsdWU9Ik11dGUiLz4NCgkJPHVpdGV4dCBuYW1lPSJET0NXUkFQX1RJVExFIiB2YWx1ZT0iUHJlc2VudGVyIEZpbGUgQXR0YWNobWVudCIvPg0KCQk8dWl0ZXh0IG5hbWU9IkRPQ1dSQVBfTVNHIiB2YWx1ZT0iU2F2ZSB0byBNeSBDb21wdXRlciIvPg0KCQk8dWl0ZXh0IG5hbWU9IkRPQ1dSQVBfUFJPTVBUIiB2YWx1ZT0iQ2xpY2sgdG8gRG93bmxvYWQiLz4NCgk8L2xhbmd1YWdlPg0KCTxsYW5ndWFnZSBpZD0iYX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kFUVEFDSE1FTlRfUFJFVklFV19XQVJOSU5HTVNHX1RJVExFU1RSSU5HIiB2YWx1ZT0i2KrYrdiw2YrYsSDYudmGINin2YTZhdix2YHZgtin2KoiLz4NCgkJPHVpdGV4dCBuYW1lPSJBVFRBQ0hNRU5UX1BSRVZJRVdfV0FSTklOR01TRyIgdmFsdWU9ItmE2Kcg2YrZhdmD2YYg2YHYqtitINin2YTZhdix2YHZgtin2Kog2YHZiiDZhtmF2Lcg2KfZhNmF2LnYp9mK2YbYqS4g2KfZhNix2KzYp9ihINin2LPYqtiu2K/Yp9mFINmG2LTYsSDZhNix2KTZitipINin2YTZhtiq2KfYptisLiIvPg0KCQk8dWl0ZXh0IG5hbWU9IlVOTkFNRURTTElERVRJVExFIiB2YWx1ZT0i2LTYsdmK2K3YqSAlbiIvPg0KCQk8dWl0ZXh0IG5hbWU9IkNPTExBQl9MT0NBTF9QTEFZQkFDS19NU0ciIHZhbHVlPSLZitis2LHZiiDYrdin2YTZitin2Ysg2KrYtNi62YrZhCDYp9mE2YXYrdiq2YjZiSDZhdit2YTZitin2YsuINin2YTYqti52KfZiNmGINmE2Kcg2YrYudmF2YQg2YHZiiDZh9iw2Kcg2KfZhNmI2LbYuS4iLz4NCgkJPHVpdGV4dCBuYW1lPSJDT0xMQUJfTE9DQUxfUExBWUJBQ0tfVElUTEUiIHZhbHVlPSLYqti02LrZitmEINmF2K3ZhNmKIi8+DQoJCTx1aXRleHQgbmFtZT0iQ09MTEFCX0xPQ0FMX1BMQVlCQUNLQlROIiB2YWx1ZT0i2YXZiNin2YHZgiIvPg0KCQk8IS0tIHN1YnN0aXR1dGlvbjogJW4gPT0gc2xpZGUgbnVtYmVyIC0tPg0KCQk8IS0tIHN1YnN0aXR1dGlvbjogJXQgPT0gdG90YWwgc2xpZGUgY291bnQgLS0+DQoJCTx1aXRleHQgbmFtZT0iU0NSVUJCQVJTVEFUVVNfU0xJREVJTkZPIiB2YWx1ZT0i2LTYsdmK2K3YqSAlbiAvICV0IHwgIi8+DQoJCTx1aXRleHQgbmFtZT0iU0NSVUJCQVJTVEFUVVNfU1RPUFBFRCIgdmFsdWU9ItmF2KrZiNmC2YEiLz4NCgkJPHVpdGV4dCBuYW1lPSJTQ1JVQkJBUlNUQVRVU19QTEFZSU5HIiB2YWx1ZT0i2YLZitivINin2YTYqti02LrZitmEIi8+DQoJCTx1aXRleHQgbmFtZT0iU0NSVUJCQVJTVEFUVVNfTk9BVURJTyIgdmFsdWU9ItmE2Kcg2YrZiNis2K8g2LXZiNiqIi8+DQoJCTx1aXRleHQgbmFtZT0iU0NSVUJCQVJTVEFUVVNfVklEUExBWUlORyIgdmFsdWU9Itin2YTZgdmK2K/ZitmIINmC2YrYryDYp9mE2KrYtNi62YrZhCIvPg0KCQk8dWl0ZXh0IG5hbWU9IlNDUlVCQkFSU1RBVFVTX0xPQURJTkciIHZhbHVlPSLZitis2LHZiiDYp9mE2KLZhiDYp9mE2KrYrdmF2YrZhC4uLiIvPg0KCQk8dWl0ZXh0IG5hbWU9IlNDUlVCQkFSU1RBVFVTX0JVRkZFUklORyIgdmFsdWU9ItmK2KzYsdmKINin2YTYotmGINin2YTYqtiu2LLZitmGINin2YTZhdik2YLYqiIvPg0KCQk8dWl0ZXh0IG5hbWU9IlNDUlVCQkFSU1RBVFVTX1FVRVNUSU9OIiB2YWx1ZT0i2KfZhNil2KzYp9io2Kkg2LnZhNmJINin2YTYs9ik2KfZhCIvPg0KCQk8dWl0ZXh0IG5hbWU9IlNDUlVCQkFSU1RBVFVTX1JFVklFV1FVSVoiIHZhbHVlPSLZhdix2KfYrNi52Kkg2KfZhNmF2LPYp9io2YLYqSIvPg0KCQk8IS0tIHN1YnN0aXR1dGlvbjogJW0gPT0gbWludXRlcyByZW1haW5pbmcgLS0+DQoJCTwhLS0gc3Vic3RpdHV0aW9uOiAlcyA9PSBzZWNvbmRzIHJlbWFpbmluZyAtLT4NCgkJPHVpdGV4dCBuYW1lPSJFTEFQU0VEIiB2YWx1ZT0iJW0g2K/Zgtin2KbZgiVzINir2YjYp9mGINmF2KrYqNmC2YrYqSIvPg0KCQk8dWl0ZXh0IG5hbWU9Ik5PVEZPVU5EIiB2YWx1ZT0i2YTZhSDZitmP2LnYq9ixINi52YTZiSDYtNmK2KEiLz4NCgkJPHVpdGV4dCBuYW1lPSJBVFRBQ0hNRU5UUyIgdmFsdWU9Itin2YTZhdix2YHZgtin2KoiLz4NCgkJPCEtLSBzdWJzdGl0dXRpb246ICVwID09IGN1cnJlbnQgc3BlYWtlcidzIHRpdGxlIC0tPg0KCQk8dWl0ZXh0IG5hbWU9IkJJT1dJTl9USVRMRSIgdmFsdWU9Itin2YTYs9mK2LHYqSDYp9mE2LDYp9iq2YrYqTogJXAiLz4NCgkJPHVpdGV4dCBuYW1lPSJCSU9CVE5fVElUTEUiIHZhbHVlPSLYp9mE2LPZitix2Kkg2KfZhNiw2KfYqtmK2KkiLz4NCgkJPHVpdGV4dCBuYW1lPSJESVZJREVSQlROX1RJVExFIiB2YWx1ZT0ifCIvPg0KCQk8dWl0ZXh0IG5hbWU9IkNPTlRBQ1RCVE5fVElUTEUiIHZhbHVlPSLYp9iq2LXYp9mEIi8+DQoJCTx1aXRleHQgbmFtZT0iVEFCX1FVSVoiIHZhbHVlPSLZhdiz2KfYqNmC2KkiLz4NCgkJPHVpdGV4dCBuYW1lPSJUQUJfT1VUTElORSIgdmFsdWU9ItmF2K7Yt9i3Ii8+DQoJCTx1aXRleHQgbmFtZT0iVEFCX1RIVU1CIiB2YWx1ZT0i2YXYtdi62ZHYsdipIi8+DQoJCTx1aXRleHQgbmFtZT0iVEFCX05PVEVTIiB2YWx1ZT0i2YXZhNin2K3YuNin2KoiLz4NCgkJPHVpdGV4dCBuYW1lPSJUQUJfU0VBUkNIIiB2YWx1ZT0i2KjYrdirIi8+DQoJCTx1aXRleHQgbmFtZT0iU0xJREVfSEVBRElORyIgdmFsdWU9Iti52YbZiNin2YYg2KfZhNi02LHZitit2KkgIi8+DQoJCTx1aXRleHQgbmFtZT0iRFVSQVRJT05fSEVBRElORyIgdmFsdWU9ItmF2K/YqSIvPg0KCQk8dWl0ZXh0IG5hbWU9IlNFQVJDSF9IRUFESU5HIiB2YWx1ZT0iOtin2YTYqNit2Ksg2LnZhiDZhti1Ii8+DQoJCTx1aXRleHQgbmFtZT0iVEhVTUJfSEVBRElORyIgdmFsdWU9Iti02LHZitit2KkiLz4NCgkJPHVpdGV4dCBuYW1lPSJUSFVNQl9JTkZPIiB2YWx1ZT0i2LnZhtmI2KfZhi/Zhdiv2Kkg2KfZhNi02LHZitit2KkiLz4NCgkJPHVpdGV4dCBuYW1lPSJBVFRBQ0hOQU1FX0hFQURJTkciIHZhbHVlPSLYp9iz2YUg2KfZhNmF2YTZgSIvPg0KCQk8dWl0ZXh0IG5hbWU9IkFUVEFDSFNJWkVfSEVBRElORyIgdmFsdWU9Itin2YTYrdis2YUiLz4NCgkJPHVpdGV4dCBuYW1lPSJTTElERV9OT1RFUyIgdmFsdWU9ItmF2YTYp9it2LjYp9iqINin2YTYtNix2YrYrdipIi8+DQoJCTx1aXRleHQgbmFtZT0iQ09VUlNFX1NUQVRVUyIgdmFsdWU9Itit2KfZhNipINin2YTZiNit2K/YqSIvPg0KCQk8dWl0ZXh0IG5hbWU9IlBBU1NFRF9TVFJJTkciIHZhbHVlPSLZhtis2KfYrSIvPg0KCQk8dWl0ZXh0IG5hbWU9IkZBSUxFRF9TVFJJTkciIHZhbHVlPSLZgdi02YQiLz4NCgkJPCEtLXF1aXogcG9kIGFuZCBtZXNzYWdlIGJveCB0ZXh0cy0tPg0KCQk8dWl0ZXh0IG5hbWU9IlFVSVpQT0RfUVVJWl9BVFRFTVBUIiB2YWx1ZT0i2LHZgtmFINin2YTZhdit2KfZiNmE2Kkg2YHZiiDYp9mE2YXYs9in2KjZgtipOiIvPg0KCQk8dWl0ZXh0IG5hbWU9IlFVSVpQT0RfUVVJWl9BVFRFTVBUX1ZBTFVFIiB2YWx1ZT0iJW4g2YXZhiAldCIvPg0KCQk8dWl0ZXh0IG5hbWU9IlFVSVpQT0RfUVVJWl9TQ09SRSIgdmFsdWU9IjrYp9mE2K/Ysdis2Kkg2KfZhNmF2LPYrNmE2KkiLz4NCgkJPHVpdGV4dCBuYW1lPSJRVUlaUE9EX1FVSVpfUEFTU1NDT1JFIiB2YWx1ZT0iOtiv2LHYrNipINin2YTZhtis2KfYrSIvPg0KCQk8dWl0ZXh0IG5hbWU9IlFVSVpQT0RfUVVJWl9NQVhTQ09SRSIgdmFsdWU9IjrYp9mE2K/Ysdis2Kkg2KfZhNmC2LXZiNmJIi8+DQoJCTx1aXRleHQgbmFtZT0iUVVJWlBPRF9RVUVTQVRNUFRfU1RSIiB2YWx1ZT0i2KfZhNmF2K3Yp9mI2YTYqSAlbiDZhdmGICV0Ii8+DQoJCTx1aXRleHQgbmFtZT0iUVVJWlBPRF9RVUVTVFlQRV9TVFIiIHZhbHVlPSLYp9mE2YbZiNi5OiAlcyIvPg0KCQk8dWl0ZXh0IG5hbWU9IlFVSVpQT0RfUVVFU1RZUEVfR1JEIiB2YWx1ZT0i2KrZhSDYqti12K3Zitit2YciLz4NCgkJPHVpdGV4dCBuYW1lPSJRVUlaUE9EX1FVRVNUWVBFX1NWWSIgdmFsdWU9Itin2LPYqti32YTYp9i5Ii8+DQoJCTx1aXRleHQgbmFtZT0iUVVJWlBPRF9RVUlaQVRNUFRfSU5GIiB2YWx1ZT0i2YTYpyDZhtmH2KfYptmKIi8+DQoJCTx1aXRleHQgbmFtZT0iUVVJWlBPRF9RVUVTQVRNUFRfSU5GIiB2YWx1ZT0i2YTYpyDZhtmH2KfYptmKIi8+DQoJCTx1aXRleHQgbmFtZT0iV0FSTklOR01TR19ZRVNTVFJJTkciIHZhbHVlPSLZhti52YUiLz4NCgkJPHVpdGV4dCBuYW1lPSJXQVJOSU5HTVNHX05PU1RSSU5HIiB2YWx1ZT0i2YTYpyIvPg0KCQk8dWl0ZXh0IG5hbWU9IldBUk5JTkdNU0dfVElUTEVTVFJJTkciIHZhbHVlPSLYqtit2LDZitixINi52YYg2KfZhNiq2YbZgtmEINmB2Yog2KfZhNmF2LPYp9io2YLYqSIvPg0KCQk8dWl0ZXh0IG5hbWU9IldBUk5JTkdNU0dfTVNHU1RSSU5HIiB2YWx1ZT0i2YfZhtin2YMg2KPYs9im2YTYqSDZhNmFINiq2KrZhSDYp9mE2KXYrNin2KjYqSDYudmE2YrZh9inINmB2Yog2KfZhNmF2LPYp9io2YLYqS4g2KfZhNmG2YLYsSDYudmE2Ykg2YbYudmFINiz2YrYrtix2KzZgyDZhdmGINin2YTZhdiz2KfYqNmC2KkuINin2YbZgtixINmE2Kcg2YTZhdiq2KfYqNi52Kkg2KfZhNmF2LPYp9io2YLYqS4iLz4NCgkJPHVpdGV4dCBuYW1lPSJJTkZPUk1BVElPTl9IMjY0X0ZMQVNIUExBWUVSIiB2YWx1ZT0i2YbYs9iu2KkgRmxhc2ggUGxheWVyICDYp9mE2YXYq9io2KrYqSDYrdin2YTZitin2Ysg2LnZhNmJINis2YfYp9iy2YMg2YTYpyDYqtiv2LnZhSDZh9iw2Kcg2KfZhNmB2YrYr9mK2YguINin2YbZgtixINi52YTZiSDZhdmG2LfZgtipINin2YTZgdmK2K/ZitmIINmE2KrZhtiy2YrZhCDYo9it2K/YqyDZhtiz2K7YqSDZhdmG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2KXYuNmH2KfYsSDYp9mE2LTYsdmK2Lcg2KfZhNis2KfZhtio2Yog2YTZhNmF2LTYp9ix2YPZitmGIi8+DQoJCTx1aXRleHQgbmFtZT0iTVVURSIgdmFsdWU9Iti12KfZhdiqIi8+DQoJCTx1aXRleHQgbmFtZT0iRE9DV1JBUF9USVRMRSIgdmFsdWU9Itin2YTZhdmE2YHYp9iqINin2YTZhdix2YHZgtipINmB2YogUHJlc2VudGVyIi8+DQoJCTx1aXRleHQgbmFtZT0iRE9DV1JBUF9NU0ciIHZhbHVlPSLYp9mE2K3Zgdi4INmB2Yog2KzZh9in2LIg2KfZhNmD2YXYqNmK2YjYqtixIi8+DQoJCTx1aXRleHQgbmFtZT0iRE9DV1JBUF9QUk9NUFQiIHZhbHVlPSLYp9mG2YLYsSDZh9mG2Kcg2YTZhNiq2YbYstmK2YQiLz4NCgk8L2xhbmd1YWdlPg0KCTxsYW5ndWFnZSBpZD0iZGU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kFUVEFDSE1FTlRfUFJFVklFV19XQVJOSU5HTVNHX1RJVExFU1RSSU5HIiB2YWx1ZT0iV2FybnVuZyBiZWltIMOWZmZuZW4gdm9uIEFubGFnZW4iLz4NCgkJPHVpdGV4dCBuYW1lPSJBVFRBQ0hNRU5UX1BSRVZJRVdfV0FSTklOR01TRyIgdmFsdWU9IkFuaMOkbmdlIGvDtm5uZW4gbmljaHQgaW0gVm9yc2NoYXUtTW9kdXMgZ2XDtmZmbmV0IHdlcmRlbi4gVmVyd2VuZGVuIFNpZSDigJ5WZXLDtmZmZW50bGljaGVu4oCcLCB1bSBkaWUgRXJnZWJuaXNzZSBhbnp1emVpZ2VuLiIvPg0KCQk8dWl0ZXh0IG5hbWU9IkNPTExBQl9MT0NBTF9QTEFZQkFDS19NU0ciIHZhbHVlPSJJbmhhbHQgd2lyZCBsb2thbCBnZXNwaWVsdC4gWnVzYW1tZW5hcmJlaXQgZnVua3Rpb25pZXJ0IGluIGRpZXNlbSBNb2R1cyBuaWNodC4iLz4NCgkJPHVpdGV4dCBuYW1lPSJDT0xMQUJfTE9DQUxfUExBWUJBQ0tfVElUTEUiIHZhbHVlPSJMb2thbGUgV2llZGVyZ2FiZSIvPg0KCQk8dWl0ZXh0IG5hbWU9IkNPTExBQl9MT0NBTF9QTEFZQkFDS0JUTiIgdmFsdWU9Ik9LIi8+DQoJCTx1aXRleHQgbmFtZT0iVU5OQU1FRFNMSURFVElUTEUiIHZhbHVlPSJGb2xpZSAlbiIvPg0KCQk8IS0tIHN1YnN0aXR1dGlvbjogJW4gPT0gc2xpZGUgbnVtYmVyIC0tPg0KCQk8IS0tIHN1YnN0aXR1dGlvbjogJXQgPT0gdG90YWwgc2xpZGUgY291bnQgLS0+DQoJCTx1aXRleHQgbmFtZT0iU0NSVUJCQVJTVEFUVVNfU0xJREVJTkZPIiB2YWx1ZT0iRm9saWUgJW4gLyAldCB8ICIvPg0KCQk8dWl0ZXh0IG5hbWU9IlNDUlVCQkFSU1RBVFVTX1NUT1BQRUQiIHZhbHVlPSJCZWVuZGV0Ii8+DQoJCTx1aXRleHQgbmFtZT0iU0NSVUJCQVJTVEFUVVNfUExBWUlORyIgdmFsdWU9IldpZWRlcmdhYmUiLz4NCgkJPHVpdGV4dCBuYW1lPSJTQ1JVQkJBUlNUQVRVU19OT0FVRElPIiB2YWx1ZT0iS2VpbiBBdWRpbyIvPg0KCQk8dWl0ZXh0IG5hbWU9IlNDUlVCQkFSU1RBVFVTX1ZJRFBMQVlJTkciIHZhbHVlPSJWaWRlbyB3aXJkIGFiZ2VzcGllbHQiLz4NCgkJPHVpdGV4dCBuYW1lPSJTQ1JVQkJBUlNUQVRVU19MT0FESU5HIiB2YWx1ZT0iTGFkZW4iLz4NCgkJPHVpdGV4dCBuYW1lPSJTQ1JVQkJBUlNUQVRVU19CVUZGRVJJTkciIHZhbHVlPSJQdWZmZXJuIi8+DQoJCTx1aXRleHQgbmFtZT0iU0NSVUJCQVJTVEFUVVNfUVVFU1RJT04iIHZhbHVlPSJGcmFnZSBiZWFudHdvcnRlbiIvPg0KCQk8dWl0ZXh0IG5hbWU9IlNDUlVCQkFSU1RBVFVTX1JFVklFV1FVSVoiIHZhbHVlPSJOb2NobWFscyBkdXJjaHNlaGVuIi8+DQoJCTwhLS0gc3Vic3RpdHV0aW9uOiAlbSA9PSBtaW51dGVzIHJlbWFpbmluZyAtLT4NCgkJPCEtLSBzdWJzdGl0dXRpb246ICVzID09IHNlY29uZHMgcmVtYWluaW5nIC0tPg0KCQk8dWl0ZXh0IG5hbWU9IkVMQVBTRUQiIHZhbHVlPSJSZXN0ZGF1ZXI6ICVtIE1pbnV0ZW4gJXMgU2VrdW5kZW4iLz4NCgkJPHVpdGV4dCBuYW1lPSJOT1RGT1VORCIgdmFsdWU9Ik5pY2h0cyBnZWZ1bmRlbiIvPg0KCQk8dWl0ZXh0IG5hbWU9IkFUVEFDSE1FTlRTIiB2YWx1ZT0iQW5sYWdlbiIvPg0KCQk8IS0tIHN1YnN0aXR1dGlvbjogJXAgPT0gY3VycmVudCBzcGVha2VyJ3MgdGl0bGUgLS0+DQoJCTx1aXRleHQgbmFtZT0iQklPV0lOX1RJVExFIiB2YWx1ZT0iU3ByZWNoZXI6ICVwIi8+DQoJCTx1aXRleHQgbmFtZT0iQklPQlROX1RJVExFIiB2YWx1ZT0iU3ByZWNoZXIiLz4NCgkJPHVpdGV4dCBuYW1lPSJESVZJREVSQlROX1RJVExFIiB2YWx1ZT0ifCIvPg0KCQk8dWl0ZXh0IG5hbWU9IkNPTlRBQ1RCVE5fVElUTEUiIHZhbHVlPSJLb250YWt0Ii8+DQoJCTx1aXRleHQgbmFtZT0iVEFCX1FVSVoiIHZhbHVlPSJRdWl6Ii8+DQoJCTx1aXRleHQgbmFtZT0iVEFCX09VVExJTkUiIHZhbHVlPSJTdHJ1a3R1ciIvPg0KCQk8dWl0ZXh0IG5hbWU9IlRBQl9USFVNQiIgdmFsdWU9Ik1pbmlhdHVyIi8+DQoJCTx1aXRleHQgbmFtZT0iVEFCX05PVEVTIiB2YWx1ZT0iTm90aXplbiIvPg0KCQk8dWl0ZXh0IG5hbWU9IlRBQl9TRUFSQ0giIHZhbHVlPSJTdWNoZW4iLz4NCgkJPHVpdGV4dCBuYW1lPSJTTElERV9IRUFESU5HIiB2YWx1ZT0iRm9saWVudGl0ZWwiLz4NCgkJPHVpdGV4dCBuYW1lPSJEVVJBVElPTl9IRUFESU5HIiB2YWx1ZT0iRGF1ZXIiLz4NCgkJPHVpdGV4dCBuYW1lPSJTRUFSQ0hfSEVBRElORyIgdmFsdWU9IlRleHQgc3VjaGVuOiIvPg0KCQk8dWl0ZXh0IG5hbWU9IlRIVU1CX0hFQURJTkciIHZhbHVlPSJGb2xpZSIvPg0KCQk8dWl0ZXh0IG5hbWU9IlRIVU1CX0lORk8iIHZhbHVlPSJGb2xpZW50aXRlbC9EYXVlciIvPg0KCQk8dWl0ZXh0IG5hbWU9IkFUVEFDSE5BTUVfSEVBRElORyIgdmFsdWU9IkRhdGVpbmFtZSIvPg0KCQk8dWl0ZXh0IG5hbWU9IkFUVEFDSFNJWkVfSEVBRElORyIgdmFsdWU9Ikdyw7bDn2UiLz4NCgkJPHVpdGV4dCBuYW1lPSJTTElERV9OT1RFUyIgdmFsdWU9IkZvbGllbm5vdGl6ZW4iLz4NCgkJPHVpdGV4dCBuYW1lPSJDT1VSU0VfU1RBVFVTIiB2YWx1ZT0iTW9kdWxzdGF0dXMiLz4NCgkJPHVpdGV4dCBuYW1lPSJQQVNTRURfU1RSSU5HIiB2YWx1ZT0iRXJmb2xncmVpY2giLz4NCgkJPHVpdGV4dCBuYW1lPSJGQUlMRURfU1RSSU5HIiB2YWx1ZT0iRmVobGdlc2NobGFnZW4iLz4NCgkJPCEtLXF1aXogcG9kIGFuZCBtZXNzYWdlIGJveCB0ZXh0cy0tPg0KCQk8dWl0ZXh0IG5hbWU9IlFVSVpQT0RfUVVJWl9BVFRFTVBUIiB2YWx1ZT0iUXVpenZlcnN1Y2g6Ii8+DQoJCTx1aXRleHQgbmFtZT0iUVVJWlBPRF9RVUlaX0FUVEVNUFRfVkFMVUUiIHZhbHVlPSIlbiB2b24gJXQiLz4NCgkJPHVpdGV4dCBuYW1lPSJRVUlaUE9EX1FVSVpfU0NPUkUiIHZhbHVlPSJFcnJlaWNodDoiLz4NCgkJPHVpdGV4dCBuYW1lPSJRVUlaUE9EX1FVSVpfUEFTU1NDT1JFIiB2YWx1ZT0iTWluZGVzdHB1bmt0emFobDoiLz4NCgkJPHVpdGV4dCBuYW1lPSJRVUlaUE9EX1FVSVpfTUFYU0NPUkUiIHZhbHVlPSJNYXhpbWFsZSBQdW5rdHphaGw6Ii8+DQoJCTx1aXRleHQgbmFtZT0iUVVJWlBPRF9RVUVTQVRNUFRfU1RSIiB2YWx1ZT0iVmVyc3VjaDogJW4gdm9uICV0Ii8+DQoJCTx1aXRleHQgbmFtZT0iUVVJWlBPRF9RVUVTVFlQRV9TVFIiIHZhbHVlPSJUeXA6ICVzIi8+DQoJCTx1aXRleHQgbmFtZT0iUVVJWlBPRF9RVUVTVFlQRV9HUkQiIHZhbHVlPSJCZXdlcnRldCIvPg0KCQk8dWl0ZXh0IG5hbWU9IlFVSVpQT0RfUVVFU1RZUEVfU1ZZIiB2YWx1ZT0iVW1mcmFnZSIvPg0KCQk8dWl0ZXh0IG5hbWU9IlFVSVpQT0RfUVVJWkFUTVBUX0lORiIgdmFsdWU9IlVuZW5kbGljaCIvPg0KCQk8dWl0ZXh0IG5hbWU9IlFVSVpQT0RfUVVFU0FUTVBUX0lORiIgdmFsdWU9IlVuZW5kbGljaCIvPg0KCQk8dWl0ZXh0IG5hbWU9IldBUk5JTkdNU0dfWUVTU1RSSU5HIiB2YWx1ZT0iSmEiLz4NCgkJPHVpdGV4dCBuYW1lPSJXQVJOSU5HTVNHX05PU1RSSU5HIiB2YWx1ZT0iTmVpbiIvPg0KCQk8dWl0ZXh0IG5hbWU9IldBUk5JTkdNU0dfVElUTEVTVFJJTkciIHZhbHVlPSJRdWl6bmF2aWdhdGlvbnN3YXJudW5nIi8+DQoJCTx1aXRleHQgbmFtZT0iV0FSTklOR01TR19NU0dTVFJJTkciIHZhbHVlPSJJbiBkaWVzZW0gUXVpeiBnaWJ0IGVzIHVuYmVhbnR3b3J0ZXRlIEZyYWdlbi4NCg0KV2VubiBTaWUgYXVmICZxdW90O0phJnF1b3Q7IGtsaWNrZW4sIHdpcmQgZGFzIFF1aXogYmVlbmRldC4gS2xpY2tlbiBTaWUgYXVmICZxdW90O05laW4mcXVvdDssIHVtIG1pdCBkZW0gUXVpeiBmb3J0enVmYWhyZW4uIi8+DQoJCTx1aXRleHQgbmFtZT0iSU5GT1JNQVRJT05fSDI2NF9GTEFTSFBMQVlFUiIgdmFsdWU9IkRhcyBWaWRlbyB3aXJkIHZvbiBkZXIgbW9tZW50YW4gYXVmIGRpZXNlbSBDb21wdXRlciBpbnN0YWxsaWVydGVuIFZlcnNpb24gdm9uIEZsYXNoIFBsYXllciBuaWNodCB1bnRlcnN0w7x0enQuIEtsaWNrZW4gU2llIGF1ZiBkZW4gVmlkZW9iZXJlaWNoLCB1bSBkaWUgYWt0dWVsbGUgVmVyc2lvbiB2b24gRmxhc2ggUGxheWVyIGhlcnVudGVyenVs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RGVuIFRlaWxuZWhtZXJuIGRpZSBTZWl0ZW5sZWlzdGUgYW56ZWlnZW4iLz4NCgkJPHVpdGV4dCBuYW1lPSJNVVRFIiB2YWx1ZT0iQXVzIi8+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DQoJPGxhbmd1YWdlIGlkPSJmci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QVRUQUNITUVOVF9QUkVWSUVXX1dBUk5JTkdNU0dfVElUTEVTVFJJTkciIHZhbHVlPSJBdmVydGlzc2VtZW50IGNvbmNlcm5hbnQgbGEgcGnDqGNlIGpvaW50ZSIvPg0KCQk8dWl0ZXh0IG5hbWU9IkFUVEFDSE1FTlRfUFJFVklFV19XQVJOSU5HTVNHIiB2YWx1ZT0iTGVzIHBpw6hjZXMgam9pbnRlcyBuZSBwZXV2ZW50IHBhcyDDqnRyZSBvdXZlcnRlcyBlbiBtb2RlIEFwZXLDp3UuIFV0aWxpc2V6IGxhIHB1YmxpY2F0aW9uIHBvdXIgYWZmaWNoZXIgbGVzIHLDqXN1bHRhdHMuIi8+DQoJCTx1aXRleHQgbmFtZT0iQ09MTEFCX0xPQ0FMX1BMQVlCQUNLX01TRyIgdmFsdWU9IkxlIGNvbnRlbnUgZXN0IGx1IGxvY2FsZW1lbnQuIExhIGNvbGxhYm9yYXRpb24gbuKAmWVzdCBwYXMgcHJpc2UgZW4gY2hhcmdlIHBvdXIgY2UgbW9kZS4iLz4NCgkJPHVpdGV4dCBuYW1lPSJDT0xMQUJfTE9DQUxfUExBWUJBQ0tfVElUTEUiIHZhbHVlPSJMZWN0dXJlIGxvY2FsZSIvPg0KCQk8dWl0ZXh0IG5hbWU9IkNPTExBQl9MT0NBTF9QTEFZQkFDS0JUTiIgdmFsdWU9Ik9rIi8+DQoJCTx1aXRleHQgbmFtZT0iVU5OQU1FRFNMSURFVElUTEUiIHZhbHVlPSJEaWFwb3NpdGl2ZSAlbiIvPg0KCQk8IS0tIHN1YnN0aXR1dGlvbjogJW4gPT0gc2xpZGUgbnVtYmVyIC0tPg0KCQk8IS0tIHN1YnN0aXR1dGlvbjogJXQgPT0gdG90YWwgc2xpZGUgY291bnQgLS0+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DQoJCTx1aXRleHQgbmFtZT0iU0NSVUJCQVJTVEFUVVNfVklEUExBWUlORyIgdmFsdWU9IkxlY3R1cmUgdmlkw6lvIGVuIGNvdXJzIi8+DQoJCTx1aXRleHQgbmFtZT0iU0NSVUJCQVJTVEFUVVNfTE9BRElORyIgdmFsdWU9IkNoYXJnZW1lbnQgZW4gY291cnMiLz4NCgkJPHVpdGV4dCBuYW1lPSJTQ1JVQkJBUlNUQVRVU19CVUZGRVJJTkciIHZhbHVlPSJNaXNlIGVuIG3DqW1vaXJlIi8+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DQoJCTx1aXRleHQgbmFtZT0iRUxBUFNFRCIgdmFsdWU9IiVtIG1pbnV0ZXMgJXMgc2Vjb25kZXMgcmVzdGFudGVzIi8+DQoJCTx1aXRleHQgbmFtZT0iTk9URk9VTkQiIHZhbHVlPSJSaWVuIHRyb3V2w6kiLz4NCgkJPHVpdGV4dCBuYW1lPSJBVFRBQ0hNRU5UUyIgdmFsdWU9IlBpw6hjZXMgam9pbnRlcyIvPg0KCQk8IS0tIHN1YnN0aXR1dGlvbjogJXAgPT0gY3VycmVudCBzcGVha2VyJ3MgdGl0bGUgLS0+DQoJCTx1aXRleHQgbmFtZT0iQklPV0lOX1RJVExFIiB2YWx1ZT0iQmlvIDogJXAiLz4NCgkJPHVpdGV4dCBuYW1lPSJCSU9CVE5fVElUTEUiIHZhbHVlPSJCaW8gOiIvPg0KCQk8dWl0ZXh0IG5hbWU9IkRJVklERVJCVE5fVElUTEUiIHZhbHVlPSJ8Ii8+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HVpdGV4dCBuYW1lPSJDT1VSU0VfU1RBVFVTIiB2YWx1ZT0iU3RhdHV0IGR1IG1vZHVsZSIvPg0KCQk8dWl0ZXh0IG5hbWU9IlBBU1NFRF9TVFJJTkciIHZhbHVlPSJSw6l1c3NpIi8+DQoJCTx1aXRleHQgbmFtZT0iRkFJTEVEX1NUUklORyIgdmFsdWU9IkVjaG91w6kiLz4NCgkJPCEtLXF1aXogcG9kIGFuZCBtZXNzYWdlIGJveCB0ZXh0cy0tPg0KCQk8dWl0ZXh0IG5hbWU9IlFVSVpQT0RfUVVJWl9BVFRFTVBUIiB2YWx1ZT0iVGVudGF0aXZlIGRlIHF1ZXN0aW9ubmFpcmUgOiIvPg0KCQk8dWl0ZXh0IG5hbWU9IlFVSVpQT0RfUVVJWl9BVFRFTVBUX1ZBTFVFIiB2YWx1ZT0iJW4gc3VyICV0Ii8+DQoJCTx1aXRleHQgbmFtZT0iUVVJWlBPRF9RVUlaX1NDT1JFIiB2YWx1ZT0iTm90ZSBvYnRlbnVlIDoiLz4NCgkJPHVpdGV4dCBuYW1lPSJRVUlaUE9EX1FVSVpfUEFTU1NDT1JFIiB2YWx1ZT0iTm90ZSBkJ2FkbWlzc2liaWxpdMOpwqA6Ii8+DQoJCTx1aXRleHQgbmFtZT0iUVVJWlBPRF9RVUlaX01BWFNDT1JFIiB2YWx1ZT0iTm90ZSBtYXhpbWFsZSA6Ii8+DQoJCTx1aXRleHQgbmFtZT0iUVVJWlBPRF9RVUVTQVRNUFRfU1RSIiB2YWx1ZT0iVGVudGF0aXZlIDogJW4gc3VyICV0Ii8+DQoJCTx1aXRleHQgbmFtZT0iUVVJWlBPRF9RVUVTVFlQRV9TVFIiIHZhbHVlPSJUeXBlOiAlcyIvPg0KCQk8dWl0ZXh0IG5hbWU9IlFVSVpQT0RfUVVFU1RZUEVfR1JEIiB2YWx1ZT0iTm90w6kiLz4NCgkJPHVpdGV4dCBuYW1lPSJRVUlaUE9EX1FVRVNUWVBFX1NWWSIgdmFsdWU9IkVucXXDqnRlIi8+DQoJCTx1aXRleHQgbmFtZT0iUVVJWlBPRF9RVUlaQVRNUFRfSU5GIiB2YWx1ZT0iSWxsaW1pdMOpIi8+DQoJCTx1aXRleHQgbmFtZT0iUVVJWlBPRF9RVUVTQVRNUFRfSU5GIiB2YWx1ZT0iSWxsaW1pdMOpIi8+DQoJCTx1aXRleHQgbmFtZT0iV0FSTklOR01TR19ZRVNTVFJJTkciIHZhbHVlPSJPdWkiLz4NCgkJPHVpdGV4dCBuYW1lPSJXQVJOSU5HTVNHX05PU1RSSU5HIiB2YWx1ZT0iTm9uIi8+DQoJCTx1aXRleHQgbmFtZT0iV0FSTklOR01TR19USVRMRVNUUklORyIgdmFsdWU9IkF2ZXJ0aXNzZW1lbnQgZGUgbmF2aWdhdGlvbiBkdSBxdWVzdGlvbm5haXJlIi8+DQoJCTx1aXRleHQgbmFtZT0iV0FSTklOR01TR19NU0dTVFJJTkciIHZhbHVlPSJWb3VzIG4nYXZleiBwYXMgcsOpcG9uZHUgw6AgY2VydGFpbmVzIHF1ZXN0aW9ucyBkZSBjZSBxdWVzdGlvbm5haXJlLg0KDQpTaSB2b3VzIGNsaXF1ZXogc3VyIE91aSwgdm91cyBxdWl0dGVyZXogbGUgcXVlc3Rpb25uYWlyZS4gQ2xpcXVleiBzdXIgTm9uIHBvdXIgY29udGludWVyIGxlIHF1ZXN0aW9ubmFpcmUuIi8+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DQoJCTx1aWZvbnQgbmFtZT0iRk9OVF9QUkVTRU5URVJUSVRMRSIgdmFsdWU9IlZlcmRhbmEsMTE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BVFRBQ0hNRU5UX1BSRVZJRVdfV0FSTklOR01TR19USVRMRVNUUklORyIgdmFsdWU9Iua3u+S7mOODleOCoeOCpOODq+itpuWRiiIvPg0KCQk8dWl0ZXh0IG5hbWU9IkFUVEFDSE1FTlRfUFJFVklFV19XQVJOSU5HTVNHIiB2YWx1ZT0i5re75LuY44OV44Kh44Kk44Or44Gv44OX44Os44OT44Ol44O844Oi44O844OJ44Gn44Gv6ZaL44GN44G+44Gb44KT44CC44OR44OW44Oq44OD44K344Ol44KS5L2/55So44GX44Gm57WQ5p6c44KS6KGo56S644GX44Gm44GP44Gg44GV44GE44CCIi8+DQoJCTx1aXRleHQgbmFtZT0iQ09MTEFCX0xPQ0FMX1BMQVlCQUNLX01TRyIgdmFsdWU9IuOCs+ODs+ODhuODs+ODhOOBr+ODreODvOOCq+ODq+OBp+WGjeeUn+OBleOCjOOBpuOBhOOBvuOBmeOAguOBk+OBruODouODvOODieOBp+OBr+WFseWQjOS9nOalreOBp+OBjeOBvuOBm+OCk+OAgiIvPg0KCQk8dWl0ZXh0IG5hbWU9IkNPTExBQl9MT0NBTF9QTEFZQkFDS19USVRMRSIgdmFsdWU9IuODreODvOOCq+ODq+WGjeeUnyIvPg0KCQk8dWl0ZXh0IG5hbWU9IkNPTExBQl9MT0NBTF9QTEFZQkFDS0JUTiIgdmFsdWU9Ik9LIi8+DQoJCTx1aXRleHQgbmFtZT0iVU5OQU1FRFNMSURFVElUTEUiIHZhbHVlPSLjgrnjg6njgqTjg4kgOiAlbiIvPg0KCQk8IS0tIHN1YnN0aXR1dGlvbjogJW4gPT0gc2xpZGUgbnVtYmVyIC0tPg0KCQk8IS0tIHN1YnN0aXR1dGlvbjogJXQgPT0gdG90YWwgc2xpZGUgY291bnQgLS0+DQoJCTx1aXRleHQgbmFtZT0iU0NSVUJCQVJTVEFUVVNfU0xJREVJTkZPIiB2YWx1ZT0i44K544Op44Kk44OJIDogJW4gLyAldCB8ICIvPg0KCQk8dWl0ZXh0IG5hbWU9IlNDUlVCQkFSU1RBVFVTX1NUT1BQRUQiIHZhbHVlPSLlgZzmraIiLz4NCgkJPHVpdGV4dCBuYW1lPSJTQ1JVQkJBUlNUQVRVU19QTEFZSU5HIiB2YWx1ZT0i5YaN55Sf5LitIi8+DQoJCTx1aXRleHQgbmFtZT0iU0NSVUJCQVJTVEFUVVNfTk9BVURJTyIgdmFsdWU9Iumfs+WjsOOBquOBlyIvPg0KCQk8dWl0ZXh0IG5hbWU9IlNDUlVCQkFSU1RBVFVTX1ZJRFBMQVlJTkciIHZhbHVlPSLjg5Pjg4fjgqrlho3nlJ/kuK0iLz4NCgkJPHVpdGV4dCBuYW1lPSJTQ1JVQkJBUlNUQVRVU19MT0FESU5HIiB2YWx1ZT0i44Ot44O844OJ5LitIi8+DQoJCTx1aXRleHQgbmFtZT0iU0NSVUJCQVJTVEFUVVNfQlVGRkVSSU5HIiB2YWx1ZT0i44OQ44OD44OV44Kh5LitIi8+DQoJCTx1aXRleHQgbmFtZT0iU0NSVUJCQVJTVEFUVVNfUVVFU1RJT04iIHZhbHVlPSLos6rllY/jgavnrZTjgYjjgabkuIvjgZXjgYQiLz4NCgkJPHVpdGV4dCBuYW1lPSJTQ1JVQkJBUlNUQVRVU19SRVZJRVdRVUlaIiB2YWx1ZT0i44Kv44Kk44K644KS44Os44OT44Ol44O844GX44Gm44GE44G+44GZIi8+DQoJCTwhLS0gc3Vic3RpdHV0aW9uOiAlbSA9PSBtaW51dGVzIHJlbWFpbmluZyAtLT4NCgkJPCEtLSBzdWJzdGl0dXRpb246ICVzID09IHNlY29uZHMgcmVtYWluaW5nIC0tPg0KCQk8dWl0ZXh0IG5hbWU9IkVMQVBTRUQiIHZhbHVlPSLmrovjgoogOiAlbSDliIYgJXMg56eSIi8+DQoJCTx1aXRleHQgbmFtZT0iTk9URk9VTkQiIHZhbHVlPSLkvZXjgoLopovjgaTjgYvjgorjgb7jgZvjgpMiLz4NCgkJPHVpdGV4dCBuYW1lPSJBVFRBQ0hNRU5UUyIgdmFsdWU9Iua3u+S7mCIvPg0KCQk8IS0tIHN1YnN0aXR1dGlvbjogJXAgPT0gY3VycmVudCBzcGVha2VyJ3MgdGl0bGUgLS0+DQoJCTx1aXRleHQgbmFtZT0iQklPV0lOX1RJVExFIiB2YWx1ZT0i57WM5q20IDogJXAiLz4NCgkJPHVpdGV4dCBuYW1lPSJCSU9CVE5fVElUTEUiIHZhbHVlPSLntYzmrbQiLz4NCgkJPHVpdGV4dCBuYW1lPSJESVZJREVSQlROX1RJVExFIiB2YWx1ZT0ifCIvPg0KCQk8dWl0ZXh0IG5hbWU9IkNPTlRBQ1RCVE5fVElUTEUiIHZhbHVlPSLjgYrllY/jgYTlkIjjgo/jgZsiLz4NCgkJPHVpdGV4dCBuYW1lPSJUQUJfUVVJWiIgdmFsdWU9IuOCr+OCpOOCuiIvPg0KCQk8dWl0ZXh0IG5hbWU9IlRBQl9PVVRMSU5FIiB2YWx1ZT0i44Ki44Km44OI44Op44Kk44OzIi8+DQoJCTx1aXRleHQgbmFtZT0iVEFCX1RIVU1CIiB2YWx1ZT0i44K144Og44ON44O844OrIi8+DQoJCTx1aXRleHQgbmFtZT0iVEFCX05PVEVTIiB2YWx1ZT0i44OO44O844OIIi8+DQoJCTx1aXRleHQgbmFtZT0iVEFCX1NFQVJDSCIgdmFsdWU9IuaknOe0oiIvPg0KCQk8dWl0ZXh0IG5hbWU9IlNMSURFX0hFQURJTkciIHZhbHVlPSLjgrnjg6njgqTjg4njgr/jgqTjg4jjg6siLz4NCgkJPHVpdGV4dCBuYW1lPSJEVVJBVElPTl9IRUFESU5HIiB2YWx1ZT0i6ZW344GVIi8+DQoJCTx1aXRleHQgbmFtZT0iU0VBUkNIX0hFQURJTkciIHZhbHVlPSLmpJzntKLjgZnjgovjg4bjgq3jgrnjg4ggOiAiLz4NCgkJPHVpdGV4dCBuYW1lPSJUSFVNQl9IRUFESU5HIiB2YWx1ZT0i44K544Op44Kk44OJIi8+DQoJCTx1aXRleHQgbmFtZT0iVEhVTUJfSU5GTyIgdmFsdWU9IuOCueODqeOCpOODieOCv+OCpOODiOODqyAvIOmVt+OBlSIvPg0KCQk8dWl0ZXh0IG5hbWU9IkFUVEFDSE5BTUVfSEVBRElORyIgdmFsdWU9IuODleOCoeOCpOODq+WQjSIvPg0KCQk8dWl0ZXh0IG5hbWU9IkFUVEFDSFNJWkVfSEVBRElORyIgdmFsdWU9IuOCteOCpOOCuiIvPg0KCQk8dWl0ZXh0IG5hbWU9IlNMSURFX05PVEVTIiB2YWx1ZT0i44K544Op44Kk44OJ44OO44O844OIIi8+DQoJCTx1aXRleHQgbmFtZT0iQ09VUlNFX1NUQVRVUyIgdmFsdWU9IuODouOCuOODpeODvOODq+OCueODhuODvOOCv+OCuSIvPg0KCQk8dWl0ZXh0IG5hbWU9IlBBU1NFRF9TVFJJTkciIHZhbHVlPSLlkIjmoLwiLz4NCgkJPHVpdGV4dCBuYW1lPSJGQUlMRURfU1RSSU5HIiB2YWx1ZT0i5LiN5ZCI5qC8Ii8+DQoJCTwhLS1xdWl6IHBvZCBhbmQgbWVzc2FnZSBib3ggdGV4dHMtLT4NCgkJPHVpdGV4dCBuYW1lPSJRVUlaUE9EX1FVSVpfQVRURU1QVCIgdmFsdWU9IuOCr+OCpOOCuuippuihjOWbnuaVsCA6ICIvPg0KCQk8dWl0ZXh0IG5hbWU9IlFVSVpQT0RfUVVJWl9BVFRFTVBUX1ZBTFVFIiB2YWx1ZT0iJW4gLyAldCIvPg0KCQk8dWl0ZXh0IG5hbWU9IlFVSVpQT0RfUVVJWl9TQ09SRSIgdmFsdWU9IuOCueOCs+OCoiA6ICIvPg0KCQk8dWl0ZXh0IG5hbWU9IlFVSVpQT0RfUVVJWl9QQVNTU0NPUkUiIHZhbHVlPSLlkIjmoLzngrkgOiIvPg0KCQk8dWl0ZXh0IG5hbWU9IlFVSVpQT0RfUVVJWl9NQVhTQ09SRSIgdmFsdWU9IuacgOmrmOW+l+eCuSA6ICIvPg0KCQk8dWl0ZXh0IG5hbWU9IlFVSVpQT0RfUVVFU0FUTVBUX1NUUiIgdmFsdWU9IuippuihjOWbnuaVsCA6ICVuIC8gJXQiLz4NCgkJPHVpdGV4dCBuYW1lPSJRVUlaUE9EX1FVRVNUWVBFX1NUUiIgdmFsdWU9IuOCv+OCpOODlyA6ICVzIi8+DQoJCTx1aXRleHQgbmFtZT0iUVVJWlBPRF9RVUVTVFlQRV9HUkQiIHZhbHVlPSLoqZXkvqEiLz4NCgkJPHVpdGV4dCBuYW1lPSJRVUlaUE9EX1FVRVNUWVBFX1NWWSIgdmFsdWU9IuOCouODs+OCseODvOODiCIvPg0KCQk8dWl0ZXh0IG5hbWU9IlFVSVpQT0RfUVVJWkFUTVBUX0lORiIgdmFsdWU9IueEoeWItumZkCIvPg0KCQk8dWl0ZXh0IG5hbWU9IlFVSVpQT0RfUVVFU0FUTVBUX0lORiIgdmFsdWU9IueEoeWItumZkCIvPg0KCQk8dWl0ZXh0IG5hbWU9IldBUk5JTkdNU0dfWUVTU1RSSU5HIiB2YWx1ZT0i44Gv44GEIi8+DQoJCTx1aXRleHQgbmFtZT0iV0FSTklOR01TR19OT1NUUklORyIgdmFsdWU9IuOBhOOBhOOBiCIvPg0KCQk8dWl0ZXh0IG5hbWU9IldBUk5JTkdNU0dfVElUTEVTVFJJTkciIHZhbHVlPSLjgq/jgqTjgrrjga7jg4rjg5PjgrLjg7zjgrfjg6fjg7PjgavplqLjgZnjgovorablkYoiLz4NCgkJPHVpdGV4dCBuYW1lPSJXQVJOSU5HTVNHX01TR1NUUklORyIgdmFsdWU9IuOBk+OBruOCr+OCpOOCuuOBq+OBr+OAgeOBvuOBoOino+etlOOBl+OBpuOBhOOBquOBhOizquWVj+OBjOOBguOCiuOBvuOBmeOAgg0KDQog44Kv44Kk44K644KS57WC5LqG44GZ44KL44Gr44Gv44CB44CM44Gv44GE44CN44KS44Kv44Oq44OD44Kv44GX44G+44GZ44CC44Kv44Kk44K644KS57aa6KGM44GZ44KL44Gr44Gv44CB44CM44GE44GE44GI44CN44KS44Kv44Oq44OD44Kv44GX44G+44GZ44CCIi8+DQoJCTx1aXRleHQgbmFtZT0iSU5GT1JNQVRJT05fSDI2NF9GTEFTSFBMQVlFUiIgdmFsdWU9IuOBiuS9v+OBhOOBruOCs+ODs+ODlOODpeODvOOCv+OBq+ePvuWcqOOCpOODs+OCueODiOODvOODq+OBleOCjOOBpuOBhOOCiyBGbGFzaCBQbGF5ZXIg44Gu44OQ44O844K444On44Oz44Gv44CB44GT44Gu44OT44OH44Kq44KS44K144Od44O844OI44GX44Gm44GE44G+44Gb44KT44CC5pyA5paw44GuIEZsYXNoIFBsYXllciDjgpLjg4Djgqbjg7Pjg63jg7zjg4njgZnjgovjgavjga/jgIHjg5Pjg4fjgqrpoJjln5/jgpLjgq/jg6rjg4Pjgq/jgZfjgabjgY/jgaDjgZXjgYT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44K144Kk44OJ44OQ44O844KS5Y+C5Yqg6ICF44Gr6KaL44Gb44KLIi8+DQoJCTx1aXRleHQgbmFtZT0iTVVURSIgdmFsdWU9IuODn+ODpeODvOODiCIvPg0KCQk8dWl0ZXh0IG5hbWU9IkRPQ1dSQVBfVElUTEUiIHZhbHVlPSJQcmVzZW50ZXIg5re75LuY44OV44Kh44Kk44OrIi8+DQoJCTx1aXRleHQgbmFtZT0iRE9DV1JBUF9NU0ciIHZhbHVlPSLjg57jgqTjgrPjg7Pjg5Tjg6Xjg7zjgr/jgavkv53lrZgiLz4NCgkJPHVpdGV4dCBuYW1lPSJET0NXUkFQX1BST01QVCIgdmFsdWU9IuOCr+ODquODg+OCr+OBl+OBpuODgOOCpuODs+ODreODvOODiSIvPg0KCTwvbGFuZ3VhZ2U+DQoJPGxhbmd1YWdlIGlkPSJrby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x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x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kFUVEFDSE1FTlRfUFJFVklFV19XQVJOSU5HTVNHX1RJVExFU1RSSU5HIiB2YWx1ZT0i7LKo67aAIO2MjOydvCDqsr3qs6AiLz4NCgkJPHVpdGV4dCBuYW1lPSJBVFRBQ0hNRU5UX1BSRVZJRVdfV0FSTklOR01TRyIgdmFsdWU9IuuvuOumrOuztOq4sCDrqqjrk5zsl5DshJzripQg7LKo67aAIO2MjOydvOydtCDsl7Trpqzsp4Ag7JWK7Iq164uI64ukLiDqsrDqs7zrpbwg67O066Ck66m0IOqyjOyLnCDquLDriqXsnYQg7IKs7Jqp7ZWY7Iut7Iuc7JikLiIvPg0KCQk8dWl0ZXh0IG5hbWU9IkNPTExBQl9MT0NBTF9QTEFZQkFDS19NU0ciIHZhbHVlPSLsvZjthZDtirjqsIAg66Gc7Lus7JeQ7IScIOyerOyDnSDspJHsnoXri4jri6QuIOydtCDrqqjrk5zsl5DshJzripQg6rO164+ZIOyekeyXheydhCDsiJjtlontlaAg7IiYIOyXhuyKteuLiOuLpC4iLz4NCgkJPHVpdGV4dCBuYW1lPSJDT0xMQUJfTE9DQUxfUExBWUJBQ0tfVElUTEUiIHZhbHVlPSLroZzsu6wg7J6s7IOdIi8+DQoJCTx1aXRleHQgbmFtZT0iQ09MTEFCX0xPQ0FMX1BMQVlCQUNLQlROIiB2YWx1ZT0i7ZmV7J24Ii8+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DQoJCTwhLS0gc3Vic3RpdHV0aW9uOiAlcyA9PSBzZWNvbmRzIHJlbWFpbmluZyAtLT4NCgkJPHVpdGV4dCBuYW1lPSJFTEFQU0VEIiB2YWx1ZT0iJW3rtoQgJXPstIgg64Ko7J2MIi8+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DQoJCTx1aXRleHQgbmFtZT0iQklPQlROX1RJVExFIiB2YWx1ZT0i6rK966ClIOyGjOqwnCIvPg0KCQk8dWl0ZXh0IG5hbWU9IkRJVklERVJCVE5fVElUTEUiIHZhbHVlPSJ8Ii8+DQoJCTx1aXRleHQgbmFtZT0iQ09OVEFDVEJUTl9USVRMRSIgdmFsdWU9IuyXsOudveyymCIvPg0KCQk8dWl0ZXh0IG5hbWU9IlRBQl9RVUlaIiB2YWx1ZT0i7YC07KaIIi8+DQoJCTx1aXRleHQgbmFtZT0iVEFCX09VVExJTkUiIHZhbHVlPSLqsJzsmpQiLz4NCgkJPHVpdGV4dCBuYW1lPSJUQUJfVEhVTUIiIHZhbHVlPSLstpXshoztjJAiLz4NCgkJPHVpdGV4dCBuYW1lPSJUQUJfTk9URVMiIHZhbHVlPSLrhbjtirgiLz4NCgkJPHVpdGV4dCBuYW1lPSJUQUJfU0VBUkNIIiB2YWx1ZT0i6rKA7IOJIi8+DQoJCTx1aXRleHQgbmFtZT0iU0xJREVfSEVBRElORyIgdmFsdWU9IuyKrOudvOydtOuTnCDsoJzrqqkiLz4NCgkJPHVpdGV4dCBuYW1lPSJEVVJBVElPTl9IRUFESU5HIiB2YWx1ZT0i7J6s7IOd7Iuc6rCEIi8+DQoJCTx1aXRleHQgbmFtZT0iU0VBUkNIX0hFQURJTkciIHZhbHVlPSLthY3siqTtirgg6rKA7IOJOiIvPg0KCQk8dWl0ZXh0IG5hbWU9IlRIVU1CX0hFQURJTkciIHZhbHVlPSLsiqzrnbzsnbTrk5wiLz4NCgkJPHVpdGV4dCBuYW1lPSJUSFVNQl9JTkZPIiB2YWx1ZT0i7KCc66qpL+yerOyDneyLnOqwhCIvPg0KCQk8dWl0ZXh0IG5hbWU9IkFUVEFDSE5BTUVfSEVBRElORyIgdmFsdWU9Iu2MjOydvCDsnbTrpoQiLz4NCgkJPHVpdGV4dCBuYW1lPSJBVFRBQ0hTSVpFX0hFQURJTkciIHZhbHVlPSLtgazquLAiLz4NCgkJPHVpdGV4dCBuYW1lPSJTTElERV9OT1RFUyIgdmFsdWU9IuyKrOudvOydtOuTnCDrhbjtirgiLz4NCgkJPHVpdGV4dCBuYW1lPSJDT1VSU0VfU1RBVFVTIiB2YWx1ZT0i66qo65OIIOyDge2DnCIvPg0KCQk8dWl0ZXh0IG5hbWU9IlBBU1NFRF9TVFJJTkciIHZhbHVlPSLtlanqsqkiLz4NCgkJPHVpdGV4dCBuYW1lPSJGQUlMRURfU1RSSU5HIiB2YWx1ZT0i67aI7ZWp6rKpIi8+DQoJCTwhLS1xdWl6IHBvZCBhbmQgbWVzc2FnZSBib3ggdGV4dHMtLT4NCgkJPHVpdGV4dCBuYW1lPSJRVUlaUE9EX1FVSVpfQVRURU1QVCIgdmFsdWU9Iu2AtOymiCDsi5zrj4Qg7Zqf7IiYOiIvPg0KCQk8dWl0ZXh0IG5hbWU9IlFVSVpQT0RfUVVJWl9BVFRFTVBUX1ZBTFVFIiB2YWx1ZT0iJW4vJXQiLz4NCgkJPHVpdGV4dCBuYW1lPSJRVUlaUE9EX1FVSVpfU0NPUkUiIHZhbHVlPSLrk53soJA6Ii8+DQoJCTx1aXRleHQgbmFtZT0iUVVJWlBPRF9RVUlaX1BBU1NTQ09SRSIgdmFsdWU9Iu2GteqzvCDsoJDsiJg6Ii8+DQoJCTx1aXRleHQgbmFtZT0iUVVJWlBPRF9RVUlaX01BWFNDT1JFIiB2YWx1ZT0i7LWc6rOgIOygkOyImDoiLz4NCgkJPHVpdGV4dCBuYW1lPSJRVUlaUE9EX1FVRVNBVE1QVF9TVFIiIHZhbHVlPSLsi5zrj4Qg7Zqf7IiYOiAlbi8ldCIvPg0KCQk8dWl0ZXh0IG5hbWU9IlFVSVpQT0RfUVVFU1RZUEVfU1RSIiB2YWx1ZT0i7Jyg7ZiVOiAlcyIvPg0KCQk8dWl0ZXh0IG5hbWU9IlFVSVpQT0RfUVVFU1RZUEVfR1JEIiB2YWx1ZT0i7KCQ7IiYIOunpOq4sOq4sCDsmYTro4wiLz4NCgkJPHVpdGV4dCBuYW1lPSJRVUlaUE9EX1FVRVNUWVBFX1NWWSIgdmFsdWU9IuyEpOusuCDsobDsgqwiLz4NCgkJPHVpdGV4dCBuYW1lPSJRVUlaUE9EX1FVSVpBVE1QVF9JTkYiIHZhbHVlPSLrrLTtlZwiLz4NCgkJPHVpdGV4dCBuYW1lPSJRVUlaUE9EX1FVRVNBVE1QVF9JTkYiIHZhbHVlPSLrrLTtlZwiLz4NCgkJPHVpdGV4dCBuYW1lPSJXQVJOSU5HTVNHX1lFU1NUUklORyIgdmFsdWU9IuyYiCIvPg0KCQk8dWl0ZXh0IG5hbWU9IldBUk5JTkdNU0dfTk9TVFJJTkciIHZhbHVlPSLslYTri4jsmKQiLz4NCgkJPHVpdGV4dCBuYW1lPSJXQVJOSU5HTVNHX1RJVExFU1RSSU5HIiB2YWx1ZT0i7YC07KaIIOuCtOu5hOqyjOydtOyFmCDqsr3qs6AiLz4NCgkJPHVpdGV4dCBuYW1lPSJXQVJOSU5HTVNHX01TR1NUUklORyIgdmFsdWU9IuydtCDtgLTspojsl5DshJwg7Iuc64+E7ZWY7KeAIOyViuydgCDsp4jrrLjsnbQg7J6I7Iq164uI64ukLg0KDQrtgLTspojrpbwg7KKF66OM7ZWY66Ck66m0IFvsmIhd66W8IO2BtOumre2VmOqzoCwg7YC07KaI66W8IOqzhOyGje2VmOugpOuptCBb7JWE64uI7JikXeulvCDtgbTrpq3tlZjsi63si5zsmKQuIi8+DQoJCTx1aXRleHQgbmFtZT0iSU5GT1JNQVRJT05fSDI2NF9GTEFTSFBMQVlFUiIgdmFsdWU9IuyLnOyKpO2FnOyXkCDshKTsuZjrkJjslrQg7J6I64qUIO2YhOyerCDrsoTsoITsnZggRmxhc2ggUGxheWVy64qUIOydtCDruYTrlJTsmKTrpbwg7KeA7JuQ7ZWY7KeAIOyViuyKteuLiOuLpC4g7LWc7IugIEZsYXNoIFBsYXllcuulvCDri6TsmrTroZzrk5ztlZjroKTrqbQg67mE65SU7JikIOyYgeyXreydhCDtgbTrpq3tlZjsi63si5zsmKQ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ywuOyXrOyekOyXkOqyjCDshLjroZwg66eJ64yAIOuztOydtOq4sCIvPg0KCQk8dWl0ZXh0IG5hbWU9Ik1VVEUiIHZhbHVlPSLsnYzshozqsbAiLz4NCgkJPHVpdGV4dCBuYW1lPSJET0NXUkFQX1RJVExFIiB2YWx1ZT0iUHJlc2VudGVyIO2MjOydvCDssqjrtoAiLz4NCgkJPHVpdGV4dCBuYW1lPSJET0NXUkFQX01TRyIgdmFsdWU9IuuCtCDsu7Ttk6jthLDsl5Ag7KCA7J6lIi8+DQoJCTx1aXRleHQgbmFtZT0iRE9DV1JBUF9QUk9NUFQiIHZhbHVlPSLtgbTrpq3tlZjsl6wg64uk7Jq066Gc65OcIi8+DQoJPC9sYW5ndWFnZT4NCgk8bGFuZ3VhZ2UgaWQ9ImVz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BVFRBQ0hNRU5UX1BSRVZJRVdfV0FSTklOR01TR19USVRMRVNUUklORyIgdmFsdWU9IkF2aXNvIGRlIGFyY2hpdm8gYWRqdW50byIvPg0KCQk8dWl0ZXh0IG5hbWU9IkFUVEFDSE1FTlRfUFJFVklFV19XQVJOSU5HTVNHIiB2YWx1ZT0iTm8gZXMgcG9zaWJsZSBhYnJpciBsb3MgYXJjaGl2b3MgYWRqdW50b3MgZW4gZWwgbW9kbyBkZSBwcmV2aXN1YWxpemFjacOzbi4gVXNlIFB1YmxpY2FyIHBhcmEgdmVyIGxvcyByZXN1bHRhZG9zLiIvPg0KCQk8dWl0ZXh0IG5hbWU9IkNPTExBQl9MT0NBTF9QTEFZQkFDS19NU0ciIHZhbHVlPSJFbCBjb250ZW5pZG8gc2UgZXN0w6EgcmVwcm9kdWNpZW5kbyBsb2NhbG1lbnRlLiBMYSBjb2xhYm9yYWNpw7NuIG5vIGZ1bmNpb25hIGVuIGVzdGUgbW9kby4iLz4NCgkJPHVpdGV4dCBuYW1lPSJDT0xMQUJfTE9DQUxfUExBWUJBQ0tfVElUTEUiIHZhbHVlPSJSZXByb2R1Y2Npw7NuIGxvY2FsIi8+DQoJCTx1aXRleHQgbmFtZT0iQ09MTEFCX0xPQ0FMX1BMQVlCQUNLQlROIiB2YWx1ZT0iT2siLz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RldGVuaWRhIi8+DQoJCTx1aXRleHQgbmFtZT0iU0NSVUJCQVJTVEFUVVNfUExBWUlORyIgdmFsdWU9IlJlcHJvZHVjaWVuZG8iLz4NCgkJPHVpdGV4dCBuYW1lPSJTQ1JVQkJBUlNUQVRVU19OT0FVRElPIiB2YWx1ZT0iU2luIHNvbmlkbyIvPg0KCQk8dWl0ZXh0IG5hbWU9IlNDUlVCQkFSU1RBVFVTX1ZJRFBMQVlJTkciIHZhbHVlPSJWw61kZW8gZW4gcmVwcm9kLiIvPg0KCQk8dWl0ZXh0IG5hbWU9IlNDUlVCQkFSU1RBVFVTX0xPQURJTkciIHZhbHVlPSJDYXJnYW5kbyIvPg0KCQk8dWl0ZXh0IG5hbWU9IlNDUlVCQkFSU1RBVFVTX0JVRkZFUklORyIgdmFsdWU9IkFsbWFjZW5hbmRvIGVuIGLDumZlciIvPg0KCQk8dWl0ZXh0IG5hbWU9IlNDUlVCQkFSU1RBVFVTX1FVRVNUSU9OIiB2YWx1ZT0iQ29udGVzdGFyIHByZWd1bnRhIi8+DQoJCTx1aXRleHQgbmFtZT0iU0NSVUJCQVJTVEFUVVNfUkVWSUVXUVVJWiIgdmFsdWU9IlJldmlzYW5kbyBwcnVlYmEiLz4NCgkJPCEtLSBzdWJzdGl0dXRpb246ICVtID09IG1pbnV0ZXMgcmVtYWluaW5nIC0tPg0KCQk8IS0tIHN1YnN0aXR1dGlvbjogJXMgPT0gc2Vjb25kcyByZW1haW5pbmcgLS0+DQoJCTx1aXRleHQgbmFtZT0iRUxBUFNFRCIgdmFsdWU9IiVtIG1pbnV0b3MgJXMgc2VndW5kb3MgcmVzdGFudGVzIi8+DQoJCTx1aXRleHQgbmFtZT0iTk9URk9VTkQiIHZhbHVlPSJObyBzZSBoYSBlbmNvbnRyYWRvIG5hZGEiLz4NCgkJPHVpdGV4dCBuYW1lPSJBVFRBQ0hNRU5UUyIgdmFsdWU9IkFyY2hpdm9zIGFkanVudG9zIi8+DQoJCTwhLS0gc3Vic3RpdHV0aW9uOiAlcCA9PSBjdXJyZW50IHNwZWFrZXIncyB0aXRsZSAtLT4NCgkJPHVpdGV4dCBuYW1lPSJCSU9XSU5fVElUTEUiIHZhbHVlPSJCaW9ncmFmw61hOiAlcCIvPg0KCQk8dWl0ZXh0IG5hbWU9IkJJT0JUTl9USVRMRSIgdmFsdWU9IkJpb2dyYWbDrWEiLz4NCgkJPHVpdGV4dCBuYW1lPSJESVZJREVSQlROX1RJVExFIiB2YWx1ZT0ifCIvPg0KCQk8dWl0ZXh0IG5hbWU9IkNPTlRBQ1RCVE5fVElUTEUiIHZhbHVlPSJDb250YWN0byIvPg0KCQk8dWl0ZXh0IG5hbWU9IlRBQl9RVUlaIiB2YWx1ZT0iUHJ1ZWJhIi8+DQoJCTx1aXRleHQgbmFtZT0iVEFCX09VVExJTkUiIHZhbHVlPSJDb250b3JubyIvPg0KCQk8dWl0ZXh0IG5hbWU9IlRBQl9USFVNQiIgdmFsdWU9Ik1pbmlhdC4iLz4NCgkJPHVpdGV4dCBuYW1lPSJUQUJfTk9URVMiIHZhbHVlPSJOb3RhcyIvPg0KCQk8dWl0ZXh0IG5hbWU9IlRBQl9TRUFSQ0giIHZhbHVlPSJCdXNjYXIiLz4NCgkJPHVpdGV4dCBuYW1lPSJTTElERV9IRUFESU5HIiB2YWx1ZT0iVMOtdHVsbyBkZSBkaWFwb3NpdGl2YSIvPg0KCQk8dWl0ZXh0IG5hbWU9IkRVUkFUSU9OX0hFQURJTkciIHZhbHVlPSJEdXJhYy4iLz4NCgkJPHVpdGV4dCBuYW1lPSJTRUFSQ0hfSEVBRElORyIgdmFsdWU9IkJ1c2NhciB0ZXh0bzoiLz4NCgkJPHVpdGV4dCBuYW1lPSJUSFVNQl9IRUFESU5HIiB2YWx1ZT0iRGlhcG9zaXRpdmEiLz4NCgkJPHVpdGV4dCBuYW1lPSJUSFVNQl9JTkZPIiB2YWx1ZT0iRHVyLi9Uw610LiBkaWFwLiIvPg0KCQk8dWl0ZXh0IG5hbWU9IkFUVEFDSE5BTUVfSEVBRElORyIgdmFsdWU9Ik5vbWJyZSBkZSBhcmNoaXZvIi8+DQoJCTx1aXRleHQgbmFtZT0iQVRUQUNIU0laRV9IRUFESU5HIiB2YWx1ZT0iVGFtYcOxbyIvPg0KCQk8dWl0ZXh0IG5hbWU9IlNMSURFX05PVEVTIiB2YWx1ZT0iTm90YXMgZGUgZGlhcG9zaXRpdmEiLz4NCgkJPHVpdGV4dCBuYW1lPSJDT1VSU0VfU1RBVFVTIiB2YWx1ZT0iRXN0YWRvIGRlIG1vZHVsbyIvPg0KCQk8dWl0ZXh0IG5hbWU9IlBBU1NFRF9TVFJJTkciIHZhbHVlPSJBcHJvYmFkbyIvPg0KCQk8dWl0ZXh0IG5hbWU9IkZBSUxFRF9TVFJJTkciIHZhbHVlPSJTdXNwZW5zbyIvPg0KCQk8IS0tcXVpeiBwb2QgYW5kIG1lc3NhZ2UgYm94IHRleHRzLS0+DQoJCTx1aXRleHQgbmFtZT0iUVVJWlBPRF9RVUlaX0FUVEVNUFQiIHZhbHVlPSJJbnRlbnRvIGRlIHBydWViYToiLz4NCgkJPHVpdGV4dCBuYW1lPSJRVUlaUE9EX1FVSVpfQVRURU1QVF9WQUxVRSIgdmFsdWU9IiVuIGRlICV0Ii8+DQoJCTx1aXRleHQgbmFtZT0iUVVJWlBPRF9RVUlaX1NDT1JFIiB2YWx1ZT0iUHVudHVhY2nDs246Ii8+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DQoJCTx1aXRleHQgbmFtZT0iV0FSTklOR01TR19ZRVNTVFJJTkciIHZhbHVlPSJTw60iLz4NCgkJPHVpdGV4dCBuYW1lPSJXQVJOSU5HTVNHX05PU1RSSU5HIiB2YWx1ZT0iTm8iLz4NCgkJPHVpdGV4dCBuYW1lPSJXQVJOSU5HTVNHX1RJVExFU1RSSU5HIiB2YWx1ZT0iQXZpc28gZGUgbmF2ZWdhY2nDs24gZGUgcHJ1ZWJhIi8+DQoJCTx1aXRleHQgbmFtZT0iV0FSTklOR01TR19NU0dTVFJJTkciIHZhbHVlPSJIYXkgcHJlZ3VudGFzIHNpbiBpbnRlbnRvcyBlbiBlc3RhIHBydWViYS4NCg0KUGFyYSBzYWxpciBkZSBsYSBwcnVlYmEsIGhhZ2EgY2xpYyBlbiBTw60uIFBhcmEgY29udGludWFyLCBoYWdhIGNsaWMgZW4gTm8uIi8+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DQoJCTwhLS0gc3Vic3RpdHV0aW9uOiAlbiA9PSBzbGlkZSBudW1iZXIgLS0+DQoJCTx1aXRleHQgbmFtZT0iQk9PS01BUktTTElERSIgdmFsdWU9IkFkb2JlIFByZXNlbnRlcjogJXAgJXMiLz4NCgkJPHVpdGV4dCBuYW1lPSJTSE9XU0lERUJBUiIgdmFsdWU9Ik1vc3RyYXIgYmFycmEgbGF0ZXJhbCBhIGxvcyBwYXJ0aWNpcGFudGVzIi8+DQoJCTx1aXRleHQgbmFtZT0iTVVURSIgdmFsdWU9Ik11ZG8iLz4NCgkJPHVpdGV4dCBuYW1lPSJET0NXUkFQX1RJVExFIiB2YWx1ZT0iQXJjaGl2byBhZGp1bnRvIGRlIFByZXNlbnRlciIvPg0KCQk8dWl0ZXh0IG5hbWU9IkRPQ1dSQVBfTVNHIiB2YWx1ZT0iR3VhcmRhciBlbiBNaSBQQyIvPg0KCQk8dWl0ZXh0IG5hbWU9IkRPQ1dSQVBfUFJPTVBUIiB2YWx1ZT0iSGFnYSBjbGljIGVuIERlc2NhcmdhciIvPg0KCTwvbGFuZ3VhZ2U+DQoJPGxhbmd1YWdlIGlkPSJw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QVRUQUNITUVOVF9QUkVWSUVXX1dBUk5JTkdNU0dfVElUTEVTVFJJTkciIHZhbHVlPSJBdmlzbyBkZSBhbmV4byIvPg0KCQk8dWl0ZXh0IG5hbWU9IkFUVEFDSE1FTlRfUFJFVklFV19XQVJOSU5HTVNHIiB2YWx1ZT0iT3MgYW5leG9zIG7Do28gc8OjbyBhYmVydG9zIG5vIG1vZG8gZGUgVmlzdWFsaXphw6fDo28uIFVzZSBvIGNvbWFuZG8gZGUgcHVibGljYcOnw6NvIHBhcmEgdmVyIG9zIHJlc3VsdGFkb3MuIi8+DQoJCTx1aXRleHQgbmFtZT0iQ09MTEFCX0xPQ0FMX1BMQVlCQUNLX01TRyIgdmFsdWU9Ik8gY29udGXDumRvIGVzdMOhIHNlbmRvIHJlcHJvZHV6aWRvIGxvY2FsbWVudGUuQSBjb2xhYm9yYcOnw6NvIG7Do28gZnVuY2lvbmEgbmVzdGUgbW9kby4iLz4NCgkJPHVpdGV4dCBuYW1lPSJDT0xMQUJfTE9DQUxfUExBWUJBQ0tfVElUTEUiIHZhbHVlPSJSZXByb2R1w6fDo28gbG9jYWwiLz4NCgkJPHVpdGV4dCBuYW1lPSJDT0xMQUJfTE9DQUxfUExBWUJBQ0tCVE4iIHZhbHVlPSJPayIv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GFyYWRvIi8+DQoJCTx1aXRleHQgbmFtZT0iU0NSVUJCQVJTVEFUVVNfUExBWUlORyIgdmFsdWU9IlJlcHJvZHV6aW5kbyIvPg0KCQk8dWl0ZXh0IG5hbWU9IlNDUlVCQkFSU1RBVFVTX05PQVVESU8iIHZhbHVlPSJTZW0gw6F1ZGlvIi8+DQoJCTx1aXRleHQgbmFtZT0iU0NSVUJCQVJTVEFUVVNfVklEUExBWUlORyIgdmFsdWU9IlbDrWRlbyBlbSByZXByb2R1w6fDo28iLz4NCgkJPHVpdGV4dCBuYW1lPSJTQ1JVQkJBUlNUQVRVU19MT0FESU5HIiB2YWx1ZT0iQ2FycmVnYW5kbyIvPg0KCQk8dWl0ZXh0IG5hbWU9IlNDUlVCQkFSU1RBVFVTX0JVRkZFUklORyIgdmFsdWU9IkFybWF6ZW5hbmRvIGVtIGJ1ZmZlciIvPg0KCQk8dWl0ZXh0IG5hbWU9IlNDUlVCQkFSU1RBVFVTX1FVRVNUSU9OIiB2YWx1ZT0iUmVzcG9uZGVyIHBlcmd1bnRhIi8+DQoJCTx1aXRleHQgbmFtZT0iU0NSVUJCQVJTVEFUVVNfUkVWSUVXUVVJWiIgdmFsdWU9IlJldmlzYW5kbyBxdWVzdGlvbsOhcmlvIi8+DQoJCTwhLS0gc3Vic3RpdHV0aW9uOiAlbSA9PSBtaW51dGVzIHJlbWFpbmluZyAtLT4NCgkJPCEtLSBzdWJzdGl0dXRpb246ICVzID09IHNlY29uZHMgcmVtYWluaW5nIC0tPg0KCQk8dWl0ZXh0IG5hbWU9IkVMQVBTRUQiIHZhbHVlPSIlbSBtaW51dG9zICVzIHNlZ3VuZG9zIHJlc3RhbnRlcyIvPg0KCQk8dWl0ZXh0IG5hbWU9Ik5PVEZPVU5EIiB2YWx1ZT0iTmFkYSBlbmNvbnRyYWRvIi8+DQoJCTx1aXRleHQgbmFtZT0iQVRUQUNITUVOVFMiIHZhbHVlPSJBbmV4b3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XRvIi8+DQoJCTx1aXRleHQgbmFtZT0iVEFCX1FVSVoiIHZhbHVlPSJRdWVzdC4iLz4NCgkJPHVpdGV4dCBuYW1lPSJUQUJfT1VUTElORSIgdmFsdWU9IkVzcXVlbWEiLz4NCgkJPHVpdGV4dCBuYW1lPSJUQUJfVEhVTUIiIHZhbHVlPSJNaW5pIi8+DQoJCTx1aXRleHQgbmFtZT0iVEFCX05PVEVTIiB2YWx1ZT0iTm90YXMiLz4NCgkJPHVpdGV4dCBuYW1lPSJUQUJfU0VBUkNIIiB2YWx1ZT0iQnVzY2EiLz4NCgkJPHVpdGV4dCBuYW1lPSJTTElERV9IRUFESU5HIiB2YWx1ZT0iVMOtdHVsbyBkbyBzbGlkZSIvPg0KCQk8dWl0ZXh0IG5hbWU9IkRVUkFUSU9OX0hFQURJTkciIHZhbHVlPSJEdXJhw6fDo28iLz4NCgkJPHVpdGV4dCBuYW1lPSJTRUFSQ0hfSEVBRElORyIgdmFsdWU9IlByb2N1cmFyIHRleHRvOiIvPg0KCQk8dWl0ZXh0IG5hbWU9IlRIVU1CX0hFQURJTkciIHZhbHVlPSJTbGlkZSIvPg0KCQk8dWl0ZXh0IG5hbWU9IlRIVU1CX0lORk8iIHZhbHVlPSJUw610dWxvL0R1cmHDp8OjbyBkbyBzbGlkZSIvPg0KCQk8dWl0ZXh0IG5hbWU9IkFUVEFDSE5BTUVfSEVBRElORyIgdmFsdWU9Ik5vbWUgZG8gYXJxdWl2byIvPg0KCQk8dWl0ZXh0IG5hbWU9IkFUVEFDSFNJWkVfSEVBRElORyIgdmFsdWU9IlRhbWFuaG8iLz4NCgkJPHVpdGV4dCBuYW1lPSJTTElERV9OT1RFUyIgdmFsdWU9IkFub3Rhw6fDtWVzIGRvIHNsaWRlIi8+DQoJCTx1aXRleHQgbmFtZT0iQ09VUlNFX1NUQVRVUyIgdmFsdWU9IlN0YXR1cyBkbyBtw7NkdWxvIi8+DQoJCTx1aXRleHQgbmFtZT0iUEFTU0VEX1NUUklORyIgdmFsdWU9IkFwcm92YWRvIi8+DQoJCTx1aXRleHQgbmFtZT0iRkFJTEVEX1NUUklORyIgdmFsdWU9IlJlcHJvdmFkbyIvPg0KCQk8IS0tcXVpeiBwb2QgYW5kIG1lc3NhZ2UgYm94IHRleHRzLS0+DQoJCTx1aXRleHQgbmFtZT0iUVVJWlBPRF9RVUlaX0FUVEVNUFQiIHZhbHVlPSJUZW50YXRpdmEgbm8gcXVlc3Rpb27DoXJpbzoiLz4NCgkJPHVpdGV4dCBuYW1lPSJRVUlaUE9EX1FVSVpfQVRURU1QVF9WQUxVRSIgdmFsdWU9IiVuIGRlICV0Ii8+DQoJCTx1aXRleHQgbmFtZT0iUVVJWlBPRF9RVUlaX1NDT1JFIiB2YWx1ZT0iUG9udHVhw6fDo286Ii8+DQoJCTx1aXRleHQgbmFtZT0iUVVJWlBPRF9RVUlaX1BBU1NTQ09SRSIgdmFsdWU9IlBvbnR1YcOnw6NvIGRlIGFwcm92YcOnw6NvOiIvPg0KCQk8dWl0ZXh0IG5hbWU9IlFVSVpQT0RfUVVJWl9NQVhTQ09SRSIgdmFsdWU9IlBvbnR1YcOnw6NvIG3DoXhpbWE6Ii8+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DQoJCTx1aXRleHQgbmFtZT0iUVVJWlBPRF9RVUlaQVRNUFRfSU5GIiB2YWx1ZT0iSW5maW5pdG8iLz4NCgkJPHVpdGV4dCBuYW1lPSJRVUlaUE9EX1FVRVNBVE1QVF9JTkYiIHZhbHVlPSJJbmZpbml0byIvPg0KCQk8dWl0ZXh0IG5hbWU9IldBUk5JTkdNU0dfWUVTU1RSSU5HIiB2YWx1ZT0iU2ltIi8+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DQoNCk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DQoJPC9sYW5ndWFnZT4NCgk8bGFuZ3VhZ2UgaWQ9Iml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BVFRBQ0hNRU5UX1BSRVZJRVdfV0FSTklOR01TR19USVRMRVNUUklORyIgdmFsdWU9IkF0dGFjaG1lbnQgV2FybmluZyIvPg0KCQk8dWl0ZXh0IG5hbWU9IkFUVEFDSE1FTlRfUFJFVklFV19XQVJOSU5HTVNHIiB2YWx1ZT0iQXR0YWNobWVudHMgZG8gbm90IG9wZW4gaW4gUHJldmlldyBtb2RlLiBQbGVhc2UgdXNlIHB1Ymxpc2ggdG8gc2VlIHRoZSByZXN1bHRzIi8+DQoJCTx1aXRleHQgbmFtZT0iVU5OQU1FRFNMSURFVElUTEUiIHZhbHVlPSJEaWFwb3NpdGl2YSAlbiIvPg0KCQk8dWl0ZXh0IG5hbWU9IkNPTExBQl9MT0NBTF9QTEFZQkFDS19NU0ciIHZhbHVlPSJDb250ZW50IGlzIGJlaW5nIHBsYXllZCBsb2NhbGx5LlxuIENvbGxhYm9yYXRpb24gZG9lcyBub3Qgd29yayBpbiB0aGlzIG1vZGUiLz4NCgkJPHVpdGV4dCBuYW1lPSJDT0xMQUJfTE9DQUxfUExBWUJBQ0tfVElUTEUiIHZhbHVlPSJMb2NhbCBQbGF5YmFjayIvPg0KCQk8dWl0ZXh0IG5hbWU9IkNPTExBQl9MT0NBTF9QTEFZQkFDS0JUTiIgdmFsdWU9Ik9r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ludGVycm90dG8iLz4NCgkJPHVpdGV4dCBuYW1lPSJTQ1JVQkJBUlNUQVRVU19QTEFZSU5HIiB2YWx1ZT0iUmlwcm9kdXppb25lIi8+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DQoJCTx1aXRleHQgbmFtZT0iRUxBUFNFRCIgdmFsdWU9IiVtIE1pbnV0aSAlcyBTZWNvbmRpIHJpbWFuZW50aSIvPg0KCQk8dWl0ZXh0IG5hbWU9Ik5PVEZPVU5EIiB2YWx1ZT0iTmVzc3VuIGVsZW1lbnRvIHRyb3ZhdG8iLz4NCgkJPHVpdGV4dCBuYW1lPSJBVFRBQ0hNRU5UUyIgdmFsdWU9IkFsbGVnYXRp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DQoJCTx1aXRleHQgbmFtZT0iRFVSQVRJT05fSEVBRElORyIgdmFsdWU9IkR1cmF0YSIvPg0KCQk8dWl0ZXh0IG5hbWU9IlNFQVJDSF9IRUFESU5HIiB2YWx1ZT0iQ2VyY2EgdGVzdG86Ii8+DQoJCTx1aXRleHQgbmFtZT0iVEhVTUJfSEVBRElORyIgdmFsdWU9IkRpYXBvc2l0aXZhIi8+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HVpdGV4dCBuYW1lPSJDT1VSU0VfU1RBVFVTIiB2YWx1ZT0iTW9kdWxlIFN0YXR1cyIvPg0KCQk8dWl0ZXh0IG5hbWU9IlBBU1NFRF9TVFJJTkciIHZhbHVlPSJQYXNzZWQiLz4NCgkJPHVpdGV4dCBuYW1lPSJGQUlMRURfU1RSSU5HIiB2YWx1ZT0iRmFpbGVkIi8+DQoJCTwhLS1xdWl6IHBvZCBhbmQgbWVzc2FnZSBib3ggdGV4dHMtLT4NCgkJPHVpdGV4dCBuYW1lPSJRVUlaUE9EX1FVSVpfQVRURU1QVCIgdmFsdWU9IlRlbnRhdGl2byBxdWl6OiIvPg0KCQk8dWl0ZXh0IG5hbWU9IlFVSVpQT0RfUVVJWl9BVFRFTVBUX1ZBTFVFIiB2YWx1ZT0iJW4gZGkgJXQiLz4NCgkJPHVpdGV4dCBuYW1lPSJRVUlaUE9EX1FVSVpfU0NPUkUiIHZhbHVlPSJQdW50ZWdnaW86Ii8+DQoJCTx1aXRleHQgbmFtZT0iUVVJWlBPRF9RVUlaX1BBU1NTQ09SRSIgdmFsdWU9IlB1bnRlZ2dpbyBtaW5pbW86Ii8+DQoJCTx1aXRleHQgbmFtZT0iUVVJWlBPRF9RVUlaX01BWFNDT1JFIiB2YWx1ZT0iUHVudGVnZ2lvIG1hc3NpbW86Ii8+DQoJCTx1aXRleHQgbmFtZT0iUVVJWlBPRF9RVUVTQVRNUFRfU1RSIiB2YWx1ZT0iVGVudGF0aXZvOiAlbiBkaSAldCIvPg0KCQk8dWl0ZXh0IG5hbWU9IlFVSVpQT0RfUVVFU1RZUEVfU1RSIiB2YWx1ZT0iVGlwbzogJXMiLz4NCgkJPHVpdGV4dCBuYW1lPSJRVUlaUE9EX1FVRVNUWVBFX0dSRCIgdmFsdWU9IkNvbiB2YWx1dGF6aW9uZSIvPg0KCQk8dWl0ZXh0IG5hbWU9IlFVSVpQT0RfUVVFU1RZUEVfU1ZZIiB2YWx1ZT0iSW5kYWdpbmUiLz4NCgkJPHVpdGV4dCBuYW1lPSJRVUlaUE9EX1FVSVpBVE1QVF9JTkYiIHZhbHVlPSJJbmZpbml0aSIvPg0KCQk8dWl0ZXh0IG5hbWU9IlFVSVpQT0RfUVVFU0FUTVBUX0lORiIgdmFsdWU9IkluZmluaXRpIi8+DQoJCTx1aXRleHQgbmFtZT0iV0FSTklOR01TR19ZRVNTVFJJTkciIHZhbHVlPSJTw6wiLz4NCgkJPHVpdGV4dCBuYW1lPSJXQVJOSU5HTVNHX05PU1RSSU5HIiB2YWx1ZT0iTm8iLz4NCgkJPHVpdGV4dCBuYW1lPSJXQVJOSU5HTVNHX1RJVExFU1RSSU5HIiB2YWx1ZT0iQXZ2ZXJ0ZW56YSBuYXZpZ2F6aW9uZSBxdWl6Ii8+DQoJCTx1aXRleHQgbmFtZT0iV0FSTklOR01TR19NU0dTVFJJTkciIHZhbHVlPSJPY2NvcnJlIGFuY29yYSByaXNwb25kZXJlIGFkIGFsY3VuZSBkb21hbmRlIGRlbCBxdWl6Lg0KDQpTZSBmYXRlIGNsaWMgc3UgU8OsLCB1c2NpcmV0ZSBkYWwgcXVpei4gRmF0ZSBjbGljIHN1IE5vIHBlciBjb250aW51YXJlIGlsIHF1aXouIi8+DQoJCTx1aXRleHQgbmFtZT0iSU5GT1JNQVRJT05fSDI2NF9GTEFTSFBMQVlFUiIgdmFsdWU9IkxhIHZlcnNpb25lIGRpIEZsYXNoIFBsYXllciBhdHR1YWxtZW50ZSBpbnN0YWxsYXRhIG5vbiBzdXBwb3J0YSBxdWVzdG8gdmlkZW8uIEZhdGUgY2xpYyBzdWxsJ2FyZWEgZGVsIHZpZGVvIHBlciBzY2FyaWNhcmUgbCd1bHRpbWEgdmVyc2lvbmUgZGk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EgYmFycmEgbGF0ZXJhbGUgYWkgcGFydGVjaXBhbnRpIi8+DQoJCTx1aXRleHQgbmFtZT0iTVVURSIgdmFsdWU9IkRpc2F0dGl2YSBhdWRpbyIvPg0KCQk8dWl0ZXh0IG5hbWU9IkRPQ1dSQVBfVElUTEUiIHZhbHVlPSJBbGxlZ2F0byBmaWxlIFByZXNlbnRlciIvPg0KCQk8dWl0ZXh0IG5hbWU9IkRPQ1dSQVBfTVNHIiB2YWx1ZT0iU2FsdmEgaW4gUmlzb3JzZSBkZWwgY29tcHV0ZXIiLz4NCgkJPHVpdGV4dCBuYW1lPSJET0NXUkFQX1BST01QVCIgdmFsdWU9IkNsaWMgcGVyIHNjYXJpY2FyZSIvPg0KCTwvbGFuZ3VhZ2U+DQoJPGxhbmd1YWdlIGlkPSJub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QVRUQUNITUVOVF9QUkVWSUVXX1dBUk5JTkdNU0dfVElUTEVTVFJJTkciIHZhbHVlPSJBdHRhY2htZW50IFdhcm5pbmciLz4NCgkJPHVpdGV4dCBuYW1lPSJBVFRBQ0hNRU5UX1BSRVZJRVdfV0FSTklOR01TRyIgdmFsdWU9IkF0dGFjaG1lbnRzIGRvIG5vdCBvcGVuIGluIFByZXZpZXcgbW9kZS4gUGxlYXNlIHVzZSBwdWJsaXNoIHRvIHNlZSB0aGUgcmVzdWx0cyIvPg0KCQk8dWl0ZXh0IG5hbWU9IlVOTkFNRURTTElERVRJVExFIiB2YWx1ZT0iRGlhICVuIi8+DQoJCTx1aXRleHQgbmFtZT0iQ09MTEFCX0xPQ0FMX1BMQVlCQUNLX01TRyIgdmFsdWU9IkNvbnRlbnQgaXMgYmVpbmcgcGxheWVkIGxvY2FsbHkuXG4gQ29sbGFib3JhdGlvbiBkb2VzIG5vdCB3b3JrIGluIHRoaXMgbW9kZSIvPg0KCQk8dWl0ZXh0IG5hbWU9IkNPTExBQl9MT0NBTF9QTEFZQkFDS19USVRMRSIgdmFsdWU9IkxvY2FsIFBsYXliYWNrIi8+DQoJCTx1aXRleHQgbmFtZT0iQ09MTEFCX0xPQ0FMX1BMQVlCQUNLQlROIiB2YWx1ZT0iT2siLz4NCgkJPCEtLSBzdWJzdGl0dXRpb246ICVuID09IHNsaWRlIG51bWJlciAtLT4NCgkJPCEtLSBzdWJzdGl0dXRpb246ICV0ID09IHRvdGFsIHNsaWRlIGNvdW50IC0tPg0KCQk8dWl0ZXh0IG5hbWU9IlNDUlVCQkFSU1RBVFVTX1NMSURFSU5GTyIgdmFsdWU9IkRpYSAlbiAvICV0IHwgIi8+DQoJCTx1aXRleHQgbmFtZT0iU0NSVUJCQVJTVEFUVVNfU1RPUFBFRCIgdmFsdWU9Ikdlc3RvcHQiLz4NCgkJPHVpdGV4dCBuYW1lPSJTQ1JVQkJBUlNUQVRVU19QTEFZSU5HIiB2YWx1ZT0iQWZzcGVsZW4iLz4NCgkJPHVpdGV4dCBuYW1lPSJTQ1JVQkJBUlNUQVRVU19OT0FVRElPIiB2YWx1ZT0iR2VlbiBhdWRpbyIvPg0KCQk8dWl0ZXh0IG5hbWU9IlNDUlVCQkFSU1RBVFVTX1ZJRFBMQVlJTkciIHZhbHVlPSJWaWRlbyBhZnNwZWxlbiIvPg0KCQk8dWl0ZXh0IG5hbWU9IlNDUlVCQkFSU1RBVFVTX0xPQURJTkciIHZhbHVlPSJMYWRlbiIvPg0KCQk8dWl0ZXh0IG5hbWU9IlNDUlVCQkFSU1RBVFVTX0JVRkZFUklORyIgdmFsdWU9IkJ1ZmZlcmVuIi8+DQoJCTx1aXRleHQgbmFtZT0iU0NSVUJCQVJTVEFUVVNfUVVFU1RJT04iIHZhbHVlPSJWcmFhZyBtZXQgYW50d29vcmQiLz4NCgkJPHVpdGV4dCBuYW1lPSJTQ1JVQkJBUlNUQVRVU19SRVZJRVdRVUlaIiB2YWx1ZT0iUXVpeiBjb250cm9sZXJlbiIvPg0KCQk8IS0tIHN1YnN0aXR1dGlvbjogJW0gPT0gbWludXRlcyByZW1haW5pbmcgLS0+DQoJCTwhLS0gc3Vic3RpdHV0aW9uOiAlcyA9PSBzZWNvbmRzIHJlbWFpbmluZyAtLT4NCgkJPHVpdGV4dCBuYW1lPSJFTEFQU0VEIiB2YWx1ZT0iRXIgcmVzdGVyZW4gJW0gbWludXRlbiAlcyBzZWNvbmRlbiIvPg0KCQk8dWl0ZXh0IG5hbWU9Ik5PVEZPVU5EIiB2YWx1ZT0iTmlldHMgZ2V2b25kZW4iLz4NCgkJPHVpdGV4dCBuYW1lPSJBVFRBQ0hNRU5UUyIgdmFsdWU9IkJpamxhZ2VuIi8+DQoJCTwhLS0gc3Vic3RpdHV0aW9uOiAlcCA9PSBjdXJyZW50IHNwZWFrZXIncyB0aXRsZSAtLT4NCgkJPHVpdGV4dCBuYW1lPSJCSU9XSU5fVElUTEUiIHZhbHVlPSJCaW9ncmFmaWU6ICVwIi8+DQoJCTx1aXRleHQgbmFtZT0iQklPQlROX1RJVExFIiB2YWx1ZT0iQmlvZ3JhZmllIi8+DQoJCTx1aXRleHQgbmFtZT0iRElWSURFUkJUTl9USVRMRSIgdmFsdWU9InwiLz4NCgkJPHVpdGV4dCBuYW1lPSJDT05UQUNUQlROX1RJVExFIiB2YWx1ZT0iQ29udGFjdCIvPg0KCQk8dWl0ZXh0IG5hbWU9IlRBQl9RVUlaIiB2YWx1ZT0iUXVpeiIvPg0KCQk8dWl0ZXh0IG5hbWU9IlRBQl9PVVRMSU5FIiB2YWx1ZT0iT3ZlcnppY2h0Ii8+DQoJCTx1aXRleHQgbmFtZT0iVEFCX1RIVU1CIiB2YWx1ZT0iTWluaWF0dXVyIi8+DQoJCTx1aXRleHQgbmFtZT0iVEFCX05PVEVTIiB2YWx1ZT0iTm90aXRpZXMiLz4NCgkJPHVpdGV4dCBuYW1lPSJUQUJfU0VBUkNIIiB2YWx1ZT0iWm9la2VuIi8+DQoJCTx1aXRleHQgbmFtZT0iU0xJREVfSEVBRElORyIgdmFsdWU9IlRpdGVsIHZhbiBkaWEiLz4NCgkJPHVpdGV4dCBuYW1lPSJEVVJBVElPTl9IRUFESU5HIiB2YWx1ZT0iRHV1ciIvPg0KCQk8dWl0ZXh0IG5hbWU9IlNFQVJDSF9IRUFESU5HIiB2YWx1ZT0iWm9la2VuIG5hYXIgdGVrc3Q6Ii8+DQoJCTx1aXRleHQgbmFtZT0iVEhVTUJfSEVBRElORyIgdmFsdWU9IkRpYSIvPg0KCQk8dWl0ZXh0IG5hbWU9IlRIVU1CX0lORk8iIHZhbHVlPSJUaXRlbC9kdXVyIHZhbiBkaWEiLz4NCgkJPHVpdGV4dCBuYW1lPSJBVFRBQ0hOQU1FX0hFQURJTkciIHZhbHVlPSJCZXN0YW5kc25hYW0iLz4NCgkJPHVpdGV4dCBuYW1lPSJBVFRBQ0hTSVpFX0hFQURJTkciIHZhbHVlPSJHcm9vdHRlIi8+DQoJCTx1aXRleHQgbmFtZT0iU0xJREVfTk9URVMiIHZhbHVlPSJEaWFub3RpdGllcyIvPg0KCQk8dWl0ZXh0IG5hbWU9IkNPVVJTRV9TVEFUVVMiIHZhbHVlPSJNb2R1bGUgU3RhdHVzIi8+DQoJCTx1aXRleHQgbmFtZT0iUEFTU0VEX1NUUklORyIgdmFsdWU9IlBhc3NlZCIvPg0KCQk8dWl0ZXh0IG5hbWU9IkZBSUxFRF9TVFJJTkciIHZhbHVlPSJGYWlsZWQiLz4NCgkJPCEtLXF1aXogcG9kIGFuZCBtZXNzYWdlIGJveCB0ZXh0cy0tPg0KCQk8dWl0ZXh0IG5hbWU9IlFVSVpQT0RfUVVJWl9BVFRFTVBUIiB2YWx1ZT0iUXVpenBvZ2luZzoiLz4NCgkJPHVpdGV4dCBuYW1lPSJRVUlaUE9EX1FVSVpfQVRURU1QVF9WQUxVRSIgdmFsdWU9IiVuIHZhbiAldCIvPg0KCQk8dWl0ZXh0IG5hbWU9IlFVSVpQT0RfUVVJWl9TQ09SRSIgdmFsdWU9IkJlaGFhbGRlIHNjb3JlOiIvPg0KCQk8dWl0ZXh0IG5hbWU9IlFVSVpQT0RfUVVJWl9QQVNTU0NPUkUiIHZhbHVlPSJWb2xkb2VuZGUgc2NvcmU6Ii8+DQoJCTx1aXRleHQgbmFtZT0iUVVJWlBPRF9RVUlaX01BWFNDT1JFIiB2YWx1ZT0iTWF4aW1hYWwgaGFhbGJhcmUgc2NvcmU6Ii8+DQoJCTx1aXRleHQgbmFtZT0iUVVJWlBPRF9RVUVTQVRNUFRfU1RSIiB2YWx1ZT0iUG9naW5nOiAlbiB2YW4gJXQiLz4NCgkJPHVpdGV4dCBuYW1lPSJRVUlaUE9EX1FVRVNUWVBFX1NUUiIgdmFsdWU9IlR5cGU6ICVzIi8+DQoJCTx1aXRleHQgbmFtZT0iUVVJWlBPRF9RVUVTVFlQRV9HUkQiIHZhbHVlPSJUZWx0IHZvb3Igc2NvcmUiLz4NCgkJPHVpdGV4dCBuYW1lPSJRVUlaUE9EX1FVRVNUWVBFX1NWWSIgdmFsdWU9IkVucXXDqnRlIi8+DQoJCTx1aXRleHQgbmFtZT0iUVVJWlBPRF9RVUlaQVRNUFRfSU5GIiB2YWx1ZT0iT25iZXBlcmt0Ii8+DQoJCTx1aXRleHQgbmFtZT0iUVVJWlBPRF9RVUVTQVRNUFRfSU5GIiB2YWx1ZT0iT25iZXBlcmt0Ii8+DQoJCTx1aXRleHQgbmFtZT0iV0FSTklOR01TR19ZRVNTVFJJTkciIHZhbHVlPSJKYSIvPg0KCQk8dWl0ZXh0IG5hbWU9IldBUk5JTkdNU0dfTk9TVFJJTkciIHZhbHVlPSJOZWUiLz4NCgkJPHVpdGV4dCBuYW1lPSJXQVJOSU5HTVNHX1RJVExFU1RSSU5HIiB2YWx1ZT0iV2FhcnNjaHV3aW5nIG1ldCBiZXRyZWtraW5nIHRvdCBxdWl6bmF2aWdhdGllIi8+DQoJCTx1aXRleHQgbmFtZT0iV0FSTklOR01TR19NU0dTVFJJTkciIHZhbHVlPSJVIGhlYnQgbmlldCBhbGxlIHZyYWdlbiBpbiBkZXplIHF1aXogYmVhbnR3b29yZC4NCg0KS2xpayBvcCBKYSBvbSBkZSBxdWl6IGFmIHRlIHNsdWl0ZW4uIEtsaWsgb3AgTmVlIG9tIGRlIHF1aXogdm9vcnQgdGUgemV0dGVuLiIvPg0KCQk8dWl0ZXh0IG5hbWU9IklORk9STUFUSU9OX0gyNjRfRkxBU0hQTEFZRVIiIHZhbHVlPSJEZXplIHZpZGVvIHdvcmR0IG5pZXQgb25kZXJzdGV1bmQgZG9vciBkZSB2ZXJzaWUgdmFuIEZsYXNoIFBsYXllciBkaWUgbW9tZW50ZWVsIG9wIHV3IGNvbXB1dGVyIGlzIGdlw69uc3RhbGxlZXJkLiBLbGlrIGluIGRlIHZpZGVvIG9tIGRlIG5pZXV3c3RlIEZsYXNoIFBsYXllciB0ZSBkb3dubG9hZGV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aaWpwYW5lZWwgYWFuIGRlZWxuZW1lcnMgd2VlcmdldmVuIi8+DQoJCTx1aXRleHQgbmFtZT0iTVVURSIgdmFsdWU9IkRlbXBlbiIvPg0KCQk8dWl0ZXh0IG5hbWU9IkRPQ1dSQVBfVElUTEUiIHZhbHVlPSJQcmVzZW50ZXItYmVzdGFuZHNiaWpsYWdlIi8+DQoJCTx1aXRleHQgbmFtZT0iRE9DV1JBUF9NU0ciIHZhbHVlPSJPcHNsYWFuIGluIERlemUgY29tcHV0ZXIiLz4NCgkJPHVpdGV4dCBuYW1lPSJET0NXUkFQX1BST01QVCIgdmFsdWU9IktsaWsgb20gdGUgZG93bmxvYWRlbiIvPg0KCTwvbGFuZ3VhZ2U+DQoJPGxhbmd1YWdlIGlkPSJjbiI+DQoJCTwhLS0gZm9ybWF0IGZvciB1aWZvbnQgdmFsdWUgaXMgImZvbnQsc2l6ZSxpc2JvbGQsaXNpdGFsaWMsaXNzaGFkb3dlZCIgLS0+DQoJCTx1aWZvbnQgbmFtZT0iRk9OVF9RVUlaWklORyIgdmFsdWU9IuWui+S9ky0xODAzMCwxMCxmYWxzZSxmYWxzZSxmYWxzZSIvPg0KCQk8dWlmb250IG5hbWU9IkZPTlRfU0NSVUJTVEFUVVMiIHZhbHVlPSLlrovkvZMtMTgwMzAsMTAsdHJ1ZSxmYWxzZSx0cnVlIi8+DQoJCTx1aWZvbnQgbmFtZT0iRk9OVF9TQ1JVQlRJTUUiIHZhbHVlPSLlrovkvZMtMTgwMzAsMTAsZmFsc2UsZmFsc2UsdHJ1ZSIvPg0KCQk8dWlmb250IG5hbWU9IkZPTlRfRUxBUFNFRFRJTUUiIHZhbHVlPSLlrovkvZMtMTgwMzAsMTAsdHJ1ZSxmYWxzZSx0cnVlIi8+DQoJCTx1aWZvbnQgbmFtZT0iRk9OVF9VVElMU01FTlUiIHZhbHVlPSLlrovkvZMtMTgwMzAsMTAsdHJ1ZSxmYWxzZSxmYWxzZSIvPg0KCQk8dWlmb250IG5hbWU9IkZPTlRfVEFCUyIgdmFsdWU9IuWui+S9ky0xODAzMCwxNCx0cnVlLGZhbHNlLHRydWUiLz4NCgkJPHVpZm9udCBuYW1lPSJGT05UX1BSRVNFTlRBVElPTk5BTUUiIHZhbHVlPSLlrovkvZMtMTgwMzAsMTQsZmFsc2UsZmFsc2UsdHJ1ZSIvPg0KCQk8dWlmb250IG5hbWU9IkZPTlRfUFJFU0VOVEVSTkFNRSIgdmFsdWU9IuWui+S9ky0xODAzMCwxNCx0cnVlLGZhbHNlLHRydWUiLz4NCgkJPHVpZm9udCBuYW1lPSJGT05UX1BSRVNFTlRFUlRJVExFIiB2YWx1ZT0i5a6L5L2TLTE4MDMwLDEzLGZhbHNlLGZhbHNlLHRydWUiLz4NCgkJPHVpZm9udCBuYW1lPSJGT05UX0JJT0JUTiIgdmFsdWU9IuWui+S9ky0xODAzMCwxMCxmYWxzZSxmYWxzZSx0cnVlIi8+DQoJCTx1aWZvbnQgbmFtZT0iRk9OVF9OT1RFUyIgdmFsdWU9IuWui+S9ky0xODAzMCwxMixmYWxzZSxmYWxzZSxmYWxzZSIvPg0KCQk8dWlmb250IG5hbWU9IkZPTlRfT1VUTElORSIgdmFsdWU9IuWui+S9ky0xODAzMCwxMixmYWxzZSxmYWxzZSx0cnVlIi8+DQoJCTx1aWZvbnQgbmFtZT0iRk9OVF9TRUFSQ0giIHZhbHVlPSLlrovkvZMtMTgwMzAsMTIsZmFsc2UsZmFsc2UsdHJ1ZSIvPg0KCQk8dWlmb250IG5hbWU9IkZPTlRfVEhVTUIiIHZhbHVlPSLlrovkvZMtMTgwMzAsMTAsZmFsc2UsZmFsc2UsdHJ1ZSIvPg0KCQk8dWlmb250IG5hbWU9IkZPTlRfQklPV0lOIiB2YWx1ZT0i5a6L5L2TLTE4MDMwLDEyLGZhbHNlLGZhbHNlLGZhbHNlIi8+DQoJCTx1aWZvbnQgbmFtZT0iRk9OVF9MSVNUSEVBRElORyIgdmFsdWU9IuWui+S9ky0xODAzMCwxMCxmYWxzZSxmYWxzZSxmYWxzZSIvPg0KCQk8dWlmb250IG5hbWU9IkZPTlRfV0lOVElUTEUiIHZhbHVlPSLlrovkvZMtMTgwMzAsMTAsZmFsc2UsZmFsc2UsdHJ1ZSIvPg0KCQk8dWlmb250IG5hbWU9IkZPTlRfQVRUQUNITUVOVFMiIHZhbHVlPSLlrovkvZMtMTgwMzAsMTIsZmFsc2UsZmFsc2UsdHJ1ZSIvPg0KCQk8IS0tcXVpeiBwb2QgYW5kIG1lc3NhZ2UgYm94IHRleHQgZm9udHMtLT4NCgkJPHVpZm9udCBuYW1lPSJGT05UX01TR0JPWF9XSU5USVRMRSIgdmFsdWU9IuWui+S9ky0xODAzMCwxMix0cnVlLGZhbHNlLHRydWUiLz4NCgkJPHVpZm9udCBuYW1lPSJGT05UX01TR0JPWF9NU0ciIHZhbHVlPSLlrovkvZMtMTgwMzAsMTIsZmFsc2UsZmFsc2UsdHJ1ZSIvPg0KCQk8dWlmb250IG5hbWU9IkZPTlRfTVNHQk9YX09QVElPTlMiIHZhbHVlPSLlrovkvZMtMTgwMzAsMTAsdHJ1ZSxmYWxzZSx0cnVlIi8+DQoJCTx1aWZvbnQgbmFtZT0iRk9OVF9RVUlaUE9EX1FVSVpfVElUTEUiIHZhbHVlPSLlrovkvZMtMTgwMzAsMTIsdHJ1ZSxmYWxzZSx0cnVlIi8+DQoJCTx1aWZvbnQgbmFtZT0iRk9OVF9RVUlaUE9EX1FVSVpfQVRURU1QVCIgdmFsdWU9IuWui+S9ky0xODAzMCwxMCxmYWxzZSxmYWxzZSx0cnVlIi8+DQoJCTx1aWZvbnQgbmFtZT0iRk9OVF9RVUlaUE9EX1FVSVpfQVRURU1QVF9WQUxVRSIgdmFsdWU9IuWui+S9ky0xODAzMCwxMCx0cnVlLGZhbHNlLHRydWUiLz4NCgkJPHVpZm9udCBuYW1lPSJGT05UX1FVSVpQT0RfUVVFU1RJT05fU0NPUkUiIHZhbHVlPSLlrovkvZMtMTgwMzAsMTAsZmFsc2UsZmFsc2UsdHJ1ZSIvPg0KCQk8dWlmb250IG5hbWU9IkZPTlRfUVVJWlBPRF9RVUVTVElPTl9TQ09SRV9WQUxVRSIgdmFsdWU9IuWui+S9ky0xODAzMCwxMCx0cnVlLGZhbHNlLHRydWUiLz4NCgkJPHVpZm9udCBuYW1lPSJGT05UX1FVSVpQT0RfUVVFU1RJT05fQVRURU1QVCIgdmFsdWU9IuWui+S9ky0xODAzMCwxMCxmYWxzZSxmYWxzZSx0cnVlIi8+DQoJCTx1aWZvbnQgbmFtZT0iRk9OVF9RVUlaUE9EX1FVRVNUSU9OX0FUVEVNUFRfVkFMVUUiIHZhbHVlPSLlrovkvZMtMTgwMzAsMTAsdHJ1ZSxmYWxzZSx0cnVlIi8+DQoJCTx1aWZvbnQgbmFtZT0iRk9OVF9RVUlaUE9EX1FVRVNUSU9OX1RBRyIgdmFsdWU9IuWui+S9ky0xODAzMCwxMix0cnVlLGZhbHNlLHRydWUiLz4NCgkJPHVpZm9udCBuYW1lPSJGT05UX1FVSVpQT0RfUVVJWl9RVUVTVElPTl9DT1VOVCIgdmFsdWU9IuWui+S9ky0xODAzMCwxMCxmYWxzZSxmYWxzZSx0cnVlIi8+DQoJCTx1aWZvbnQgbmFtZT0iRk9OVF9RVUlaUE9EX1FVSVpfUVVFU1RJT05fQ09VTlRfVkFMVUUiIHZhbHVlPSLlrovkvZMtMTgwMzAsMTAsdHJ1ZSxmYWxzZSx0cnVlIi8+DQoJCTx1aWZvbnQgbmFtZT0iRk9OVF9RVUlaUE9EX1FVSVpfUVVFU1RJT05fQVRURU1QVEVEIiB2YWx1ZT0i5a6L5L2TLTE4MDMwLDEwLGZhbHNlLGZhbHNlLHRydWUiLz4NCgkJPHVpZm9udCBuYW1lPSJGT05UX1FVSVpQT0RfUVVJWl9RVUVTVElPTl9BVFRFTVBURURfVkFMVUUiIHZhbHVlPSLlrovkvZMtMTgwMzAsMTAsdHJ1ZSxmYWxzZSx0cnVlIi8+DQoJCTx1aWZvbnQgbmFtZT0iRk9OVF9RVUlaUE9EX1FVSVpfU0NPUkVfVEFHIiB2YWx1ZT0i5a6L5L2TLTE4MDMwLDEyLHRydWUsZmFsc2UsdHJ1ZSIvPg0KCQk8dWlmb250IG5hbWU9IkZPTlRfUVVJWlBPRF9RVUlaX1NDT1JFIiB2YWx1ZT0i5a6L5L2TLTE4MDMwLDEwLGZhbHNlLGZhbHNlLHRydWUiLz4NCgkJPHVpZm9udCBuYW1lPSJGT05UX1FVSVpQT0RfUVVJWl9TQ09SRV9WQUxVRSIgdmFsdWU9IuWui+S9ky0xODAzMCwxMCx0cnVlLGZhbHNlLHRydWUiLz4NCgkJPHVpZm9udCBuYW1lPSJGT05UX1FVSVpQT0RfUVVJWl9NQVhTQ09SRSIgdmFsdWU9IuWui+S9ky0xODAzMCwxMCxmYWxzZSxmYWxzZSx0cnVlIi8+DQoJCTx1aWZvbnQgbmFtZT0iRk9OVF9RVUlaUE9EX1FVSVpfTUFYU0NPUkVfVkFMVUUiIHZhbHVlPSLlrovkvZMtMTgwMzAsMTAsdHJ1ZSxmYWxzZSx0cnVlIi8+DQoJCTx1aWZvbnQgbmFtZT0iRk9OVF9RVUlaUE9EX1FVSVpfUEFTU1NDT1JFIiB2YWx1ZT0i5a6L5L2TLTE4MDMwLDEwLGZhbHNlLGZhbHNlLHRydWUiLz4NCgkJPHVpZm9udCBuYW1lPSJGT05UX1FVSVpQT0RfUVVJWl9QQVNTU0NPUkVfVkFMVUUiIHZhbHVlPSLlrovkvZMtMTgwMzAsMTAsdHJ1ZSxmYWxzZSx0cnVlIi8+DQoJCTwhLS0gdWl0ZXh0IC0tPg0KCQk8IS0tIHN1YnN0aXR1dGlvbjogJW4gPT0gc2xpZGUgbnVtYmVyIC0tPg0KCQk8dWl0ZXh0IG5hbWU9IkFUVEFDSE1FTlRfUFJFVklFV19XQVJOSU5HTVNHX1RJVExFU1RSSU5HIiB2YWx1ZT0iQXR0YWNobWVudCBXYXJuaW5nIi8+DQoJCTx1aXRleHQgbmFtZT0iQVRUQUNITUVOVF9QUkVWSUVXX1dBUk5JTkdNU0ciIHZhbHVlPSJBdHRhY2htZW50cyBkbyBub3Qgb3BlbiBpbiBQcmV2aWV3IG1vZGUuIFBsZWFzZSB1c2UgcHVibGlzaCB0byBzZWUgdGhlIHJlc3VsdHMiLz4NCgkJPHVpdGV4dCBuYW1lPSJDT0xMQUJfTE9DQUxfUExBWUJBQ0tfTVNHIiB2YWx1ZT0iQ29udGVudCBpcyBiZWluZyBwbGF5ZWQgbG9jYWxseS5cbiBDb2xsYWJvcmF0aW9uIGRvZXMgbm90IHdvcmsgaW4gdGhpcyBtb2RlIi8+DQoJCTx1aXRleHQgbmFtZT0iQ09MTEFCX0xPQ0FMX1BMQVlCQUNLX1RJVExFIiB2YWx1ZT0iTG9jYWwgUGxheWJhY2siLz4NCgkJPHVpdGV4dCBuYW1lPSJDT0xMQUJfTE9DQUxfUExBWUJBQ0tCVE4iIHZhbHVlPSJPayIvPg0KCQk8dWl0ZXh0IG5hbWU9IlVOTkFNRURTTElERVRJVExFIiB2YWx1ZT0i5bm754Gv54mHICVuIi8+DQoJCTwhLS0gc3Vic3RpdHV0aW9uOiAlbiA9PSBzbGlkZSBudW1iZXIgLS0+DQoJCTwhLS0gc3Vic3RpdHV0aW9uOiAldCA9PSB0b3RhbCBzbGlkZSBjb3VudCAtLT4NCgkJPHVpdGV4dCBuYW1lPSJTQ1JVQkJBUlNUQVRVU19TTElERUlORk8iIHZhbHVlPSLlubvnga/niYcgJW4gLyAldCB8ICIvPg0KCQk8dWl0ZXh0IG5hbWU9IlNDUlVCQkFSU1RBVFVTX1NUT1BQRUQiIHZhbHVlPSLlt7LlgZzmraIiLz4NCgkJPHVpdGV4dCBuYW1lPSJTQ1JVQkJBUlNUQVRVU19QTEFZSU5HIiB2YWx1ZT0i5q2j5Zyo5pKt5pS+Ii8+DQoJCTx1aXRleHQgbmFtZT0iU0NSVUJCQVJTVEFUVVNfTk9BVURJTyIgdmFsdWU9IuaXoOmfs+mikSIvPg0KCQk8dWl0ZXh0IG5hbWU9IlNDUlVCQkFSU1RBVFVTX1ZJRFBMQVlJTkciIHZhbHVlPSLop4bpopHmkq3mlL4iLz4NCgkJPHVpdGV4dCBuYW1lPSJTQ1JVQkJBUlNUQVRVU19MT0FESU5HIiB2YWx1ZT0i5q2j5Zyo6L295YWlIi8+DQoJCTx1aXRleHQgbmFtZT0iU0NSVUJCQVJTVEFUVVNfQlVGRkVSSU5HIiB2YWx1ZT0i5q2j5Zyo6L+b6KGM57yT5Yay5aSE55CGIi8+DQoJCTx1aXRleHQgbmFtZT0iU0NSVUJCQVJTVEFUVVNfUVVFU1RJT04iIHZhbHVlPSLlm57nrZTpl67popgiLz4NCgkJPHVpdGV4dCBuYW1lPSJTQ1JVQkJBUlNUQVRVU19SRVZJRVdRVUlaIiB2YWx1ZT0i5q2j5Zyo5a6h6ZiF5rWL6aqMIi8+DQoJCTwhLS0gc3Vic3RpdHV0aW9uOiAlbSA9PSBtaW51dGVzIHJlbWFpbmluZyAtLT4NCgkJPCEtLSBzdWJzdGl0dXRpb246ICVzID09IHNlY29uZHMgcmVtYWluaW5nIC0tPg0KCQk8dWl0ZXh0IG5hbWU9IkVMQVBTRUQiIHZhbHVlPSLliankvZkgJW0g5YiG6ZKfICVzIOenkiIvPg0KCQk8dWl0ZXh0IG5hbWU9Ik5PVEZPVU5EIiB2YWx1ZT0i5pyq5om+5Yiw5Lu75L2V5YaF5a65Ii8+DQoJCTx1aXRleHQgbmFtZT0iQVRUQUNITUVOVFMiIHZhbHVlPSLpmYTku7YiLz4NCgkJPCEtLSBzdWJzdGl0dXRpb246ICVwID09IGN1cnJlbnQgc3BlYWtlcidzIHRpdGxlIC0tPg0KCQk8dWl0ZXh0IG5hbWU9IkJJT1dJTl9USVRMRSIgdmFsdWU9IuS4quS6uueugOS7izogJXAiLz4NCgkJPHVpdGV4dCBuYW1lPSJCSU9CVE5fVElUTEUiIHZhbHVlPSLkuKrkurrnroDku4siLz4NCgkJPHVpdGV4dCBuYW1lPSJESVZJREVSQlROX1RJVExFIiB2YWx1ZT0ifCIvPg0KCQk8dWl0ZXh0IG5hbWU9IkNPTlRBQ1RCVE5fVElUTEUiIHZhbHVlPSLogZTns7vmlrnlvI8iLz4NCgkJPHVpdGV4dCBuYW1lPSJUQUJfUVVJWiIgdmFsdWU9Iua1i+mqjCIvPg0KCQk8dWl0ZXh0IG5hbWU9IlRBQl9PVVRMSU5FIiB2YWx1ZT0i5aSn57qyIi8+DQoJCTx1aXRleHQgbmFtZT0iVEFCX1RIVU1CIiB2YWx1ZT0i57yp55Wl5Zu+Ii8+DQoJCTx1aXRleHQgbmFtZT0iVEFCX05PVEVTIiB2YWx1ZT0i5aSH5rOoIi8+DQoJCTx1aXRleHQgbmFtZT0iVEFCX1NFQVJDSCIgdmFsdWU9IuaQnOe0oiIvPg0KCQk8dWl0ZXh0IG5hbWU9IlNMSURFX0hFQURJTkciIHZhbHVlPSLlubvnga/niYfmoIfpopgiLz4NCgkJPHVpdGV4dCBuYW1lPSJEVVJBVElPTl9IRUFESU5HIiB2YWx1ZT0i5oyB57ut5pe26Ze0Ii8+DQoJCTx1aXRleHQgbmFtZT0iU0VBUkNIX0hFQURJTkciIHZhbHVlPSLmkJzntKLmlofmnKw6Ii8+DQoJCTx1aXRleHQgbmFtZT0iVEhVTUJfSEVBRElORyIgdmFsdWU9IuW5u+eBr+eJhyIvPg0KCQk8dWl0ZXh0IG5hbWU9IlRIVU1CX0lORk8iIHZhbHVlPSLlubvnga/niYfmoIfpopgv5oyB57ut5pe26Ze0Ii8+DQoJCTx1aXRleHQgbmFtZT0iQVRUQUNITkFNRV9IRUFESU5HIiB2YWx1ZT0i5paH5Lu25ZCNIi8+DQoJCTx1aXRleHQgbmFtZT0iQVRUQUNIU0laRV9IRUFESU5HIiB2YWx1ZT0i5aSn5bCPIi8+DQoJCTx1aXRleHQgbmFtZT0iU0xJREVfTk9URVMiIHZhbHVlPSLlubvnga/niYflpIfms6giLz4NCgkJPHVpdGV4dCBuYW1lPSJDT1VSU0VfU1RBVFVTIiB2YWx1ZT0iTW9kdWxlIFN0YXR1cyIvPg0KCQk8dWl0ZXh0IG5hbWU9IlBBU1NFRF9TVFJJTkciIHZhbHVlPSJQYXNzZWQiLz4NCgkJPHVpdGV4dCBuYW1lPSJGQUlMRURfU1RSSU5HIiB2YWx1ZT0iRmFpbGVkIi8+DQoJCTwhLS1xdWl6IHBvZCBhbmQgbWVzc2FnZSBib3ggdGV4dHMtLT4NCgkJPHVpdGV4dCBuYW1lPSJRVUlaUE9EX1FVSVpfQVRURU1QVCIgdmFsdWU9Iua1i+mqjOWwneivleasoeaVsDoiLz4NCgkJPHVpdGV4dCBuYW1lPSJRVUlaUE9EX1FVSVpfQVRURU1QVF9WQUxVRSIgdmFsdWU9IuesrCAlbiDmrKHvvIzlhbEgJXQg5qyhIi8+DQoJCTx1aXRleHQgbmFtZT0iUVVJWlBPRF9RVUlaX1NDT1JFIiB2YWx1ZT0i5b6X5YiGOiIvPg0KCQk8dWl0ZXh0IG5hbWU9IlFVSVpQT0RfUVVJWl9QQVNTU0NPUkUiIHZhbHVlPSLlj4rmoLzliIbmlbA6Ii8+DQoJCTx1aXRleHQgbmFtZT0iUVVJWlBPRF9RVUlaX01BWFNDT1JFIiB2YWx1ZT0i5pyA6auY5YiG5pWwOiIvPg0KCQk8dWl0ZXh0IG5hbWU9IlFVSVpQT0RfUVVFU0FUTVBUX1NUUiIgdmFsdWU9IuWwneivleasoeaVsDog56ysICVuIOasoe+8jOWFsSAldCDmrKEiLz4NCgkJPHVpdGV4dCBuYW1lPSJRVUlaUE9EX1FVRVNUWVBFX1NUUiIgdmFsdWU9Iuexu+WeizogJXMiLz4NCgkJPHVpdGV4dCBuYW1lPSJRVUlaUE9EX1FVRVNUWVBFX0dSRCIgdmFsdWU9IuivhOe6pyIvPg0KCQk8dWl0ZXh0IG5hbWU9IlFVSVpQT0RfUVVFU1RZUEVfU1ZZIiB2YWx1ZT0i6LCD5p+lIi8+DQoJCTx1aXRleHQgbmFtZT0iUVVJWlBPRF9RVUlaQVRNUFRfSU5GIiB2YWx1ZT0i5peg6ZmQIi8+DQoJCTx1aXRleHQgbmFtZT0iUVVJWlBPRF9RVUVTQVRNUFRfSU5GIiB2YWx1ZT0i5peg6ZmQIi8+DQoJCTx1aXRleHQgbmFtZT0iV0FSTklOR01TR19ZRVNTVFJJTkciIHZhbHVlPSLmmK8iLz4NCgkJPHVpdGV4dCBuYW1lPSJXQVJOSU5HTVNHX05PU1RSSU5HIiB2YWx1ZT0i5ZCmIi8+DQoJCTx1aXRleHQgbmFtZT0iV0FSTklOR01TR19USVRMRVNUUklORyIgdmFsdWU9Iua1i+mqjOWvvOiIquitpuWRiiIvPg0KCQk8dWl0ZXh0IG5hbWU9IldBUk5JTkdNU0dfTVNHU1RSSU5HIiB2YWx1ZT0i5q2k5rWL6aqM5Lit5pyJ5pyq5bCd6K+V5L2c562U55qE6Zeu6aKY44CCDQoNCuWNleWHu+KAnOaYr+KAnemAgOWHuuatpOa1i+mqjOOAguWNleWHu+KAnOWQpuKAnee7p+e7rea1i+mqjOOAgiIvPg0KCQk8dWl0ZXh0IG5hbWU9IklORk9STUFUSU9OX0gyNjRfRkxBU0hQTEFZRVIiIHZhbHVlPSLlvZPliY3lronoo4XlnKjmgqjnmoTorqHnrpfmnLrkuIrnmoQgRmxhc2ggUGxheWVyIOeJiOacrOS4jeaUr+aMgeivpeinhumikeOAguWNleWHu+inhumikeWMuuWfn+S4i+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C5Yqg6ICF5pi+56S65o+Q6KaB5qCPIi8+DQoJCTx1aXRleHQgbmFtZT0iTVVURSIgdmFsdWU9IumdmemfsyIvPg0KCQk8dWl0ZXh0IG5hbWU9IkRPQ1dSQVBfVElUTEUiIHZhbHVlPSJQcmVzZW50ZXIg5paH5Lu26ZmE5Lu2Ii8+DQoJCTx1aXRleHQgbmFtZT0iRE9DV1JBUF9NU0ciIHZhbHVlPSLkv53lrZjliLDmiJHnmoTorqHnrpfmnLoiLz4NCgkJPHVpdGV4dCBuYW1lPSJET0NXUkFQX1BST01QVCIgdmFsdWU9IuWNleWHu+S7peS4i+i9vSIvPg0KCTwvbGFuZ3VhZ2U+DQoJPGxhbmd1YWdlIGlkPSJ0ci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QVRUQUNITUVOVF9QUkVWSUVXX1dBUk5JTkdNU0dfVElUTEVTVFJJTkciIHZhbHVlPSJBdHRhY2htZW50IFdhcm5pbmciLz4NCgkJPHVpdGV4dCBuYW1lPSJBVFRBQ0hNRU5UX1BSRVZJRVdfV0FSTklOR01TRyIgdmFsdWU9IkF0dGFjaG1lbnRzIGRvIG5vdCBvcGVuIGluIFByZXZpZXcgbW9kZS4gUGxlYXNlIHVzZSBwdWJsaXNoIHRvIHNlZSB0aGUgcmVzdWx0cyIvPg0KCQk8dWl0ZXh0IG5hbWU9IkNPTExBQl9MT0NBTF9QTEFZQkFDS19NU0ciIHZhbHVlPSJDb250ZW50IGlzIGJlaW5nIHBsYXllZCBsb2NhbGx5LlxuIENvbGxhYm9yYXRpb24gZG9lcyBub3Qgd29yayBpbiB0aGlzIG1vZGUiLz4NCgkJPHVpdGV4dCBuYW1lPSJDT0xMQUJfTE9DQUxfUExBWUJBQ0tfVElUTEUiIHZhbHVlPSJMb2NhbCBQbGF5YmFjayIvPg0KCQk8dWl0ZXh0IG5hbWU9IkNPTExBQl9MT0NBTF9QTEFZQkFDS0JUTiIgdmFsdWU9Ik9rIi8+DQoJCTx1aXRleHQgbmFtZT0iVU5OQU1FRFNMSURFVElUTEUiIHZhbHVlPSJTbGF5dCAlbiIvPg0KCQk8IS0tIHN1YnN0aXR1dGlvbjogJW4gPT0gc2xpZGUgbnVtYmVyIC0tPg0KCQk8IS0tIHN1YnN0aXR1dGlvbjogJXQgPT0gdG90YWwgc2xpZGUgY291bnQgLS0+DQoJCTx1aXRleHQgbmFtZT0iU0NSVUJCQVJTVEFUVVNfU0xJREVJTkZPIiB2YWx1ZT0iU2xheXQgJW4gLyAldCB8ICIvPg0KCQk8dWl0ZXh0IG5hbWU9IlNDUlVCQkFSU1RBVFVTX1NUT1BQRUQiIHZhbHVlPSJEdXJkdXJ1bGR1Ii8+DQoJCTx1aXRleHQgbmFtZT0iU0NSVUJCQVJTVEFUVVNfUExBWUlORyIgdmFsdWU9Ik95bmF0xLFsxLF5b3IiLz4NCgkJPHVpdGV4dCBuYW1lPSJTQ1JVQkJBUlNUQVRVU19OT0FVRElPIiB2YWx1ZT0iU2VzIFlvayIvPg0KCQk8dWl0ZXh0IG5hbWU9IlNDUlVCQkFSU1RBVFVTX1ZJRFBMQVlJTkciIHZhbHVlPSJWaWRlbyBPeW5hdMSxbMSxeW9yIi8+DQoJCTx1aXRleHQgbmFtZT0iU0NSVUJCQVJTVEFUVVNfTE9BRElORyIgdmFsdWU9IlnDvGtsZW5peW9yIi8+DQoJCTx1aXRleHQgbmFtZT0iU0NSVUJCQVJTVEFUVVNfQlVGRkVSSU5HIiB2YWx1ZT0iQXJhYmVsbGXEn2UgQWzEsW7EsXlvciIvPg0KCQk8dWl0ZXh0IG5hbWU9IlNDUlVCQkFSU1RBVFVTX1FVRVNUSU9OIiB2YWx1ZT0iU29ydXl1IFlhbsSxdGxhIi8+DQoJCTx1aXRleHQgbmFtZT0iU0NSVUJCQVJTVEFUVVNfUkVWSUVXUVVJWiIgdmFsdWU9IlPEsW5hdiDEsG5jZWxlbml5b3IiLz4NCgkJPCEtLSBzdWJzdGl0dXRpb246ICVtID09IG1pbnV0ZXMgcmVtYWluaW5nIC0tPg0KCQk8IS0tIHN1YnN0aXR1dGlvbjogJXMgPT0gc2Vjb25kcyByZW1haW5pbmcgLS0+DQoJCTx1aXRleHQgbmFtZT0iRUxBUFNFRCIgdmFsdWU9IiVtIERha2lrYSAlcyBTYW5peWUgS2FsZMSxIi8+DQoJCTx1aXRleHQgbmFtZT0iTk9URk9VTkQiIHZhbHVlPSJIZXJoYW5naSBCaXIgxZ5leSBCdWx1bm1hZMSxIi8+DQoJCTx1aXRleHQgbmFtZT0iQVRUQUNITUVOVFMiIHZhbHVlPSJFa2xlci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sSwcnRpYmF0Ii8+DQoJCTx1aXRleHQgbmFtZT0iVEFCX1FVSVoiIHZhbHVlPSJTxLFuYXYiLz4NCgkJPHVpdGV4dCBuYW1lPSJUQUJfT1VUTElORSIgdmFsdWU9IkFuYSBIYXQiLz4NCgkJPHVpdGV4dCBuYW1lPSJUQUJfVEhVTUIiIHZhbHVlPSJSZXNpbSIvPg0KCQk8dWl0ZXh0IG5hbWU9IlRBQl9OT1RFUyIgdmFsdWU9Ik5vdGxhciIvPg0KCQk8dWl0ZXh0IG5hbWU9IlRBQl9TRUFSQ0giIHZhbHVlPSJBcmEiLz4NCgkJPHVpdGV4dCBuYW1lPSJTTElERV9IRUFESU5HIiB2YWx1ZT0iU2xheXQgQmHFn2zEscSfxLEiLz4NCgkJPHVpdGV4dCBuYW1lPSJEVVJBVElPTl9IRUFESU5HIiB2YWx1ZT0iU8O8cmUiLz4NCgkJPHVpdGV4dCBuYW1lPSJTRUFSQ0hfSEVBRElORyIgdmFsdWU9Ik1ldG5pIGFyYToiLz4NCgkJPHVpdGV4dCBuYW1lPSJUSFVNQl9IRUFESU5HIiB2YWx1ZT0iU2xheXQiLz4NCgkJPHVpdGV4dCBuYW1lPSJUSFVNQl9JTkZPIiB2YWx1ZT0iU2xheXQgQmHFn2zEscSfxLEvU8O8cmVzaSIvPg0KCQk8dWl0ZXh0IG5hbWU9IkFUVEFDSE5BTUVfSEVBRElORyIgdmFsdWU9IkRvc3lhIEFkxLEiLz4NCgkJPHVpdGV4dCBuYW1lPSJBVFRBQ0hTSVpFX0hFQURJTkciIHZhbHVlPSJCb3l1dCIvPg0KCQk8dWl0ZXh0IG5hbWU9IlNMSURFX05PVEVTIiB2YWx1ZT0iU2xheXQgTm90bGFyxLEiLz4NCgkJPHVpdGV4dCBuYW1lPSJDT1VSU0VfU1RBVFVTIiB2YWx1ZT0iTW9kdWxlIFN0YXR1cyIvPg0KCQk8dWl0ZXh0IG5hbWU9IlBBU1NFRF9TVFJJTkciIHZhbHVlPSJQYXNzZWQiLz4NCgkJPHVpdGV4dCBuYW1lPSJGQUlMRURfU1RSSU5HIiB2YWx1ZT0iRmFpbGVkIi8+DQoJCTwhLS1xdWl6IHBvZCBhbmQgbWVzc2FnZSBib3ggdGV4dHMtLT4NCgkJPHVpdGV4dCBuYW1lPSJRVUlaUE9EX1FVSVpfQVRURU1QVCIgdmFsdWU9IlPEsW5hdiBEZW5lbWVzaToiLz4NCgkJPHVpdGV4dCBuYW1lPSJRVUlaUE9EX1FVSVpfQVRURU1QVF9WQUxVRSIgdmFsdWU9IiVuLyV0Ii8+DQoJCTx1aXRleHQgbmFtZT0iUVVJWlBPRF9RVUlaX1NDT1JFIiB2YWx1ZT0iUHVhbjoiLz4NCgkJPHVpdGV4dCBuYW1lPSJRVUlaUE9EX1FVSVpfUEFTU1NDT1JFIiB2YWx1ZT0iR2XDp21lIFB1YW7EsToiLz4NCgkJPHVpdGV4dCBuYW1lPSJRVUlaUE9EX1FVSVpfTUFYU0NPUkUiIHZhbHVlPSJNYWtzaW11bSBQdWFuOiIvPg0KCQk8dWl0ZXh0IG5hbWU9IlFVSVpQT0RfUVVFU0FUTVBUX1NUUiIgdmFsdWU9IkRlbmVtZTogJW4vJXQiLz4NCgkJPHVpdGV4dCBuYW1lPSJRVUlaUE9EX1FVRVNUWVBFX1NUUiIgdmFsdWU9IlTDvHI6ICVzIi8+DQoJCTx1aXRleHQgbmFtZT0iUVVJWlBPRF9RVUVTVFlQRV9HUkQiIHZhbHVlPSJCYXNhbWFrbMSxIi8+DQoJCTx1aXRleHQgbmFtZT0iUVVJWlBPRF9RVUVTVFlQRV9TVlkiIHZhbHVlPSJBbmtldCIvPg0KCQk8dWl0ZXh0IG5hbWU9IlFVSVpQT0RfUVVJWkFUTVBUX0lORiIgdmFsdWU9IlPEsW7EsXJzxLF6Ii8+DQoJCTx1aXRleHQgbmFtZT0iUVVJWlBPRF9RVUVTQVRNUFRfSU5GIiB2YWx1ZT0iU8SxbsSxcnPEsXoiLz4NCgkJPHVpdGV4dCBuYW1lPSJXQVJOSU5HTVNHX1lFU1NUUklORyIgdmFsdWU9IkV2ZXQiLz4NCgkJPHVpdGV4dCBuYW1lPSJXQVJOSU5HTVNHX05PU1RSSU5HIiB2YWx1ZT0iSGF5xLFyIi8+DQoJCTx1aXRleHQgbmFtZT0iV0FSTklOR01TR19USVRMRVNUUklORyIgdmFsdWU9IlPEsW5hdiBHZXppbm1lIFV5YXLEsXPEsSIvPg0KCQk8dWl0ZXh0IG5hbWU9IldBUk5JTkdNU0dfTVNHU1RSSU5HIiB2YWx1ZT0iQnUgU8SxbmF2ZGEgZGVuZW5tZW1pxZ8gc29ydWxhciB2YXIuDQoNCkV2ZXQgc2XDp2VuZcSfaW5pIHTEsWtsYXTEsXJzYW7EsXogU8SxbmF2ZGFuIMOnxLFrYWNha3PEsW7EsXouIFPEsW5hdmEgZGV2YW0gZXRtZWsgacOnaW4gSGF5xLFyIHNlw6dlbmXEn2luaSB0xLFrbGF0xLFuLiIvPg0KCQk8dWl0ZXh0IG5hbWU9IklORk9STUFUSU9OX0gyNjRfRkxBU0hQTEFZRVIiIHZhbHVlPSJCaWxnaXNheWFyxLFuxLF6YSB5w7xrbMO8IG9sYW4gZ2XDp2VybGkgRmxhc2ggUGxheWVyIHPDvHLDvG3DvCBidSB2aWRlb3l1IGRlc3Rla2xlbWl5b3IuIEVuIHNvbiBGbGFzaCBQbGF5ZXIgc8O8csO8bcO8bsO8IGluZGlybWVrIGnDp2luIHZpZGVvIGFsYW7EsW7EsSB0xLFrbGF0xLF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LYXTEsWzEsW1jxLFsYXJhIGtlbmFyIMOndWJ1xJ91bnUgZ8O2c3RlciIvPg0KCQk8dWl0ZXh0IG5hbWU9Ik1VVEUiIHZhbHVlPSJTZXNzaXoiLz4NCgkJPHVpdGV4dCBuYW1lPSJET0NXUkFQX1RJVExFIiB2YWx1ZT0iUHJlc2VudGVyIERvc3lhIEVraSIvPg0KCQk8dWl0ZXh0IG5hbWU9IkRPQ1dSQVBfTVNHIiB2YWx1ZT0iQmlsZ2lzYXlhcsSxbWEgS2F5ZGV0Ii8+DQoJCTx1aXRleHQgbmFtZT0iRE9DV1JBUF9QUk9NUFQiIHZhbHVlPSLEsG5kaXJtZWsgacOnaW4gVMSxa2xhdMSxbiIvPg0KCTwvbGFuZ3VhZ2U+DQoJPGxhbmd1YWdlIGlkPSJyd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QVRUQUNITUVOVF9QUkVWSUVXX1dBUk5JTkdNU0dfVElUTEVTVFJJTkciIHZhbHVlPSJBdHRhY2htZW50IFdhcm5pbmciLz4NCgkJPHVpdGV4dCBuYW1lPSJBVFRBQ0hNRU5UX1BSRVZJRVdfV0FSTklOR01TRyIgdmFsdWU9IkF0dGFjaG1lbnRzIGRvIG5vdCBvcGVuIGluIFByZXZpZXcgbW9kZS4gUGxlYXNlIHVzZSBwdWJsaXNoIHRvIHNlZSB0aGUgcmVzdWx0cyIvPg0KCQk8dWl0ZXh0IG5hbWU9IlVOTkFNRURTTElERVRJVExFIiB2YWx1ZT0i0KHQu9Cw0LnQtCAlbiIvPg0KCQk8dWl0ZXh0IG5hbWU9IkNPTExBQl9MT0NBTF9QTEFZQkFDS19NU0ciIHZhbHVlPSJDb250ZW50IGlzIGJlaW5nIHBsYXllZCBsb2NhbGx5LlxuIENvbGxhYm9yYXRpb24gZG9lcyBub3Qgd29yayBpbiB0aGlzIG1vZGUiLz4NCgkJPHVpdGV4dCBuYW1lPSJDT0xMQUJfTE9DQUxfUExBWUJBQ0tfVElUTEUiIHZhbHVlPSJMb2NhbCBQbGF5YmFjayIvPg0KCQk8dWl0ZXh0IG5hbWU9IkNPTExBQl9MT0NBTF9QTEFZQkFDS0JUTiIgdmFsdWU9Ik9rIi8+DQoJCTwhLS0gc3Vic3RpdHV0aW9uOiAlbiA9PSBzbGlkZSBudW1iZXIgLS0+DQoJCTwhLS0gc3Vic3RpdHV0aW9uOiAldCA9PSB0b3RhbCBzbGlkZSBjb3VudCAtLT4NCgkJPHVpdGV4dCBuYW1lPSJTQ1JVQkJBUlNUQVRVU19TTElERUlORk8iIHZhbHVlPSLQodC70LDQudC0ICVuIC8gJXQgfCAiLz4NCgkJPHVpdGV4dCBuYW1lPSJTQ1JVQkJBUlNUQVRVU19TVE9QUEVEIiB2YWx1ZT0i0J7RgdGC0LDQvdC+0LLQu9C10L3QviIvPg0KCQk8dWl0ZXh0IG5hbWU9IlNDUlVCQkFSU1RBVFVTX1BMQVlJTkciIHZhbHVlPSLQktC+0YHQv9GA0L7QuNC30LLQtdC00LXQvdC40LUiLz4NCgkJPHVpdGV4dCBuYW1lPSJTQ1JVQkJBUlNUQVRVU19OT0FVRElPIiB2YWx1ZT0i0J3QtdGCINCw0YPQtNC40L4iLz4NCgkJPHVpdGV4dCBuYW1lPSJTQ1JVQkJBUlNUQVRVU19WSURQTEFZSU5HIiB2YWx1ZT0i0JLQvtGB0L/RgNC+0LjQt9Cy0LXQtNC10L3QuNC1INCy0LjQtNC10L4iLz4NCgkJPHVpdGV4dCBuYW1lPSJTQ1JVQkJBUlNUQVRVU19MT0FESU5HIiB2YWx1ZT0i0JfQsNCz0YDRg9C30LrQsCIvPg0KCQk8dWl0ZXh0IG5hbWU9IlNDUlVCQkFSU1RBVFVTX0JVRkZFUklORyIgdmFsdWU9ItCR0YPRhNC10YDQuNC30LDRhtC40Y8iLz4NCgkJPHVpdGV4dCBuYW1lPSJTQ1JVQkJBUlNUQVRVU19RVUVTVElPTiIgdmFsdWU9ItCe0YLQstC10YIg0L3QsCDQstC+0L/RgNC+0YEiLz4NCgkJPHVpdGV4dCBuYW1lPSJTQ1JVQkJBUlNUQVRVU19SRVZJRVdRVUlaIiB2YWx1ZT0i0J7QsdC30L7RgCDQvtC/0YDQvtGB0LAiLz4NCgkJPCEtLSBzdWJzdGl0dXRpb246ICVtID09IG1pbnV0ZXMgcmVtYWluaW5nIC0tPg0KCQk8IS0tIHN1YnN0aXR1dGlvbjogJXMgPT0gc2Vjb25kcyByZW1haW5pbmcgLS0+DQoJCTx1aXRleHQgbmFtZT0iRUxBUFNFRCIgdmFsdWU9ItCe0YHRgtCw0LvQvtGB0YwgJW0g0LzQuNC9LiAlcyDRgSIvPg0KCQk8dWl0ZXh0IG5hbWU9Ik5PVEZPVU5EIiB2YWx1ZT0i0J3QuNGH0LXQs9C+INC90LUg0L3QsNC50LTQtdC90L4iLz4NCgkJPHVpdGV4dCBuYW1lPSJBVFRBQ0hNRU5UUyIgdmFsdWU9ItCS0LvQvtC20LXQvdC40Y8iLz4NCgkJPCEtLSBzdWJzdGl0dXRpb246ICVwID09IGN1cnJlbnQgc3BlYWtlcidzIHRpdGxlIC0tPg0KCQk8dWl0ZXh0IG5hbWU9IkJJT1dJTl9USVRMRSIgdmFsdWU9ItCR0LjQvtCz0YDQsNGE0LjRjzogJXAiLz4NCgkJPHVpdGV4dCBuYW1lPSJCSU9CVE5fVElUTEUiIHZhbHVlPSLQkdC40L7Qs9GA0LDRhNC40Y8iLz4NCgkJPHVpdGV4dCBuYW1lPSJESVZJREVSQlROX1RJVExFIiB2YWx1ZT0ifCIvPg0KCQk8dWl0ZXh0IG5hbWU9IkNPTlRBQ1RCVE5fVElUTEUiIHZhbHVlPSLQmtC+0L3RgtCw0LrRgiIvPg0KCQk8dWl0ZXh0IG5hbWU9IlRBQl9RVUlaIiB2YWx1ZT0i0J7Qv9GA0L7RgSIvPg0KCQk8dWl0ZXh0IG5hbWU9IlRBQl9PVVRMSU5FIiB2YWx1ZT0i0KHRhdC10LzQsCIvPg0KCQk8dWl0ZXh0IG5hbWU9IlRBQl9USFVNQiIgdmFsdWU9ItCR0LXQs9GD0L3QvtC6Ii8+DQoJCTx1aXRleHQgbmFtZT0iVEFCX05PVEVTIiB2YWx1ZT0i0JfQsNC80LXRgtC60LgiLz4NCgkJPHVpdGV4dCBuYW1lPSJUQUJfU0VBUkNIIiB2YWx1ZT0i0J/QvtC40YHQuiIvPg0KCQk8dWl0ZXh0IG5hbWU9IlNMSURFX0hFQURJTkciIHZhbHVlPSLQl9Cw0LPQvtC70L7QstC+0Log0YHQu9Cw0LnQtNCwIi8+DQoJCTx1aXRleHQgbmFtZT0iRFVSQVRJT05fSEVBRElORyIgdmFsdWU9ItCU0LvQuNGCLdGB0YLRjCIvPg0KCQk8dWl0ZXh0IG5hbWU9IlNFQVJDSF9IRUFESU5HIiB2YWx1ZT0i0J/QvtC40YHQuiDRgtC10LrRgdGC0LA6Ii8+DQoJCTx1aXRleHQgbmFtZT0iVEhVTUJfSEVBRElORyIgdmFsdWU9ItCh0LvQsNC50LQiLz4NCgkJPHVpdGV4dCBuYW1lPSJUSFVNQl9JTkZPIiB2YWx1ZT0i0J3QsNC30LLQsNC90LjQtS/QtNC70LjRgi3QvdC+0YHRgtGMIi8+DQoJCTx1aXRleHQgbmFtZT0iQVRUQUNITkFNRV9IRUFESU5HIiB2YWx1ZT0i0JjQvNGPINGE0LDQudC70LAiLz4NCgkJPHVpdGV4dCBuYW1lPSJBVFRBQ0hTSVpFX0hFQURJTkciIHZhbHVlPSLQoNCw0LfQvNC10YAiLz4NCgkJPHVpdGV4dCBuYW1lPSJTTElERV9OT1RFUyIgdmFsdWU9ItCX0LDQvNC10YLQutC4INC6INGB0LvQsNC50LTRgyIvPg0KCQk8dWl0ZXh0IG5hbWU9IkNPVVJTRV9TVEFUVVMiIHZhbHVlPSJNb2R1bGUgU3RhdHVzIi8+DQoJCTx1aXRleHQgbmFtZT0iUEFTU0VEX1NUUklORyIgdmFsdWU9IlBhc3NlZCIvPg0KCQk8dWl0ZXh0IG5hbWU9IkZBSUxFRF9TVFJJTkciIHZhbHVlPSJGYWlsZWQiLz4NCgkJPCEtLXF1aXogcG9kIGFuZCBtZXNzYWdlIGJveCB0ZXh0cy0tPg0KCQk8dWl0ZXh0IG5hbWU9IlFVSVpQT0RfUVVJWl9BVFRFTVBUIiB2YWx1ZT0i0J/QvtC/0YvRgtC60LAg0L/RgNC+0LnRgtC4INC+0L/RgNC+0YE6Ii8+DQoJCTx1aXRleHQgbmFtZT0iUVVJWlBPRF9RVUlaX0FUVEVNUFRfVkFMVUUiIHZhbHVlPSIlbiDQuNC3ICV0Ii8+DQoJCTx1aXRleHQgbmFtZT0iUVVJWlBPRF9RVUlaX1NDT1JFIiB2YWx1ZT0i0J3QsNCx0YDQsNC90L4g0LHQsNC70LvQvtCyOiIvPg0KCQk8dWl0ZXh0IG5hbWU9IlFVSVpQT0RfUVVJWl9QQVNTU0NPUkUiIHZhbHVlPSLQn9GA0L7RhdC+0LTQvdC+0Lkg0YDQtdC30YPQu9GM0YLQsNGCOiIvPg0KCQk8dWl0ZXh0IG5hbWU9IlFVSVpQT0RfUVVJWl9NQVhTQ09SRSIgdmFsdWU9ItCc0LDQutGB0LjQvNCw0LvRjNC90YvQuSDRgNC10LfRg9C70YzRgtCw0YI6Ii8+DQoJCTx1aXRleHQgbmFtZT0iUVVJWlBPRF9RVUVTQVRNUFRfU1RSIiB2YWx1ZT0i0J/QvtC/0YvRgtC60LA6ICVuINC40LcgJXQiLz4NCgkJPHVpdGV4dCBuYW1lPSJRVUlaUE9EX1FVRVNUWVBFX1NUUiIgdmFsdWU9ItCi0LjQvzogJXMiLz4NCgkJPHVpdGV4dCBuYW1lPSJRVUlaUE9EX1FVRVNUWVBFX0dSRCIgdmFsdWU9ItChINC+0YbQtdC90LrQvtC5Ii8+DQoJCTx1aXRleHQgbmFtZT0iUVVJWlBPRF9RVUVTVFlQRV9TVlkiIHZhbHVlPSLQntCx0LfQvtGAIi8+DQoJCTx1aXRleHQgbmFtZT0iUVVJWlBPRF9RVUlaQVRNUFRfSU5GIiB2YWx1ZT0i0JHQvtC70YzRiNC+0LUg0YfQuNGB0LvQviIvPg0KCQk8dWl0ZXh0IG5hbWU9IlFVSVpQT0RfUVVFU0FUTVBUX0lORiIgdmFsdWU9ItCR0L7Qu9GM0YjQvtC1INGH0LjRgdC70L4iLz4NCgkJPHVpdGV4dCBuYW1lPSJXQVJOSU5HTVNHX1lFU1NUUklORyIgdmFsdWU9ItCU0LAiLz4NCgkJPHVpdGV4dCBuYW1lPSJXQVJOSU5HTVNHX05PU1RSSU5HIiB2YWx1ZT0i0J3QtdGCIi8+DQoJCTx1aXRleHQgbmFtZT0iV0FSTklOR01TR19USVRMRVNUUklORyIgdmFsdWU9ItCf0YDQtdC00YPQv9GA0LXQttC00LXQvdC40LUg0L4g0L3QsNCy0LjQs9Cw0YbQuNC4INCyINC+0L/RgNC+0YHQtSIvPg0KCQk8dWl0ZXh0IG5hbWU9IldBUk5JTkdNU0dfTVNHU1RSSU5HIiB2YWx1ZT0i0JIg0L7Qv9GA0L7RgdC1INC+0YHRgtCw0LvQuNGB0Ywg0L3QtdC+0YLQstC10YfQtdC90L3Ri9C1INCy0L7Qv9GA0L7RgdGLLtCd0LDQttCw0YLQuNC1INC60L3QvtC/0LrQuCAmcXVvdDvQlNCwJnF1b3Q7INC/0YDQuNCy0LXQtNC10YIg0Log0LfQsNC60YDRi9GC0LjRjiDQvtC/0YDQvtGB0LAuINCd0LDQttCw0YLQuNC1INC60L3QvtC/0LrQuCAmcXVvdDvQndC10YImcXVvdDsg0L/RgNC+0LTQvtC70LbQuNGCINC+0L/RgNC+0YEuIi8+DQoJCTx1aXRleHQgbmFtZT0iSU5GT1JNQVRJT05fSDI2NF9GTEFTSFBMQVlFUiIgdmFsdWU9ItCi0LXQutGD0YnQsNGPINCy0LXRgNGB0LjRjyDQv9GA0L7QuNCz0YDRi9Cy0LDRgtC10LvRjyBGbGFzaCBQbGF5ZXIsINGD0YHRgtCw0L3QvtCy0LvQtdC90L3QsNGPINC90LAg0Y3RgtC+0Lwg0LrQvtC80L/RjNGO0YLQtdGA0LUsINC90LUg0L/QvtC00LTQtdGA0LbQuNCy0LDQtdGCINGN0YLQviDQstC40LTQtdC+LiDQqdC10LvQutC90LjRgtC1INCyINC+0LHQu9Cw0YHRgtC4INCy0LjQtNC10L4sINGH0YLQvtCx0Ysg0LfQsNCz0YDRg9C30LjRgtGMINC/0L7RgdC70LXQtNC90Y7RjiDQstC10YDRgdC40Y4g0L/RgNC+0LjQs9GA0YvQstCw0YLQtdC70Y8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Qn9C+0LrQsNC30YvQstCw0YLRjCDQstGA0LXQt9C60YMg0YPRh9Cw0YHRgtC90LjQutCw0LwiLz4NCgkJPHVpdGV4dCBuYW1lPSJNVVRFIiB2YWx1ZT0i0J7RgtC60LvRjtGH0LjRgtGMINC30LLRg9C6Ii8+DQoJCTx1aXRleHQgbmFtZT0iRE9DV1JBUF9USVRMRSIgdmFsdWU9ItCS0LvQvtC20LXQvdC40LUg0LIg0YTQsNC50LsgQWRvYmUgUHJlc2VudGVyIi8+DQoJCTx1aXRleHQgbmFtZT0iRE9DV1JBUF9NU0ciIHZhbHVlPSLQodC+0YXRgNCw0L3QuNGC0Ywg0LIg0L/QsNC/0LrRgyAmcXVvdDvQnNC+0Lkg0LrQvtC80L/RjNGO0YLQtdGAJnF1b3Q7Ii8+DQoJCTx1aXRleHQgbmFtZT0iRE9DV1JBUF9QUk9NUFQiIHZhbHVlPSLQqdC10LvQutC90YPRgtGMINC00LvRjyDQt9Cw0LPRgNGD0LfQutC4Ii8+DQoJPC9sYW5ndWFnZT4NCjwvY29uZmlndXJhdGlvbj4NCiAg"/>
  <p:tag name="SECTOMILLISECCONVERTED" val="1"/>
</p:tagLst>
</file>

<file path=ppt/tags/tag10.xml><?xml version="1.0" encoding="utf-8"?>
<p:tagLst xmlns:a="http://schemas.openxmlformats.org/drawingml/2006/main" xmlns:r="http://schemas.openxmlformats.org/officeDocument/2006/relationships" xmlns:p="http://schemas.openxmlformats.org/presentationml/2006/main">
  <p:tag name="PPSNARRATION" val="6,1754604088,C:\ESPACE DE TRAVAIL\KASSAI\Developpement clinique\Biais_pptx\Media.ppcx"/>
</p:tagLst>
</file>

<file path=ppt/tags/tag11.xml><?xml version="1.0" encoding="utf-8"?>
<p:tagLst xmlns:a="http://schemas.openxmlformats.org/drawingml/2006/main" xmlns:r="http://schemas.openxmlformats.org/officeDocument/2006/relationships" xmlns:p="http://schemas.openxmlformats.org/presentationml/2006/main">
  <p:tag name="PPSNARRATION" val="7,1754604088,C:\ESPACE DE TRAVAIL\KASSAI\Developpement clinique\Biais_pptx\Media.ppcx"/>
</p:tagLst>
</file>

<file path=ppt/tags/tag12.xml><?xml version="1.0" encoding="utf-8"?>
<p:tagLst xmlns:a="http://schemas.openxmlformats.org/drawingml/2006/main" xmlns:r="http://schemas.openxmlformats.org/officeDocument/2006/relationships" xmlns:p="http://schemas.openxmlformats.org/presentationml/2006/main">
  <p:tag name="PPSNARRATION" val="8,1754604088,C:\ESPACE DE TRAVAIL\KASSAI\Developpement clinique\Biais_pptx\Media.ppcx"/>
</p:tagLst>
</file>

<file path=ppt/tags/tag13.xml><?xml version="1.0" encoding="utf-8"?>
<p:tagLst xmlns:a="http://schemas.openxmlformats.org/drawingml/2006/main" xmlns:r="http://schemas.openxmlformats.org/officeDocument/2006/relationships" xmlns:p="http://schemas.openxmlformats.org/presentationml/2006/main">
  <p:tag name="PPSNARRATION" val="9,1754604088,C:\ESPACE DE TRAVAIL\KASSAI\Developpement clinique\Biais_pptx\Media.ppcx"/>
</p:tagLst>
</file>

<file path=ppt/tags/tag14.xml><?xml version="1.0" encoding="utf-8"?>
<p:tagLst xmlns:a="http://schemas.openxmlformats.org/drawingml/2006/main" xmlns:r="http://schemas.openxmlformats.org/officeDocument/2006/relationships" xmlns:p="http://schemas.openxmlformats.org/presentationml/2006/main">
  <p:tag name="PPSNARRATION" val="10,1754604088,C:\ESPACE DE TRAVAIL\KASSAI\Developpement clinique\Biais_pptx\Media.ppcx"/>
</p:tagLst>
</file>

<file path=ppt/tags/tag15.xml><?xml version="1.0" encoding="utf-8"?>
<p:tagLst xmlns:a="http://schemas.openxmlformats.org/drawingml/2006/main" xmlns:r="http://schemas.openxmlformats.org/officeDocument/2006/relationships" xmlns:p="http://schemas.openxmlformats.org/presentationml/2006/main">
  <p:tag name="PPSNARRATION" val="11,1754604088,C:\ESPACE DE TRAVAIL\KASSAI\Developpement clinique\Biais_pptx\Media.ppcx"/>
</p:tagLst>
</file>

<file path=ppt/tags/tag16.xml><?xml version="1.0" encoding="utf-8"?>
<p:tagLst xmlns:a="http://schemas.openxmlformats.org/drawingml/2006/main" xmlns:r="http://schemas.openxmlformats.org/officeDocument/2006/relationships" xmlns:p="http://schemas.openxmlformats.org/presentationml/2006/main">
  <p:tag name="PPSNARRATION" val="12,1754604088,C:\ESPACE DE TRAVAIL\KASSAI\Developpement clinique\Biais_pptx\Media.ppcx"/>
</p:tagLst>
</file>

<file path=ppt/tags/tag17.xml><?xml version="1.0" encoding="utf-8"?>
<p:tagLst xmlns:a="http://schemas.openxmlformats.org/drawingml/2006/main" xmlns:r="http://schemas.openxmlformats.org/officeDocument/2006/relationships" xmlns:p="http://schemas.openxmlformats.org/presentationml/2006/main">
  <p:tag name="PPSNARRATION" val="13,1754604088,C:\ESPACE DE TRAVAIL\KASSAI\Developpement clinique\Biais_pptx\Media.ppcx"/>
</p:tagLst>
</file>

<file path=ppt/tags/tag18.xml><?xml version="1.0" encoding="utf-8"?>
<p:tagLst xmlns:a="http://schemas.openxmlformats.org/drawingml/2006/main" xmlns:r="http://schemas.openxmlformats.org/officeDocument/2006/relationships" xmlns:p="http://schemas.openxmlformats.org/presentationml/2006/main">
  <p:tag name="PPSNARRATION" val="14,1754604088,C:\ESPACE DE TRAVAIL\KASSAI\Developpement clinique\Biais_pptx\Media.ppcx"/>
</p:tagLst>
</file>

<file path=ppt/tags/tag19.xml><?xml version="1.0" encoding="utf-8"?>
<p:tagLst xmlns:a="http://schemas.openxmlformats.org/drawingml/2006/main" xmlns:r="http://schemas.openxmlformats.org/officeDocument/2006/relationships" xmlns:p="http://schemas.openxmlformats.org/presentationml/2006/main">
  <p:tag name="PPSNARRATION" val="15,1754604088,C:\ESPACE DE TRAVAIL\KASSAI\Developpement clinique\Biais_pptx\Media.ppcx"/>
</p:tagLst>
</file>

<file path=ppt/tags/tag2.xml><?xml version="1.0" encoding="utf-8"?>
<p:tagLst xmlns:a="http://schemas.openxmlformats.org/drawingml/2006/main" xmlns:r="http://schemas.openxmlformats.org/officeDocument/2006/relationships" xmlns:p="http://schemas.openxmlformats.org/presentationml/2006/main">
  <p:tag name="PPSNARRATION" val="1,1754604088,C:\ESPACE DE TRAVAIL\KASSAI\Developpement clinique\Biais_pptx\Media.ppcx"/>
</p:tagLst>
</file>

<file path=ppt/tags/tag20.xml><?xml version="1.0" encoding="utf-8"?>
<p:tagLst xmlns:a="http://schemas.openxmlformats.org/drawingml/2006/main" xmlns:r="http://schemas.openxmlformats.org/officeDocument/2006/relationships" xmlns:p="http://schemas.openxmlformats.org/presentationml/2006/main">
  <p:tag name="PPSNARRATION" val="16,1754604088,C:\ESPACE DE TRAVAIL\KASSAI\Developpement clinique\Biais_pptx\Media.ppcx"/>
</p:tagLst>
</file>

<file path=ppt/tags/tag21.xml><?xml version="1.0" encoding="utf-8"?>
<p:tagLst xmlns:a="http://schemas.openxmlformats.org/drawingml/2006/main" xmlns:r="http://schemas.openxmlformats.org/officeDocument/2006/relationships" xmlns:p="http://schemas.openxmlformats.org/presentationml/2006/main">
  <p:tag name="PPSNARRATION" val="13,597073768,C:\ESPACE DE TRAVAIL\KASSAI\Developpement clinique\Analyse_pptx\Media.ppcx"/>
</p:tagLst>
</file>

<file path=ppt/tags/tag22.xml><?xml version="1.0" encoding="utf-8"?>
<p:tagLst xmlns:a="http://schemas.openxmlformats.org/drawingml/2006/main" xmlns:r="http://schemas.openxmlformats.org/officeDocument/2006/relationships" xmlns:p="http://schemas.openxmlformats.org/presentationml/2006/main">
  <p:tag name="HTML_SHAPEINFO" val="&lt;ThreeDShapeInfo&gt;&lt;uuid val=&quot;&quot;/&gt;&lt;isInvalidForFieldText val=&quot;0&quot;/&gt;&lt;Image&gt;&lt;filename val=&quot;C:\Users\PRESEN~1\AppData\Local\Temp\PR\data\asimages\{6D16EC1B-EBBD-42EF-9803-D24AEA8DD7D1}_14.png&quot;/&gt;&lt;left val=&quot;35&quot;/&gt;&lt;top val=&quot;8&quot;/&gt;&lt;width val=&quot;648&quot;/&gt;&lt;height val=&quot;90&quot;/&gt;&lt;hasText val=&quot;1&quot;/&gt;&lt;/Image&gt;&lt;/ThreeDShapeInfo&gt;"/>
  <p:tag name="PRESENTER_SHAPETEXTINFO" val="&lt;ShapeTextInfo&gt;&lt;TableIndex row=&quot;-1&quot; col=&quot;-1&quot;&gt;&lt;linesCount val=&quot;1&quot;/&gt;&lt;lineCharCount val=&quot;40&quot;/&gt;&lt;/TableIndex&gt;&lt;/ShapeTextInfo&gt;"/>
</p:tagLst>
</file>

<file path=ppt/tags/tag23.xml><?xml version="1.0" encoding="utf-8"?>
<p:tagLst xmlns:a="http://schemas.openxmlformats.org/drawingml/2006/main" xmlns:r="http://schemas.openxmlformats.org/officeDocument/2006/relationships" xmlns:p="http://schemas.openxmlformats.org/presentationml/2006/main">
  <p:tag name="HTML_SHAPEINFO" val="&lt;ThreeDShapeInfo&gt;&lt;uuid val=&quot;&quot;/&gt;&lt;isInvalidForFieldText val=&quot;0&quot;/&gt;&lt;Image&gt;&lt;filename val=&quot;C:\Users\PRESEN~1\AppData\Local\Temp\PR\data\asimages\{1A31B64C-7DA5-473B-AEC9-42ED86855AF4}_14.png&quot;/&gt;&lt;left val=&quot;515&quot;/&gt;&lt;top val=&quot;500&quot;/&gt;&lt;width val=&quot;168&quot;/&gt;&lt;height val=&quot;29&quot;/&gt;&lt;hasText val=&quot;1&quot;/&gt;&lt;/Image&gt;&lt;/ThreeDShapeInfo&gt;"/>
  <p:tag name="PRESENTER_SHAPETEXTINFO" val="&lt;ShapeTextInfo&gt;&lt;TableIndex row=&quot;-1&quot; col=&quot;-1&quot;&gt;&lt;linesCount val=&quot;1&quot;/&gt;&lt;lineCharCount val=&quot;2&quot;/&gt;&lt;/TableIndex&gt;&lt;/ShapeTextInfo&gt;"/>
</p:tagLst>
</file>

<file path=ppt/tags/tag24.xml><?xml version="1.0" encoding="utf-8"?>
<p:tagLst xmlns:a="http://schemas.openxmlformats.org/drawingml/2006/main" xmlns:r="http://schemas.openxmlformats.org/officeDocument/2006/relationships" xmlns:p="http://schemas.openxmlformats.org/presentationml/2006/main">
  <p:tag name="HTML_AUTOSHAPE_INFO" val="&lt;ThreeDShapeInfo&gt;&lt;uuid val=&quot;{6FFA4064-925B-4C7D-A59A-DA70991DFC7A}&quot;/&gt;&lt;isInvalidForFieldText val=&quot;0&quot;/&gt;&lt;Image&gt;&lt;filename val=&quot;C:\Users\PRESEN~1\AppData\Local\Temp\PR\data\asimages\{6FFA4064-925B-4C7D-A59A-DA70991DFC7A}.png&quot;/&gt;&lt;left val=&quot;-40&quot;/&gt;&lt;top val=&quot;230&quot;/&gt;&lt;width val=&quot;622&quot;/&gt;&lt;height val=&quot;222&quot;/&gt;&lt;hasText val=&quot;1&quot;/&gt;&lt;/Image&gt;&lt;/ThreeDShapeInfo&gt;"/>
</p:tagLst>
</file>

<file path=ppt/tags/tag25.xml><?xml version="1.0" encoding="utf-8"?>
<p:tagLst xmlns:a="http://schemas.openxmlformats.org/drawingml/2006/main" xmlns:r="http://schemas.openxmlformats.org/officeDocument/2006/relationships" xmlns:p="http://schemas.openxmlformats.org/presentationml/2006/main">
  <p:tag name="HTML_SHAPEINFO" val="&lt;ThreeDShapeInfo&gt;&lt;uuid val=&quot;&quot;/&gt;&lt;isInvalidForFieldText val=&quot;0&quot;/&gt;&lt;Image&gt;&lt;filename val=&quot;C:\Users\PRESEN~1\AppData\Local\Temp\PR\data\asimages\{57317FDE-3F4E-445B-B858-BECC138DCA0A}_14.png&quot;/&gt;&lt;left val=&quot;95&quot;/&gt;&lt;top val=&quot;93&quot;/&gt;&lt;width val=&quot;244&quot;/&gt;&lt;height val=&quot;82&quot;/&gt;&lt;hasText val=&quot;1&quot;/&gt;&lt;/Image&gt;&lt;/ThreeDShapeInfo&gt;"/>
  <p:tag name="PRESENTER_SHAPETEXTINFO" val="&lt;ShapeTextInfo&gt;&lt;TableIndex row=&quot;-1&quot; col=&quot;-1&quot;&gt;&lt;linesCount val=&quot;3&quot;/&gt;&lt;lineCharCount val=&quot;26&quot;/&gt;&lt;lineCharCount val=&quot;30&quot;/&gt;&lt;lineCharCount val=&quot;27&quot;/&gt;&lt;/TableIndex&gt;&lt;/ShapeTextInfo&gt;"/>
</p:tagLst>
</file>

<file path=ppt/tags/tag26.xml><?xml version="1.0" encoding="utf-8"?>
<p:tagLst xmlns:a="http://schemas.openxmlformats.org/drawingml/2006/main" xmlns:r="http://schemas.openxmlformats.org/officeDocument/2006/relationships" xmlns:p="http://schemas.openxmlformats.org/presentationml/2006/main">
  <p:tag name="HTML_SHAPEINFO" val="&lt;ThreeDShapeInfo&gt;&lt;uuid val=&quot;&quot;/&gt;&lt;isInvalidForFieldText val=&quot;0&quot;/&gt;&lt;Image&gt;&lt;filename val=&quot;C:\Users\PRESEN~1\AppData\Local\Temp\PR\data\asimages\{D3EC1A9E-2578-4CDE-9108-7CC3FDD53E23}_14.png&quot;/&gt;&lt;left val=&quot;266&quot;/&gt;&lt;top val=&quot;460&quot;/&gt;&lt;width val=&quot;225&quot;/&gt;&lt;height val=&quot;39&quot;/&gt;&lt;hasText val=&quot;1&quot;/&gt;&lt;/Image&gt;&lt;/ThreeDShapeInfo&gt;"/>
  <p:tag name="PRESENTER_SHAPETEXTINFO" val="&lt;ShapeTextInfo&gt;&lt;TableIndex row=&quot;-1&quot; col=&quot;-1&quot;&gt;&lt;linesCount val=&quot;1&quot;/&gt;&lt;lineCharCount val=&quot;29&quot;/&gt;&lt;/TableIndex&gt;&lt;/ShapeTextInfo&gt;"/>
</p:tagLst>
</file>

<file path=ppt/tags/tag27.xml><?xml version="1.0" encoding="utf-8"?>
<p:tagLst xmlns:a="http://schemas.openxmlformats.org/drawingml/2006/main" xmlns:r="http://schemas.openxmlformats.org/officeDocument/2006/relationships" xmlns:p="http://schemas.openxmlformats.org/presentationml/2006/main">
  <p:tag name="HTML_SHAPEINFO" val="&lt;ThreeDShapeInfo&gt;&lt;uuid val=&quot;&quot;/&gt;&lt;isInvalidForFieldText val=&quot;0&quot;/&gt;&lt;Image&gt;&lt;filename val=&quot;C:\Users\PRESEN~1\AppData\Local\Temp\PR\data\asimages\{41287222-844F-4DCA-919E-C5E4DF44F91E}_14.png&quot;/&gt;&lt;left val=&quot;162&quot;/&gt;&lt;top val=&quot;283&quot;/&gt;&lt;width val=&quot;50&quot;/&gt;&lt;height val=&quot;39&quot;/&gt;&lt;hasText val=&quot;1&quot;/&gt;&lt;/Image&gt;&lt;/ThreeDShapeInfo&gt;"/>
  <p:tag name="PRESENTER_SHAPETEXTINFO" val="&lt;ShapeTextInfo&gt;&lt;TableIndex row=&quot;-1&quot; col=&quot;-1&quot;&gt;&lt;linesCount val=&quot;1&quot;/&gt;&lt;lineCharCount val=&quot;3&quot;/&gt;&lt;/TableIndex&gt;&lt;/ShapeTextInfo&gt;"/>
</p:tagLst>
</file>

<file path=ppt/tags/tag28.xml><?xml version="1.0" encoding="utf-8"?>
<p:tagLst xmlns:a="http://schemas.openxmlformats.org/drawingml/2006/main" xmlns:r="http://schemas.openxmlformats.org/officeDocument/2006/relationships" xmlns:p="http://schemas.openxmlformats.org/presentationml/2006/main">
  <p:tag name="HTML_SHAPEINFO" val="&lt;ThreeDShapeInfo&gt;&lt;uuid val=&quot;&quot;/&gt;&lt;isInvalidForFieldText val=&quot;0&quot;/&gt;&lt;Image&gt;&lt;filename val=&quot;C:\Users\PRESEN~1\AppData\Local\Temp\PR\data\asimages\{305B0903-5087-4CE7-9FCF-04716B2BB1A2}_14.png&quot;/&gt;&lt;left val=&quot;162&quot;/&gt;&lt;top val=&quot;340&quot;/&gt;&lt;width val=&quot;50&quot;/&gt;&lt;height val=&quot;39&quot;/&gt;&lt;hasText val=&quot;1&quot;/&gt;&lt;/Image&gt;&lt;/ThreeDShapeInfo&gt;"/>
  <p:tag name="PRESENTER_SHAPETEXTINFO" val="&lt;ShapeTextInfo&gt;&lt;TableIndex row=&quot;-1&quot; col=&quot;-1&quot;&gt;&lt;linesCount val=&quot;1&quot;/&gt;&lt;lineCharCount val=&quot;3&quot;/&gt;&lt;/TableIndex&gt;&lt;/ShapeTextInfo&gt;"/>
</p:tagLst>
</file>

<file path=ppt/tags/tag29.xml><?xml version="1.0" encoding="utf-8"?>
<p:tagLst xmlns:a="http://schemas.openxmlformats.org/drawingml/2006/main" xmlns:r="http://schemas.openxmlformats.org/officeDocument/2006/relationships" xmlns:p="http://schemas.openxmlformats.org/presentationml/2006/main">
  <p:tag name="HTML_SHAPEINFO" val="&lt;ThreeDShapeInfo&gt;&lt;uuid val=&quot;&quot;/&gt;&lt;isInvalidForFieldText val=&quot;0&quot;/&gt;&lt;Image&gt;&lt;filename val=&quot;C:\Users\PRESEN~1\AppData\Local\Temp\PR\data\asimages\{0FFDD32D-A232-42A0-887A-1CD0FBD6B5BC}_14.png&quot;/&gt;&lt;left val=&quot;525&quot;/&gt;&lt;top val=&quot;228&quot;/&gt;&lt;width val=&quot;70&quot;/&gt;&lt;height val=&quot;60&quot;/&gt;&lt;hasText val=&quot;1&quot;/&gt;&lt;/Image&gt;&lt;/ThreeDShapeInfo&gt;"/>
  <p:tag name="PRESENTER_SHAPETEXTINFO" val="&lt;ShapeTextInfo&gt;&lt;TableIndex row=&quot;-1&quot; col=&quot;-1&quot;&gt;&lt;linesCount val=&quot;2&quot;/&gt;&lt;lineCharCount val=&quot;7&quot;/&gt;&lt;lineCharCount val=&quot;4&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HTML_SHAPEINFO" val="&lt;ThreeDShapeInfo&gt;&lt;uuid val=&quot;&quot;/&gt;&lt;isInvalidForFieldText val=&quot;0&quot;/&gt;&lt;Image&gt;&lt;filename val=&quot;C:\Users\PRESEN~1\AppData\Local\Temp\PR\data\asimages\{77160076-6479-485F-AF32-AB19FE4ABDBB}_2.png&quot;/&gt;&lt;left val=&quot;35&quot;/&gt;&lt;top val=&quot;21&quot;/&gt;&lt;width val=&quot;648&quot;/&gt;&lt;height val=&quot;98&quot;/&gt;&lt;hasText val=&quot;1&quot;/&gt;&lt;/Image&gt;&lt;/ThreeDShapeInfo&gt;"/>
  <p:tag name="PRESENTER_SHAPETEXTINFO" val="&lt;ShapeTextInfo&gt;&lt;TableIndex row=&quot;-1&quot; col=&quot;-1&quot;&gt;&lt;linesCount val=&quot;1&quot;/&gt;&lt;lineCharCount val=&quot;6&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HTML_SHAPEINFO" val="&lt;ThreeDShapeInfo&gt;&lt;uuid val=&quot;&quot;/&gt;&lt;isInvalidForFieldText val=&quot;0&quot;/&gt;&lt;Image&gt;&lt;filename val=&quot;C:\Users\PRESEN~1\AppData\Local\Temp\PR\data\asimages\{B6901C8F-238F-4287-83E9-E0249917259C}_14.png&quot;/&gt;&lt;left val=&quot;537&quot;/&gt;&lt;top val=&quot;355&quot;/&gt;&lt;width val=&quot;79&quot;/&gt;&lt;height val=&quot;60&quot;/&gt;&lt;hasText val=&quot;1&quot;/&gt;&lt;/Image&gt;&lt;/ThreeDShapeInfo&gt;"/>
  <p:tag name="PRESENTER_SHAPETEXTINFO" val="&lt;ShapeTextInfo&gt;&lt;TableIndex row=&quot;-1&quot; col=&quot;-1&quot;&gt;&lt;linesCount val=&quot;2&quot;/&gt;&lt;lineCharCount val=&quot;8&quot;/&gt;&lt;lineCharCount val=&quot;4&quot;/&gt;&lt;/TableIndex&gt;&lt;/ShapeTextInfo&gt;"/>
</p:tagLst>
</file>

<file path=ppt/tags/tag31.xml><?xml version="1.0" encoding="utf-8"?>
<p:tagLst xmlns:a="http://schemas.openxmlformats.org/drawingml/2006/main" xmlns:r="http://schemas.openxmlformats.org/officeDocument/2006/relationships" xmlns:p="http://schemas.openxmlformats.org/presentationml/2006/main">
  <p:tag name="HTML_SHAPEINFO" val="&lt;ThreeDShapeInfo&gt;&lt;uuid val=&quot;&quot;/&gt;&lt;isInvalidForFieldText val=&quot;0&quot;/&gt;&lt;Image&gt;&lt;filename val=&quot;C:\Users\PRESEN~1\AppData\Local\Temp\PR\data\asimages\{1D0F226F-C9E2-441B-A4AE-34E89A0D4581}_14.png&quot;/&gt;&lt;left val=&quot;478&quot;/&gt;&lt;top val=&quot;293&quot;/&gt;&lt;width val=&quot;126&quot;/&gt;&lt;height val=&quot;51&quot;/&gt;&lt;hasText val=&quot;1&quot;/&gt;&lt;/Image&gt;&lt;/ThreeDShapeInfo&gt;"/>
  <p:tag name="PRESENTER_SHAPETEXTINFO" val="&lt;ShapeTextInfo&gt;&lt;TableIndex row=&quot;-1&quot; col=&quot;-1&quot;&gt;&lt;linesCount val=&quot;1&quot;/&gt;&lt;lineCharCount val=&quot;10&quot;/&gt;&lt;/TableIndex&gt;&lt;/ShapeTextInfo&gt;"/>
</p:tagLst>
</file>

<file path=ppt/tags/tag32.xml><?xml version="1.0" encoding="utf-8"?>
<p:tagLst xmlns:a="http://schemas.openxmlformats.org/drawingml/2006/main" xmlns:r="http://schemas.openxmlformats.org/officeDocument/2006/relationships" xmlns:p="http://schemas.openxmlformats.org/presentationml/2006/main">
  <p:tag name="HTML_SHAPEINFO" val="&lt;ThreeDShapeInfo&gt;&lt;uuid val=&quot;&quot;/&gt;&lt;isInvalidForFieldText val=&quot;0&quot;/&gt;&lt;Image&gt;&lt;filename val=&quot;C:\Users\PRESEN~1\AppData\Local\Temp\PR\data\asimages\{0D4098C2-DA7F-479E-A75F-4FC8D2B939F4}_14.png&quot;/&gt;&lt;left val=&quot;633&quot;/&gt;&lt;top val=&quot;228&quot;/&gt;&lt;width val=&quot;79&quot;/&gt;&lt;height val=&quot;60&quot;/&gt;&lt;hasText val=&quot;1&quot;/&gt;&lt;/Image&gt;&lt;/ThreeDShapeInfo&gt;"/>
  <p:tag name="PRESENTER_SHAPETEXTINFO" val="&lt;ShapeTextInfo&gt;&lt;TableIndex row=&quot;-1&quot; col=&quot;-1&quot;&gt;&lt;linesCount val=&quot;2&quot;/&gt;&lt;lineCharCount val=&quot;8&quot;/&gt;&lt;lineCharCount val=&quot;3&quot;/&gt;&lt;/TableIndex&gt;&lt;/ShapeTextInfo&gt;"/>
</p:tagLst>
</file>

<file path=ppt/tags/tag33.xml><?xml version="1.0" encoding="utf-8"?>
<p:tagLst xmlns:a="http://schemas.openxmlformats.org/drawingml/2006/main" xmlns:r="http://schemas.openxmlformats.org/officeDocument/2006/relationships" xmlns:p="http://schemas.openxmlformats.org/presentationml/2006/main">
  <p:tag name="HTML_SHAPEINFO" val="&lt;ThreeDShapeInfo&gt;&lt;uuid val=&quot;&quot;/&gt;&lt;isInvalidForFieldText val=&quot;0&quot;/&gt;&lt;Image&gt;&lt;filename val=&quot;C:\Users\PRESEN~1\AppData\Local\Temp\PR\data\asimages\{17035D50-1816-4215-BCB5-DDAA1D1AD1D0}_14.png&quot;/&gt;&lt;left val=&quot;633&quot;/&gt;&lt;top val=&quot;355&quot;/&gt;&lt;width val=&quot;79&quot;/&gt;&lt;height val=&quot;60&quot;/&gt;&lt;hasText val=&quot;1&quot;/&gt;&lt;/Image&gt;&lt;/ThreeDShapeInfo&gt;"/>
  <p:tag name="PRESENTER_SHAPETEXTINFO" val="&lt;ShapeTextInfo&gt;&lt;TableIndex row=&quot;-1&quot; col=&quot;-1&quot;&gt;&lt;linesCount val=&quot;2&quot;/&gt;&lt;lineCharCount val=&quot;8&quot;/&gt;&lt;lineCharCount val=&quot;3&quot;/&gt;&lt;/TableIndex&gt;&lt;/ShapeTextInfo&gt;"/>
</p:tagLst>
</file>

<file path=ppt/tags/tag34.xml><?xml version="1.0" encoding="utf-8"?>
<p:tagLst xmlns:a="http://schemas.openxmlformats.org/drawingml/2006/main" xmlns:r="http://schemas.openxmlformats.org/officeDocument/2006/relationships" xmlns:p="http://schemas.openxmlformats.org/presentationml/2006/main">
  <p:tag name="HTML_SHAPEINFO" val="&lt;ThreeDShapeInfo&gt;&lt;uuid val=&quot;&quot;/&gt;&lt;isInvalidForFieldText val=&quot;0&quot;/&gt;&lt;Image&gt;&lt;filename val=&quot;C:\Users\PRESEN~1\AppData\Local\Temp\PR\data\asimages\{23554A6F-A557-4476-92F7-82294656C559}_14.png&quot;/&gt;&lt;left val=&quot;383&quot;/&gt;&lt;top val=&quot;133&quot;/&gt;&lt;width val=&quot;256&quot;/&gt;&lt;height val=&quot;39&quot;/&gt;&lt;hasText val=&quot;1&quot;/&gt;&lt;/Image&gt;&lt;/ThreeDShapeInfo&gt;"/>
  <p:tag name="PRESENTER_SHAPETEXTINFO" val="&lt;ShapeTextInfo&gt;&lt;TableIndex row=&quot;-1&quot; col=&quot;-1&quot;&gt;&lt;linesCount val=&quot;1&quot;/&gt;&lt;lineCharCount val=&quot;34&quot;/&gt;&lt;/TableIndex&gt;&lt;/ShapeTextInfo&gt;"/>
</p:tagLst>
</file>

<file path=ppt/tags/tag35.xml><?xml version="1.0" encoding="utf-8"?>
<p:tagLst xmlns:a="http://schemas.openxmlformats.org/drawingml/2006/main" xmlns:r="http://schemas.openxmlformats.org/officeDocument/2006/relationships" xmlns:p="http://schemas.openxmlformats.org/presentationml/2006/main">
  <p:tag name="HTML_SHAPEINFO" val="&lt;ThreeDShapeInfo&gt;&lt;uuid val=&quot;&quot;/&gt;&lt;isInvalidForFieldText val=&quot;0&quot;/&gt;&lt;Image&gt;&lt;filename val=&quot;C:\Users\PRESEN~1\AppData\Local\Temp\PR\data\asimages\{036080F1-E2FB-4C42-89A0-ECB03DE8C306}_14.png&quot;/&gt;&lt;left val=&quot;616&quot;/&gt;&lt;top val=&quot;291&quot;/&gt;&lt;width val=&quot;96&quot;/&gt;&lt;height val=&quot;51&quot;/&gt;&lt;hasText val=&quot;1&quot;/&gt;&lt;/Image&gt;&lt;/ThreeDShapeInfo&gt;"/>
  <p:tag name="PRESENTER_SHAPETEXTINFO" val="&lt;ShapeTextInfo&gt;&lt;TableIndex row=&quot;-1&quot; col=&quot;-1&quot;&gt;&lt;linesCount val=&quot;1&quot;/&gt;&lt;lineCharCount val=&quot;7&quot;/&gt;&lt;/TableIndex&gt;&lt;/ShapeTextInfo&gt;"/>
</p:tagLst>
</file>

<file path=ppt/tags/tag36.xml><?xml version="1.0" encoding="utf-8"?>
<p:tagLst xmlns:a="http://schemas.openxmlformats.org/drawingml/2006/main" xmlns:r="http://schemas.openxmlformats.org/officeDocument/2006/relationships" xmlns:p="http://schemas.openxmlformats.org/presentationml/2006/main">
  <p:tag name="HTML_SHAPEINFO" val="&lt;ThreeDShapeInfo&gt;&lt;uuid val=&quot;&quot;/&gt;&lt;isInvalidForFieldText val=&quot;0&quot;/&gt;&lt;Image&gt;&lt;filename val=&quot;C:\Users\PRESEN~1\AppData\Local\Temp\PR\data\asimages\{2A1B9AC2-0EEB-4082-9A19-69CF07BAEA99}_14.png&quot;/&gt;&lt;left val=&quot;-4&quot;/&gt;&lt;top val=&quot;499&quot;/&gt;&lt;width val=&quot;276&quot;/&gt;&lt;height val=&quot;39&quot;/&gt;&lt;hasText val=&quot;1&quot;/&gt;&lt;/Image&gt;&lt;/ThreeDShapeInfo&gt;"/>
  <p:tag name="PRESENTER_SHAPETEXTINFO" val="&lt;ShapeTextInfo&gt;&lt;TableIndex row=&quot;-1&quot; col=&quot;-1&quot;&gt;&lt;linesCount val=&quot;1&quot;/&gt;&lt;lineCharCount val=&quot;34&quot;/&gt;&lt;/TableIndex&gt;&lt;/ShapeTextInfo&gt;"/>
</p:tagLst>
</file>

<file path=ppt/tags/tag37.xml><?xml version="1.0" encoding="utf-8"?>
<p:tagLst xmlns:a="http://schemas.openxmlformats.org/drawingml/2006/main" xmlns:r="http://schemas.openxmlformats.org/officeDocument/2006/relationships" xmlns:p="http://schemas.openxmlformats.org/presentationml/2006/main">
  <p:tag name="HTML_SHAPEINFO" val="&lt;ThreeDShapeInfo&gt;&lt;uuid val=&quot;&quot;/&gt;&lt;isInvalidForFieldText val=&quot;0&quot;/&gt;&lt;Image&gt;&lt;filename val=&quot;C:\Users\PRESEN~1\AppData\Local\Temp\PR\data\asimages\{AC73AF76-4136-472B-9743-C3EDADD431F7}_14.png&quot;/&gt;&lt;left val=&quot;481&quot;/&gt;&lt;top val=&quot;193&quot;/&gt;&lt;width val=&quot;121&quot;/&gt;&lt;height val=&quot;39&quot;/&gt;&lt;hasText val=&quot;1&quot;/&gt;&lt;/Image&gt;&lt;/ThreeDShapeInfo&gt;"/>
  <p:tag name="PRESENTER_SHAPETEXTINFO" val="&lt;ShapeTextInfo&gt;&lt;TableIndex row=&quot;-1&quot; col=&quot;-1&quot;&gt;&lt;linesCount val=&quot;1&quot;/&gt;&lt;lineCharCount val=&quot;13&quot;/&gt;&lt;/TableIndex&gt;&lt;/ShapeTextInfo&gt;"/>
</p:tagLst>
</file>

<file path=ppt/tags/tag38.xml><?xml version="1.0" encoding="utf-8"?>
<p:tagLst xmlns:a="http://schemas.openxmlformats.org/drawingml/2006/main" xmlns:r="http://schemas.openxmlformats.org/officeDocument/2006/relationships" xmlns:p="http://schemas.openxmlformats.org/presentationml/2006/main">
  <p:tag name="HTML_SHAPEINFO" val="&lt;ThreeDShapeInfo&gt;&lt;uuid val=&quot;&quot;/&gt;&lt;isInvalidForFieldText val=&quot;0&quot;/&gt;&lt;Image&gt;&lt;filename val=&quot;C:\Users\PRESEN~1\AppData\Local\Temp\PR\data\asimages\{E84D0C06-9EA9-4453-93A0-21A8A287B703}_14.png&quot;/&gt;&lt;left val=&quot;642&quot;/&gt;&lt;top val=&quot;191&quot;/&gt;&lt;width val=&quot;45&quot;/&gt;&lt;height val=&quot;38&quot;/&gt;&lt;hasText val=&quot;1&quot;/&gt;&lt;/Image&gt;&lt;/ThreeDShapeInfo&gt;"/>
  <p:tag name="PRESENTER_SHAPETEXTINFO" val="&lt;ShapeTextInfo&gt;&lt;TableIndex row=&quot;-1&quot; col=&quot;-1&quot;&gt;&lt;linesCount val=&quot;1&quot;/&gt;&lt;lineCharCount val=&quot;3&quot;/&gt;&lt;/TableIndex&gt;&lt;/ShapeTextInfo&gt;"/>
</p:tagLst>
</file>

<file path=ppt/tags/tag4.xml><?xml version="1.0" encoding="utf-8"?>
<p:tagLst xmlns:a="http://schemas.openxmlformats.org/drawingml/2006/main" xmlns:r="http://schemas.openxmlformats.org/officeDocument/2006/relationships" xmlns:p="http://schemas.openxmlformats.org/presentationml/2006/main">
  <p:tag name="HTML_SHAPEINFO" val="&lt;ThreeDShapeInfo&gt;&lt;uuid val=&quot;&quot;/&gt;&lt;isInvalidForFieldText val=&quot;0&quot;/&gt;&lt;Image&gt;&lt;filename val=&quot;C:\Users\PRESEN~1\AppData\Local\Temp\PR\data\asimages\{80543250-4CCB-4DF1-AD06-AC22C4D31F5E}_2.png&quot;/&gt;&lt;left val=&quot;24&quot;/&gt;&lt;top val=&quot;102&quot;/&gt;&lt;width val=&quot;691&quot;/&gt;&lt;height val=&quot;360&quot;/&gt;&lt;hasText val=&quot;1&quot;/&gt;&lt;/Image&gt;&lt;/ThreeDShapeInfo&gt;"/>
  <p:tag name="PRESENTER_SHAPETEXTINFO" val="&lt;ShapeTextInfo&gt;&lt;TableIndex row=&quot;-1&quot; col=&quot;-1&quot;&gt;&lt;linesCount val=&quot;6&quot;/&gt;&lt;lineCharCount val=&quot;21&quot;/&gt;&lt;lineCharCount val=&quot;44&quot;/&gt;&lt;lineCharCount val=&quot;21&quot;/&gt;&lt;lineCharCount val=&quot;35&quot;/&gt;&lt;lineCharCount val=&quot;28&quot;/&gt;&lt;lineCharCount val=&quot;10&quot;/&gt;&lt;/TableIndex&gt;&lt;/ShapeTextInfo&gt;"/>
</p:tagLst>
</file>

<file path=ppt/tags/tag5.xml><?xml version="1.0" encoding="utf-8"?>
<p:tagLst xmlns:a="http://schemas.openxmlformats.org/drawingml/2006/main" xmlns:r="http://schemas.openxmlformats.org/officeDocument/2006/relationships" xmlns:p="http://schemas.openxmlformats.org/presentationml/2006/main">
  <p:tag name="HTML_SHAPEINFO" val="&lt;ThreeDShapeInfo&gt;&lt;uuid val=&quot;&quot;/&gt;&lt;isInvalidForFieldText val=&quot;0&quot;/&gt;&lt;Image&gt;&lt;filename val=&quot;C:\Users\PRESEN~1\AppData\Local\Temp\PR\data\asimages\{DBA834B9-C34F-47FA-AAEE-8FA00D968296}_2.png&quot;/&gt;&lt;left val=&quot;515&quot;/&gt;&lt;top val=&quot;500&quot;/&gt;&lt;width val=&quot;168&quot;/&gt;&lt;height val=&quot;29&quot;/&gt;&lt;hasText val=&quot;1&quot;/&gt;&lt;/Image&gt;&lt;/ThreeDShapeInfo&gt;"/>
  <p:tag name="PRESENTER_SHAPETEXTINFO" val="&lt;ShapeTextInfo&gt;&lt;TableIndex row=&quot;-1&quot; col=&quot;-1&quot;&gt;&lt;linesCount val=&quot;1&quot;/&gt;&lt;lineCharCount val=&quot;1&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PSNARRATION" val="2,1754604088,C:\ESPACE DE TRAVAIL\KASSAI\Developpement clinique\Biais_pptx\Media.ppcx"/>
</p:tagLst>
</file>

<file path=ppt/tags/tag7.xml><?xml version="1.0" encoding="utf-8"?>
<p:tagLst xmlns:a="http://schemas.openxmlformats.org/drawingml/2006/main" xmlns:r="http://schemas.openxmlformats.org/officeDocument/2006/relationships" xmlns:p="http://schemas.openxmlformats.org/presentationml/2006/main">
  <p:tag name="PPSNARRATION" val="3,1754604088,C:\ESPACE DE TRAVAIL\KASSAI\Developpement clinique\Biais_pptx\Media.ppcx"/>
</p:tagLst>
</file>

<file path=ppt/tags/tag8.xml><?xml version="1.0" encoding="utf-8"?>
<p:tagLst xmlns:a="http://schemas.openxmlformats.org/drawingml/2006/main" xmlns:r="http://schemas.openxmlformats.org/officeDocument/2006/relationships" xmlns:p="http://schemas.openxmlformats.org/presentationml/2006/main">
  <p:tag name="PPSNARRATION" val="4,1754604088,C:\ESPACE DE TRAVAIL\KASSAI\Developpement clinique\Biais_pptx\Media.ppcx"/>
</p:tagLst>
</file>

<file path=ppt/tags/tag9.xml><?xml version="1.0" encoding="utf-8"?>
<p:tagLst xmlns:a="http://schemas.openxmlformats.org/drawingml/2006/main" xmlns:r="http://schemas.openxmlformats.org/officeDocument/2006/relationships" xmlns:p="http://schemas.openxmlformats.org/presentationml/2006/main">
  <p:tag name="PPSNARRATION" val="5,1754604088,C:\ESPACE DE TRAVAIL\KASSAI\Developpement clinique\Biais_pptx\Media.ppcx"/>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5800</TotalTime>
  <Words>4039</Words>
  <Application>Microsoft Macintosh PowerPoint</Application>
  <PresentationFormat>Affichage à l'écran (4:3)</PresentationFormat>
  <Paragraphs>498</Paragraphs>
  <Slides>43</Slides>
  <Notes>26</Notes>
  <HiddenSlides>0</HiddenSlides>
  <MMClips>0</MMClips>
  <ScaleCrop>false</ScaleCrop>
  <HeadingPairs>
    <vt:vector size="8" baseType="variant">
      <vt:variant>
        <vt:lpstr>Polices utilisées</vt:lpstr>
      </vt:variant>
      <vt:variant>
        <vt:i4>11</vt:i4>
      </vt:variant>
      <vt:variant>
        <vt:lpstr>Thème</vt:lpstr>
      </vt:variant>
      <vt:variant>
        <vt:i4>1</vt:i4>
      </vt:variant>
      <vt:variant>
        <vt:lpstr>Serveurs OLE incorporés</vt:lpstr>
      </vt:variant>
      <vt:variant>
        <vt:i4>1</vt:i4>
      </vt:variant>
      <vt:variant>
        <vt:lpstr>Titres des diapositives</vt:lpstr>
      </vt:variant>
      <vt:variant>
        <vt:i4>43</vt:i4>
      </vt:variant>
    </vt:vector>
  </HeadingPairs>
  <TitlesOfParts>
    <vt:vector size="56" baseType="lpstr">
      <vt:lpstr>-webkit-standard</vt:lpstr>
      <vt:lpstr>Algerian</vt:lpstr>
      <vt:lpstr>Arial</vt:lpstr>
      <vt:lpstr>Barlow</vt:lpstr>
      <vt:lpstr>BlinkMacSystemFont</vt:lpstr>
      <vt:lpstr>Calibri</vt:lpstr>
      <vt:lpstr>Cambria</vt:lpstr>
      <vt:lpstr>Comic Sans MS</vt:lpstr>
      <vt:lpstr>Helvetica</vt:lpstr>
      <vt:lpstr>Symbol</vt:lpstr>
      <vt:lpstr>Times New Roman</vt:lpstr>
      <vt:lpstr>Thème Office</vt:lpstr>
      <vt:lpstr>Clip</vt:lpstr>
      <vt:lpstr>Méthode expérimentale, les biais</vt:lpstr>
      <vt:lpstr>Agenda</vt:lpstr>
      <vt:lpstr>Aspects méthodologiques des essais cliniques</vt:lpstr>
      <vt:lpstr>Problématique</vt:lpstr>
      <vt:lpstr>Protection contre les biais par la méthodologie</vt:lpstr>
      <vt:lpstr>Protection contre les conclusions à tort du fait du hasard</vt:lpstr>
      <vt:lpstr>Exemple</vt:lpstr>
      <vt:lpstr>Exemple</vt:lpstr>
      <vt:lpstr>Décision d’utiliser un traitement</vt:lpstr>
      <vt:lpstr>Comment les biais influencent les résultats</vt:lpstr>
      <vt:lpstr>Essai thérapeutique</vt:lpstr>
      <vt:lpstr>L’importance de la méthodologie</vt:lpstr>
      <vt:lpstr>Question</vt:lpstr>
      <vt:lpstr>Série de cas</vt:lpstr>
      <vt:lpstr>Série de cas : résultats biaisés</vt:lpstr>
      <vt:lpstr>Régression à la moyenne </vt:lpstr>
      <vt:lpstr>Exemple de régression vers la moyenne</vt:lpstr>
      <vt:lpstr>Exemple de régression vers la moyenne</vt:lpstr>
      <vt:lpstr>Exemple de régression vers la moyenne BMJ 17 MAY 2003 17; 326(7398): 1083–1084. </vt:lpstr>
      <vt:lpstr>Facteurs de confusion</vt:lpstr>
      <vt:lpstr>Facteurs de confusion</vt:lpstr>
      <vt:lpstr>Prise en compte de la confusion : comment ?</vt:lpstr>
      <vt:lpstr>Problématique</vt:lpstr>
      <vt:lpstr>Covid : le vaccin protège t-il?</vt:lpstr>
      <vt:lpstr>Population dans son ensemble</vt:lpstr>
      <vt:lpstr>Population ajustée sur l’âge</vt:lpstr>
      <vt:lpstr>Population ajustée sur l’âge</vt:lpstr>
      <vt:lpstr>Liens entre les variables</vt:lpstr>
      <vt:lpstr>Liens entre les facteurs confondants exposition-critère de jugement</vt:lpstr>
      <vt:lpstr>Randomisation = gold standard</vt:lpstr>
      <vt:lpstr>Importance de la méthodologie : Groupe contrôle</vt:lpstr>
      <vt:lpstr>Constitution des groupes</vt:lpstr>
      <vt:lpstr>Notion de Bloc, Strate lors de la randomisation</vt:lpstr>
      <vt:lpstr>Comparaison</vt:lpstr>
      <vt:lpstr>Plan d’expérience</vt:lpstr>
      <vt:lpstr>Plan d’expérience</vt:lpstr>
      <vt:lpstr>Essai Croisé</vt:lpstr>
      <vt:lpstr>Utilité du placebo</vt:lpstr>
      <vt:lpstr>Double insu</vt:lpstr>
      <vt:lpstr>Au total : Essai contrôlé randomisé en double aveugle</vt:lpstr>
      <vt:lpstr>Analyse en intention de traitement (ITT)</vt:lpstr>
      <vt:lpstr>Points à retenir</vt:lpstr>
      <vt:lpstr>Références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Développement clinique des médicaments, aspects méthodologiques</dc:title>
  <dc:creator>KASSAI KOUPAI BEHROUZ</dc:creator>
  <cp:lastModifiedBy>KASSAI-KOUPAI, Behrouz</cp:lastModifiedBy>
  <cp:revision>112</cp:revision>
  <dcterms:created xsi:type="dcterms:W3CDTF">2015-03-06T08:16:38Z</dcterms:created>
  <dcterms:modified xsi:type="dcterms:W3CDTF">2024-09-20T10:59:10Z</dcterms:modified>
</cp:coreProperties>
</file>