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6"/>
  </p:notesMasterIdLst>
  <p:handoutMasterIdLst>
    <p:handoutMasterId r:id="rId7"/>
  </p:handoutMasterIdLst>
  <p:sldIdLst>
    <p:sldId id="258" r:id="rId2"/>
    <p:sldId id="286" r:id="rId3"/>
    <p:sldId id="267" r:id="rId4"/>
    <p:sldId id="288" r:id="rId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CELOT, Lea" initials="LL" lastIdx="1" clrIdx="0">
    <p:extLst>
      <p:ext uri="{19B8F6BF-5375-455C-9EA6-DF929625EA0E}">
        <p15:presenceInfo xmlns:p15="http://schemas.microsoft.com/office/powerpoint/2012/main" userId="LANCELOT, L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301" autoAdjust="0"/>
  </p:normalViewPr>
  <p:slideViewPr>
    <p:cSldViewPr snapToGrid="0" snapToObjects="1">
      <p:cViewPr varScale="1">
        <p:scale>
          <a:sx n="162" d="100"/>
          <a:sy n="162" d="100"/>
        </p:scale>
        <p:origin x="171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59AE0-C9EF-482A-A749-D243ED83BEA9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8F2DF-3510-4289-B0B8-0C363AE33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286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E4225-1702-5949-84B4-A683F9694876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404BF-DC4A-304C-B37C-73B34A2C4A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09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HAS : échelon national,</a:t>
            </a:r>
            <a:r>
              <a:rPr lang="fr-FR" baseline="0" dirty="0"/>
              <a:t> 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404BF-DC4A-304C-B37C-73B34A2C4A3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55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404BF-DC4A-304C-B37C-73B34A2C4A3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488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404BF-DC4A-304C-B37C-73B34A2C4A3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25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06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blanche co-brand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BE79C32-E405-3940-8D65-16FAA30D88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Espace réservé pour une image  18">
            <a:extLst>
              <a:ext uri="{FF2B5EF4-FFF2-40B4-BE49-F238E27FC236}">
                <a16:creationId xmlns:a16="http://schemas.microsoft.com/office/drawing/2014/main" id="{0B748D32-F486-0643-A40C-5DC0319A18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60825" y="5093678"/>
            <a:ext cx="1323000" cy="12250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Insérer logo partenaire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DC705252-538C-4447-9395-4593D7DE47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3217" y="4110766"/>
            <a:ext cx="5416616" cy="88466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1800" b="0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Sous-titre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A94901C-165A-C748-958B-6CA3B7E66C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3217" y="3215844"/>
            <a:ext cx="5416616" cy="8846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7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du document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4AF34EF6-6A3E-4F4E-A250-0751CB2732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76830" y="6035469"/>
            <a:ext cx="4261319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050" b="0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ÉMETTEUR</a:t>
            </a:r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F338564B-EAE8-6E41-A556-0447286DFCC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3217" y="6035467"/>
            <a:ext cx="809318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050" b="0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00/00/0000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33" y="5094294"/>
            <a:ext cx="926100" cy="12348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6350180" y="6400595"/>
            <a:ext cx="16132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rgbClr val="00B0F0"/>
                </a:solidFill>
              </a:rPr>
              <a:t>www.chu-lyon.fr</a:t>
            </a:r>
          </a:p>
        </p:txBody>
      </p:sp>
    </p:spTree>
    <p:extLst>
      <p:ext uri="{BB962C8B-B14F-4D97-AF65-F5344CB8AC3E}">
        <p14:creationId xmlns:p14="http://schemas.microsoft.com/office/powerpoint/2010/main" val="21040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D3A36A9-D6E9-B147-8D5A-8C932FEAD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Espace réservé du texte 16">
            <a:extLst>
              <a:ext uri="{FF2B5EF4-FFF2-40B4-BE49-F238E27FC236}">
                <a16:creationId xmlns:a16="http://schemas.microsoft.com/office/drawing/2014/main" id="{5F4B5063-2AF5-214D-A5D9-9F7AF78BA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3217" y="4110766"/>
            <a:ext cx="6327823" cy="88466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180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Sous-titre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81EBF49F-6807-034D-871E-3E484D2152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3217" y="3215844"/>
            <a:ext cx="6327822" cy="8846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7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93" y="5701445"/>
            <a:ext cx="470439" cy="62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76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73F02D77-C516-D24F-B1E7-8DDB729E65A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82599" y="2144544"/>
            <a:ext cx="3726000" cy="4088735"/>
          </a:xfrm>
          <a:prstGeom prst="rect">
            <a:avLst/>
          </a:prstGeom>
        </p:spPr>
        <p:txBody>
          <a:bodyPr>
            <a:normAutofit/>
          </a:bodyPr>
          <a:lstStyle>
            <a:lvl1pPr marL="304800" indent="-298847">
              <a:lnSpc>
                <a:spcPct val="100000"/>
              </a:lnSpc>
              <a:spcBef>
                <a:spcPts val="375"/>
              </a:spcBef>
              <a:buClr>
                <a:schemeClr val="bg2"/>
              </a:buClr>
              <a:buFont typeface="Police système"/>
              <a:buChar char="●"/>
              <a:tabLst/>
              <a:defRPr sz="2250" b="0">
                <a:latin typeface="+mn-lt"/>
              </a:defRPr>
            </a:lvl1pPr>
            <a:lvl2pPr marL="600075" indent="-257175">
              <a:lnSpc>
                <a:spcPct val="100000"/>
              </a:lnSpc>
              <a:buClr>
                <a:schemeClr val="tx2"/>
              </a:buClr>
              <a:buSzPct val="120000"/>
              <a:buFont typeface="Police système"/>
              <a:buChar char="•"/>
              <a:defRPr sz="1950" b="0">
                <a:latin typeface="+mn-lt"/>
              </a:defRPr>
            </a:lvl2pPr>
            <a:lvl3pPr marL="857250" indent="-222647">
              <a:lnSpc>
                <a:spcPct val="100000"/>
              </a:lnSpc>
              <a:buFont typeface="Police système"/>
              <a:buChar char="•"/>
              <a:tabLst/>
              <a:defRPr sz="1800" b="0">
                <a:latin typeface="+mn-lt"/>
              </a:defRPr>
            </a:lvl3pPr>
            <a:lvl4pPr marL="1039416" marR="0" indent="-196454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50"/>
            </a:lvl4pPr>
            <a:lvl5pPr marL="1237060" indent="-197644">
              <a:buFont typeface="Arial" panose="020B0604020202020204" pitchFamily="34" charset="0"/>
              <a:buChar char="•"/>
              <a:tabLst/>
              <a:defRPr sz="15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4574CD46-1DC5-5544-90DF-7B24EA12A7F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942310" y="2144544"/>
            <a:ext cx="3641019" cy="4088735"/>
          </a:xfrm>
          <a:prstGeom prst="rect">
            <a:avLst/>
          </a:prstGeom>
        </p:spPr>
        <p:txBody>
          <a:bodyPr>
            <a:normAutofit/>
          </a:bodyPr>
          <a:lstStyle>
            <a:lvl1pPr marL="304800" indent="-298847">
              <a:lnSpc>
                <a:spcPct val="100000"/>
              </a:lnSpc>
              <a:spcBef>
                <a:spcPts val="375"/>
              </a:spcBef>
              <a:buClr>
                <a:schemeClr val="bg2"/>
              </a:buClr>
              <a:buFont typeface="Police système"/>
              <a:buChar char="●"/>
              <a:tabLst/>
              <a:defRPr sz="2250" b="0">
                <a:latin typeface="+mn-lt"/>
              </a:defRPr>
            </a:lvl1pPr>
            <a:lvl2pPr marL="600075" indent="-257175">
              <a:lnSpc>
                <a:spcPct val="100000"/>
              </a:lnSpc>
              <a:buClr>
                <a:schemeClr val="tx2"/>
              </a:buClr>
              <a:buSzPct val="120000"/>
              <a:buFont typeface="Police système"/>
              <a:buChar char="•"/>
              <a:defRPr sz="1950" b="0">
                <a:latin typeface="+mn-lt"/>
              </a:defRPr>
            </a:lvl2pPr>
            <a:lvl3pPr marL="857250" indent="-222647">
              <a:lnSpc>
                <a:spcPct val="100000"/>
              </a:lnSpc>
              <a:buFont typeface="Police système"/>
              <a:buChar char="•"/>
              <a:tabLst/>
              <a:defRPr sz="1800" b="0">
                <a:latin typeface="+mn-lt"/>
              </a:defRPr>
            </a:lvl3pPr>
            <a:lvl4pPr marL="1039416" marR="0" indent="-196454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50"/>
            </a:lvl4pPr>
            <a:lvl5pPr marL="1237060" indent="-197644">
              <a:buFont typeface="Arial" panose="020B0604020202020204" pitchFamily="34" charset="0"/>
              <a:buChar char="•"/>
              <a:tabLst/>
              <a:defRPr sz="15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330" y="5689326"/>
            <a:ext cx="481039" cy="641385"/>
          </a:xfrm>
          <a:prstGeom prst="rect">
            <a:avLst/>
          </a:prstGeom>
        </p:spPr>
      </p:pic>
      <p:sp>
        <p:nvSpPr>
          <p:cNvPr id="9" name="Espace réservé du numéro de diapositive 38">
            <a:extLst>
              <a:ext uri="{FF2B5EF4-FFF2-40B4-BE49-F238E27FC236}">
                <a16:creationId xmlns:a16="http://schemas.microsoft.com/office/drawing/2014/main" id="{63FECCC0-37DB-2141-8E8E-B50975E6D8D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8684394" y="588343"/>
            <a:ext cx="459607" cy="613639"/>
          </a:xfrm>
          <a:prstGeom prst="rect">
            <a:avLst/>
          </a:prstGeom>
        </p:spPr>
        <p:txBody>
          <a:bodyPr anchor="ctr"/>
          <a:lstStyle>
            <a:lvl1pPr algn="l">
              <a:defRPr sz="1050">
                <a:solidFill>
                  <a:schemeClr val="bg2"/>
                </a:solidFill>
              </a:defRPr>
            </a:lvl1pPr>
          </a:lstStyle>
          <a:p>
            <a:fld id="{27F63893-9D7C-4D41-AC61-E8ABFBCB521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2ACF2E53-88F6-BD4B-99E6-ADECF414C9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2599" y="627420"/>
            <a:ext cx="7600730" cy="5354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55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DE LA PAGE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F02F07DF-2781-AF4D-A902-322A8945E5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2599" y="1179192"/>
            <a:ext cx="7600730" cy="48655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495797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1E2FB1-7F14-7D4F-BC43-06295636095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088101" y="732617"/>
            <a:ext cx="3495228" cy="55896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fr-FR" sz="15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Insérer une image ou une vidéo</a:t>
            </a:r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E1EF9903-A76D-CC42-BA54-256E478B0AF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82599" y="2144390"/>
            <a:ext cx="3726000" cy="4177902"/>
          </a:xfrm>
          <a:prstGeom prst="rect">
            <a:avLst/>
          </a:prstGeom>
        </p:spPr>
        <p:txBody>
          <a:bodyPr>
            <a:normAutofit/>
          </a:bodyPr>
          <a:lstStyle>
            <a:lvl1pPr marL="304800" indent="-298847">
              <a:lnSpc>
                <a:spcPct val="100000"/>
              </a:lnSpc>
              <a:spcBef>
                <a:spcPts val="375"/>
              </a:spcBef>
              <a:buClr>
                <a:schemeClr val="bg2"/>
              </a:buClr>
              <a:buFont typeface="Police système"/>
              <a:buChar char="●"/>
              <a:tabLst/>
              <a:defRPr sz="2250" b="0">
                <a:latin typeface="+mn-lt"/>
              </a:defRPr>
            </a:lvl1pPr>
            <a:lvl2pPr marL="600075" indent="-257175">
              <a:lnSpc>
                <a:spcPct val="100000"/>
              </a:lnSpc>
              <a:buClr>
                <a:schemeClr val="tx2"/>
              </a:buClr>
              <a:buSzPct val="120000"/>
              <a:buFont typeface="Police système"/>
              <a:buChar char="•"/>
              <a:defRPr sz="1950" b="0">
                <a:latin typeface="+mn-lt"/>
              </a:defRPr>
            </a:lvl2pPr>
            <a:lvl3pPr marL="857250" indent="-222647">
              <a:lnSpc>
                <a:spcPct val="100000"/>
              </a:lnSpc>
              <a:buFont typeface="Police système"/>
              <a:buChar char="•"/>
              <a:tabLst/>
              <a:defRPr sz="1800" b="0">
                <a:latin typeface="+mn-lt"/>
              </a:defRPr>
            </a:lvl3pPr>
            <a:lvl4pPr marL="1039416" marR="0" indent="-196454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50"/>
            </a:lvl4pPr>
            <a:lvl5pPr marL="1237060" indent="-197644">
              <a:buFont typeface="Arial" panose="020B0604020202020204" pitchFamily="34" charset="0"/>
              <a:buChar char="•"/>
              <a:tabLst/>
              <a:defRPr sz="15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330" y="5689326"/>
            <a:ext cx="481039" cy="641385"/>
          </a:xfrm>
          <a:prstGeom prst="rect">
            <a:avLst/>
          </a:prstGeom>
        </p:spPr>
      </p:pic>
      <p:sp>
        <p:nvSpPr>
          <p:cNvPr id="11" name="Espace réservé du numéro de diapositive 38">
            <a:extLst>
              <a:ext uri="{FF2B5EF4-FFF2-40B4-BE49-F238E27FC236}">
                <a16:creationId xmlns:a16="http://schemas.microsoft.com/office/drawing/2014/main" id="{63FECCC0-37DB-2141-8E8E-B50975E6D8D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8684394" y="588343"/>
            <a:ext cx="459607" cy="613639"/>
          </a:xfrm>
          <a:prstGeom prst="rect">
            <a:avLst/>
          </a:prstGeom>
        </p:spPr>
        <p:txBody>
          <a:bodyPr anchor="ctr"/>
          <a:lstStyle>
            <a:lvl1pPr algn="l">
              <a:defRPr sz="1050">
                <a:solidFill>
                  <a:schemeClr val="bg2"/>
                </a:solidFill>
              </a:defRPr>
            </a:lvl1pPr>
          </a:lstStyle>
          <a:p>
            <a:fld id="{27F63893-9D7C-4D41-AC61-E8ABFBCB521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2ACF2E53-88F6-BD4B-99E6-ADECF414C9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2599" y="627420"/>
            <a:ext cx="7600730" cy="5354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55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DE LA PAGE</a:t>
            </a:r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02F07DF-2781-AF4D-A902-322A8945E5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2599" y="1179192"/>
            <a:ext cx="7600730" cy="48655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235677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30D20D-D1DE-C64A-8EBA-EE94470DA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" name="Espace réservé du texte 16">
            <a:extLst>
              <a:ext uri="{FF2B5EF4-FFF2-40B4-BE49-F238E27FC236}">
                <a16:creationId xmlns:a16="http://schemas.microsoft.com/office/drawing/2014/main" id="{FFB94C3B-CC89-6A42-9C48-9A622FE556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82599" y="1713232"/>
            <a:ext cx="1603439" cy="89705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>
              <a:buFontTx/>
              <a:buNone/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000</a:t>
            </a:r>
          </a:p>
        </p:txBody>
      </p:sp>
      <p:sp>
        <p:nvSpPr>
          <p:cNvPr id="52" name="Espace réservé du texte 51">
            <a:extLst>
              <a:ext uri="{FF2B5EF4-FFF2-40B4-BE49-F238E27FC236}">
                <a16:creationId xmlns:a16="http://schemas.microsoft.com/office/drawing/2014/main" id="{B9C05916-67BA-714D-AF12-F1123988DF8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2599" y="2623950"/>
            <a:ext cx="1603439" cy="89653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buFontTx/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53" name="Espace réservé du texte 16">
            <a:extLst>
              <a:ext uri="{FF2B5EF4-FFF2-40B4-BE49-F238E27FC236}">
                <a16:creationId xmlns:a16="http://schemas.microsoft.com/office/drawing/2014/main" id="{64340280-370A-2544-BB36-7D237E2F9FF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781187" y="1713232"/>
            <a:ext cx="1567101" cy="89705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>
              <a:buFontTx/>
              <a:buNone/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000</a:t>
            </a:r>
          </a:p>
        </p:txBody>
      </p:sp>
      <p:sp>
        <p:nvSpPr>
          <p:cNvPr id="54" name="Espace réservé du texte 51">
            <a:extLst>
              <a:ext uri="{FF2B5EF4-FFF2-40B4-BE49-F238E27FC236}">
                <a16:creationId xmlns:a16="http://schemas.microsoft.com/office/drawing/2014/main" id="{64A4FA35-703D-C94B-9B8B-E9FCEA0295C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1187" y="2623950"/>
            <a:ext cx="1567101" cy="89653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buFontTx/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55" name="Espace réservé du texte 16">
            <a:extLst>
              <a:ext uri="{FF2B5EF4-FFF2-40B4-BE49-F238E27FC236}">
                <a16:creationId xmlns:a16="http://schemas.microsoft.com/office/drawing/2014/main" id="{1D0AE05F-283A-4543-A482-0B71F26072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4386" y="1713232"/>
            <a:ext cx="1567101" cy="89705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>
              <a:buFontTx/>
              <a:buNone/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000</a:t>
            </a:r>
          </a:p>
        </p:txBody>
      </p:sp>
      <p:sp>
        <p:nvSpPr>
          <p:cNvPr id="56" name="Espace réservé du texte 51">
            <a:extLst>
              <a:ext uri="{FF2B5EF4-FFF2-40B4-BE49-F238E27FC236}">
                <a16:creationId xmlns:a16="http://schemas.microsoft.com/office/drawing/2014/main" id="{50A22D69-C202-3D4A-9E8E-49D9CE49F78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524386" y="2623950"/>
            <a:ext cx="1567101" cy="89653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buFontTx/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57" name="Espace réservé du texte 16">
            <a:extLst>
              <a:ext uri="{FF2B5EF4-FFF2-40B4-BE49-F238E27FC236}">
                <a16:creationId xmlns:a16="http://schemas.microsoft.com/office/drawing/2014/main" id="{B5FEE436-9170-0749-B593-DFB26D59B0A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66787" y="4178024"/>
            <a:ext cx="1567101" cy="89705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>
              <a:buFontTx/>
              <a:buNone/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000</a:t>
            </a:r>
          </a:p>
        </p:txBody>
      </p:sp>
      <p:sp>
        <p:nvSpPr>
          <p:cNvPr id="58" name="Espace réservé du texte 51">
            <a:extLst>
              <a:ext uri="{FF2B5EF4-FFF2-40B4-BE49-F238E27FC236}">
                <a16:creationId xmlns:a16="http://schemas.microsoft.com/office/drawing/2014/main" id="{CFB13ECB-6A43-7146-AD47-44D77E7EFD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66787" y="5088742"/>
            <a:ext cx="1567101" cy="89653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buFontTx/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59" name="Espace réservé du texte 16">
            <a:extLst>
              <a:ext uri="{FF2B5EF4-FFF2-40B4-BE49-F238E27FC236}">
                <a16:creationId xmlns:a16="http://schemas.microsoft.com/office/drawing/2014/main" id="{5F82516C-BC4E-D440-AD76-76B937DFFCB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24386" y="4178024"/>
            <a:ext cx="1567101" cy="89705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>
              <a:buFontTx/>
              <a:buNone/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000</a:t>
            </a:r>
          </a:p>
        </p:txBody>
      </p:sp>
      <p:sp>
        <p:nvSpPr>
          <p:cNvPr id="60" name="Espace réservé du texte 51">
            <a:extLst>
              <a:ext uri="{FF2B5EF4-FFF2-40B4-BE49-F238E27FC236}">
                <a16:creationId xmlns:a16="http://schemas.microsoft.com/office/drawing/2014/main" id="{7E8B8782-3BDA-A342-ABA3-33BB2E880BB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24386" y="5088742"/>
            <a:ext cx="1567101" cy="89653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buFontTx/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6C19BA67-5EFC-C944-8B77-704D5ED6ED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679" y="732616"/>
            <a:ext cx="7600730" cy="5354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55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PAGE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330" y="5689326"/>
            <a:ext cx="481039" cy="64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236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55066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F1CBACC-010C-42FA-AB7C-F706FE9F77D8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7F63893-9D7C-4D41-AC61-E8ABFBCB521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40593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856" y="141277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F1CBACC-010C-42FA-AB7C-F706FE9F77D8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7F63893-9D7C-4D41-AC61-E8ABFBCB521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6109888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 blanche co-brand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910DDF5-B290-9344-B41E-4A049348F3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DC705252-538C-4447-9395-4593D7DE47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3217" y="4110766"/>
            <a:ext cx="5393192" cy="88466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1800" b="0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Sous-titre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A94901C-165A-C748-958B-6CA3B7E66C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3217" y="3215844"/>
            <a:ext cx="5393192" cy="8846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7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du document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4AF34EF6-6A3E-4F4E-A250-0751CB2732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76830" y="6035469"/>
            <a:ext cx="4261319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050" b="0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ÉMETTEUR</a:t>
            </a:r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59AAD2E0-6320-B74D-9468-DD1ABE8A49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3217" y="6035467"/>
            <a:ext cx="809318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050" b="0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00/00/0000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05" y="3855490"/>
            <a:ext cx="1855414" cy="2473885"/>
          </a:xfrm>
          <a:prstGeom prst="rect">
            <a:avLst/>
          </a:prstGeom>
        </p:spPr>
      </p:pic>
      <p:sp>
        <p:nvSpPr>
          <p:cNvPr id="3" name="ZoneTexte 2"/>
          <p:cNvSpPr txBox="1"/>
          <p:nvPr userDrawn="1"/>
        </p:nvSpPr>
        <p:spPr>
          <a:xfrm>
            <a:off x="7258046" y="6409304"/>
            <a:ext cx="14303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rgbClr val="00B0F0"/>
                </a:solidFill>
              </a:rPr>
              <a:t>www.chu-lyon.fr</a:t>
            </a:r>
          </a:p>
        </p:txBody>
      </p:sp>
    </p:spTree>
    <p:extLst>
      <p:ext uri="{BB962C8B-B14F-4D97-AF65-F5344CB8AC3E}">
        <p14:creationId xmlns:p14="http://schemas.microsoft.com/office/powerpoint/2010/main" val="185075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8">
            <a:extLst>
              <a:ext uri="{FF2B5EF4-FFF2-40B4-BE49-F238E27FC236}">
                <a16:creationId xmlns:a16="http://schemas.microsoft.com/office/drawing/2014/main" id="{63FECCC0-37DB-2141-8E8E-B50975E6D8D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8684394" y="588343"/>
            <a:ext cx="459607" cy="613639"/>
          </a:xfrm>
          <a:prstGeom prst="rect">
            <a:avLst/>
          </a:prstGeom>
        </p:spPr>
        <p:txBody>
          <a:bodyPr anchor="ctr"/>
          <a:lstStyle>
            <a:lvl1pPr algn="l">
              <a:defRPr sz="1050">
                <a:solidFill>
                  <a:schemeClr val="bg2"/>
                </a:solidFill>
              </a:defRPr>
            </a:lvl1pPr>
          </a:lstStyle>
          <a:p>
            <a:fld id="{27F63893-9D7C-4D41-AC61-E8ABFBCB521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B2BB946-576E-284A-832D-770AB715C9C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2599" y="2185005"/>
            <a:ext cx="7600730" cy="4088735"/>
          </a:xfrm>
          <a:prstGeom prst="rect">
            <a:avLst/>
          </a:prstGeom>
        </p:spPr>
        <p:txBody>
          <a:bodyPr>
            <a:normAutofit/>
          </a:bodyPr>
          <a:lstStyle>
            <a:lvl1pPr marL="304800" indent="-298847">
              <a:lnSpc>
                <a:spcPct val="100000"/>
              </a:lnSpc>
              <a:spcBef>
                <a:spcPts val="375"/>
              </a:spcBef>
              <a:buClr>
                <a:schemeClr val="bg2"/>
              </a:buClr>
              <a:buFont typeface="Police système"/>
              <a:buChar char="●"/>
              <a:tabLst/>
              <a:defRPr sz="2250" b="0">
                <a:latin typeface="+mn-lt"/>
              </a:defRPr>
            </a:lvl1pPr>
            <a:lvl2pPr marL="600075" indent="-257175">
              <a:lnSpc>
                <a:spcPct val="100000"/>
              </a:lnSpc>
              <a:buClr>
                <a:schemeClr val="tx2"/>
              </a:buClr>
              <a:buSzPct val="120000"/>
              <a:buFont typeface="Police système"/>
              <a:buChar char="•"/>
              <a:defRPr sz="1950" b="0">
                <a:latin typeface="+mn-lt"/>
              </a:defRPr>
            </a:lvl2pPr>
            <a:lvl3pPr marL="857250" indent="-222647">
              <a:lnSpc>
                <a:spcPct val="100000"/>
              </a:lnSpc>
              <a:buFont typeface="Police système"/>
              <a:buChar char="•"/>
              <a:tabLst/>
              <a:defRPr sz="1800" b="0">
                <a:latin typeface="+mn-lt"/>
              </a:defRPr>
            </a:lvl3pPr>
            <a:lvl4pPr marL="1039416" marR="0" indent="-196454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50"/>
            </a:lvl4pPr>
            <a:lvl5pPr marL="1237060" indent="-197644">
              <a:buFont typeface="Arial" panose="020B0604020202020204" pitchFamily="34" charset="0"/>
              <a:buChar char="•"/>
              <a:tabLst/>
              <a:defRPr sz="15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2ACF2E53-88F6-BD4B-99E6-ADECF414C9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2599" y="627420"/>
            <a:ext cx="7600730" cy="5354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55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DE LA PAGE</a:t>
            </a:r>
          </a:p>
        </p:txBody>
      </p:sp>
      <p:sp>
        <p:nvSpPr>
          <p:cNvPr id="21" name="Espace réservé du texte 16">
            <a:extLst>
              <a:ext uri="{FF2B5EF4-FFF2-40B4-BE49-F238E27FC236}">
                <a16:creationId xmlns:a16="http://schemas.microsoft.com/office/drawing/2014/main" id="{F02F07DF-2781-AF4D-A902-322A8945E5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2599" y="1179192"/>
            <a:ext cx="7600730" cy="48655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Sous-titre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330" y="5689326"/>
            <a:ext cx="481039" cy="64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8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rnièr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"/>
            <a:ext cx="9144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421" y="3840481"/>
            <a:ext cx="1863580" cy="2484773"/>
          </a:xfrm>
          <a:prstGeom prst="rect">
            <a:avLst/>
          </a:prstGeom>
        </p:spPr>
      </p:pic>
      <p:sp>
        <p:nvSpPr>
          <p:cNvPr id="3" name="ZoneTexte 2"/>
          <p:cNvSpPr txBox="1"/>
          <p:nvPr userDrawn="1"/>
        </p:nvSpPr>
        <p:spPr>
          <a:xfrm>
            <a:off x="973217" y="5337612"/>
            <a:ext cx="1547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B0F0"/>
                </a:solidFill>
              </a:rPr>
              <a:t>www.chu-lyon.fr</a:t>
            </a:r>
          </a:p>
        </p:txBody>
      </p:sp>
      <p:sp>
        <p:nvSpPr>
          <p:cNvPr id="4" name="ZoneTexte 3"/>
          <p:cNvSpPr txBox="1"/>
          <p:nvPr userDrawn="1"/>
        </p:nvSpPr>
        <p:spPr>
          <a:xfrm>
            <a:off x="1007458" y="1602224"/>
            <a:ext cx="1917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43633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93E13FC-FB46-A24E-A6FA-814C05CD4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C49D885B-3E9F-334E-9C0B-6BAED7B29D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3216" y="4110766"/>
            <a:ext cx="5963681" cy="88466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180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Sous-titre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82D4B90F-C2D7-EE45-A538-2432D1DB5E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3217" y="3215844"/>
            <a:ext cx="5963680" cy="8846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7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document</a:t>
            </a:r>
          </a:p>
        </p:txBody>
      </p:sp>
      <p:sp>
        <p:nvSpPr>
          <p:cNvPr id="8" name="Espace réservé du texte 16">
            <a:extLst>
              <a:ext uri="{FF2B5EF4-FFF2-40B4-BE49-F238E27FC236}">
                <a16:creationId xmlns:a16="http://schemas.microsoft.com/office/drawing/2014/main" id="{31A768BD-20B1-CB43-9A3A-90A32CCC70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76830" y="6035469"/>
            <a:ext cx="4261319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05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ÉMETTEUR</a:t>
            </a:r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D408B51D-4553-1043-9B79-6FDF4D851A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3217" y="6035467"/>
            <a:ext cx="809318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05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00/00/0000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44" y="3856425"/>
            <a:ext cx="1854900" cy="2473200"/>
          </a:xfrm>
          <a:prstGeom prst="rect">
            <a:avLst/>
          </a:prstGeom>
          <a:ln>
            <a:noFill/>
          </a:ln>
        </p:spPr>
      </p:pic>
      <p:sp>
        <p:nvSpPr>
          <p:cNvPr id="5" name="ZoneTexte 4"/>
          <p:cNvSpPr txBox="1"/>
          <p:nvPr userDrawn="1"/>
        </p:nvSpPr>
        <p:spPr>
          <a:xfrm>
            <a:off x="7262949" y="6396969"/>
            <a:ext cx="1606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rgbClr val="00B0F0"/>
                </a:solidFill>
              </a:rPr>
              <a:t>www.chu-lyon.fr</a:t>
            </a:r>
          </a:p>
        </p:txBody>
      </p:sp>
    </p:spTree>
    <p:extLst>
      <p:ext uri="{BB962C8B-B14F-4D97-AF65-F5344CB8AC3E}">
        <p14:creationId xmlns:p14="http://schemas.microsoft.com/office/powerpoint/2010/main" val="39881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photo co-brand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050763E-3AA9-9348-8334-FD3EC68C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Espace réservé du texte 16">
            <a:extLst>
              <a:ext uri="{FF2B5EF4-FFF2-40B4-BE49-F238E27FC236}">
                <a16:creationId xmlns:a16="http://schemas.microsoft.com/office/drawing/2014/main" id="{E9C0906D-63AA-E54A-AA0B-FED4C0CA9D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3217" y="4110766"/>
            <a:ext cx="6338473" cy="88466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180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Sous-titre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93748548-CF50-8749-8B8B-6CCAB804C0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3217" y="3215844"/>
            <a:ext cx="6338472" cy="8846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7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document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5C008311-3B8A-F34E-873D-0BA77F0B39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76830" y="6035469"/>
            <a:ext cx="4261319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05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ÉMETTEUR</a:t>
            </a:r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953B6F30-1B78-8141-B384-2C87BEA36A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3217" y="6035467"/>
            <a:ext cx="809318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05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00/00/0000</a:t>
            </a:r>
          </a:p>
        </p:txBody>
      </p:sp>
      <p:sp>
        <p:nvSpPr>
          <p:cNvPr id="13" name="Espace réservé pour une image  18">
            <a:extLst>
              <a:ext uri="{FF2B5EF4-FFF2-40B4-BE49-F238E27FC236}">
                <a16:creationId xmlns:a16="http://schemas.microsoft.com/office/drawing/2014/main" id="{C9B6F547-5B0C-884B-9A63-E826D2E4FA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60825" y="5093678"/>
            <a:ext cx="1323000" cy="12250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Insérer logo partenaire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89" y="5095222"/>
            <a:ext cx="926100" cy="12348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6365995" y="6400595"/>
            <a:ext cx="13062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rgbClr val="00B0F0"/>
                </a:solidFill>
              </a:rPr>
              <a:t>www.chu-lyon.fr</a:t>
            </a:r>
          </a:p>
        </p:txBody>
      </p:sp>
    </p:spTree>
    <p:extLst>
      <p:ext uri="{BB962C8B-B14F-4D97-AF65-F5344CB8AC3E}">
        <p14:creationId xmlns:p14="http://schemas.microsoft.com/office/powerpoint/2010/main" val="120089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100">
              <a:srgbClr val="FFFFFF"/>
            </a:gs>
            <a:gs pos="0">
              <a:schemeClr val="bg1"/>
            </a:gs>
            <a:gs pos="100000">
              <a:schemeClr val="bg1"/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BE" dirty="0"/>
          </a:p>
        </p:txBody>
      </p:sp>
      <p:pic>
        <p:nvPicPr>
          <p:cNvPr id="1027" name="Picture 3" descr="D:\Donnée 2\Monique\Appels à projets 2012-2013\Diaporama LYON EST\bas-de-page-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9" y="5779320"/>
            <a:ext cx="77597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0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52" r:id="rId8"/>
    <p:sldLayoutId id="2147483649" r:id="rId9"/>
    <p:sldLayoutId id="2147483650" r:id="rId10"/>
    <p:sldLayoutId id="2147483653" r:id="rId11"/>
    <p:sldLayoutId id="2147483658" r:id="rId12"/>
    <p:sldLayoutId id="2147483659" r:id="rId13"/>
    <p:sldLayoutId id="2147483655" r:id="rId14"/>
  </p:sldLayoutIdLst>
  <p:hf hdr="0" ft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.haesebaert@chu-lyon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arie.viprey@chu-lyon.f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85800" y="2091533"/>
            <a:ext cx="7772400" cy="1470025"/>
          </a:xfrm>
        </p:spPr>
        <p:txBody>
          <a:bodyPr>
            <a:normAutofit/>
          </a:bodyPr>
          <a:lstStyle/>
          <a:p>
            <a:r>
              <a:rPr lang="fr-FR" sz="4400" dirty="0"/>
              <a:t>Présentation de l’enseignement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2189319" y="3683322"/>
            <a:ext cx="4765361" cy="116764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accent6"/>
                </a:solidFill>
              </a:rPr>
              <a:t>UE1 PASS Santé Publique</a:t>
            </a:r>
          </a:p>
          <a:p>
            <a:pPr marL="0" indent="0" algn="ctr">
              <a:buNone/>
            </a:pPr>
            <a:r>
              <a:rPr lang="fr-FR" dirty="0">
                <a:solidFill>
                  <a:schemeClr val="accent6"/>
                </a:solidFill>
              </a:rPr>
              <a:t>04/09/2024</a:t>
            </a:r>
          </a:p>
        </p:txBody>
      </p:sp>
    </p:spTree>
    <p:extLst>
      <p:ext uri="{BB962C8B-B14F-4D97-AF65-F5344CB8AC3E}">
        <p14:creationId xmlns:p14="http://schemas.microsoft.com/office/powerpoint/2010/main" val="202262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Organisation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599256" cy="365125"/>
          </a:xfrm>
        </p:spPr>
        <p:txBody>
          <a:bodyPr/>
          <a:lstStyle/>
          <a:p>
            <a:fld id="{27F63893-9D7C-4D41-AC61-E8ABFBCB521E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4294967295"/>
          </p:nvPr>
        </p:nvSpPr>
        <p:spPr>
          <a:xfrm>
            <a:off x="524944" y="1440498"/>
            <a:ext cx="8073424" cy="424738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fr-FR" dirty="0"/>
              <a:t>Enseignants responsables</a:t>
            </a:r>
          </a:p>
          <a:p>
            <a:pPr lvl="1" algn="just">
              <a:buFontTx/>
              <a:buChar char="-"/>
            </a:pPr>
            <a:r>
              <a:rPr lang="fr-FR" dirty="0"/>
              <a:t>Julie </a:t>
            </a:r>
            <a:r>
              <a:rPr lang="fr-FR" dirty="0" err="1"/>
              <a:t>Haesebaert</a:t>
            </a:r>
            <a:r>
              <a:rPr lang="fr-FR" dirty="0"/>
              <a:t> : </a:t>
            </a:r>
            <a:r>
              <a:rPr lang="fr-FR" dirty="0">
                <a:hlinkClick r:id="rId3"/>
              </a:rPr>
              <a:t>julie.haesebaert01@chu-lyon.fr</a:t>
            </a:r>
            <a:endParaRPr lang="fr-FR" dirty="0"/>
          </a:p>
          <a:p>
            <a:pPr lvl="1" algn="just">
              <a:buFontTx/>
              <a:buChar char="-"/>
            </a:pPr>
            <a:r>
              <a:rPr lang="fr-FR" dirty="0"/>
              <a:t>Marie </a:t>
            </a:r>
            <a:r>
              <a:rPr lang="fr-FR" dirty="0" err="1"/>
              <a:t>Viprey</a:t>
            </a:r>
            <a:r>
              <a:rPr lang="fr-FR" dirty="0"/>
              <a:t> : </a:t>
            </a:r>
            <a:r>
              <a:rPr lang="fr-FR" dirty="0">
                <a:hlinkClick r:id="rId4"/>
              </a:rPr>
              <a:t>marie.viprey@chu-lyon.fr</a:t>
            </a:r>
            <a:r>
              <a:rPr lang="fr-FR" dirty="0"/>
              <a:t> </a:t>
            </a:r>
          </a:p>
          <a:p>
            <a:pPr algn="just">
              <a:buFontTx/>
              <a:buChar char="-"/>
            </a:pPr>
            <a:endParaRPr lang="fr-FR" sz="1300" dirty="0"/>
          </a:p>
          <a:p>
            <a:pPr algn="just">
              <a:buFontTx/>
              <a:buChar char="-"/>
            </a:pPr>
            <a:r>
              <a:rPr lang="fr-FR" dirty="0"/>
              <a:t>Volume horaire : 20h au semestre 1</a:t>
            </a:r>
          </a:p>
          <a:p>
            <a:pPr marL="0" indent="0" algn="just">
              <a:buNone/>
            </a:pPr>
            <a:endParaRPr lang="fr-FR" sz="1300" dirty="0"/>
          </a:p>
          <a:p>
            <a:pPr algn="just">
              <a:buFontTx/>
              <a:buChar char="-"/>
            </a:pPr>
            <a:r>
              <a:rPr lang="fr-FR" dirty="0"/>
              <a:t>Evaluation de l’enseignement (sessions communes avec SHS)</a:t>
            </a:r>
          </a:p>
          <a:p>
            <a:pPr lvl="1" algn="just">
              <a:buFontTx/>
              <a:buChar char="-"/>
            </a:pPr>
            <a:r>
              <a:rPr lang="fr-FR" dirty="0"/>
              <a:t>Examen intermédiaire le 28 octobre 2024 : 5 QCM portant sur les enseignements dispensés jusqu’au 17 octobre 2024 inclus</a:t>
            </a:r>
          </a:p>
          <a:p>
            <a:pPr lvl="1" algn="just">
              <a:buFontTx/>
              <a:buChar char="-"/>
            </a:pPr>
            <a:r>
              <a:rPr lang="fr-FR" dirty="0"/>
              <a:t>Examen final le 16 ou 17/12/2024 : 30 QCM en 45 minutes</a:t>
            </a:r>
          </a:p>
        </p:txBody>
      </p:sp>
    </p:spTree>
    <p:extLst>
      <p:ext uri="{BB962C8B-B14F-4D97-AF65-F5344CB8AC3E}">
        <p14:creationId xmlns:p14="http://schemas.microsoft.com/office/powerpoint/2010/main" val="348388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Programme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2133600" cy="365125"/>
          </a:xfrm>
        </p:spPr>
        <p:txBody>
          <a:bodyPr/>
          <a:lstStyle/>
          <a:p>
            <a:fld id="{27F63893-9D7C-4D41-AC61-E8ABFBCB521E}" type="slidenum">
              <a:rPr lang="fr-FR" smtClean="0"/>
              <a:pPr/>
              <a:t>3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10830"/>
              </p:ext>
            </p:extLst>
          </p:nvPr>
        </p:nvGraphicFramePr>
        <p:xfrm>
          <a:off x="216976" y="1318229"/>
          <a:ext cx="8880529" cy="412339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4321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0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Intitulés des cours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74" marR="40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Intervenants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74" marR="40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Vol H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74" marR="40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Date du cours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74" marR="4057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39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dirty="0">
                          <a:effectLst/>
                        </a:rPr>
                        <a:t>1. Présentation du module, concepts de santé et de santé publique et déterminants de la santé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74" marR="40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Philippe Michel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74" marR="40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2h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74" marR="40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Mercredi 04/09/2024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8h15-10h15</a:t>
                      </a:r>
                    </a:p>
                  </a:txBody>
                  <a:tcPr marL="40574" marR="4057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1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dirty="0">
                          <a:effectLst/>
                        </a:rPr>
                        <a:t>2. Surveillance des pathologies émergentes (définition de notion de risque infectieux et gestion du risque infectieux)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74" marR="40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Cédric </a:t>
                      </a:r>
                      <a:r>
                        <a:rPr lang="fr-FR" sz="1600" dirty="0" err="1">
                          <a:effectLst/>
                        </a:rPr>
                        <a:t>Dananché</a:t>
                      </a:r>
                      <a:endParaRPr lang="fr-FR" sz="1600" dirty="0">
                        <a:effectLst/>
                      </a:endParaRPr>
                    </a:p>
                  </a:txBody>
                  <a:tcPr marL="40574" marR="40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2h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74" marR="40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Mercredi 04/09/2024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10h30-12h30</a:t>
                      </a:r>
                    </a:p>
                  </a:txBody>
                  <a:tcPr marL="40574" marR="4057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Promotion de la santé : introduction au service sanitaire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Sander </a:t>
                      </a:r>
                      <a:r>
                        <a:rPr lang="fr-FR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De-Souza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Lundi 14/10/2024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8h15-10h15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9028333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Prévention : exemple de la vaccination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Christelle Élias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Lundi 14/10/2024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10h30-12h30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9667484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Organisation du système de soins : </a:t>
                      </a: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Demande et offre de soins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Laure Huot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1h30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16/10/2024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8h45-10h15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7388541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Principe du financement des soins en France (protection sociale)</a:t>
                      </a: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Pilotage et contrôle du système de soins (dépenses de santé et régulation)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Jamal </a:t>
                      </a:r>
                      <a:r>
                        <a:rPr lang="fr-FR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Atfeh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16/10/2024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10h30-12h30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0007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26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46856" y="1816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Programme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2133600" cy="365125"/>
          </a:xfrm>
        </p:spPr>
        <p:txBody>
          <a:bodyPr/>
          <a:lstStyle/>
          <a:p>
            <a:fld id="{27F63893-9D7C-4D41-AC61-E8ABFBCB521E}" type="slidenum">
              <a:rPr lang="fr-FR" smtClean="0"/>
              <a:pPr/>
              <a:t>4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020198"/>
              </p:ext>
            </p:extLst>
          </p:nvPr>
        </p:nvGraphicFramePr>
        <p:xfrm>
          <a:off x="216975" y="992769"/>
          <a:ext cx="8663556" cy="499492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4197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6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1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Thématique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74" marR="40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Intervenants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74" marR="40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Vol H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74" marR="40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Date du cours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74" marR="4057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7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Principes et intérêt de l’IA en santé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Delphine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Maucort-Boulch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1h30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Jeudi 17/10/2024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8h30-10h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3023502"/>
                  </a:ext>
                </a:extLst>
              </a:tr>
              <a:tr h="63678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Organisation du système de soins (suite) : </a:t>
                      </a: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Les différents métiers de la santé, le sanitaire et médicosocial</a:t>
                      </a: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Les nouveaux modes d’exercices : télémédecine, maisons de santé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Jamal Atfeh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Lundi 04/11/2024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8h15-9h15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9009240"/>
                  </a:ext>
                </a:extLst>
              </a:tr>
              <a:tr h="6367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Déterminants de santé : </a:t>
                      </a:r>
                      <a:r>
                        <a:rPr lang="fr-FR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littératie</a:t>
                      </a: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santé, inégalités sociales de santé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Julie </a:t>
                      </a:r>
                      <a:r>
                        <a:rPr lang="fr-FR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Haesebaert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Lundi 04/11/2024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9h15-10h15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7850794"/>
                  </a:ext>
                </a:extLst>
              </a:tr>
              <a:tr h="6367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Responsabilité sociale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Edouard Leaune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Lundi 04/11/2024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10h30-11h30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4826233"/>
                  </a:ext>
                </a:extLst>
              </a:tr>
              <a:tr h="6367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Recherche en santé : </a:t>
                      </a: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Epidémiologie avec notion de facteur de risque et recherche de causalité</a:t>
                      </a: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Recherche clinique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Marie Viprey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2h30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Lundi 18/11/2024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9h15-12h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Introduction à la médecine environnementale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Marine Sarfati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Roland Chapurlat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1h30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Jeudi 05/12/2024 10h30-12h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6395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UCBL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UCBL" id="{57A781A9-6889-49C8-8BBA-EA59D8A7A5E4}" vid="{233ED19D-B3AC-4C81-818F-D5B797F8E81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ThèmeUCBL</Template>
  <TotalTime>2032</TotalTime>
  <Words>374</Words>
  <Application>Microsoft Office PowerPoint</Application>
  <PresentationFormat>Affichage à l'écran (4:3)</PresentationFormat>
  <Paragraphs>96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Police système</vt:lpstr>
      <vt:lpstr>Times New Roman</vt:lpstr>
      <vt:lpstr>ThèmeUCBL</vt:lpstr>
      <vt:lpstr>Présentation de l’enseignement</vt:lpstr>
      <vt:lpstr>Organisation</vt:lpstr>
      <vt:lpstr>Programme</vt:lpstr>
      <vt:lpstr>Programme</vt:lpstr>
    </vt:vector>
  </TitlesOfParts>
  <Company>Hospices Civils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VIPREY, Marie</dc:creator>
  <cp:lastModifiedBy>VIPREY, Marie</cp:lastModifiedBy>
  <cp:revision>119</cp:revision>
  <cp:lastPrinted>2019-10-09T10:00:01Z</cp:lastPrinted>
  <dcterms:created xsi:type="dcterms:W3CDTF">2019-10-07T07:59:59Z</dcterms:created>
  <dcterms:modified xsi:type="dcterms:W3CDTF">2024-09-02T16:14:11Z</dcterms:modified>
</cp:coreProperties>
</file>