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79" r:id="rId2"/>
    <p:sldId id="264" r:id="rId3"/>
    <p:sldId id="270" r:id="rId4"/>
    <p:sldId id="725" r:id="rId5"/>
    <p:sldId id="274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280DE-25AD-E64C-B03C-78117556EB01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34DF5-03E2-744E-B6CE-497A6210B9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524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721196-713F-1265-919E-035888239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6EF60D9-5B73-BC73-C93C-390F513856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975F92C-AE4E-6FE7-7CEF-D101A665C5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7D806F-A8A1-2D6A-A0BE-E4106D4C33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BB5EB-0114-DD47-B1C8-3DB3EF02F21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011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63C862-BCF6-B320-04CA-434AB3B05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652ED66-BF47-1E64-551D-4A0A56BA4D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5E81F10-4DE6-48F4-AD0B-CAB70CBC0A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400" dirty="0" err="1"/>
              <a:t>It’s</a:t>
            </a:r>
            <a:r>
              <a:rPr lang="fr-FR" sz="1400" dirty="0"/>
              <a:t> a </a:t>
            </a:r>
            <a:r>
              <a:rPr lang="fr-FR" sz="1400" dirty="0" err="1"/>
              <a:t>political</a:t>
            </a:r>
            <a:r>
              <a:rPr lang="fr-FR" sz="1400" dirty="0"/>
              <a:t> issue: </a:t>
            </a:r>
            <a:r>
              <a:rPr lang="fr-FR" sz="1400" dirty="0" err="1"/>
              <a:t>trade</a:t>
            </a:r>
            <a:r>
              <a:rPr lang="fr-FR" sz="1400" dirty="0"/>
              <a:t> </a:t>
            </a:r>
            <a:r>
              <a:rPr lang="fr-FR" sz="1400" dirty="0" err="1"/>
              <a:t>war</a:t>
            </a:r>
            <a:r>
              <a:rPr lang="fr-FR" sz="1400" dirty="0"/>
              <a:t>? Back to </a:t>
            </a:r>
            <a:r>
              <a:rPr lang="fr-FR" sz="1400" dirty="0" err="1"/>
              <a:t>protectionism</a:t>
            </a:r>
            <a:r>
              <a:rPr lang="fr-FR" sz="1400" dirty="0"/>
              <a:t> ? </a:t>
            </a:r>
          </a:p>
          <a:p>
            <a:endParaRPr lang="fr-FR" sz="14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9B8FD2F-D78A-0047-3294-2B68FF5BBB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FE394-5D2D-3F49-BDE9-4E0C24F79D2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54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B798A-A215-17BD-E9C7-BED95EF54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CEB9E30-3D7F-1ABE-ECB4-3FF36378E8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75DFFA5-293D-3B00-A373-21AA88F1FF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fr-FR" sz="1200" dirty="0">
                <a:effectLst/>
                <a:latin typeface="ArialMT"/>
              </a:rPr>
              <a:t>https://</a:t>
            </a:r>
            <a:r>
              <a:rPr lang="fr-FR" sz="1200" dirty="0" err="1">
                <a:effectLst/>
                <a:latin typeface="ArialMT"/>
              </a:rPr>
              <a:t>theconversation.com</a:t>
            </a:r>
            <a:r>
              <a:rPr lang="fr-FR" sz="1200" dirty="0">
                <a:effectLst/>
                <a:latin typeface="ArialMT"/>
              </a:rPr>
              <a:t>/china-why-the-countrys-economy-has-hit-a-wall-and-what-it-plans-to-do-about-it-225623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fr-FR" sz="1200" dirty="0">
                <a:effectLst/>
                <a:latin typeface="ArialMT"/>
              </a:rPr>
              <a:t>2) https://</a:t>
            </a:r>
            <a:r>
              <a:rPr lang="fr-FR" sz="1200" dirty="0" err="1">
                <a:effectLst/>
                <a:latin typeface="ArialMT"/>
              </a:rPr>
              <a:t>theconversation.com</a:t>
            </a:r>
            <a:r>
              <a:rPr lang="fr-FR" sz="1200" dirty="0">
                <a:effectLst/>
                <a:latin typeface="ArialMT"/>
              </a:rPr>
              <a:t>/chinas-youth-unemployment-problem-has-become-a-crisis-we-can-no-longer-ignore-213751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fr-FR" sz="1200" dirty="0">
                <a:effectLst/>
                <a:latin typeface="ArialMT"/>
              </a:rPr>
              <a:t>3) </a:t>
            </a:r>
            <a:r>
              <a:rPr lang="fr-FR" dirty="0">
                <a:effectLst/>
              </a:rPr>
              <a:t>(https://</a:t>
            </a:r>
            <a:r>
              <a:rPr lang="fr-FR" dirty="0" err="1">
                <a:effectLst/>
              </a:rPr>
              <a:t>www.reuters.com</a:t>
            </a:r>
            <a:r>
              <a:rPr lang="fr-FR" dirty="0">
                <a:effectLst/>
              </a:rPr>
              <a:t>/</a:t>
            </a:r>
            <a:r>
              <a:rPr lang="fr-FR" dirty="0" err="1">
                <a:effectLst/>
              </a:rPr>
              <a:t>markets</a:t>
            </a:r>
            <a:r>
              <a:rPr lang="fr-FR" dirty="0">
                <a:effectLst/>
              </a:rPr>
              <a:t>/imf-fiscal-chief-us-china-must-rein-debt-face-different-challenges-2023-10-11/#:~:</a:t>
            </a:r>
            <a:r>
              <a:rPr lang="fr-FR" dirty="0" err="1">
                <a:effectLst/>
              </a:rPr>
              <a:t>text</a:t>
            </a:r>
            <a:r>
              <a:rPr lang="fr-FR" dirty="0">
                <a:effectLst/>
              </a:rPr>
              <a:t>=2%2C%20shows%20that%20the%20U.S.,global%20total%20and%20China%2020%25.)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E2867A-8071-2E79-A0F8-A87E433634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C7C4D-CE06-3142-89F1-6EEFBF6B2C2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218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3F0A75-1E66-D350-88F2-0FF7F4659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7B365F-98A2-DEA0-37D7-57FD738FF2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2844BD-2969-DC33-B96F-95D2FF100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178F-CEF6-7A4C-A10B-D2DC03A0810B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D81A40-0E96-3FB8-5A79-2C1667004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3FFE86-B84C-292F-53D1-F559F673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298-A2BE-384C-9CB5-0385498E4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98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09C502-8EAF-ADDF-C3C1-919F690C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1E26B3-2B7B-F551-7066-21145BCF2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0A8905-8E57-1AFE-71EE-A98117AEA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178F-CEF6-7A4C-A10B-D2DC03A0810B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483C8C-32C7-FCB3-4AC0-50675252A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A45C6B-BC75-6689-D5BF-09EEF71D9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298-A2BE-384C-9CB5-0385498E4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61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7ABD9A3-9E3E-3F53-0AA6-CFD67AF71B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E5E40B-0A0C-0883-D6BA-E8E98F642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567B41-264A-D151-962B-57B8FBEAD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178F-CEF6-7A4C-A10B-D2DC03A0810B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621140-E7C7-9FCD-3BA3-9341C43E1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E20CB5-CB1D-C9F3-EB09-33033D203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298-A2BE-384C-9CB5-0385498E4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30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9CF4B5-4C2B-CFD1-214E-673ACF395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0F80D0-3C6E-BCB6-9683-67F65CAF4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79869F-698F-CC27-2618-73ECD0BDC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178F-CEF6-7A4C-A10B-D2DC03A0810B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319C66-5381-29B5-5234-DDB88C3D1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7B1FFD-15BF-4D1D-EA76-F5D88359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298-A2BE-384C-9CB5-0385498E4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98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53D7F5-B164-676D-D51F-C7B0874AF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A4719A-7513-BDFE-E2D3-3B951B76A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2806DF-ED9B-F769-972B-E1D2ADDED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178F-CEF6-7A4C-A10B-D2DC03A0810B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847966-FCD3-C923-F3BA-0CAA0E893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2B7767-BCDD-9A1B-7186-D7ECB93A3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298-A2BE-384C-9CB5-0385498E4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89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50DC9B-CE4D-7C4E-1D65-A44A69367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9A8D94-5C62-39FF-9573-9DBCE2932B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506F06-BF2E-382D-C9E3-34D9C4126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FA637-62FF-3AA1-149A-47DC949A6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178F-CEF6-7A4C-A10B-D2DC03A0810B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5A2CB9-CE51-A7F1-C22D-3EBCB7525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AB272C-FE51-423F-8F66-753F9A604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298-A2BE-384C-9CB5-0385498E4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98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426DEE-9002-20AC-4AFA-B8D31E3C0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DDE83C-03A2-A9AA-7F40-7F5E72EA0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740D48-BD7B-0EF0-515E-3B889EA0E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18255AD-3A74-F17B-0AD6-5758EE3B1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65A9643-7D98-6F52-C0C6-45945B9C6F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707AD35-11F7-463E-F3CF-52B2A2E6A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178F-CEF6-7A4C-A10B-D2DC03A0810B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FFD2230-9477-1876-1028-B0E058413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7D9CF7A-DFB5-4A43-FB96-921F692F7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298-A2BE-384C-9CB5-0385498E4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11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456849-933A-7A2B-8720-626332A2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3465803-0B7E-55BF-474B-BFF37BA5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178F-CEF6-7A4C-A10B-D2DC03A0810B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662D8EC-810E-131A-67D7-CEFB94ADA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268E0C-876B-A3C6-82BD-F5C691DA7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298-A2BE-384C-9CB5-0385498E4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15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D7A1079-DA02-D1A8-E028-616A56B52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178F-CEF6-7A4C-A10B-D2DC03A0810B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3EE1321-E84C-D6D2-6DAC-70408D18C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A90733-B98D-AD21-7527-1B7434EA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298-A2BE-384C-9CB5-0385498E4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68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E8435E-5450-3ABF-C059-8DE01C54A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5A5812-6CFD-9BD5-D354-56070DCDC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E8CF32C-44BA-EF47-B672-A1E6109A8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733187-132D-4E59-C436-A3032D79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178F-CEF6-7A4C-A10B-D2DC03A0810B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83C14C-6187-C41D-E051-742458BB6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5A89C1-F75D-4F1F-890E-4879BA680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298-A2BE-384C-9CB5-0385498E4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12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DE2458-0E3B-0D8A-84D9-F2E929A46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93F787C-77DF-99DD-772A-48FC4B6FEF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BB60D38-F84B-CD85-BDCA-94638A4F5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478C4E-4E17-FD09-FD2B-E6774EFAF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178F-CEF6-7A4C-A10B-D2DC03A0810B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E59D23-D046-13EC-308C-22C4949BB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D406DB-D4EF-4EAE-01C8-8670E0A02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298-A2BE-384C-9CB5-0385498E4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02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0A8929C-8C0B-55C6-8737-C5914320C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5B06F1-AC40-1442-2C46-81B7DB97B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0CBCE8-5D15-4ECF-4925-3613AD1E6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6178F-CEF6-7A4C-A10B-D2DC03A0810B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8990C6-1E17-FD89-D82A-6F591B089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A4DBFB-E6CE-C57B-F5BA-F617EC292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A2298-A2BE-384C-9CB5-0385498E4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10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4FD25C-E0BC-39C6-941E-D6215B3A2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97264690-B185-A114-96FB-10D8CE00D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1232"/>
            <a:ext cx="12185745" cy="6694033"/>
          </a:xfrm>
        </p:spPr>
        <p:txBody>
          <a:bodyPr>
            <a:normAutofit/>
          </a:bodyPr>
          <a:lstStyle/>
          <a:p>
            <a:pPr marL="720000" algn="l">
              <a:spcAft>
                <a:spcPts val="600"/>
              </a:spcAft>
            </a:pPr>
            <a:endParaRPr lang="fr-FR" u="sng" dirty="0"/>
          </a:p>
          <a:p>
            <a:pPr algn="l"/>
            <a:endParaRPr lang="fr-FR" dirty="0"/>
          </a:p>
          <a:p>
            <a:pPr algn="l"/>
            <a:endParaRPr lang="fr-FR" dirty="0"/>
          </a:p>
        </p:txBody>
      </p:sp>
      <p:pic>
        <p:nvPicPr>
          <p:cNvPr id="5" name="Image 4" descr="IUTA_LYON1">
            <a:extLst>
              <a:ext uri="{FF2B5EF4-FFF2-40B4-BE49-F238E27FC236}">
                <a16:creationId xmlns:a16="http://schemas.microsoft.com/office/drawing/2014/main" id="{F7EC33EE-5095-32E2-C07A-79FBF55653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2" y="6196364"/>
            <a:ext cx="1242060" cy="67119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13CF5DC-9598-978B-0553-E1F778E193BC}"/>
              </a:ext>
            </a:extLst>
          </p:cNvPr>
          <p:cNvSpPr/>
          <p:nvPr/>
        </p:nvSpPr>
        <p:spPr>
          <a:xfrm>
            <a:off x="6390600" y="-5897"/>
            <a:ext cx="5791679" cy="4637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Class 1 introduction to the key concepts </a:t>
            </a:r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E9A38EE7-575B-A16C-3259-9C773B05C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5B85-44CD-BA4A-94C4-E4B93892B915}" type="slidenum">
              <a:rPr lang="fr-FR" smtClean="0"/>
              <a:t>1</a:t>
            </a:fld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13DCC0-C416-8D9E-0F7E-BB0AF189806B}"/>
              </a:ext>
            </a:extLst>
          </p:cNvPr>
          <p:cNvSpPr txBox="1"/>
          <p:nvPr/>
        </p:nvSpPr>
        <p:spPr>
          <a:xfrm>
            <a:off x="914401" y="61232"/>
            <a:ext cx="11258588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fr-FR" sz="2000" dirty="0" err="1"/>
              <a:t>What</a:t>
            </a:r>
            <a:r>
              <a:rPr lang="fr-FR" sz="2000" dirty="0"/>
              <a:t> </a:t>
            </a:r>
            <a:r>
              <a:rPr lang="fr-FR" sz="2000" dirty="0" err="1"/>
              <a:t>does</a:t>
            </a:r>
            <a:r>
              <a:rPr lang="fr-FR" sz="2000" dirty="0"/>
              <a:t> the GDP NOT </a:t>
            </a:r>
            <a:r>
              <a:rPr lang="fr-FR" sz="2000" dirty="0" err="1"/>
              <a:t>include</a:t>
            </a:r>
            <a:r>
              <a:rPr lang="fr-FR" sz="2000" dirty="0"/>
              <a:t>? </a:t>
            </a:r>
          </a:p>
          <a:p>
            <a:r>
              <a:rPr lang="fr-FR" sz="2000" dirty="0">
                <a:solidFill>
                  <a:schemeClr val="accent1"/>
                </a:solidFill>
              </a:rPr>
              <a:t>-     Domestic /</a:t>
            </a:r>
            <a:r>
              <a:rPr lang="fr-FR" sz="2000" dirty="0" err="1">
                <a:solidFill>
                  <a:schemeClr val="accent1"/>
                </a:solidFill>
              </a:rPr>
              <a:t>unpaid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work</a:t>
            </a:r>
            <a:endParaRPr lang="fr-FR" sz="2000" dirty="0">
              <a:solidFill>
                <a:schemeClr val="accent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2000" dirty="0">
                <a:solidFill>
                  <a:schemeClr val="accent1"/>
                </a:solidFill>
              </a:rPr>
              <a:t>The sale of </a:t>
            </a:r>
            <a:r>
              <a:rPr lang="fr-FR" sz="2000" dirty="0" err="1">
                <a:solidFill>
                  <a:schemeClr val="accent1"/>
                </a:solidFill>
              </a:rPr>
              <a:t>illegal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goods</a:t>
            </a:r>
            <a:endParaRPr lang="fr-FR" sz="2000" dirty="0">
              <a:solidFill>
                <a:schemeClr val="accent1"/>
              </a:solidFill>
            </a:endParaRPr>
          </a:p>
          <a:p>
            <a:pPr marL="342900" indent="-342900">
              <a:buFontTx/>
              <a:buChar char="-"/>
            </a:pPr>
            <a:endParaRPr lang="fr-FR" sz="2000" dirty="0"/>
          </a:p>
          <a:p>
            <a:r>
              <a:rPr lang="fr-FR" sz="2000" dirty="0"/>
              <a:t>2) </a:t>
            </a:r>
            <a:r>
              <a:rPr lang="fr-FR" sz="2000" dirty="0" err="1"/>
              <a:t>What</a:t>
            </a:r>
            <a:r>
              <a:rPr lang="fr-FR" sz="2000" dirty="0"/>
              <a:t> </a:t>
            </a:r>
            <a:r>
              <a:rPr lang="fr-FR" sz="2000" dirty="0" err="1"/>
              <a:t>other</a:t>
            </a:r>
            <a:r>
              <a:rPr lang="fr-FR" sz="2000" dirty="0"/>
              <a:t> (</a:t>
            </a:r>
            <a:r>
              <a:rPr lang="fr-FR" sz="2000" dirty="0" err="1"/>
              <a:t>than</a:t>
            </a:r>
            <a:r>
              <a:rPr lang="fr-FR" sz="2000" dirty="0"/>
              <a:t> GDP) </a:t>
            </a:r>
            <a:r>
              <a:rPr lang="fr-FR" sz="2000" dirty="0" err="1"/>
              <a:t>indicators</a:t>
            </a:r>
            <a:r>
              <a:rPr lang="fr-FR" sz="2000" dirty="0"/>
              <a:t> are </a:t>
            </a:r>
            <a:r>
              <a:rPr lang="fr-FR" sz="2000" dirty="0" err="1"/>
              <a:t>used</a:t>
            </a:r>
            <a:r>
              <a:rPr lang="fr-FR" sz="2000" dirty="0"/>
              <a:t> and </a:t>
            </a:r>
            <a:r>
              <a:rPr lang="fr-FR" sz="2000" dirty="0" err="1"/>
              <a:t>what</a:t>
            </a:r>
            <a:r>
              <a:rPr lang="fr-FR" sz="2000" dirty="0"/>
              <a:t> do </a:t>
            </a:r>
            <a:r>
              <a:rPr lang="fr-FR" sz="2000" dirty="0" err="1"/>
              <a:t>they</a:t>
            </a:r>
            <a:r>
              <a:rPr lang="fr-FR" sz="2000" dirty="0"/>
              <a:t> </a:t>
            </a:r>
            <a:r>
              <a:rPr lang="fr-FR" sz="2000" dirty="0" err="1"/>
              <a:t>measure</a:t>
            </a:r>
            <a:r>
              <a:rPr lang="fr-FR" sz="2000" dirty="0"/>
              <a:t>? </a:t>
            </a:r>
          </a:p>
          <a:p>
            <a:pPr marL="342900" indent="-342900">
              <a:buFontTx/>
              <a:buChar char="-"/>
            </a:pPr>
            <a:r>
              <a:rPr lang="fr-FR" sz="2000" dirty="0">
                <a:solidFill>
                  <a:schemeClr val="accent1"/>
                </a:solidFill>
              </a:rPr>
              <a:t>HDI- </a:t>
            </a:r>
            <a:r>
              <a:rPr lang="fr-FR" sz="2000" dirty="0" err="1">
                <a:solidFill>
                  <a:schemeClr val="accent1"/>
                </a:solidFill>
              </a:rPr>
              <a:t>includes</a:t>
            </a:r>
            <a:r>
              <a:rPr lang="fr-FR" sz="2000" dirty="0">
                <a:solidFill>
                  <a:schemeClr val="accent1"/>
                </a:solidFill>
              </a:rPr>
              <a:t> life </a:t>
            </a:r>
            <a:r>
              <a:rPr lang="fr-FR" sz="2000" dirty="0" err="1">
                <a:solidFill>
                  <a:schemeClr val="accent1"/>
                </a:solidFill>
              </a:rPr>
              <a:t>expectancy</a:t>
            </a:r>
            <a:r>
              <a:rPr lang="fr-FR" sz="2000" dirty="0">
                <a:solidFill>
                  <a:schemeClr val="accent1"/>
                </a:solidFill>
              </a:rPr>
              <a:t>, </a:t>
            </a:r>
            <a:r>
              <a:rPr lang="fr-FR" sz="2000" dirty="0" err="1">
                <a:solidFill>
                  <a:schemeClr val="accent1"/>
                </a:solidFill>
              </a:rPr>
              <a:t>school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enrollment</a:t>
            </a:r>
            <a:r>
              <a:rPr lang="fr-FR" sz="2000" dirty="0">
                <a:solidFill>
                  <a:schemeClr val="accent1"/>
                </a:solidFill>
              </a:rPr>
              <a:t>, </a:t>
            </a:r>
            <a:r>
              <a:rPr lang="fr-FR" sz="2000" dirty="0" err="1">
                <a:solidFill>
                  <a:schemeClr val="accent1"/>
                </a:solidFill>
              </a:rPr>
              <a:t>literacy</a:t>
            </a:r>
            <a:r>
              <a:rPr lang="fr-FR" sz="2000" dirty="0">
                <a:solidFill>
                  <a:schemeClr val="accent1"/>
                </a:solidFill>
              </a:rPr>
              <a:t>, </a:t>
            </a:r>
            <a:r>
              <a:rPr lang="fr-FR" sz="2000" dirty="0" err="1">
                <a:solidFill>
                  <a:schemeClr val="accent1"/>
                </a:solidFill>
              </a:rPr>
              <a:t>acces</a:t>
            </a:r>
            <a:r>
              <a:rPr lang="fr-FR" sz="2000" dirty="0">
                <a:solidFill>
                  <a:schemeClr val="accent1"/>
                </a:solidFill>
              </a:rPr>
              <a:t> to </a:t>
            </a:r>
            <a:r>
              <a:rPr lang="fr-FR" sz="2000" dirty="0" err="1">
                <a:solidFill>
                  <a:schemeClr val="accent1"/>
                </a:solidFill>
              </a:rPr>
              <a:t>affordable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health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insurance</a:t>
            </a:r>
            <a:endParaRPr lang="fr-FR" sz="2000" dirty="0">
              <a:solidFill>
                <a:schemeClr val="accent1"/>
              </a:solidFill>
            </a:endParaRPr>
          </a:p>
          <a:p>
            <a:pPr marL="342900" indent="-342900">
              <a:buFontTx/>
              <a:buChar char="-"/>
            </a:pPr>
            <a:r>
              <a:rPr lang="fr-FR" sz="2000" dirty="0">
                <a:solidFill>
                  <a:schemeClr val="accent1"/>
                </a:solidFill>
              </a:rPr>
              <a:t>National </a:t>
            </a:r>
            <a:r>
              <a:rPr lang="fr-FR" sz="2000" dirty="0" err="1">
                <a:solidFill>
                  <a:schemeClr val="accent1"/>
                </a:solidFill>
              </a:rPr>
              <a:t>Happiness</a:t>
            </a:r>
            <a:r>
              <a:rPr lang="fr-FR" sz="2000" dirty="0">
                <a:solidFill>
                  <a:schemeClr val="accent1"/>
                </a:solidFill>
              </a:rPr>
              <a:t> Index</a:t>
            </a:r>
          </a:p>
          <a:p>
            <a:endParaRPr lang="fr-FR" sz="2000" dirty="0"/>
          </a:p>
          <a:p>
            <a:r>
              <a:rPr lang="fr-FR" sz="2000" dirty="0"/>
              <a:t>3) Can </a:t>
            </a:r>
            <a:r>
              <a:rPr lang="fr-FR" sz="2000" dirty="0" err="1"/>
              <a:t>you</a:t>
            </a:r>
            <a:r>
              <a:rPr lang="fr-FR" sz="2000" dirty="0"/>
              <a:t> </a:t>
            </a:r>
            <a:r>
              <a:rPr lang="fr-FR" sz="2000" dirty="0" err="1"/>
              <a:t>list</a:t>
            </a:r>
            <a:r>
              <a:rPr lang="fr-FR" sz="2000" dirty="0"/>
              <a:t> the top </a:t>
            </a:r>
            <a:r>
              <a:rPr lang="fr-FR" sz="2000" dirty="0" err="1"/>
              <a:t>three</a:t>
            </a:r>
            <a:r>
              <a:rPr lang="fr-FR" sz="2000" dirty="0"/>
              <a:t> </a:t>
            </a:r>
            <a:r>
              <a:rPr lang="fr-FR" sz="2000" dirty="0" err="1"/>
              <a:t>largest</a:t>
            </a:r>
            <a:r>
              <a:rPr lang="fr-FR" sz="2000" dirty="0"/>
              <a:t> </a:t>
            </a:r>
            <a:r>
              <a:rPr lang="fr-FR" sz="2000" dirty="0" err="1"/>
              <a:t>economies</a:t>
            </a:r>
            <a:r>
              <a:rPr lang="fr-FR" sz="2000" dirty="0"/>
              <a:t> in 2024? </a:t>
            </a:r>
          </a:p>
          <a:p>
            <a:r>
              <a:rPr lang="fr-FR" sz="2000" dirty="0">
                <a:solidFill>
                  <a:schemeClr val="accent1"/>
                </a:solidFill>
              </a:rPr>
              <a:t>US, China, Germany</a:t>
            </a:r>
          </a:p>
          <a:p>
            <a:endParaRPr lang="fr-FR" sz="2000" dirty="0"/>
          </a:p>
          <a:p>
            <a:r>
              <a:rPr lang="fr-FR" sz="2000" dirty="0"/>
              <a:t>4) </a:t>
            </a:r>
            <a:r>
              <a:rPr lang="fr-FR" sz="2000" dirty="0" err="1"/>
              <a:t>What</a:t>
            </a:r>
            <a:r>
              <a:rPr lang="fr-FR" sz="2000" dirty="0"/>
              <a:t> </a:t>
            </a:r>
            <a:r>
              <a:rPr lang="fr-FR" sz="2000" dirty="0" err="1"/>
              <a:t>does</a:t>
            </a:r>
            <a:r>
              <a:rPr lang="fr-FR" sz="2000" dirty="0"/>
              <a:t> a </a:t>
            </a:r>
            <a:r>
              <a:rPr lang="fr-FR" sz="2000" dirty="0" err="1"/>
              <a:t>current</a:t>
            </a:r>
            <a:r>
              <a:rPr lang="fr-FR" sz="2000" dirty="0"/>
              <a:t> </a:t>
            </a:r>
            <a:r>
              <a:rPr lang="fr-FR" sz="2000" dirty="0" err="1"/>
              <a:t>account</a:t>
            </a:r>
            <a:r>
              <a:rPr lang="fr-FR" sz="2000" dirty="0"/>
              <a:t> record? </a:t>
            </a:r>
          </a:p>
          <a:p>
            <a:r>
              <a:rPr lang="fr-FR" sz="2000" dirty="0">
                <a:solidFill>
                  <a:schemeClr val="accent1"/>
                </a:solidFill>
              </a:rPr>
              <a:t>All transactions of </a:t>
            </a:r>
            <a:r>
              <a:rPr lang="fr-FR" sz="2000" dirty="0" err="1">
                <a:solidFill>
                  <a:schemeClr val="accent1"/>
                </a:solidFill>
              </a:rPr>
              <a:t>goods</a:t>
            </a:r>
            <a:r>
              <a:rPr lang="fr-FR" sz="2000" dirty="0">
                <a:solidFill>
                  <a:schemeClr val="accent1"/>
                </a:solidFill>
              </a:rPr>
              <a:t>, services, </a:t>
            </a:r>
            <a:r>
              <a:rPr lang="fr-FR" sz="2000" dirty="0" err="1">
                <a:solidFill>
                  <a:schemeClr val="accent1"/>
                </a:solidFill>
              </a:rPr>
              <a:t>income</a:t>
            </a:r>
            <a:r>
              <a:rPr lang="fr-FR" sz="2000" dirty="0">
                <a:solidFill>
                  <a:schemeClr val="accent1"/>
                </a:solidFill>
              </a:rPr>
              <a:t> and </a:t>
            </a:r>
            <a:r>
              <a:rPr lang="fr-FR" sz="2000" dirty="0" err="1">
                <a:solidFill>
                  <a:schemeClr val="accent1"/>
                </a:solidFill>
              </a:rPr>
              <a:t>foreign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transfers</a:t>
            </a:r>
            <a:endParaRPr lang="fr-FR" sz="2000" dirty="0">
              <a:solidFill>
                <a:schemeClr val="accent1"/>
              </a:solidFill>
            </a:endParaRPr>
          </a:p>
          <a:p>
            <a:endParaRPr lang="fr-FR" sz="2000" dirty="0">
              <a:solidFill>
                <a:schemeClr val="accent1"/>
              </a:solidFill>
            </a:endParaRPr>
          </a:p>
          <a:p>
            <a:r>
              <a:rPr lang="fr-FR" sz="2000" dirty="0"/>
              <a:t>5) If a country runs a </a:t>
            </a:r>
            <a:r>
              <a:rPr lang="fr-FR" sz="2000" dirty="0" err="1"/>
              <a:t>deficit</a:t>
            </a:r>
            <a:r>
              <a:rPr lang="fr-FR" sz="2000" dirty="0"/>
              <a:t> in </a:t>
            </a:r>
            <a:r>
              <a:rPr lang="fr-FR" sz="2000" dirty="0" err="1"/>
              <a:t>its</a:t>
            </a:r>
            <a:r>
              <a:rPr lang="fr-FR" sz="2000" dirty="0"/>
              <a:t> </a:t>
            </a:r>
            <a:r>
              <a:rPr lang="fr-FR" sz="2000" dirty="0" err="1"/>
              <a:t>current</a:t>
            </a:r>
            <a:r>
              <a:rPr lang="fr-FR" sz="2000" dirty="0"/>
              <a:t> </a:t>
            </a:r>
            <a:r>
              <a:rPr lang="fr-FR" sz="2000" dirty="0" err="1"/>
              <a:t>account</a:t>
            </a:r>
            <a:r>
              <a:rPr lang="fr-FR" sz="2000" dirty="0"/>
              <a:t>, </a:t>
            </a:r>
            <a:r>
              <a:rPr lang="fr-FR" sz="2000" dirty="0" err="1"/>
              <a:t>what</a:t>
            </a:r>
            <a:r>
              <a:rPr lang="fr-FR" sz="2000" dirty="0"/>
              <a:t> </a:t>
            </a:r>
            <a:r>
              <a:rPr lang="fr-FR" sz="2000" dirty="0" err="1"/>
              <a:t>problems</a:t>
            </a:r>
            <a:r>
              <a:rPr lang="fr-FR" sz="2000" dirty="0"/>
              <a:t> </a:t>
            </a:r>
            <a:r>
              <a:rPr lang="fr-FR" sz="2000" dirty="0" err="1"/>
              <a:t>will</a:t>
            </a:r>
            <a:r>
              <a:rPr lang="fr-FR" sz="2000" dirty="0"/>
              <a:t> </a:t>
            </a:r>
            <a:r>
              <a:rPr lang="fr-FR" sz="2000" dirty="0" err="1"/>
              <a:t>it</a:t>
            </a:r>
            <a:r>
              <a:rPr lang="fr-FR" sz="2000" dirty="0"/>
              <a:t> face? </a:t>
            </a:r>
          </a:p>
          <a:p>
            <a:r>
              <a:rPr lang="fr-FR" sz="2000" dirty="0">
                <a:solidFill>
                  <a:schemeClr val="accent1"/>
                </a:solidFill>
              </a:rPr>
              <a:t>It </a:t>
            </a:r>
            <a:r>
              <a:rPr lang="fr-FR" sz="2000" dirty="0" err="1">
                <a:solidFill>
                  <a:schemeClr val="accent1"/>
                </a:solidFill>
              </a:rPr>
              <a:t>will</a:t>
            </a:r>
            <a:r>
              <a:rPr lang="fr-FR" sz="2000" dirty="0">
                <a:solidFill>
                  <a:schemeClr val="accent1"/>
                </a:solidFill>
              </a:rPr>
              <a:t> have to </a:t>
            </a:r>
            <a:r>
              <a:rPr lang="fr-FR" sz="2000" dirty="0" err="1">
                <a:solidFill>
                  <a:schemeClr val="accent1"/>
                </a:solidFill>
              </a:rPr>
              <a:t>borrow</a:t>
            </a:r>
            <a:r>
              <a:rPr lang="fr-FR" sz="2000" dirty="0">
                <a:solidFill>
                  <a:schemeClr val="accent1"/>
                </a:solidFill>
              </a:rPr>
              <a:t> money to finance </a:t>
            </a:r>
            <a:r>
              <a:rPr lang="fr-FR" sz="2000" dirty="0" err="1">
                <a:solidFill>
                  <a:schemeClr val="accent1"/>
                </a:solidFill>
              </a:rPr>
              <a:t>its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debt</a:t>
            </a:r>
            <a:endParaRPr lang="fr-FR" sz="2000" dirty="0">
              <a:solidFill>
                <a:schemeClr val="accent1"/>
              </a:solidFill>
            </a:endParaRPr>
          </a:p>
          <a:p>
            <a:endParaRPr lang="fr-FR" sz="2000" dirty="0">
              <a:solidFill>
                <a:schemeClr val="accent1"/>
              </a:solidFill>
            </a:endParaRPr>
          </a:p>
          <a:p>
            <a:pPr marL="457200" indent="-457200">
              <a:buAutoNum type="arabicParenR" startAt="6"/>
            </a:pPr>
            <a:r>
              <a:rPr lang="fr-FR" sz="2000" dirty="0" err="1"/>
              <a:t>What</a:t>
            </a:r>
            <a:r>
              <a:rPr lang="fr-FR" sz="2000" dirty="0"/>
              <a:t> </a:t>
            </a:r>
            <a:r>
              <a:rPr lang="fr-FR" sz="2000" dirty="0" err="1"/>
              <a:t>is</a:t>
            </a:r>
            <a:r>
              <a:rPr lang="fr-FR" sz="2000" dirty="0"/>
              <a:t> the </a:t>
            </a:r>
            <a:r>
              <a:rPr lang="fr-FR" sz="2000" dirty="0" err="1"/>
              <a:t>wage-price</a:t>
            </a:r>
            <a:r>
              <a:rPr lang="fr-FR" sz="2000" dirty="0"/>
              <a:t> spiral? </a:t>
            </a:r>
          </a:p>
          <a:p>
            <a:r>
              <a:rPr lang="fr-FR" sz="2000" dirty="0" err="1">
                <a:solidFill>
                  <a:schemeClr val="accent1"/>
                </a:solidFill>
              </a:rPr>
              <a:t>When</a:t>
            </a:r>
            <a:r>
              <a:rPr lang="fr-FR" sz="2000" dirty="0">
                <a:solidFill>
                  <a:schemeClr val="accent1"/>
                </a:solidFill>
              </a:rPr>
              <a:t> inflation </a:t>
            </a:r>
            <a:r>
              <a:rPr lang="fr-FR" sz="2000" dirty="0" err="1">
                <a:solidFill>
                  <a:schemeClr val="accent1"/>
                </a:solidFill>
              </a:rPr>
              <a:t>is</a:t>
            </a:r>
            <a:r>
              <a:rPr lang="fr-FR" sz="2000" dirty="0">
                <a:solidFill>
                  <a:schemeClr val="accent1"/>
                </a:solidFill>
              </a:rPr>
              <a:t> high,  </a:t>
            </a:r>
            <a:r>
              <a:rPr lang="fr-FR" sz="2000" dirty="0" err="1">
                <a:solidFill>
                  <a:schemeClr val="accent1"/>
                </a:solidFill>
              </a:rPr>
              <a:t>workers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ask</a:t>
            </a:r>
            <a:r>
              <a:rPr lang="fr-FR" sz="2000" dirty="0">
                <a:solidFill>
                  <a:schemeClr val="accent1"/>
                </a:solidFill>
              </a:rPr>
              <a:t> for </a:t>
            </a:r>
            <a:r>
              <a:rPr lang="fr-FR" sz="2000" dirty="0" err="1">
                <a:solidFill>
                  <a:schemeClr val="accent1"/>
                </a:solidFill>
              </a:rPr>
              <a:t>salary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increases</a:t>
            </a:r>
            <a:r>
              <a:rPr lang="fr-FR" sz="2000" dirty="0">
                <a:solidFill>
                  <a:schemeClr val="accent1"/>
                </a:solidFill>
              </a:rPr>
              <a:t>, </a:t>
            </a:r>
            <a:r>
              <a:rPr lang="fr-FR" sz="2000" dirty="0" err="1">
                <a:solidFill>
                  <a:schemeClr val="accent1"/>
                </a:solidFill>
              </a:rPr>
              <a:t>which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itself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creates</a:t>
            </a:r>
            <a:r>
              <a:rPr lang="fr-FR" sz="2000" dirty="0">
                <a:solidFill>
                  <a:schemeClr val="accent1"/>
                </a:solidFill>
              </a:rPr>
              <a:t> inflation</a:t>
            </a:r>
          </a:p>
          <a:p>
            <a:r>
              <a:rPr lang="fr-FR" sz="2000" dirty="0"/>
              <a:t>Is </a:t>
            </a:r>
            <a:r>
              <a:rPr lang="fr-FR" sz="2000" dirty="0" err="1"/>
              <a:t>increasing</a:t>
            </a:r>
            <a:r>
              <a:rPr lang="fr-FR" sz="2000" dirty="0"/>
              <a:t> the </a:t>
            </a:r>
            <a:r>
              <a:rPr lang="fr-FR" sz="2000" dirty="0" err="1"/>
              <a:t>interest</a:t>
            </a:r>
            <a:r>
              <a:rPr lang="fr-FR" sz="2000" dirty="0"/>
              <a:t> rates a good </a:t>
            </a:r>
            <a:r>
              <a:rPr lang="fr-FR" sz="2000" dirty="0" err="1"/>
              <a:t>way</a:t>
            </a:r>
            <a:r>
              <a:rPr lang="fr-FR" sz="2000" dirty="0"/>
              <a:t> to </a:t>
            </a:r>
            <a:r>
              <a:rPr lang="fr-FR" sz="2000" dirty="0" err="1"/>
              <a:t>curb</a:t>
            </a:r>
            <a:r>
              <a:rPr lang="fr-FR" sz="2000" dirty="0"/>
              <a:t> inflation? </a:t>
            </a:r>
            <a:r>
              <a:rPr lang="fr-FR" sz="2000" dirty="0" err="1"/>
              <a:t>What</a:t>
            </a:r>
            <a:r>
              <a:rPr lang="fr-FR" sz="2000" dirty="0"/>
              <a:t> </a:t>
            </a:r>
            <a:r>
              <a:rPr lang="fr-FR" sz="2000" dirty="0" err="1"/>
              <a:t>may</a:t>
            </a:r>
            <a:r>
              <a:rPr lang="fr-FR" sz="2000" dirty="0"/>
              <a:t> </a:t>
            </a:r>
            <a:r>
              <a:rPr lang="fr-FR" sz="2000" dirty="0" err="1"/>
              <a:t>be</a:t>
            </a:r>
            <a:r>
              <a:rPr lang="fr-FR" sz="2000" dirty="0"/>
              <a:t> the </a:t>
            </a:r>
            <a:r>
              <a:rPr lang="fr-FR" sz="2000" dirty="0" err="1"/>
              <a:t>consequence</a:t>
            </a:r>
            <a:r>
              <a:rPr lang="fr-FR" sz="2000" dirty="0"/>
              <a:t> of </a:t>
            </a:r>
            <a:r>
              <a:rPr lang="fr-FR" sz="2000" dirty="0" err="1"/>
              <a:t>such</a:t>
            </a:r>
            <a:r>
              <a:rPr lang="fr-FR" sz="2000" dirty="0"/>
              <a:t> a </a:t>
            </a:r>
            <a:r>
              <a:rPr lang="fr-FR" sz="2000" dirty="0" err="1"/>
              <a:t>policy</a:t>
            </a:r>
            <a:r>
              <a:rPr lang="fr-FR" sz="2000" dirty="0"/>
              <a:t>? </a:t>
            </a:r>
          </a:p>
          <a:p>
            <a:r>
              <a:rPr lang="fr-FR" sz="2000" dirty="0">
                <a:solidFill>
                  <a:schemeClr val="accent1"/>
                </a:solidFill>
              </a:rPr>
              <a:t>It </a:t>
            </a:r>
            <a:r>
              <a:rPr lang="fr-FR" sz="2000" dirty="0" err="1">
                <a:solidFill>
                  <a:schemeClr val="accent1"/>
                </a:solidFill>
              </a:rPr>
              <a:t>is</a:t>
            </a:r>
            <a:r>
              <a:rPr lang="fr-FR" sz="2000" dirty="0">
                <a:solidFill>
                  <a:schemeClr val="accent1"/>
                </a:solidFill>
              </a:rPr>
              <a:t> in the short-</a:t>
            </a:r>
            <a:r>
              <a:rPr lang="fr-FR" sz="2000" dirty="0" err="1">
                <a:solidFill>
                  <a:schemeClr val="accent1"/>
                </a:solidFill>
              </a:rPr>
              <a:t>term</a:t>
            </a:r>
            <a:r>
              <a:rPr lang="fr-FR" sz="2000" dirty="0">
                <a:solidFill>
                  <a:schemeClr val="accent1"/>
                </a:solidFill>
              </a:rPr>
              <a:t>, but </a:t>
            </a:r>
            <a:r>
              <a:rPr lang="fr-FR" sz="2000" dirty="0" err="1">
                <a:solidFill>
                  <a:schemeClr val="accent1"/>
                </a:solidFill>
              </a:rPr>
              <a:t>then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it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may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fr-FR" sz="2000" dirty="0" err="1">
                <a:solidFill>
                  <a:schemeClr val="accent1"/>
                </a:solidFill>
              </a:rPr>
              <a:t>depress</a:t>
            </a:r>
            <a:r>
              <a:rPr lang="fr-FR" sz="2000" dirty="0">
                <a:solidFill>
                  <a:schemeClr val="accent1"/>
                </a:solidFill>
              </a:rPr>
              <a:t> the </a:t>
            </a:r>
            <a:r>
              <a:rPr lang="fr-FR" sz="2000" dirty="0" err="1">
                <a:solidFill>
                  <a:schemeClr val="accent1"/>
                </a:solidFill>
              </a:rPr>
              <a:t>demand</a:t>
            </a:r>
            <a:endParaRPr lang="fr-FR" sz="2000" dirty="0">
              <a:solidFill>
                <a:schemeClr val="accent1"/>
              </a:solidFill>
            </a:endParaRP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8228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1FBF34-C7EB-8B9C-C7D5-1EC182408D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84AD8-9984-A18F-904A-0E15CC986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472966"/>
          </a:xfrm>
        </p:spPr>
        <p:txBody>
          <a:bodyPr>
            <a:normAutofit/>
          </a:bodyPr>
          <a:lstStyle/>
          <a:p>
            <a:r>
              <a:rPr lang="fr-FR" sz="2400" dirty="0"/>
              <a:t>US </a:t>
            </a:r>
            <a:r>
              <a:rPr lang="fr-FR" sz="2400" dirty="0" err="1"/>
              <a:t>current</a:t>
            </a:r>
            <a:r>
              <a:rPr lang="fr-FR" sz="2400" dirty="0"/>
              <a:t> </a:t>
            </a:r>
            <a:r>
              <a:rPr lang="fr-FR" sz="2400" dirty="0" err="1"/>
              <a:t>account</a:t>
            </a:r>
            <a:r>
              <a:rPr lang="fr-FR" sz="2400" dirty="0"/>
              <a:t> </a:t>
            </a:r>
            <a:r>
              <a:rPr lang="fr-FR" sz="2400" dirty="0" err="1"/>
              <a:t>deficit</a:t>
            </a:r>
            <a:r>
              <a:rPr lang="fr-FR" sz="2400" dirty="0"/>
              <a:t>: </a:t>
            </a:r>
            <a:r>
              <a:rPr lang="fr-FR" sz="2400" dirty="0" err="1"/>
              <a:t>should</a:t>
            </a:r>
            <a:r>
              <a:rPr lang="fr-FR" sz="2400" dirty="0"/>
              <a:t> </a:t>
            </a:r>
            <a:r>
              <a:rPr lang="fr-FR" sz="2400" dirty="0" err="1"/>
              <a:t>we</a:t>
            </a:r>
            <a:r>
              <a:rPr lang="fr-FR" sz="2400" dirty="0"/>
              <a:t> </a:t>
            </a:r>
            <a:r>
              <a:rPr lang="fr-FR" sz="2400" dirty="0" err="1"/>
              <a:t>worry</a:t>
            </a:r>
            <a:r>
              <a:rPr lang="fr-FR" sz="2400" dirty="0"/>
              <a:t>?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3D23BF-C2BD-02E5-2CA6-6281E2D722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93683"/>
            <a:ext cx="9144000" cy="4564117"/>
          </a:xfrm>
        </p:spPr>
        <p:txBody>
          <a:bodyPr/>
          <a:lstStyle/>
          <a:p>
            <a:pPr algn="l"/>
            <a:endParaRPr lang="fr-FR" dirty="0"/>
          </a:p>
          <a:p>
            <a:pPr algn="l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70E4D62-2A78-C389-6FCB-7EAA4F7B68B2}"/>
              </a:ext>
            </a:extLst>
          </p:cNvPr>
          <p:cNvSpPr txBox="1"/>
          <p:nvPr/>
        </p:nvSpPr>
        <p:spPr>
          <a:xfrm>
            <a:off x="725214" y="353216"/>
            <a:ext cx="9942785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Quiz: </a:t>
            </a:r>
          </a:p>
          <a:p>
            <a:pPr marL="342900" indent="-342900">
              <a:buAutoNum type="arabicParenR"/>
            </a:pP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did</a:t>
            </a:r>
            <a:r>
              <a:rPr lang="fr-FR" dirty="0"/>
              <a:t> China </a:t>
            </a:r>
            <a:r>
              <a:rPr lang="fr-FR" dirty="0" err="1"/>
              <a:t>join</a:t>
            </a:r>
            <a:r>
              <a:rPr lang="fr-FR" dirty="0"/>
              <a:t> the WTO? </a:t>
            </a: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did</a:t>
            </a:r>
            <a:r>
              <a:rPr lang="fr-FR" dirty="0"/>
              <a:t> the US encourage </a:t>
            </a:r>
            <a:r>
              <a:rPr lang="fr-FR" dirty="0" err="1"/>
              <a:t>this</a:t>
            </a:r>
            <a:r>
              <a:rPr lang="fr-FR" dirty="0"/>
              <a:t> at </a:t>
            </a:r>
            <a:r>
              <a:rPr lang="fr-FR" dirty="0" err="1"/>
              <a:t>that</a:t>
            </a:r>
            <a:r>
              <a:rPr lang="fr-FR" dirty="0"/>
              <a:t> time? </a:t>
            </a:r>
          </a:p>
          <a:p>
            <a:r>
              <a:rPr lang="fr-FR" dirty="0">
                <a:solidFill>
                  <a:schemeClr val="accent1"/>
                </a:solidFill>
              </a:rPr>
              <a:t>2001- convergence – mondialisation heureuse- more </a:t>
            </a:r>
            <a:r>
              <a:rPr lang="fr-FR" dirty="0" err="1">
                <a:solidFill>
                  <a:schemeClr val="accent1"/>
                </a:solidFill>
              </a:rPr>
              <a:t>freedom</a:t>
            </a:r>
            <a:r>
              <a:rPr lang="fr-FR" dirty="0">
                <a:solidFill>
                  <a:schemeClr val="accent1"/>
                </a:solidFill>
              </a:rPr>
              <a:t> , </a:t>
            </a:r>
            <a:r>
              <a:rPr lang="fr-FR" dirty="0" err="1">
                <a:solidFill>
                  <a:schemeClr val="accent1"/>
                </a:solidFill>
              </a:rPr>
              <a:t>democracy</a:t>
            </a:r>
            <a:endParaRPr lang="fr-FR" dirty="0">
              <a:solidFill>
                <a:schemeClr val="accent1"/>
              </a:solidFill>
            </a:endParaRPr>
          </a:p>
          <a:p>
            <a:r>
              <a:rPr lang="fr-FR" dirty="0"/>
              <a:t>2) </a:t>
            </a:r>
            <a:r>
              <a:rPr lang="fr-FR" dirty="0" err="1"/>
              <a:t>Give</a:t>
            </a:r>
            <a:r>
              <a:rPr lang="fr-FR" dirty="0"/>
              <a:t> </a:t>
            </a:r>
            <a:r>
              <a:rPr lang="fr-FR" dirty="0" err="1"/>
              <a:t>three</a:t>
            </a:r>
            <a:r>
              <a:rPr lang="fr-FR" dirty="0"/>
              <a:t> countries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ran</a:t>
            </a:r>
            <a:r>
              <a:rPr lang="fr-FR" dirty="0"/>
              <a:t> a surplus in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current</a:t>
            </a:r>
            <a:r>
              <a:rPr lang="fr-FR" dirty="0"/>
              <a:t> </a:t>
            </a:r>
            <a:r>
              <a:rPr lang="fr-FR" dirty="0" err="1"/>
              <a:t>accounts</a:t>
            </a:r>
            <a:r>
              <a:rPr lang="fr-FR" dirty="0"/>
              <a:t> in 2023? </a:t>
            </a:r>
          </a:p>
          <a:p>
            <a:endParaRPr lang="fr-FR" dirty="0"/>
          </a:p>
          <a:p>
            <a:r>
              <a:rPr lang="fr-FR" dirty="0">
                <a:solidFill>
                  <a:schemeClr val="accent1"/>
                </a:solidFill>
              </a:rPr>
              <a:t>China, Japan, Germany, Emirates, </a:t>
            </a:r>
          </a:p>
          <a:p>
            <a:endParaRPr lang="fr-FR" dirty="0"/>
          </a:p>
          <a:p>
            <a:r>
              <a:rPr lang="fr-FR" dirty="0"/>
              <a:t>3)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three</a:t>
            </a:r>
            <a:r>
              <a:rPr lang="fr-FR" dirty="0"/>
              <a:t> major positive </a:t>
            </a:r>
            <a:r>
              <a:rPr lang="fr-FR" dirty="0" err="1"/>
              <a:t>consequences</a:t>
            </a:r>
            <a:r>
              <a:rPr lang="fr-FR" dirty="0"/>
              <a:t> of the China </a:t>
            </a:r>
            <a:r>
              <a:rPr lang="fr-FR" dirty="0" err="1"/>
              <a:t>shock</a:t>
            </a:r>
            <a:r>
              <a:rPr lang="fr-FR" dirty="0"/>
              <a:t> in the US?</a:t>
            </a:r>
          </a:p>
          <a:p>
            <a:r>
              <a:rPr lang="fr-FR" dirty="0">
                <a:solidFill>
                  <a:schemeClr val="accent1"/>
                </a:solidFill>
              </a:rPr>
              <a:t>Cheap </a:t>
            </a:r>
            <a:r>
              <a:rPr lang="fr-FR" dirty="0" err="1">
                <a:solidFill>
                  <a:schemeClr val="accent1"/>
                </a:solidFill>
              </a:rPr>
              <a:t>products</a:t>
            </a:r>
            <a:endParaRPr lang="fr-FR" dirty="0">
              <a:solidFill>
                <a:schemeClr val="accent1"/>
              </a:solidFill>
            </a:endParaRPr>
          </a:p>
          <a:p>
            <a:r>
              <a:rPr lang="fr-FR" dirty="0">
                <a:solidFill>
                  <a:schemeClr val="accent1"/>
                </a:solidFill>
              </a:rPr>
              <a:t>High </a:t>
            </a:r>
            <a:r>
              <a:rPr lang="fr-FR" dirty="0" err="1">
                <a:solidFill>
                  <a:schemeClr val="accent1"/>
                </a:solidFill>
              </a:rPr>
              <a:t>housing</a:t>
            </a:r>
            <a:r>
              <a:rPr lang="fr-FR" dirty="0">
                <a:solidFill>
                  <a:schemeClr val="accent1"/>
                </a:solidFill>
              </a:rPr>
              <a:t> </a:t>
            </a:r>
            <a:r>
              <a:rPr lang="fr-FR" dirty="0" err="1">
                <a:solidFill>
                  <a:schemeClr val="accent1"/>
                </a:solidFill>
              </a:rPr>
              <a:t>prices</a:t>
            </a:r>
            <a:endParaRPr lang="fr-FR" dirty="0">
              <a:solidFill>
                <a:schemeClr val="accent1"/>
              </a:solidFill>
            </a:endParaRPr>
          </a:p>
          <a:p>
            <a:r>
              <a:rPr lang="fr-FR" dirty="0">
                <a:solidFill>
                  <a:schemeClr val="accent1"/>
                </a:solidFill>
              </a:rPr>
              <a:t>Low inflation</a:t>
            </a:r>
          </a:p>
          <a:p>
            <a:endParaRPr lang="fr-FR" dirty="0"/>
          </a:p>
          <a:p>
            <a:r>
              <a:rPr lang="fr-FR" dirty="0"/>
              <a:t>4) </a:t>
            </a:r>
            <a:r>
              <a:rPr lang="fr-FR" dirty="0" err="1"/>
              <a:t>Considering</a:t>
            </a:r>
            <a:r>
              <a:rPr lang="fr-FR" dirty="0"/>
              <a:t> </a:t>
            </a:r>
            <a:r>
              <a:rPr lang="fr-FR" dirty="0" err="1"/>
              <a:t>China’s</a:t>
            </a:r>
            <a:r>
              <a:rPr lang="fr-FR" dirty="0"/>
              <a:t> massive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reserves</a:t>
            </a:r>
            <a:r>
              <a:rPr lang="fr-FR" dirty="0"/>
              <a:t>  (3 Trillion $ in Jan 2024), </a:t>
            </a:r>
            <a:r>
              <a:rPr lang="fr-FR" dirty="0" err="1"/>
              <a:t>why</a:t>
            </a:r>
            <a:r>
              <a:rPr lang="fr-FR" dirty="0"/>
              <a:t> have </a:t>
            </a:r>
            <a:r>
              <a:rPr lang="fr-FR" dirty="0" err="1"/>
              <a:t>they</a:t>
            </a:r>
            <a:r>
              <a:rPr lang="fr-FR" dirty="0"/>
              <a:t> not </a:t>
            </a:r>
            <a:r>
              <a:rPr lang="fr-FR" dirty="0" err="1"/>
              <a:t>exactly</a:t>
            </a:r>
            <a:r>
              <a:rPr lang="fr-FR" dirty="0"/>
              <a:t> </a:t>
            </a:r>
            <a:r>
              <a:rPr lang="fr-FR" dirty="0" err="1"/>
              <a:t>played</a:t>
            </a:r>
            <a:r>
              <a:rPr lang="fr-FR" dirty="0"/>
              <a:t> by the </a:t>
            </a:r>
            <a:r>
              <a:rPr lang="fr-FR" dirty="0" err="1"/>
              <a:t>rules</a:t>
            </a:r>
            <a:r>
              <a:rPr lang="fr-FR" dirty="0"/>
              <a:t>? </a:t>
            </a:r>
          </a:p>
          <a:p>
            <a:r>
              <a:rPr lang="fr-FR" dirty="0" err="1">
                <a:solidFill>
                  <a:schemeClr val="accent1"/>
                </a:solidFill>
              </a:rPr>
              <a:t>Artificially</a:t>
            </a:r>
            <a:r>
              <a:rPr lang="fr-FR" dirty="0">
                <a:solidFill>
                  <a:schemeClr val="accent1"/>
                </a:solidFill>
              </a:rPr>
              <a:t> Low </a:t>
            </a:r>
            <a:r>
              <a:rPr lang="fr-FR" dirty="0" err="1">
                <a:solidFill>
                  <a:schemeClr val="accent1"/>
                </a:solidFill>
              </a:rPr>
              <a:t>interest</a:t>
            </a:r>
            <a:r>
              <a:rPr lang="fr-FR" dirty="0">
                <a:solidFill>
                  <a:schemeClr val="accent1"/>
                </a:solidFill>
              </a:rPr>
              <a:t> rates (Bank of China)</a:t>
            </a:r>
          </a:p>
          <a:p>
            <a:endParaRPr lang="fr-FR" dirty="0"/>
          </a:p>
          <a:p>
            <a:r>
              <a:rPr lang="fr-FR" dirty="0"/>
              <a:t>5) </a:t>
            </a:r>
            <a:r>
              <a:rPr lang="fr-FR" dirty="0" err="1"/>
              <a:t>Explain</a:t>
            </a:r>
            <a:r>
              <a:rPr lang="fr-FR" dirty="0"/>
              <a:t> the ‘</a:t>
            </a:r>
            <a:r>
              <a:rPr lang="fr-FR" dirty="0" err="1"/>
              <a:t>elephant</a:t>
            </a:r>
            <a:r>
              <a:rPr lang="fr-FR" dirty="0"/>
              <a:t> </a:t>
            </a:r>
            <a:r>
              <a:rPr lang="fr-FR" dirty="0" err="1"/>
              <a:t>curve</a:t>
            </a:r>
            <a:r>
              <a:rPr lang="fr-FR" dirty="0"/>
              <a:t>’ as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described</a:t>
            </a:r>
            <a:r>
              <a:rPr lang="fr-FR" dirty="0"/>
              <a:t> by Branco </a:t>
            </a:r>
            <a:r>
              <a:rPr lang="fr-FR" dirty="0" err="1"/>
              <a:t>Milanovic</a:t>
            </a:r>
            <a:r>
              <a:rPr lang="fr-FR" dirty="0"/>
              <a:t>? </a:t>
            </a:r>
          </a:p>
          <a:p>
            <a:endParaRPr lang="fr-FR" dirty="0"/>
          </a:p>
          <a:p>
            <a:r>
              <a:rPr lang="fr-FR" dirty="0"/>
              <a:t>6) </a:t>
            </a:r>
            <a:r>
              <a:rPr lang="fr-FR" dirty="0" err="1"/>
              <a:t>Give</a:t>
            </a:r>
            <a:r>
              <a:rPr lang="fr-FR" dirty="0"/>
              <a:t> </a:t>
            </a:r>
            <a:r>
              <a:rPr lang="fr-FR" dirty="0" err="1"/>
              <a:t>three</a:t>
            </a:r>
            <a:r>
              <a:rPr lang="fr-FR" dirty="0"/>
              <a:t> </a:t>
            </a:r>
            <a:r>
              <a:rPr lang="fr-FR" dirty="0" err="1"/>
              <a:t>reasons</a:t>
            </a:r>
            <a:r>
              <a:rPr lang="fr-FR" dirty="0"/>
              <a:t> </a:t>
            </a:r>
            <a:r>
              <a:rPr lang="fr-FR" dirty="0" err="1"/>
              <a:t>why</a:t>
            </a:r>
            <a:r>
              <a:rPr lang="fr-FR" dirty="0"/>
              <a:t> the US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debt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still</a:t>
            </a:r>
            <a:r>
              <a:rPr lang="fr-FR" dirty="0"/>
              <a:t> </a:t>
            </a:r>
            <a:r>
              <a:rPr lang="fr-FR" dirty="0" err="1"/>
              <a:t>considered</a:t>
            </a:r>
            <a:r>
              <a:rPr lang="fr-FR" dirty="0"/>
              <a:t> ‘</a:t>
            </a:r>
            <a:r>
              <a:rPr lang="fr-FR" dirty="0" err="1"/>
              <a:t>sustainable</a:t>
            </a:r>
            <a:r>
              <a:rPr lang="fr-FR" dirty="0"/>
              <a:t>’</a:t>
            </a:r>
          </a:p>
          <a:p>
            <a:r>
              <a:rPr lang="fr-FR" dirty="0" err="1">
                <a:solidFill>
                  <a:schemeClr val="accent1"/>
                </a:solidFill>
              </a:rPr>
              <a:t>Debt</a:t>
            </a:r>
            <a:r>
              <a:rPr lang="fr-FR" dirty="0">
                <a:solidFill>
                  <a:schemeClr val="accent1"/>
                </a:solidFill>
              </a:rPr>
              <a:t> in $</a:t>
            </a:r>
          </a:p>
          <a:p>
            <a:r>
              <a:rPr lang="fr-FR" dirty="0">
                <a:solidFill>
                  <a:schemeClr val="accent1"/>
                </a:solidFill>
              </a:rPr>
              <a:t>Trust in the </a:t>
            </a:r>
            <a:r>
              <a:rPr lang="fr-FR" dirty="0" err="1">
                <a:solidFill>
                  <a:schemeClr val="accent1"/>
                </a:solidFill>
              </a:rPr>
              <a:t>health</a:t>
            </a:r>
            <a:r>
              <a:rPr lang="fr-FR" dirty="0">
                <a:solidFill>
                  <a:schemeClr val="accent1"/>
                </a:solidFill>
              </a:rPr>
              <a:t> of US </a:t>
            </a:r>
            <a:r>
              <a:rPr lang="fr-FR" dirty="0" err="1">
                <a:solidFill>
                  <a:schemeClr val="accent1"/>
                </a:solidFill>
              </a:rPr>
              <a:t>economy</a:t>
            </a:r>
            <a:endParaRPr lang="fr-FR" dirty="0">
              <a:solidFill>
                <a:schemeClr val="accent1"/>
              </a:solidFill>
            </a:endParaRPr>
          </a:p>
          <a:p>
            <a:r>
              <a:rPr lang="fr-FR" dirty="0"/>
              <a:t>7) </a:t>
            </a:r>
            <a:r>
              <a:rPr lang="fr-FR" dirty="0" err="1"/>
              <a:t>Why</a:t>
            </a:r>
            <a:r>
              <a:rPr lang="fr-FR" dirty="0"/>
              <a:t> do </a:t>
            </a:r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economists</a:t>
            </a:r>
            <a:r>
              <a:rPr lang="fr-FR" dirty="0"/>
              <a:t> </a:t>
            </a:r>
            <a:r>
              <a:rPr lang="fr-FR" dirty="0" err="1"/>
              <a:t>consider</a:t>
            </a:r>
            <a:r>
              <a:rPr lang="fr-FR" dirty="0"/>
              <a:t> the </a:t>
            </a:r>
            <a:r>
              <a:rPr lang="fr-FR" dirty="0" err="1"/>
              <a:t>recent</a:t>
            </a:r>
            <a:r>
              <a:rPr lang="fr-FR" dirty="0"/>
              <a:t> American </a:t>
            </a:r>
            <a:r>
              <a:rPr lang="fr-FR" dirty="0" err="1"/>
              <a:t>economy</a:t>
            </a:r>
            <a:r>
              <a:rPr lang="fr-FR" dirty="0"/>
              <a:t> (</a:t>
            </a:r>
            <a:r>
              <a:rPr lang="fr-FR" dirty="0" err="1"/>
              <a:t>since</a:t>
            </a:r>
            <a:r>
              <a:rPr lang="fr-FR" dirty="0"/>
              <a:t> approx 2012) as ‘a </a:t>
            </a:r>
            <a:r>
              <a:rPr lang="fr-FR" dirty="0" err="1"/>
              <a:t>repudiation</a:t>
            </a:r>
            <a:r>
              <a:rPr lang="fr-FR" dirty="0"/>
              <a:t> of free </a:t>
            </a:r>
            <a:r>
              <a:rPr lang="fr-FR" dirty="0" err="1"/>
              <a:t>trade</a:t>
            </a:r>
            <a:r>
              <a:rPr lang="fr-FR" dirty="0"/>
              <a:t>’? </a:t>
            </a:r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091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2F5D5-6270-49B0-D874-85F16C4CF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D14ADCB-63D6-433C-EDAA-4FF620A38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18" y="-26531"/>
            <a:ext cx="9144000" cy="579424"/>
          </a:xfrm>
        </p:spPr>
        <p:txBody>
          <a:bodyPr>
            <a:normAutofit/>
          </a:bodyPr>
          <a:lstStyle/>
          <a:p>
            <a:pPr algn="l"/>
            <a:r>
              <a:rPr lang="fr-FR" b="1" dirty="0"/>
              <a:t> 			China: </a:t>
            </a:r>
            <a:r>
              <a:rPr lang="fr-FR" b="1" dirty="0" err="1"/>
              <a:t>steroid</a:t>
            </a:r>
            <a:r>
              <a:rPr lang="fr-FR" b="1" dirty="0"/>
              <a:t> </a:t>
            </a:r>
            <a:r>
              <a:rPr lang="fr-FR" b="1" dirty="0" err="1"/>
              <a:t>growth</a:t>
            </a:r>
            <a:r>
              <a:rPr lang="fr-FR" b="1" dirty="0"/>
              <a:t>? 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421903C-9E55-FAC5-EE62-4BB283A52E8D}"/>
              </a:ext>
            </a:extLst>
          </p:cNvPr>
          <p:cNvSpPr txBox="1"/>
          <p:nvPr/>
        </p:nvSpPr>
        <p:spPr>
          <a:xfrm>
            <a:off x="6411310" y="2249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4B73BAC-0ADC-62D0-7459-9EF5C691C71A}"/>
              </a:ext>
            </a:extLst>
          </p:cNvPr>
          <p:cNvSpPr txBox="1"/>
          <p:nvPr/>
        </p:nvSpPr>
        <p:spPr>
          <a:xfrm>
            <a:off x="4686300" y="34601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5B28476-2461-B94A-D26E-B9EB8202A1AB}"/>
              </a:ext>
            </a:extLst>
          </p:cNvPr>
          <p:cNvSpPr txBox="1"/>
          <p:nvPr/>
        </p:nvSpPr>
        <p:spPr>
          <a:xfrm>
            <a:off x="3056021" y="10226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2B1630C-F462-A92E-849D-AE510FF55B9A}"/>
              </a:ext>
            </a:extLst>
          </p:cNvPr>
          <p:cNvSpPr txBox="1"/>
          <p:nvPr/>
        </p:nvSpPr>
        <p:spPr>
          <a:xfrm>
            <a:off x="786809" y="1679944"/>
            <a:ext cx="1290000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characterizes</a:t>
            </a:r>
            <a:r>
              <a:rPr lang="fr-FR" dirty="0"/>
              <a:t> the ‘</a:t>
            </a:r>
            <a:r>
              <a:rPr lang="fr-FR" dirty="0" err="1"/>
              <a:t>typical</a:t>
            </a:r>
            <a:r>
              <a:rPr lang="fr-FR" dirty="0"/>
              <a:t>’ </a:t>
            </a:r>
            <a:r>
              <a:rPr lang="fr-FR" dirty="0" err="1"/>
              <a:t>Chinese</a:t>
            </a:r>
            <a:r>
              <a:rPr lang="fr-FR" dirty="0"/>
              <a:t> consumer and </a:t>
            </a:r>
            <a:r>
              <a:rPr lang="fr-FR" dirty="0" err="1"/>
              <a:t>why</a:t>
            </a:r>
            <a:r>
              <a:rPr lang="fr-FR" dirty="0"/>
              <a:t>? </a:t>
            </a:r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r>
              <a:rPr lang="fr-FR" dirty="0" err="1"/>
              <a:t>Why</a:t>
            </a:r>
            <a:r>
              <a:rPr lang="fr-FR" dirty="0"/>
              <a:t> has the </a:t>
            </a:r>
            <a:r>
              <a:rPr lang="fr-FR" dirty="0" err="1"/>
              <a:t>Chinese</a:t>
            </a:r>
            <a:r>
              <a:rPr lang="fr-FR" dirty="0"/>
              <a:t> State been the key to </a:t>
            </a:r>
            <a:r>
              <a:rPr lang="fr-FR" dirty="0" err="1"/>
              <a:t>China’s</a:t>
            </a:r>
            <a:r>
              <a:rPr lang="fr-FR" dirty="0"/>
              <a:t> transition </a:t>
            </a:r>
            <a:r>
              <a:rPr lang="fr-FR" dirty="0" err="1"/>
              <a:t>from</a:t>
            </a:r>
            <a:r>
              <a:rPr lang="fr-FR" dirty="0"/>
              <a:t> a ‘back-water country’ to the 1st (or 2</a:t>
            </a:r>
            <a:r>
              <a:rPr lang="fr-FR" baseline="30000" dirty="0"/>
              <a:t>nd</a:t>
            </a:r>
            <a:r>
              <a:rPr lang="fr-FR" dirty="0"/>
              <a:t> ) </a:t>
            </a:r>
            <a:r>
              <a:rPr lang="fr-FR" dirty="0" err="1"/>
              <a:t>economy</a:t>
            </a:r>
            <a:r>
              <a:rPr lang="fr-FR" dirty="0"/>
              <a:t> in the </a:t>
            </a:r>
            <a:r>
              <a:rPr lang="fr-FR" dirty="0" err="1"/>
              <a:t>workd</a:t>
            </a:r>
            <a:r>
              <a:rPr lang="fr-FR" dirty="0"/>
              <a:t>? </a:t>
            </a:r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r>
              <a:rPr lang="fr-FR" dirty="0" err="1"/>
              <a:t>What</a:t>
            </a:r>
            <a:r>
              <a:rPr lang="fr-FR" dirty="0"/>
              <a:t> are </a:t>
            </a:r>
            <a:r>
              <a:rPr lang="fr-FR" dirty="0" err="1"/>
              <a:t>S.O.Es</a:t>
            </a:r>
            <a:r>
              <a:rPr lang="fr-FR" dirty="0"/>
              <a:t>? </a:t>
            </a:r>
            <a:r>
              <a:rPr lang="fr-FR" dirty="0" err="1"/>
              <a:t>What</a:t>
            </a:r>
            <a:r>
              <a:rPr lang="fr-FR" dirty="0"/>
              <a:t> are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characteristics</a:t>
            </a:r>
            <a:r>
              <a:rPr lang="fr-FR" dirty="0"/>
              <a:t>? </a:t>
            </a:r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r>
              <a:rPr lang="fr-FR" dirty="0"/>
              <a:t>How has the </a:t>
            </a:r>
            <a:r>
              <a:rPr lang="fr-FR" dirty="0" err="1"/>
              <a:t>Chinese</a:t>
            </a:r>
            <a:r>
              <a:rPr lang="fr-FR" dirty="0"/>
              <a:t> state </a:t>
            </a:r>
            <a:r>
              <a:rPr lang="fr-FR" dirty="0" err="1"/>
              <a:t>reacted</a:t>
            </a:r>
            <a:r>
              <a:rPr lang="fr-FR" dirty="0"/>
              <a:t> to the 2008 </a:t>
            </a:r>
            <a:r>
              <a:rPr lang="fr-FR" dirty="0" err="1"/>
              <a:t>crisis</a:t>
            </a:r>
            <a:r>
              <a:rPr lang="fr-FR" dirty="0"/>
              <a:t>? </a:t>
            </a:r>
            <a:r>
              <a:rPr lang="fr-FR" dirty="0" err="1"/>
              <a:t>Consequences</a:t>
            </a:r>
            <a:r>
              <a:rPr lang="fr-FR" dirty="0"/>
              <a:t>? </a:t>
            </a:r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r>
              <a:rPr lang="fr-FR" dirty="0"/>
              <a:t>How has the </a:t>
            </a:r>
            <a:r>
              <a:rPr lang="fr-FR" dirty="0" err="1"/>
              <a:t>Chinese</a:t>
            </a:r>
            <a:r>
              <a:rPr lang="fr-FR" dirty="0"/>
              <a:t> state </a:t>
            </a:r>
            <a:r>
              <a:rPr lang="fr-FR" dirty="0" err="1"/>
              <a:t>tried</a:t>
            </a:r>
            <a:r>
              <a:rPr lang="fr-FR" dirty="0"/>
              <a:t> to change the </a:t>
            </a:r>
            <a:r>
              <a:rPr lang="fr-FR" dirty="0" err="1"/>
              <a:t>Chinese</a:t>
            </a:r>
            <a:r>
              <a:rPr lang="fr-FR" dirty="0"/>
              <a:t> export-</a:t>
            </a:r>
            <a:r>
              <a:rPr lang="fr-FR" dirty="0" err="1"/>
              <a:t>based</a:t>
            </a:r>
            <a:r>
              <a:rPr lang="fr-FR" dirty="0"/>
              <a:t> model </a:t>
            </a:r>
            <a:r>
              <a:rPr lang="fr-FR" dirty="0" err="1"/>
              <a:t>after</a:t>
            </a:r>
            <a:r>
              <a:rPr lang="fr-FR" dirty="0"/>
              <a:t> 2009-10?</a:t>
            </a:r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r>
              <a:rPr lang="fr-FR" dirty="0" err="1"/>
              <a:t>What</a:t>
            </a:r>
            <a:r>
              <a:rPr lang="fr-FR" dirty="0"/>
              <a:t> are the major challenges </a:t>
            </a:r>
            <a:r>
              <a:rPr lang="fr-FR" dirty="0" err="1"/>
              <a:t>faced</a:t>
            </a:r>
            <a:r>
              <a:rPr lang="fr-FR" dirty="0"/>
              <a:t> by China in the </a:t>
            </a:r>
            <a:r>
              <a:rPr lang="fr-FR" dirty="0" err="1"/>
              <a:t>past</a:t>
            </a:r>
            <a:r>
              <a:rPr lang="fr-FR" dirty="0"/>
              <a:t> 5 to 10 </a:t>
            </a:r>
            <a:r>
              <a:rPr lang="fr-FR" dirty="0" err="1"/>
              <a:t>years</a:t>
            </a:r>
            <a:r>
              <a:rPr lang="fr-FR" dirty="0"/>
              <a:t>?</a:t>
            </a:r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r>
              <a:rPr lang="fr-FR" dirty="0" err="1"/>
              <a:t>What</a:t>
            </a:r>
            <a:r>
              <a:rPr lang="fr-FR" dirty="0"/>
              <a:t> are the main assets of China in 2024, as far as the </a:t>
            </a:r>
            <a:r>
              <a:rPr lang="fr-FR" dirty="0" err="1"/>
              <a:t>economy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concerned</a:t>
            </a:r>
            <a:r>
              <a:rPr lang="fr-FR" dirty="0"/>
              <a:t>?    </a:t>
            </a:r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  <a:p>
            <a:pPr marL="342900" indent="-342900">
              <a:buAutoNum type="arabicParenR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583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AF4EBE-2C84-830C-AB41-2E50094BD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C38B1E-1790-EEAD-B7AC-73C526055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0375"/>
          </a:xfrm>
        </p:spPr>
        <p:txBody>
          <a:bodyPr>
            <a:noAutofit/>
          </a:bodyPr>
          <a:lstStyle/>
          <a:p>
            <a:r>
              <a:rPr lang="fr-FR" sz="2800" b="1" dirty="0"/>
              <a:t> Germany: the </a:t>
            </a:r>
            <a:r>
              <a:rPr lang="fr-FR" sz="2800" b="1" dirty="0" err="1"/>
              <a:t>sick</a:t>
            </a:r>
            <a:r>
              <a:rPr lang="fr-FR" sz="2800" b="1" dirty="0"/>
              <a:t> man of Europe </a:t>
            </a:r>
            <a:r>
              <a:rPr lang="fr-FR" sz="2800" b="1" dirty="0" err="1"/>
              <a:t>again</a:t>
            </a:r>
            <a:r>
              <a:rPr lang="fr-FR" sz="2800" b="1" dirty="0"/>
              <a:t>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E27FC6-3DC7-339B-7B72-6F1B13B02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211763"/>
          </a:xfrm>
        </p:spPr>
        <p:txBody>
          <a:bodyPr>
            <a:normAutofit/>
          </a:bodyPr>
          <a:lstStyle/>
          <a:p>
            <a:r>
              <a:rPr lang="fr-FR" dirty="0"/>
              <a:t>1)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did</a:t>
            </a:r>
            <a:r>
              <a:rPr lang="fr-FR" dirty="0"/>
              <a:t> Germany gain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re-unification</a:t>
            </a:r>
            <a:r>
              <a:rPr lang="fr-FR" dirty="0"/>
              <a:t>, </a:t>
            </a:r>
            <a:r>
              <a:rPr lang="fr-FR" dirty="0" err="1"/>
              <a:t>from</a:t>
            </a:r>
            <a:r>
              <a:rPr lang="fr-FR" dirty="0"/>
              <a:t> an </a:t>
            </a:r>
            <a:r>
              <a:rPr lang="fr-FR" dirty="0" err="1"/>
              <a:t>economic</a:t>
            </a:r>
            <a:r>
              <a:rPr lang="fr-FR" dirty="0"/>
              <a:t> point of </a:t>
            </a:r>
            <a:r>
              <a:rPr lang="fr-FR" dirty="0" err="1"/>
              <a:t>view</a:t>
            </a:r>
            <a:r>
              <a:rPr lang="fr-FR" dirty="0"/>
              <a:t>?</a:t>
            </a:r>
          </a:p>
          <a:p>
            <a:r>
              <a:rPr lang="fr-FR" dirty="0"/>
              <a:t>2) </a:t>
            </a:r>
            <a:r>
              <a:rPr lang="fr-FR" dirty="0" err="1"/>
              <a:t>Give</a:t>
            </a:r>
            <a:r>
              <a:rPr lang="fr-FR" dirty="0"/>
              <a:t> at least </a:t>
            </a:r>
            <a:r>
              <a:rPr lang="fr-FR" dirty="0" err="1"/>
              <a:t>three</a:t>
            </a:r>
            <a:r>
              <a:rPr lang="fr-FR" dirty="0"/>
              <a:t> </a:t>
            </a:r>
            <a:r>
              <a:rPr lang="fr-FR" dirty="0" err="1"/>
              <a:t>elements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can </a:t>
            </a:r>
            <a:r>
              <a:rPr lang="fr-FR" dirty="0" err="1"/>
              <a:t>explain</a:t>
            </a:r>
            <a:r>
              <a:rPr lang="fr-FR" dirty="0"/>
              <a:t> German </a:t>
            </a:r>
            <a:r>
              <a:rPr lang="fr-FR" dirty="0" err="1"/>
              <a:t>competitiveness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2005 to 2020</a:t>
            </a:r>
          </a:p>
          <a:p>
            <a:r>
              <a:rPr lang="fr-FR" dirty="0"/>
              <a:t>4) </a:t>
            </a:r>
            <a:r>
              <a:rPr lang="fr-FR" dirty="0" err="1"/>
              <a:t>Give</a:t>
            </a:r>
            <a:r>
              <a:rPr lang="fr-FR" dirty="0"/>
              <a:t> one </a:t>
            </a:r>
            <a:r>
              <a:rPr lang="fr-FR" dirty="0" err="1"/>
              <a:t>negative</a:t>
            </a:r>
            <a:r>
              <a:rPr lang="fr-FR" dirty="0"/>
              <a:t> </a:t>
            </a:r>
            <a:r>
              <a:rPr lang="fr-FR" dirty="0" err="1"/>
              <a:t>consequence</a:t>
            </a:r>
            <a:r>
              <a:rPr lang="fr-FR" dirty="0"/>
              <a:t> of the Hartz </a:t>
            </a:r>
            <a:r>
              <a:rPr lang="fr-FR" dirty="0" err="1"/>
              <a:t>reforms</a:t>
            </a:r>
            <a:r>
              <a:rPr lang="fr-FR" dirty="0"/>
              <a:t> </a:t>
            </a:r>
          </a:p>
          <a:p>
            <a:r>
              <a:rPr lang="fr-FR" dirty="0"/>
              <a:t>5) </a:t>
            </a: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there</a:t>
            </a:r>
            <a:r>
              <a:rPr lang="fr-FR" dirty="0"/>
              <a:t> a shift in German </a:t>
            </a:r>
            <a:r>
              <a:rPr lang="fr-FR" dirty="0" err="1"/>
              <a:t>policy</a:t>
            </a:r>
            <a:r>
              <a:rPr lang="fr-FR" dirty="0"/>
              <a:t> in 2008? (not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financial</a:t>
            </a:r>
            <a:r>
              <a:rPr lang="fr-FR" dirty="0"/>
              <a:t> </a:t>
            </a:r>
            <a:r>
              <a:rPr lang="fr-FR" dirty="0" err="1"/>
              <a:t>crisis</a:t>
            </a:r>
            <a:r>
              <a:rPr lang="fr-FR" dirty="0"/>
              <a:t>)</a:t>
            </a:r>
          </a:p>
          <a:p>
            <a:r>
              <a:rPr lang="fr-FR" dirty="0"/>
              <a:t>6) </a:t>
            </a:r>
            <a:r>
              <a:rPr lang="fr-FR" dirty="0" err="1"/>
              <a:t>Why</a:t>
            </a:r>
            <a:r>
              <a:rPr lang="fr-FR" dirty="0"/>
              <a:t> can </a:t>
            </a:r>
            <a:r>
              <a:rPr lang="fr-FR" dirty="0" err="1"/>
              <a:t>Germany’s</a:t>
            </a:r>
            <a:r>
              <a:rPr lang="fr-FR" dirty="0"/>
              <a:t> </a:t>
            </a:r>
            <a:r>
              <a:rPr lang="fr-FR" dirty="0" err="1"/>
              <a:t>trade</a:t>
            </a:r>
            <a:r>
              <a:rPr lang="fr-FR" dirty="0"/>
              <a:t> surplus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considered</a:t>
            </a:r>
            <a:r>
              <a:rPr lang="fr-FR" dirty="0"/>
              <a:t> a </a:t>
            </a:r>
            <a:r>
              <a:rPr lang="fr-FR" dirty="0" err="1"/>
              <a:t>problem</a:t>
            </a:r>
            <a:r>
              <a:rPr lang="fr-FR" dirty="0"/>
              <a:t>? </a:t>
            </a:r>
          </a:p>
          <a:p>
            <a:r>
              <a:rPr lang="fr-FR" dirty="0"/>
              <a:t>7) How has the Covid-19 </a:t>
            </a:r>
            <a:r>
              <a:rPr lang="fr-FR" dirty="0" err="1"/>
              <a:t>crisis</a:t>
            </a:r>
            <a:r>
              <a:rPr lang="fr-FR" dirty="0"/>
              <a:t> </a:t>
            </a:r>
            <a:r>
              <a:rPr lang="fr-FR" dirty="0" err="1"/>
              <a:t>impacted</a:t>
            </a:r>
            <a:r>
              <a:rPr lang="fr-FR" dirty="0"/>
              <a:t> the </a:t>
            </a:r>
            <a:r>
              <a:rPr lang="fr-FR" dirty="0" err="1"/>
              <a:t>economic</a:t>
            </a:r>
            <a:r>
              <a:rPr lang="fr-FR" dirty="0"/>
              <a:t> </a:t>
            </a:r>
            <a:r>
              <a:rPr lang="fr-FR" dirty="0" err="1"/>
              <a:t>policy</a:t>
            </a:r>
            <a:r>
              <a:rPr lang="fr-FR" dirty="0"/>
              <a:t> in the E.U.? </a:t>
            </a:r>
          </a:p>
          <a:p>
            <a:r>
              <a:rPr lang="fr-FR" dirty="0"/>
              <a:t>8) </a:t>
            </a:r>
            <a:r>
              <a:rPr lang="fr-FR" dirty="0" err="1"/>
              <a:t>What</a:t>
            </a:r>
            <a:r>
              <a:rPr lang="fr-FR" dirty="0"/>
              <a:t> has gone </a:t>
            </a:r>
            <a:r>
              <a:rPr lang="fr-FR" dirty="0" err="1"/>
              <a:t>wrong</a:t>
            </a:r>
            <a:r>
              <a:rPr lang="fr-FR" dirty="0"/>
              <a:t> in </a:t>
            </a:r>
            <a:r>
              <a:rPr lang="fr-FR" dirty="0" err="1"/>
              <a:t>Germany’s</a:t>
            </a:r>
            <a:r>
              <a:rPr lang="fr-FR" dirty="0"/>
              <a:t> ‘</a:t>
            </a:r>
            <a:r>
              <a:rPr lang="fr-FR" dirty="0" err="1"/>
              <a:t>magic</a:t>
            </a:r>
            <a:r>
              <a:rPr lang="fr-FR" dirty="0"/>
              <a:t> </a:t>
            </a:r>
            <a:r>
              <a:rPr lang="fr-FR" dirty="0" err="1"/>
              <a:t>recipe</a:t>
            </a:r>
            <a:r>
              <a:rPr lang="fr-FR" dirty="0"/>
              <a:t>’ </a:t>
            </a:r>
            <a:r>
              <a:rPr lang="fr-FR" dirty="0" err="1"/>
              <a:t>since</a:t>
            </a:r>
            <a:r>
              <a:rPr lang="fr-FR" dirty="0"/>
              <a:t> 2020/21?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6559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FEA425-B2C7-C9C8-E389-76B0E41E7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Spain/ </a:t>
            </a:r>
            <a:r>
              <a:rPr lang="fr-FR" dirty="0" err="1"/>
              <a:t>Italy</a:t>
            </a:r>
            <a:r>
              <a:rPr lang="fr-FR" dirty="0"/>
              <a:t> and the Euro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DC402D-42A4-48A0-2201-686D8642D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1) </a:t>
            </a: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the 2008 </a:t>
            </a:r>
            <a:r>
              <a:rPr lang="fr-FR" dirty="0" err="1"/>
              <a:t>crisis</a:t>
            </a:r>
            <a:r>
              <a:rPr lang="fr-FR" dirty="0"/>
              <a:t> a </a:t>
            </a:r>
            <a:r>
              <a:rPr lang="fr-FR" dirty="0" err="1"/>
              <a:t>turning</a:t>
            </a:r>
            <a:r>
              <a:rPr lang="fr-FR" dirty="0"/>
              <a:t> point for the EU?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consequences</a:t>
            </a:r>
            <a:r>
              <a:rPr lang="fr-FR" dirty="0"/>
              <a:t> on </a:t>
            </a:r>
            <a:r>
              <a:rPr lang="fr-FR" dirty="0" err="1"/>
              <a:t>Italy</a:t>
            </a:r>
            <a:r>
              <a:rPr lang="fr-FR" dirty="0"/>
              <a:t> and </a:t>
            </a:r>
            <a:r>
              <a:rPr lang="fr-FR" dirty="0" err="1"/>
              <a:t>Spain’s</a:t>
            </a:r>
            <a:r>
              <a:rPr lang="fr-FR" dirty="0"/>
              <a:t> </a:t>
            </a:r>
            <a:r>
              <a:rPr lang="fr-FR" dirty="0" err="1"/>
              <a:t>economic</a:t>
            </a:r>
            <a:r>
              <a:rPr lang="fr-FR" dirty="0"/>
              <a:t> </a:t>
            </a:r>
            <a:r>
              <a:rPr lang="fr-FR" dirty="0" err="1"/>
              <a:t>policies</a:t>
            </a:r>
            <a:r>
              <a:rPr lang="fr-FR" dirty="0"/>
              <a:t>? </a:t>
            </a:r>
          </a:p>
          <a:p>
            <a:r>
              <a:rPr lang="fr-FR" dirty="0"/>
              <a:t>2) </a:t>
            </a:r>
            <a:r>
              <a:rPr lang="fr-FR" dirty="0" err="1"/>
              <a:t>Why</a:t>
            </a:r>
            <a:r>
              <a:rPr lang="fr-FR" dirty="0"/>
              <a:t> has Spain been </a:t>
            </a:r>
            <a:r>
              <a:rPr lang="fr-FR" dirty="0" err="1"/>
              <a:t>particularly</a:t>
            </a:r>
            <a:r>
              <a:rPr lang="fr-FR" dirty="0"/>
              <a:t> hit by the </a:t>
            </a:r>
            <a:r>
              <a:rPr lang="fr-FR" dirty="0" err="1"/>
              <a:t>Eurozone</a:t>
            </a:r>
            <a:r>
              <a:rPr lang="fr-FR" dirty="0"/>
              <a:t> </a:t>
            </a:r>
            <a:r>
              <a:rPr lang="fr-FR" dirty="0" err="1"/>
              <a:t>crisis</a:t>
            </a:r>
            <a:r>
              <a:rPr lang="fr-FR" dirty="0"/>
              <a:t> in 2009-10? </a:t>
            </a:r>
          </a:p>
          <a:p>
            <a:r>
              <a:rPr lang="fr-FR" dirty="0"/>
              <a:t>3) In spite of good </a:t>
            </a:r>
            <a:r>
              <a:rPr lang="fr-FR" dirty="0" err="1"/>
              <a:t>economic</a:t>
            </a:r>
            <a:r>
              <a:rPr lang="fr-FR" dirty="0"/>
              <a:t> prospects,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a </a:t>
            </a:r>
            <a:r>
              <a:rPr lang="fr-FR" dirty="0" err="1"/>
              <a:t>threat</a:t>
            </a:r>
            <a:r>
              <a:rPr lang="fr-FR" dirty="0"/>
              <a:t> for the </a:t>
            </a:r>
            <a:r>
              <a:rPr lang="fr-FR" dirty="0" err="1"/>
              <a:t>Spanish</a:t>
            </a:r>
            <a:r>
              <a:rPr lang="fr-FR" dirty="0"/>
              <a:t> </a:t>
            </a:r>
            <a:r>
              <a:rPr lang="fr-FR" dirty="0" err="1"/>
              <a:t>economy</a:t>
            </a:r>
            <a:r>
              <a:rPr lang="fr-FR" dirty="0"/>
              <a:t> in the long-run? </a:t>
            </a:r>
          </a:p>
          <a:p>
            <a:r>
              <a:rPr lang="fr-FR" dirty="0"/>
              <a:t>4) </a:t>
            </a: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the E.U </a:t>
            </a:r>
            <a:r>
              <a:rPr lang="fr-FR" dirty="0" err="1"/>
              <a:t>rather</a:t>
            </a:r>
            <a:r>
              <a:rPr lang="fr-FR" dirty="0"/>
              <a:t> </a:t>
            </a:r>
            <a:r>
              <a:rPr lang="fr-FR" dirty="0" err="1"/>
              <a:t>unpopular</a:t>
            </a:r>
            <a:r>
              <a:rPr lang="fr-FR" dirty="0"/>
              <a:t> in </a:t>
            </a:r>
            <a:r>
              <a:rPr lang="fr-FR" dirty="0" err="1"/>
              <a:t>Italy</a:t>
            </a:r>
            <a:r>
              <a:rPr lang="fr-FR" dirty="0"/>
              <a:t> in 2010-12? </a:t>
            </a:r>
          </a:p>
          <a:p>
            <a:r>
              <a:rPr lang="fr-FR" dirty="0"/>
              <a:t> 5) </a:t>
            </a:r>
            <a:r>
              <a:rPr lang="fr-FR" dirty="0" err="1"/>
              <a:t>What</a:t>
            </a:r>
            <a:r>
              <a:rPr lang="fr-FR" dirty="0"/>
              <a:t> are the prospects for the </a:t>
            </a:r>
            <a:r>
              <a:rPr lang="fr-FR" dirty="0" err="1"/>
              <a:t>Italian</a:t>
            </a:r>
            <a:r>
              <a:rPr lang="fr-FR" dirty="0"/>
              <a:t> </a:t>
            </a:r>
            <a:r>
              <a:rPr lang="fr-FR" dirty="0" err="1"/>
              <a:t>economy</a:t>
            </a:r>
            <a:r>
              <a:rPr lang="fr-FR" dirty="0"/>
              <a:t> in 2025-26?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38923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771</Words>
  <Application>Microsoft Macintosh PowerPoint</Application>
  <PresentationFormat>Grand écran</PresentationFormat>
  <Paragraphs>88</Paragraphs>
  <Slides>5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ArialMT</vt:lpstr>
      <vt:lpstr>Calibri</vt:lpstr>
      <vt:lpstr>Calibri Light</vt:lpstr>
      <vt:lpstr>Thème Office</vt:lpstr>
      <vt:lpstr>Présentation PowerPoint</vt:lpstr>
      <vt:lpstr>US current account deficit: should we worry? </vt:lpstr>
      <vt:lpstr>Présentation PowerPoint</vt:lpstr>
      <vt:lpstr> Germany: the sick man of Europe again? </vt:lpstr>
      <vt:lpstr>Spain/ Italy and the Euro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6</cp:revision>
  <dcterms:created xsi:type="dcterms:W3CDTF">2024-11-20T14:29:09Z</dcterms:created>
  <dcterms:modified xsi:type="dcterms:W3CDTF">2024-11-20T14:46:15Z</dcterms:modified>
</cp:coreProperties>
</file>