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0" r:id="rId1"/>
  </p:sldMasterIdLst>
  <p:notesMasterIdLst>
    <p:notesMasterId r:id="rId29"/>
  </p:notesMasterIdLst>
  <p:sldIdLst>
    <p:sldId id="256" r:id="rId2"/>
    <p:sldId id="258" r:id="rId3"/>
    <p:sldId id="344" r:id="rId4"/>
    <p:sldId id="325" r:id="rId5"/>
    <p:sldId id="333" r:id="rId6"/>
    <p:sldId id="330" r:id="rId7"/>
    <p:sldId id="343" r:id="rId8"/>
    <p:sldId id="332" r:id="rId9"/>
    <p:sldId id="346" r:id="rId10"/>
    <p:sldId id="335" r:id="rId11"/>
    <p:sldId id="345" r:id="rId12"/>
    <p:sldId id="353" r:id="rId13"/>
    <p:sldId id="273" r:id="rId14"/>
    <p:sldId id="347" r:id="rId15"/>
    <p:sldId id="280" r:id="rId16"/>
    <p:sldId id="329" r:id="rId17"/>
    <p:sldId id="352" r:id="rId18"/>
    <p:sldId id="293" r:id="rId19"/>
    <p:sldId id="294" r:id="rId20"/>
    <p:sldId id="261" r:id="rId21"/>
    <p:sldId id="351" r:id="rId22"/>
    <p:sldId id="324" r:id="rId23"/>
    <p:sldId id="326" r:id="rId24"/>
    <p:sldId id="265" r:id="rId25"/>
    <p:sldId id="349" r:id="rId26"/>
    <p:sldId id="331" r:id="rId27"/>
    <p:sldId id="279" r:id="rId28"/>
  </p:sldIdLst>
  <p:sldSz cx="24384000" cy="13716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94830"/>
  </p:normalViewPr>
  <p:slideViewPr>
    <p:cSldViewPr snapToGrid="0">
      <p:cViewPr varScale="1">
        <p:scale>
          <a:sx n="50" d="100"/>
          <a:sy n="50" d="100"/>
        </p:scale>
        <p:origin x="184" y="624"/>
      </p:cViewPr>
      <p:guideLst/>
    </p:cSldViewPr>
  </p:slideViewPr>
  <p:notesTextViewPr>
    <p:cViewPr>
      <p:scale>
        <a:sx n="1" d="1"/>
        <a:sy n="1" d="1"/>
      </p:scale>
      <p:origin x="0" y="0"/>
    </p:cViewPr>
  </p:notesTextViewPr>
  <p:notesViewPr>
    <p:cSldViewPr snapToGrid="0">
      <p:cViewPr varScale="1">
        <p:scale>
          <a:sx n="97" d="100"/>
          <a:sy n="97" d="100"/>
        </p:scale>
        <p:origin x="26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2538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9370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6387A-D5FC-679D-7164-2D8BCDBDCB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FB08BA-1991-64C5-733A-9339C43CF05C}"/>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2CEA6F3-3A07-806B-5182-11FA9B5C4254}"/>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0475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526E-5D56-2F80-6048-69C1FA05DC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F75B32-1F5C-36AC-0F17-045E08BF01E2}"/>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E95FAB2-1476-5CA5-2082-24E2B53F5254}"/>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9829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E2B64-6874-C6F9-5145-10F914D71B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9D24E6-CFB3-41D6-3E3D-6CC47DD0CA73}"/>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DA56CF89-1810-ADAC-3961-11124187A148}"/>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9334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BA6E-5052-2B73-6E33-BF00628D04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B08DC3F-8ECF-7759-A93F-1FEF4219F0F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CE694C2-B46E-E736-56B0-D26AC64EFC9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14688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E3A46-4F93-ADB7-F3CE-0EE4BE800C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4A55D3-B844-09ED-415C-FCB76B2B2B4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AF63D97B-4F3C-0C71-CBA7-B91617BC80B1}"/>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61342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fr-FR"/>
              <a:t>Modifiez le style du titre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21/11/2025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4815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21/11/2025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00555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21/11/2025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58102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p:spTree>
      <p:nvGrpSpPr>
        <p:cNvPr id="1" name=""/>
        <p:cNvGrpSpPr/>
        <p:nvPr/>
      </p:nvGrpSpPr>
      <p:grpSpPr>
        <a:xfrm>
          <a:off x="0" y="0"/>
          <a:ext cx="0" cy="0"/>
          <a:chOff x="0" y="0"/>
          <a:chExt cx="0" cy="0"/>
        </a:xfrm>
      </p:grpSpPr>
      <p:sp>
        <p:nvSpPr>
          <p:cNvPr id="11" name="Texte niveau 1…"/>
          <p:cNvSpPr txBox="1">
            <a:spLocks noGrp="1"/>
          </p:cNvSpPr>
          <p:nvPr>
            <p:ph type="body" sz="quarter" idx="1" hasCustomPrompt="1"/>
          </p:nvPr>
        </p:nvSpPr>
        <p:spPr>
          <a:xfrm>
            <a:off x="1219200" y="11986162"/>
            <a:ext cx="21945599" cy="605792"/>
          </a:xfrm>
          <a:prstGeom prst="rect">
            <a:avLst/>
          </a:prstGeom>
        </p:spPr>
        <p:txBody>
          <a:bodyPr/>
          <a:lstStyle>
            <a:lvl1pPr marL="0" indent="0" algn="ctr" defTabSz="808990">
              <a:lnSpc>
                <a:spcPct val="100000"/>
              </a:lnSpc>
              <a:spcBef>
                <a:spcPts val="0"/>
              </a:spcBef>
              <a:buSzTx/>
              <a:buNone/>
              <a:defRPr sz="2900" spc="-29">
                <a:latin typeface="Avenir Next Medium"/>
                <a:ea typeface="Avenir Next Medium"/>
                <a:cs typeface="Avenir Next Medium"/>
                <a:sym typeface="Avenir Next Medium"/>
              </a:defRPr>
            </a:lvl1pPr>
            <a:lvl2pPr marL="906029" indent="-359929" algn="ctr" defTabSz="808990">
              <a:lnSpc>
                <a:spcPct val="100000"/>
              </a:lnSpc>
              <a:spcBef>
                <a:spcPts val="0"/>
              </a:spcBef>
              <a:defRPr sz="2900" spc="-29">
                <a:latin typeface="Avenir Next Medium"/>
                <a:ea typeface="Avenir Next Medium"/>
                <a:cs typeface="Avenir Next Medium"/>
                <a:sym typeface="Avenir Next Medium"/>
              </a:defRPr>
            </a:lvl2pPr>
            <a:lvl3pPr marL="0" indent="0" algn="ctr" defTabSz="808990">
              <a:lnSpc>
                <a:spcPct val="100000"/>
              </a:lnSpc>
              <a:spcBef>
                <a:spcPts val="0"/>
              </a:spcBef>
              <a:defRPr sz="2900" spc="-29">
                <a:latin typeface="Avenir Next Medium"/>
                <a:ea typeface="Avenir Next Medium"/>
                <a:cs typeface="Avenir Next Medium"/>
                <a:sym typeface="Avenir Next Medium"/>
              </a:defRPr>
            </a:lvl3pPr>
            <a:lvl4pPr marL="1998229" indent="-359929" algn="ctr" defTabSz="808990">
              <a:lnSpc>
                <a:spcPct val="100000"/>
              </a:lnSpc>
              <a:spcBef>
                <a:spcPts val="0"/>
              </a:spcBef>
              <a:defRPr sz="2900" spc="-29">
                <a:latin typeface="Avenir Next Medium"/>
                <a:ea typeface="Avenir Next Medium"/>
                <a:cs typeface="Avenir Next Medium"/>
                <a:sym typeface="Avenir Next Medium"/>
              </a:defRPr>
            </a:lvl4pPr>
            <a:lvl5pPr marL="2544329" indent="-359929" algn="ctr" defTabSz="808990">
              <a:lnSpc>
                <a:spcPct val="100000"/>
              </a:lnSpc>
              <a:spcBef>
                <a:spcPts val="0"/>
              </a:spcBef>
              <a:defRPr sz="2900" spc="-29">
                <a:latin typeface="Avenir Next Medium"/>
                <a:ea typeface="Avenir Next Medium"/>
                <a:cs typeface="Avenir Next Medium"/>
                <a:sym typeface="Avenir Next Medium"/>
              </a:defRPr>
            </a:lvl5pPr>
          </a:lstStyle>
          <a:p>
            <a:r>
              <a:t>Auteur et date</a:t>
            </a:r>
          </a:p>
          <a:p>
            <a:pPr lvl="1"/>
            <a:endParaRPr/>
          </a:p>
          <a:p>
            <a:pPr lvl="2"/>
            <a:endParaRPr/>
          </a:p>
          <a:p>
            <a:pPr lvl="3"/>
            <a:endParaRPr/>
          </a:p>
          <a:p>
            <a:pPr lvl="4"/>
            <a:endParaRPr/>
          </a:p>
        </p:txBody>
      </p:sp>
      <p:sp>
        <p:nvSpPr>
          <p:cNvPr id="12" name="Titre de la présentation"/>
          <p:cNvSpPr txBox="1">
            <a:spLocks noGrp="1"/>
          </p:cNvSpPr>
          <p:nvPr>
            <p:ph type="title" hasCustomPrompt="1"/>
          </p:nvPr>
        </p:nvSpPr>
        <p:spPr>
          <a:xfrm>
            <a:off x="1219200" y="3543300"/>
            <a:ext cx="21945600" cy="4267200"/>
          </a:xfrm>
          <a:prstGeom prst="rect">
            <a:avLst/>
          </a:prstGeom>
        </p:spPr>
        <p:txBody>
          <a:bodyPr anchor="b"/>
          <a:lstStyle>
            <a:lvl1pPr defTabSz="2438400">
              <a:defRPr sz="12800" spc="-200"/>
            </a:lvl1pPr>
          </a:lstStyle>
          <a:p>
            <a:r>
              <a:t>Titre de la présentation</a:t>
            </a:r>
          </a:p>
        </p:txBody>
      </p:sp>
      <p:sp>
        <p:nvSpPr>
          <p:cNvPr id="13" name="Texte niveau 1…"/>
          <p:cNvSpPr txBox="1">
            <a:spLocks noGrp="1"/>
          </p:cNvSpPr>
          <p:nvPr>
            <p:ph type="body" sz="quarter" idx="21" hasCustomPrompt="1"/>
          </p:nvPr>
        </p:nvSpPr>
        <p:spPr>
          <a:xfrm>
            <a:off x="1219200" y="7567579"/>
            <a:ext cx="21945600" cy="2250594"/>
          </a:xfrm>
          <a:prstGeom prst="rect">
            <a:avLst/>
          </a:prstGeom>
        </p:spPr>
        <p:txBody>
          <a:bodyPr/>
          <a:lstStyle>
            <a:lvl1pPr marL="0" indent="0" algn="ctr" defTabSz="825500">
              <a:lnSpc>
                <a:spcPct val="100000"/>
              </a:lnSpc>
              <a:spcBef>
                <a:spcPts val="0"/>
              </a:spcBef>
              <a:buSzPct val="100000"/>
              <a:buChar char=""/>
              <a:defRPr sz="6000" spc="-100">
                <a:latin typeface="Avenir Next Demi Bold"/>
                <a:ea typeface="Avenir Next Demi Bold"/>
                <a:cs typeface="Avenir Next Demi Bold"/>
                <a:sym typeface="Avenir Next Demi Bold"/>
              </a:defRPr>
            </a:lvl1pPr>
          </a:lstStyle>
          <a:p>
            <a:r>
              <a:t>Sous-titre de la présentation</a:t>
            </a:r>
          </a:p>
        </p:txBody>
      </p:sp>
      <p:sp>
        <p:nvSpPr>
          <p:cNvPr id="14" name="Numéro de diapositive"/>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500304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Titre de diapositive"/>
          <p:cNvSpPr txBox="1">
            <a:spLocks noGrp="1"/>
          </p:cNvSpPr>
          <p:nvPr>
            <p:ph type="title" hasCustomPrompt="1"/>
          </p:nvPr>
        </p:nvSpPr>
        <p:spPr>
          <a:xfrm>
            <a:off x="1219200" y="774700"/>
            <a:ext cx="9753600" cy="1600200"/>
          </a:xfrm>
          <a:prstGeom prst="rect">
            <a:avLst/>
          </a:prstGeom>
        </p:spPr>
        <p:txBody>
          <a:bodyPr/>
          <a:lstStyle/>
          <a:p>
            <a:r>
              <a:t>Titre de diapositive</a:t>
            </a:r>
          </a:p>
        </p:txBody>
      </p:sp>
      <p:sp>
        <p:nvSpPr>
          <p:cNvPr id="61" name="Mer contre ciel au crépuscule"/>
          <p:cNvSpPr>
            <a:spLocks noGrp="1"/>
          </p:cNvSpPr>
          <p:nvPr>
            <p:ph type="pic" idx="21"/>
          </p:nvPr>
        </p:nvSpPr>
        <p:spPr>
          <a:xfrm>
            <a:off x="12192644" y="718588"/>
            <a:ext cx="10972801" cy="12329625"/>
          </a:xfrm>
          <a:prstGeom prst="rect">
            <a:avLst/>
          </a:prstGeom>
        </p:spPr>
        <p:txBody>
          <a:bodyPr lIns="91439" tIns="45719" rIns="91439" bIns="45719">
            <a:noAutofit/>
          </a:bodyPr>
          <a:lstStyle/>
          <a:p>
            <a:endParaRPr/>
          </a:p>
        </p:txBody>
      </p:sp>
      <p:sp>
        <p:nvSpPr>
          <p:cNvPr id="62" name="Texte niveau 1…"/>
          <p:cNvSpPr txBox="1">
            <a:spLocks noGrp="1"/>
          </p:cNvSpPr>
          <p:nvPr>
            <p:ph type="body" sz="quarter" idx="1" hasCustomPrompt="1"/>
          </p:nvPr>
        </p:nvSpPr>
        <p:spPr>
          <a:xfrm>
            <a:off x="1219200" y="2387600"/>
            <a:ext cx="9757569" cy="832612"/>
          </a:xfrm>
          <a:prstGeom prst="rect">
            <a:avLst/>
          </a:prstGeom>
        </p:spPr>
        <p:txBody>
          <a:bodyPr/>
          <a:lstStyle>
            <a:lvl1pPr marL="0" indent="0">
              <a:spcBef>
                <a:spcPts val="2500"/>
              </a:spcBef>
              <a:buSzTx/>
              <a:buNone/>
              <a:defRPr sz="4900">
                <a:latin typeface="Calibri"/>
                <a:ea typeface="Calibri"/>
                <a:cs typeface="Calibri"/>
                <a:sym typeface="Calibri"/>
              </a:defRPr>
            </a:lvl1pPr>
            <a:lvl2pPr marL="1154256" indent="-608156">
              <a:spcBef>
                <a:spcPts val="2500"/>
              </a:spcBef>
              <a:defRPr sz="4900">
                <a:latin typeface="Calibri"/>
                <a:ea typeface="Calibri"/>
                <a:cs typeface="Calibri"/>
                <a:sym typeface="Calibri"/>
              </a:defRPr>
            </a:lvl2pPr>
            <a:lvl3pPr marL="0" indent="0">
              <a:spcBef>
                <a:spcPts val="2500"/>
              </a:spcBef>
              <a:defRPr sz="4900">
                <a:latin typeface="Calibri"/>
                <a:ea typeface="Calibri"/>
                <a:cs typeface="Calibri"/>
                <a:sym typeface="Calibri"/>
              </a:defRPr>
            </a:lvl3pPr>
            <a:lvl4pPr marL="2246456" indent="-608156">
              <a:spcBef>
                <a:spcPts val="2500"/>
              </a:spcBef>
              <a:defRPr sz="4900">
                <a:latin typeface="Calibri"/>
                <a:ea typeface="Calibri"/>
                <a:cs typeface="Calibri"/>
                <a:sym typeface="Calibri"/>
              </a:defRPr>
            </a:lvl4pPr>
            <a:lvl5pPr marL="2792556" indent="-608156">
              <a:spcBef>
                <a:spcPts val="2500"/>
              </a:spcBef>
              <a:defRPr sz="4900">
                <a:latin typeface="Calibri"/>
                <a:ea typeface="Calibri"/>
                <a:cs typeface="Calibri"/>
                <a:sym typeface="Calibri"/>
              </a:defRPr>
            </a:lvl5pPr>
          </a:lstStyle>
          <a:p>
            <a:r>
              <a:t>Sous-titre de diapositive</a:t>
            </a:r>
          </a:p>
          <a:p>
            <a:pPr lvl="1"/>
            <a:endParaRPr/>
          </a:p>
          <a:p>
            <a:pPr lvl="2"/>
            <a:endParaRPr/>
          </a:p>
          <a:p>
            <a:pPr lvl="3"/>
            <a:endParaRPr/>
          </a:p>
          <a:p>
            <a:pPr lvl="4"/>
            <a:endParaRPr/>
          </a:p>
        </p:txBody>
      </p:sp>
      <p:sp>
        <p:nvSpPr>
          <p:cNvPr id="63" name="Texte niveau 1…"/>
          <p:cNvSpPr txBox="1">
            <a:spLocks noGrp="1"/>
          </p:cNvSpPr>
          <p:nvPr>
            <p:ph type="body" sz="half" idx="22" hasCustomPrompt="1"/>
          </p:nvPr>
        </p:nvSpPr>
        <p:spPr>
          <a:xfrm>
            <a:off x="1219199" y="4023221"/>
            <a:ext cx="9757571" cy="8384679"/>
          </a:xfrm>
          <a:prstGeom prst="rect">
            <a:avLst/>
          </a:prstGeom>
        </p:spPr>
        <p:txBody>
          <a:bodyPr/>
          <a:lstStyle>
            <a:lvl1pPr>
              <a:lnSpc>
                <a:spcPct val="80000"/>
              </a:lnSpc>
              <a:defRPr spc="-52"/>
            </a:lvl1pPr>
          </a:lstStyle>
          <a:p>
            <a:r>
              <a:t>Texte de puce de diapositive</a:t>
            </a:r>
          </a:p>
        </p:txBody>
      </p:sp>
      <p:sp>
        <p:nvSpPr>
          <p:cNvPr id="64" name="Numéro de diapositive"/>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247714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21/11/2025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2204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fr-FR" dirty="0"/>
              <a:t>Modifiez le style du titre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C5850D-EA32-EB44-9847-67F4B0DD2018}" type="datetimeFigureOut">
              <a:rPr lang="fr-FR" smtClean="0"/>
              <a:t>21/11/2025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532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C5850D-EA32-EB44-9847-67F4B0DD2018}" type="datetimeFigureOut">
              <a:rPr lang="fr-FR" smtClean="0"/>
              <a:t>21/11/2025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1398881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fr-FR"/>
              <a:t>Modifiez le style du titre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4" name="Content Placeholder 3"/>
          <p:cNvSpPr>
            <a:spLocks noGrp="1"/>
          </p:cNvSpPr>
          <p:nvPr>
            <p:ph sz="half" idx="2"/>
          </p:nvPr>
        </p:nvSpPr>
        <p:spPr>
          <a:xfrm>
            <a:off x="1679577" y="5010150"/>
            <a:ext cx="10315574"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6" name="Content Placeholder 5"/>
          <p:cNvSpPr>
            <a:spLocks noGrp="1"/>
          </p:cNvSpPr>
          <p:nvPr>
            <p:ph sz="quarter" idx="4"/>
          </p:nvPr>
        </p:nvSpPr>
        <p:spPr>
          <a:xfrm>
            <a:off x="12344400" y="5010150"/>
            <a:ext cx="10366376"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C5850D-EA32-EB44-9847-67F4B0DD2018}" type="datetimeFigureOut">
              <a:rPr lang="fr-FR" smtClean="0"/>
              <a:t>21/11/2025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8095446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C5850D-EA32-EB44-9847-67F4B0DD2018}" type="datetimeFigureOut">
              <a:rPr lang="fr-FR" smtClean="0"/>
              <a:t>21/11/2025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03168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5850D-EA32-EB44-9847-67F4B0DD2018}" type="datetimeFigureOut">
              <a:rPr lang="fr-FR" smtClean="0"/>
              <a:t>21/11/2025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6164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fr-FR"/>
              <a:t>Modifiez le style du titre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C5850D-EA32-EB44-9847-67F4B0DD2018}" type="datetimeFigureOut">
              <a:rPr lang="fr-FR" smtClean="0"/>
              <a:t>21/11/2025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4390901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fr-FR"/>
              <a:t>Modifiez le style du titre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C5850D-EA32-EB44-9847-67F4B0DD2018}" type="datetimeFigureOut">
              <a:rPr lang="fr-FR" smtClean="0"/>
              <a:t>21/11/2025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43327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24C5850D-EA32-EB44-9847-67F4B0DD2018}" type="datetimeFigureOut">
              <a:rPr lang="fr-FR" smtClean="0"/>
              <a:t>21/11/2025</a:t>
            </a:fld>
            <a:endParaRPr lang="fr-F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44555911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l" defTabSz="1828800" rtl="0" eaLnBrk="1" latinLnBrk="0" hangingPunct="1">
        <a:lnSpc>
          <a:spcPct val="90000"/>
        </a:lnSpc>
        <a:spcBef>
          <a:spcPct val="0"/>
        </a:spcBef>
        <a:buNone/>
        <a:defRPr sz="8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errine.agnoux@univ-lyon1.fr"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gouv.fr/les-enquetes-nationales-de-climat-scolaire-et-de-victimation-323459" TargetMode="External"/><Relationship Id="rId2" Type="http://schemas.openxmlformats.org/officeDocument/2006/relationships/hyperlink" Target="https://www.education.gouv.fr/resultats-de-l-enquete-sivis-2021-2022-aupres-des-ecoles-publiques-et-des-colleges-et-lycees-publics-344362" TargetMode="External"/><Relationship Id="rId1" Type="http://schemas.openxmlformats.org/officeDocument/2006/relationships/slideLayout" Target="../slideLayouts/slideLayout13.xml"/><Relationship Id="rId4" Type="http://schemas.openxmlformats.org/officeDocument/2006/relationships/hyperlink" Target="https://www.education.gouv.fr/premiers-resultats-statistiques-de-l-enquete-harcelement-2023-38051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entre-hubertine-auclert.fr/sites/default/files/medias/egalitheque/documents/etude-cybersexisme-web.pdf"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centre-hubertine-auclert.fr/sites/default/files/medias/livret_accompagnement_cybersexisme_web.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enclass.fr/"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éance 1"/>
          <p:cNvSpPr txBox="1">
            <a:spLocks noGrp="1"/>
          </p:cNvSpPr>
          <p:nvPr>
            <p:ph type="body" sz="quarter" idx="1"/>
          </p:nvPr>
        </p:nvSpPr>
        <p:spPr>
          <a:xfrm>
            <a:off x="1219199" y="11986018"/>
            <a:ext cx="21945600" cy="879957"/>
          </a:xfrm>
          <a:prstGeom prst="rect">
            <a:avLst/>
          </a:prstGeom>
          <a:solidFill>
            <a:srgbClr val="F5DBC9"/>
          </a:solidFill>
        </p:spPr>
        <p:txBody>
          <a:bodyPr anchor="ctr">
            <a:normAutofit lnSpcReduction="10000"/>
          </a:bodyPr>
          <a:lstStyle>
            <a:lvl1pPr algn="r" defTabSz="2048204">
              <a:lnSpc>
                <a:spcPct val="90000"/>
              </a:lnSpc>
              <a:spcBef>
                <a:spcPts val="2000"/>
              </a:spcBef>
              <a:buSzPct val="100000"/>
              <a:buChar char=""/>
              <a:defRPr sz="4400" spc="0">
                <a:latin typeface="Calibri"/>
                <a:ea typeface="Calibri"/>
                <a:cs typeface="Calibri"/>
                <a:sym typeface="Calibri"/>
              </a:defRPr>
            </a:lvl1pPr>
          </a:lstStyle>
          <a:p>
            <a:pPr>
              <a:buNone/>
            </a:pPr>
            <a:r>
              <a:rPr sz="6000" dirty="0">
                <a:latin typeface="Verdana" panose="020B0604030504040204" pitchFamily="34" charset="0"/>
                <a:ea typeface="Verdana" panose="020B0604030504040204" pitchFamily="34" charset="0"/>
                <a:cs typeface="Verdana" panose="020B0604030504040204" pitchFamily="34" charset="0"/>
              </a:rPr>
              <a:t>Séance</a:t>
            </a:r>
            <a:r>
              <a:rPr lang="fr-FR" sz="6000" dirty="0">
                <a:latin typeface="Verdana" panose="020B0604030504040204" pitchFamily="34" charset="0"/>
                <a:ea typeface="Verdana" panose="020B0604030504040204" pitchFamily="34" charset="0"/>
                <a:cs typeface="Verdana" panose="020B0604030504040204" pitchFamily="34" charset="0"/>
              </a:rPr>
              <a:t> 3</a:t>
            </a:r>
            <a:endParaRPr sz="6000" dirty="0">
              <a:latin typeface="Verdana" panose="020B0604030504040204" pitchFamily="34" charset="0"/>
              <a:ea typeface="Verdana" panose="020B0604030504040204" pitchFamily="34" charset="0"/>
              <a:cs typeface="Verdana" panose="020B0604030504040204" pitchFamily="34" charset="0"/>
            </a:endParaRPr>
          </a:p>
        </p:txBody>
      </p:sp>
      <p:sp>
        <p:nvSpPr>
          <p:cNvPr id="152" name="M1 B1 SR1m École et société"/>
          <p:cNvSpPr txBox="1">
            <a:spLocks noGrp="1"/>
          </p:cNvSpPr>
          <p:nvPr>
            <p:ph type="title"/>
          </p:nvPr>
        </p:nvSpPr>
        <p:spPr>
          <a:xfrm>
            <a:off x="1219200" y="2747440"/>
            <a:ext cx="21945600" cy="3582181"/>
          </a:xfrm>
          <a:prstGeom prst="rect">
            <a:avLst/>
          </a:prstGeom>
          <a:solidFill>
            <a:srgbClr val="CB7B41"/>
          </a:solidFill>
        </p:spPr>
        <p:txBody>
          <a:bodyPr>
            <a:noAutofit/>
          </a:bodyPr>
          <a:lstStyle/>
          <a:p>
            <a:pPr algn="ctr">
              <a:buNone/>
            </a:pPr>
            <a:r>
              <a:rPr lang="fr-FR" sz="10400" b="1" dirty="0">
                <a:solidFill>
                  <a:schemeClr val="bg1"/>
                </a:solidFill>
              </a:rPr>
              <a:t>M1 B1 SR1m </a:t>
            </a:r>
            <a:br>
              <a:rPr lang="fr-FR" sz="10400" b="1" dirty="0">
                <a:solidFill>
                  <a:schemeClr val="bg1"/>
                </a:solidFill>
              </a:rPr>
            </a:br>
            <a:r>
              <a:rPr lang="fr-FR" sz="10400" b="1" dirty="0">
                <a:solidFill>
                  <a:schemeClr val="bg1"/>
                </a:solidFill>
              </a:rPr>
              <a:t>École et société</a:t>
            </a:r>
            <a:endParaRPr sz="10400" b="1" dirty="0">
              <a:solidFill>
                <a:schemeClr val="bg1"/>
              </a:solidFill>
            </a:endParaRPr>
          </a:p>
        </p:txBody>
      </p:sp>
      <p:grpSp>
        <p:nvGrpSpPr>
          <p:cNvPr id="155" name="Approches sociologiques"/>
          <p:cNvGrpSpPr/>
          <p:nvPr/>
        </p:nvGrpSpPr>
        <p:grpSpPr>
          <a:xfrm>
            <a:off x="1219200" y="6422529"/>
            <a:ext cx="21945600" cy="1761303"/>
            <a:chOff x="0" y="-1"/>
            <a:chExt cx="21945600" cy="1761302"/>
          </a:xfrm>
        </p:grpSpPr>
        <p:sp>
          <p:nvSpPr>
            <p:cNvPr id="153" name="Rectangle"/>
            <p:cNvSpPr/>
            <p:nvPr/>
          </p:nvSpPr>
          <p:spPr>
            <a:xfrm>
              <a:off x="0" y="-1"/>
              <a:ext cx="21945600" cy="1761302"/>
            </a:xfrm>
            <a:prstGeom prst="rect">
              <a:avLst/>
            </a:prstGeom>
            <a:solidFill>
              <a:srgbClr val="F1DCCB"/>
            </a:solidFill>
            <a:ln w="12700" cap="flat">
              <a:noFill/>
              <a:miter lim="400000"/>
            </a:ln>
            <a:effectLst/>
          </p:spPr>
          <p:txBody>
            <a:bodyPr wrap="square" lIns="50800" tIns="50800" rIns="50800" bIns="50800" numCol="1" anchor="t">
              <a:noAutofit/>
            </a:bodyPr>
            <a:lstStyle/>
            <a:p>
              <a:pPr>
                <a:defRPr b="0" spc="-84">
                  <a:latin typeface="Canela Bold"/>
                  <a:ea typeface="Canela Bold"/>
                  <a:cs typeface="Canela Bold"/>
                  <a:sym typeface="Canela Bold"/>
                </a:defRPr>
              </a:pPr>
              <a:endParaRPr/>
            </a:p>
          </p:txBody>
        </p:sp>
        <p:sp>
          <p:nvSpPr>
            <p:cNvPr id="154" name="Approches sociologiques"/>
            <p:cNvSpPr txBox="1"/>
            <p:nvPr/>
          </p:nvSpPr>
          <p:spPr>
            <a:xfrm>
              <a:off x="0" y="-1"/>
              <a:ext cx="21945600" cy="17613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a:buNone/>
              </a:pPr>
              <a:r>
                <a:rPr sz="8800" dirty="0" err="1">
                  <a:latin typeface="Verdana" panose="020B0604030504040204" pitchFamily="34" charset="0"/>
                  <a:ea typeface="Verdana" panose="020B0604030504040204" pitchFamily="34" charset="0"/>
                  <a:cs typeface="Verdana" panose="020B0604030504040204" pitchFamily="34" charset="0"/>
                </a:rPr>
                <a:t>Approches</a:t>
              </a:r>
              <a:r>
                <a:rPr sz="8800" dirty="0">
                  <a:latin typeface="Verdana" panose="020B0604030504040204" pitchFamily="34" charset="0"/>
                  <a:ea typeface="Verdana" panose="020B0604030504040204" pitchFamily="34" charset="0"/>
                  <a:cs typeface="Verdana" panose="020B0604030504040204" pitchFamily="34" charset="0"/>
                </a:rPr>
                <a:t> </a:t>
              </a:r>
              <a:r>
                <a:rPr sz="8800" dirty="0" err="1">
                  <a:latin typeface="Verdana" panose="020B0604030504040204" pitchFamily="34" charset="0"/>
                  <a:ea typeface="Verdana" panose="020B0604030504040204" pitchFamily="34" charset="0"/>
                  <a:cs typeface="Verdana" panose="020B0604030504040204" pitchFamily="34" charset="0"/>
                </a:rPr>
                <a:t>sociologiques</a:t>
              </a:r>
              <a:endParaRPr sz="8800" dirty="0">
                <a:latin typeface="Verdana" panose="020B0604030504040204" pitchFamily="34" charset="0"/>
                <a:ea typeface="Verdana" panose="020B0604030504040204" pitchFamily="34" charset="0"/>
                <a:cs typeface="Verdana" panose="020B0604030504040204" pitchFamily="34" charset="0"/>
              </a:endParaRPr>
            </a:p>
          </p:txBody>
        </p:sp>
      </p:grpSp>
      <p:pic>
        <p:nvPicPr>
          <p:cNvPr id="156" name="Image" descr="Image"/>
          <p:cNvPicPr>
            <a:picLocks noChangeAspect="1"/>
          </p:cNvPicPr>
          <p:nvPr/>
        </p:nvPicPr>
        <p:blipFill>
          <a:blip r:embed="rId2"/>
          <a:stretch>
            <a:fillRect/>
          </a:stretch>
        </p:blipFill>
        <p:spPr>
          <a:xfrm>
            <a:off x="15824257" y="840326"/>
            <a:ext cx="7912630" cy="1354176"/>
          </a:xfrm>
          <a:prstGeom prst="rect">
            <a:avLst/>
          </a:prstGeom>
          <a:ln w="12700">
            <a:miter lim="400000"/>
          </a:ln>
        </p:spPr>
      </p:pic>
      <p:grpSp>
        <p:nvGrpSpPr>
          <p:cNvPr id="159" name="Perrine Agnoux…"/>
          <p:cNvGrpSpPr/>
          <p:nvPr/>
        </p:nvGrpSpPr>
        <p:grpSpPr>
          <a:xfrm>
            <a:off x="4004685" y="9805972"/>
            <a:ext cx="16374629" cy="1878910"/>
            <a:chOff x="-1" y="0"/>
            <a:chExt cx="16374627" cy="1878909"/>
          </a:xfrm>
        </p:grpSpPr>
        <p:sp>
          <p:nvSpPr>
            <p:cNvPr id="157" name="Rectangle"/>
            <p:cNvSpPr/>
            <p:nvPr/>
          </p:nvSpPr>
          <p:spPr>
            <a:xfrm>
              <a:off x="-1" y="0"/>
              <a:ext cx="16374627" cy="1878909"/>
            </a:xfrm>
            <a:prstGeom prst="rect">
              <a:avLst/>
            </a:prstGeom>
            <a:solidFill>
              <a:srgbClr val="193B61"/>
            </a:solidFill>
            <a:ln w="12700" cap="flat">
              <a:noFill/>
              <a:miter lim="400000"/>
            </a:ln>
            <a:effectLst/>
          </p:spPr>
          <p:txBody>
            <a:bodyPr wrap="square" lIns="50800" tIns="50800" rIns="50800" bIns="50800" numCol="1" anchor="t">
              <a:noAutofit/>
            </a:bodyPr>
            <a:lstStyle/>
            <a:p>
              <a:pPr algn="just" defTabSz="2438337">
                <a:lnSpc>
                  <a:spcPct val="90000"/>
                </a:lnSpc>
                <a:spcBef>
                  <a:spcPts val="500"/>
                </a:spcBef>
                <a:buNone/>
                <a:defRPr sz="4400" b="0" spc="0">
                  <a:solidFill>
                    <a:srgbClr val="FFFFFF"/>
                  </a:solidFill>
                  <a:latin typeface="Canela Text Regular"/>
                  <a:ea typeface="Canela Text Regular"/>
                  <a:cs typeface="Canela Text Regular"/>
                  <a:sym typeface="Canela Text Regular"/>
                </a:defRPr>
              </a:pPr>
              <a:endParaRPr>
                <a:latin typeface="Verdana" panose="020B0604030504040204" pitchFamily="34" charset="0"/>
                <a:ea typeface="Verdana" panose="020B0604030504040204" pitchFamily="34" charset="0"/>
                <a:cs typeface="Verdana" panose="020B0604030504040204" pitchFamily="34" charset="0"/>
              </a:endParaRPr>
            </a:p>
          </p:txBody>
        </p:sp>
        <p:sp>
          <p:nvSpPr>
            <p:cNvPr id="158" name="Perrine Agnoux…"/>
            <p:cNvSpPr txBox="1"/>
            <p:nvPr/>
          </p:nvSpPr>
          <p:spPr>
            <a:xfrm>
              <a:off x="-1" y="0"/>
              <a:ext cx="16374627" cy="1878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p>
              <a:pPr algn="just" defTabSz="2438337">
                <a:spcBef>
                  <a:spcPts val="500"/>
                </a:spcBef>
                <a:buNone/>
                <a:defRPr sz="5200" b="0" spc="-61">
                  <a:solidFill>
                    <a:srgbClr val="FFFFFF"/>
                  </a:solidFill>
                </a:defRPr>
              </a:pPr>
              <a:r>
                <a:rPr dirty="0">
                  <a:solidFill>
                    <a:schemeClr val="bg1"/>
                  </a:solidFill>
                  <a:latin typeface="Verdana" panose="020B0604030504040204" pitchFamily="34" charset="0"/>
                  <a:ea typeface="Verdana" panose="020B0604030504040204" pitchFamily="34" charset="0"/>
                  <a:cs typeface="Verdana" panose="020B0604030504040204" pitchFamily="34" charset="0"/>
                </a:rPr>
                <a:t>Perrine Agnoux</a:t>
              </a:r>
            </a:p>
            <a:p>
              <a:pPr algn="just" defTabSz="2438337">
                <a:spcBef>
                  <a:spcPts val="500"/>
                </a:spcBef>
                <a:buNone/>
                <a:defRPr sz="5200" b="0" u="sng" spc="-61">
                  <a:solidFill>
                    <a:srgbClr val="FFFFFF"/>
                  </a:solidFill>
                </a:defRPr>
              </a:pPr>
              <a:r>
                <a:rPr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perrine.agnoux@univ-lyon1.fr</a:t>
              </a:r>
              <a:r>
                <a:rPr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10873-E989-AF1A-E8BF-A049931A83E2}"/>
            </a:ext>
          </a:extLst>
        </p:cNvPr>
        <p:cNvGrpSpPr/>
        <p:nvPr/>
      </p:nvGrpSpPr>
      <p:grpSpPr>
        <a:xfrm>
          <a:off x="0" y="0"/>
          <a:ext cx="0" cy="0"/>
          <a:chOff x="0" y="0"/>
          <a:chExt cx="0" cy="0"/>
        </a:xfrm>
      </p:grpSpPr>
      <p:pic>
        <p:nvPicPr>
          <p:cNvPr id="8" name="Image 7" descr="Une image contenant texte, capture d’écran, ligne, Parallèle&#10;&#10;Le contenu généré par l’IA peut être incorrect.">
            <a:extLst>
              <a:ext uri="{FF2B5EF4-FFF2-40B4-BE49-F238E27FC236}">
                <a16:creationId xmlns:a16="http://schemas.microsoft.com/office/drawing/2014/main" id="{0DE084B5-D39F-AB35-E077-39307A026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481" y="1053548"/>
            <a:ext cx="19578134" cy="11608904"/>
          </a:xfrm>
          <a:prstGeom prst="rect">
            <a:avLst/>
          </a:prstGeom>
        </p:spPr>
      </p:pic>
      <p:sp>
        <p:nvSpPr>
          <p:cNvPr id="3" name="ZoneTexte 2">
            <a:extLst>
              <a:ext uri="{FF2B5EF4-FFF2-40B4-BE49-F238E27FC236}">
                <a16:creationId xmlns:a16="http://schemas.microsoft.com/office/drawing/2014/main" id="{678CAA19-A822-5494-5338-909A705874FD}"/>
              </a:ext>
            </a:extLst>
          </p:cNvPr>
          <p:cNvSpPr txBox="1"/>
          <p:nvPr/>
        </p:nvSpPr>
        <p:spPr>
          <a:xfrm flipH="1">
            <a:off x="16885919" y="3413760"/>
            <a:ext cx="7432975" cy="1954381"/>
          </a:xfrm>
          <a:prstGeom prst="rect">
            <a:avLst/>
          </a:prstGeom>
          <a:noFill/>
        </p:spPr>
        <p:txBody>
          <a:bodyPr wrap="square">
            <a:spAutoFit/>
          </a:bodyPr>
          <a:lstStyle/>
          <a:p>
            <a:pPr marL="857250" lvl="4" indent="-857250" defTabSz="635634">
              <a:spcBef>
                <a:spcPts val="3000"/>
              </a:spcBef>
              <a:buSzTx/>
              <a:defRPr sz="5082" spc="-101">
                <a:latin typeface="Calibri"/>
                <a:ea typeface="Calibri"/>
                <a:cs typeface="Calibri"/>
                <a:sym typeface="Calibri"/>
              </a:defRPr>
            </a:pPr>
            <a:r>
              <a:rPr lang="fr-FR" sz="4800" dirty="0">
                <a:latin typeface="Verdana" panose="020B0604030504040204" pitchFamily="34" charset="0"/>
                <a:ea typeface="Verdana" panose="020B0604030504040204" pitchFamily="34" charset="0"/>
                <a:cs typeface="Verdana" panose="020B0604030504040204" pitchFamily="34" charset="0"/>
              </a:rPr>
              <a:t>Une expression</a:t>
            </a:r>
          </a:p>
          <a:p>
            <a:pPr marL="857250" lvl="4" indent="-857250" defTabSz="635634">
              <a:spcBef>
                <a:spcPts val="3000"/>
              </a:spcBef>
              <a:buSzTx/>
              <a:defRPr sz="5082" spc="-101">
                <a:latin typeface="Calibri"/>
                <a:ea typeface="Calibri"/>
                <a:cs typeface="Calibri"/>
                <a:sym typeface="Calibri"/>
              </a:defRPr>
            </a:pPr>
            <a:r>
              <a:rPr lang="fr-FR" sz="4800" dirty="0">
                <a:latin typeface="Verdana" panose="020B0604030504040204" pitchFamily="34" charset="0"/>
                <a:ea typeface="Verdana" panose="020B0604030504040204" pitchFamily="34" charset="0"/>
                <a:cs typeface="Verdana" panose="020B0604030504040204" pitchFamily="34" charset="0"/>
              </a:rPr>
              <a:t>genrée du mal-être</a:t>
            </a:r>
          </a:p>
        </p:txBody>
      </p:sp>
    </p:spTree>
    <p:extLst>
      <p:ext uri="{BB962C8B-B14F-4D97-AF65-F5344CB8AC3E}">
        <p14:creationId xmlns:p14="http://schemas.microsoft.com/office/powerpoint/2010/main" val="41117758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Les inégalités éducatives"/>
          <p:cNvSpPr txBox="1">
            <a:spLocks noGrp="1"/>
          </p:cNvSpPr>
          <p:nvPr>
            <p:ph type="title"/>
          </p:nvPr>
        </p:nvSpPr>
        <p:spPr>
          <a:xfrm>
            <a:off x="1219200" y="492237"/>
            <a:ext cx="21742399" cy="1869964"/>
          </a:xfrm>
          <a:prstGeom prst="rect">
            <a:avLst/>
          </a:prstGeom>
          <a:solidFill>
            <a:srgbClr val="D87631"/>
          </a:solidFill>
        </p:spPr>
        <p:txBody>
          <a:bodyPr anchor="ctr">
            <a:noAutofit/>
          </a:bodyPr>
          <a:lstStyle>
            <a:lvl1pPr defTabSz="2072640">
              <a:defRPr sz="10880" b="1" spc="-108">
                <a:solidFill>
                  <a:srgbClr val="FFFFFF"/>
                </a:solidFill>
                <a:latin typeface="Calibri"/>
                <a:ea typeface="Calibri"/>
                <a:cs typeface="Calibri"/>
                <a:sym typeface="Calibri"/>
              </a:defRPr>
            </a:lvl1pPr>
          </a:lstStyle>
          <a:p>
            <a:pPr algn="ctr" defTabSz="825500">
              <a:spcBef>
                <a:spcPts val="2400"/>
              </a:spcBef>
              <a:buNone/>
              <a:defRPr sz="6800" spc="-136">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Des </a:t>
            </a:r>
            <a:r>
              <a:rPr lang="fr-FR" sz="6000" i="1" dirty="0">
                <a:latin typeface="Verdana" panose="020B0604030504040204" pitchFamily="34" charset="0"/>
                <a:ea typeface="Verdana" panose="020B0604030504040204" pitchFamily="34" charset="0"/>
                <a:cs typeface="Verdana" panose="020B0604030504040204" pitchFamily="34" charset="0"/>
              </a:rPr>
              <a:t>digital natives </a:t>
            </a:r>
            <a:r>
              <a:rPr lang="fr-FR" sz="6000" dirty="0">
                <a:latin typeface="Verdana" panose="020B0604030504040204" pitchFamily="34" charset="0"/>
                <a:ea typeface="Verdana" panose="020B0604030504040204" pitchFamily="34" charset="0"/>
                <a:cs typeface="Verdana" panose="020B0604030504040204" pitchFamily="34" charset="0"/>
              </a:rPr>
              <a:t>naturellement à l’aise avec le numérique ?</a:t>
            </a:r>
          </a:p>
        </p:txBody>
      </p:sp>
      <p:sp>
        <p:nvSpPr>
          <p:cNvPr id="218" name="Quelques définitions :…"/>
          <p:cNvSpPr txBox="1">
            <a:spLocks noGrp="1"/>
          </p:cNvSpPr>
          <p:nvPr>
            <p:ph type="body" idx="1"/>
          </p:nvPr>
        </p:nvSpPr>
        <p:spPr>
          <a:xfrm>
            <a:off x="654756" y="2362201"/>
            <a:ext cx="23074487" cy="11039785"/>
          </a:xfrm>
          <a:prstGeom prst="rect">
            <a:avLst/>
          </a:prstGeom>
        </p:spPr>
        <p:txBody>
          <a:bodyPr anchor="ctr">
            <a:normAutofit fontScale="92500" lnSpcReduction="10000"/>
          </a:bodyPr>
          <a:lstStyle/>
          <a:p>
            <a:pPr marL="857250" indent="-857250" defTabSz="457200">
              <a:lnSpc>
                <a:spcPct val="170000"/>
              </a:lnSpc>
              <a:spcBef>
                <a:spcPts val="3300"/>
              </a:spcBef>
              <a:spcAft>
                <a:spcPts val="600"/>
              </a:spcAft>
              <a:buSzPct val="100000"/>
              <a:buFont typeface="Wingdings" pitchFamily="2" charset="2"/>
              <a:buChar char="v"/>
              <a:defRPr sz="3800" spc="0">
                <a:latin typeface="Canela Text Regular"/>
                <a:ea typeface="Canela Text Regular"/>
                <a:cs typeface="Canela Text Regular"/>
                <a:sym typeface="Canela Text Regular"/>
              </a:defRPr>
            </a:pPr>
            <a:r>
              <a:rPr lang="fr-FR" sz="3600" kern="100" dirty="0">
                <a:latin typeface="Verdana" panose="020B0604030504040204" pitchFamily="34" charset="0"/>
                <a:ea typeface="Verdana" panose="020B0604030504040204" pitchFamily="34" charset="0"/>
                <a:cs typeface="Verdana" panose="020B0604030504040204" pitchFamily="34" charset="0"/>
              </a:rPr>
              <a:t>Critique de l’expression </a:t>
            </a:r>
            <a:r>
              <a:rPr lang="fr-FR" sz="3600" i="1" kern="100" dirty="0">
                <a:latin typeface="Verdana" panose="020B0604030504040204" pitchFamily="34" charset="0"/>
                <a:ea typeface="Verdana" panose="020B0604030504040204" pitchFamily="34" charset="0"/>
                <a:cs typeface="Verdana" panose="020B0604030504040204" pitchFamily="34" charset="0"/>
              </a:rPr>
              <a:t>digital natives </a:t>
            </a:r>
            <a:r>
              <a:rPr lang="fr-FR" sz="3600" kern="100" dirty="0">
                <a:latin typeface="Verdana" panose="020B0604030504040204" pitchFamily="34" charset="0"/>
                <a:ea typeface="Verdana" panose="020B0604030504040204" pitchFamily="34" charset="0"/>
                <a:cs typeface="Verdana" panose="020B0604030504040204" pitchFamily="34" charset="0"/>
              </a:rPr>
              <a:t>(Octobre, 2019)</a:t>
            </a:r>
          </a:p>
          <a:p>
            <a:pPr marL="857250" indent="-857250" defTabSz="457200">
              <a:lnSpc>
                <a:spcPct val="170000"/>
              </a:lnSpc>
              <a:spcAft>
                <a:spcPts val="600"/>
              </a:spcAft>
              <a:buSzPct val="100000"/>
              <a:buFont typeface="Wingdings" pitchFamily="2" charset="2"/>
              <a:buChar char="v"/>
              <a:defRPr sz="3800" spc="0">
                <a:latin typeface="Canela Text Regular"/>
                <a:ea typeface="Canela Text Regular"/>
                <a:cs typeface="Canela Text Regular"/>
                <a:sym typeface="Canela Text Regular"/>
              </a:defRPr>
            </a:pPr>
            <a:r>
              <a:rPr lang="fr-FR" sz="3600" kern="100" dirty="0">
                <a:latin typeface="Verdana" panose="020B0604030504040204" pitchFamily="34" charset="0"/>
                <a:ea typeface="Verdana" panose="020B0604030504040204" pitchFamily="34" charset="0"/>
                <a:cs typeface="Verdana" panose="020B0604030504040204" pitchFamily="34" charset="0"/>
              </a:rPr>
              <a:t>Plusieurs fractures numériques </a:t>
            </a:r>
          </a:p>
          <a:p>
            <a:pPr marL="2057400" lvl="3" indent="-685800">
              <a:lnSpc>
                <a:spcPct val="170000"/>
              </a:lnSpc>
              <a:spcAft>
                <a:spcPts val="600"/>
              </a:spcAft>
            </a:pPr>
            <a:r>
              <a:rPr lang="fr-FR" sz="3600" kern="100" dirty="0">
                <a:latin typeface="Verdana" panose="020B0604030504040204" pitchFamily="34" charset="0"/>
                <a:ea typeface="Verdana" panose="020B0604030504040204" pitchFamily="34" charset="0"/>
                <a:cs typeface="Verdana" panose="020B0604030504040204" pitchFamily="34" charset="0"/>
              </a:rPr>
              <a:t>La fracture de </a:t>
            </a:r>
            <a:r>
              <a:rPr lang="fr-FR" sz="3600" i="1" kern="100" dirty="0">
                <a:latin typeface="Verdana" panose="020B0604030504040204" pitchFamily="34" charset="0"/>
                <a:ea typeface="Verdana" panose="020B0604030504040204" pitchFamily="34" charset="0"/>
                <a:cs typeface="Verdana" panose="020B0604030504040204" pitchFamily="34" charset="0"/>
              </a:rPr>
              <a:t>l’accès</a:t>
            </a:r>
            <a:r>
              <a:rPr lang="fr-FR" sz="3600" kern="100" dirty="0">
                <a:latin typeface="Verdana" panose="020B0604030504040204" pitchFamily="34" charset="0"/>
                <a:ea typeface="Verdana" panose="020B0604030504040204" pitchFamily="34" charset="0"/>
                <a:cs typeface="Verdana" panose="020B0604030504040204" pitchFamily="34" charset="0"/>
              </a:rPr>
              <a:t> </a:t>
            </a:r>
          </a:p>
          <a:p>
            <a:pPr marL="2057400" lvl="3" indent="-685800">
              <a:lnSpc>
                <a:spcPct val="170000"/>
              </a:lnSpc>
              <a:spcAft>
                <a:spcPts val="600"/>
              </a:spcAft>
            </a:pPr>
            <a:r>
              <a:rPr lang="fr-FR" sz="3600" kern="100" dirty="0">
                <a:latin typeface="Verdana" panose="020B0604030504040204" pitchFamily="34" charset="0"/>
                <a:ea typeface="Verdana" panose="020B0604030504040204" pitchFamily="34" charset="0"/>
                <a:cs typeface="Verdana" panose="020B0604030504040204" pitchFamily="34" charset="0"/>
              </a:rPr>
              <a:t>La fracture des </a:t>
            </a:r>
            <a:r>
              <a:rPr lang="fr-FR" sz="3600" i="1" kern="100" dirty="0">
                <a:latin typeface="Verdana" panose="020B0604030504040204" pitchFamily="34" charset="0"/>
                <a:ea typeface="Verdana" panose="020B0604030504040204" pitchFamily="34" charset="0"/>
                <a:cs typeface="Verdana" panose="020B0604030504040204" pitchFamily="34" charset="0"/>
              </a:rPr>
              <a:t>usages</a:t>
            </a:r>
            <a:endParaRPr lang="fr-FR" sz="3600" kern="100" dirty="0">
              <a:latin typeface="Verdana" panose="020B0604030504040204" pitchFamily="34" charset="0"/>
              <a:ea typeface="Verdana" panose="020B0604030504040204" pitchFamily="34" charset="0"/>
              <a:cs typeface="Verdana" panose="020B0604030504040204" pitchFamily="34" charset="0"/>
            </a:endParaRPr>
          </a:p>
          <a:p>
            <a:pPr marL="2057400" lvl="3" indent="-685800">
              <a:lnSpc>
                <a:spcPct val="170000"/>
              </a:lnSpc>
              <a:spcAft>
                <a:spcPts val="600"/>
              </a:spcAft>
            </a:pPr>
            <a:r>
              <a:rPr lang="fr-FR" sz="3600" kern="100" dirty="0">
                <a:latin typeface="Verdana" panose="020B0604030504040204" pitchFamily="34" charset="0"/>
                <a:ea typeface="Verdana" panose="020B0604030504040204" pitchFamily="34" charset="0"/>
                <a:cs typeface="Verdana" panose="020B0604030504040204" pitchFamily="34" charset="0"/>
              </a:rPr>
              <a:t>La fracture des </a:t>
            </a:r>
            <a:r>
              <a:rPr lang="fr-FR" sz="3600" i="1" kern="100" dirty="0">
                <a:latin typeface="Verdana" panose="020B0604030504040204" pitchFamily="34" charset="0"/>
                <a:ea typeface="Verdana" panose="020B0604030504040204" pitchFamily="34" charset="0"/>
                <a:cs typeface="Verdana" panose="020B0604030504040204" pitchFamily="34" charset="0"/>
              </a:rPr>
              <a:t>réinvestissements</a:t>
            </a:r>
            <a:r>
              <a:rPr lang="fr-FR" sz="3600" kern="100" dirty="0">
                <a:latin typeface="Verdana" panose="020B0604030504040204" pitchFamily="34" charset="0"/>
                <a:ea typeface="Verdana" panose="020B0604030504040204" pitchFamily="34" charset="0"/>
                <a:cs typeface="Verdana" panose="020B0604030504040204" pitchFamily="34" charset="0"/>
              </a:rPr>
              <a:t> (des usages ludiques à ceux liés aux exigences de la vie sociale) </a:t>
            </a:r>
          </a:p>
          <a:p>
            <a:pPr lvl="2" indent="-787977">
              <a:lnSpc>
                <a:spcPct val="170000"/>
              </a:lnSpc>
              <a:spcAft>
                <a:spcPts val="600"/>
              </a:spcAft>
              <a:buNone/>
            </a:pPr>
            <a:r>
              <a:rPr lang="fr-FR" sz="3600" i="1" kern="100" dirty="0">
                <a:latin typeface="Verdana" panose="020B0604030504040204" pitchFamily="34" charset="0"/>
                <a:ea typeface="Verdana" panose="020B0604030504040204" pitchFamily="34" charset="0"/>
                <a:cs typeface="Verdana" panose="020B0604030504040204" pitchFamily="34" charset="0"/>
              </a:rPr>
              <a:t>Mythe de l’accès universel au savoir et à l’information ; accès universel à la culture ; usage de Parcoursup et recherches sur l’orientation</a:t>
            </a:r>
            <a:endParaRPr lang="fr-FR" sz="3600" b="1" i="1" kern="100" dirty="0">
              <a:latin typeface="Verdana" panose="020B0604030504040204" pitchFamily="34" charset="0"/>
              <a:ea typeface="Verdana" panose="020B0604030504040204" pitchFamily="34" charset="0"/>
              <a:cs typeface="Verdana" panose="020B0604030504040204" pitchFamily="34" charset="0"/>
            </a:endParaRPr>
          </a:p>
          <a:p>
            <a:pPr marL="1753177" lvl="1" indent="-685800">
              <a:lnSpc>
                <a:spcPct val="170000"/>
              </a:lnSpc>
              <a:spcAft>
                <a:spcPts val="600"/>
              </a:spcAft>
            </a:pPr>
            <a:r>
              <a:rPr lang="fr-FR" sz="3600" kern="100" dirty="0">
                <a:latin typeface="Verdana" panose="020B0604030504040204" pitchFamily="34" charset="0"/>
                <a:ea typeface="Verdana" panose="020B0604030504040204" pitchFamily="34" charset="0"/>
                <a:cs typeface="Verdana" panose="020B0604030504040204" pitchFamily="34" charset="0"/>
              </a:rPr>
              <a:t>La fracture des </a:t>
            </a:r>
            <a:r>
              <a:rPr lang="fr-FR" sz="3600" i="1" kern="100" dirty="0">
                <a:latin typeface="Verdana" panose="020B0604030504040204" pitchFamily="34" charset="0"/>
                <a:ea typeface="Verdana" panose="020B0604030504040204" pitchFamily="34" charset="0"/>
                <a:cs typeface="Verdana" panose="020B0604030504040204" pitchFamily="34" charset="0"/>
              </a:rPr>
              <a:t>capacités réflexives</a:t>
            </a:r>
            <a:r>
              <a:rPr lang="fr-FR" sz="3600" kern="100" dirty="0">
                <a:latin typeface="Verdana" panose="020B0604030504040204" pitchFamily="34" charset="0"/>
                <a:ea typeface="Verdana" panose="020B0604030504040204" pitchFamily="34" charset="0"/>
                <a:cs typeface="Verdana" panose="020B0604030504040204" pitchFamily="34" charset="0"/>
              </a:rPr>
              <a:t> et des </a:t>
            </a:r>
            <a:r>
              <a:rPr lang="fr-FR" sz="3600" i="1" kern="100" dirty="0">
                <a:latin typeface="Verdana" panose="020B0604030504040204" pitchFamily="34" charset="0"/>
                <a:ea typeface="Verdana" panose="020B0604030504040204" pitchFamily="34" charset="0"/>
                <a:cs typeface="Verdana" panose="020B0604030504040204" pitchFamily="34" charset="0"/>
              </a:rPr>
              <a:t>compétences critiques</a:t>
            </a:r>
            <a:endParaRPr lang="fr-FR" sz="3600" kern="100" dirty="0">
              <a:latin typeface="Verdana" panose="020B0604030504040204" pitchFamily="34" charset="0"/>
              <a:ea typeface="Verdana" panose="020B0604030504040204" pitchFamily="34" charset="0"/>
              <a:cs typeface="Verdana" panose="020B0604030504040204" pitchFamily="34" charset="0"/>
            </a:endParaRPr>
          </a:p>
          <a:p>
            <a:pPr>
              <a:lnSpc>
                <a:spcPct val="170000"/>
              </a:lnSpc>
              <a:spcAft>
                <a:spcPts val="600"/>
              </a:spcAft>
            </a:pPr>
            <a:r>
              <a:rPr lang="fr-FR" sz="3600" b="1" kern="100" dirty="0">
                <a:latin typeface="Verdana" panose="020B0604030504040204" pitchFamily="34" charset="0"/>
                <a:ea typeface="Verdana" panose="020B0604030504040204" pitchFamily="34" charset="0"/>
                <a:cs typeface="Verdana" panose="020B0604030504040204" pitchFamily="34" charset="0"/>
              </a:rPr>
              <a:t>→ Des compétences numériques à acquérir en contexte scolaire.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A03AC-35EC-85D2-2510-0F3D8D99FA12}"/>
            </a:ext>
          </a:extLst>
        </p:cNvPr>
        <p:cNvGrpSpPr/>
        <p:nvPr/>
      </p:nvGrpSpPr>
      <p:grpSpPr>
        <a:xfrm>
          <a:off x="0" y="0"/>
          <a:ext cx="0" cy="0"/>
          <a:chOff x="0" y="0"/>
          <a:chExt cx="0" cy="0"/>
        </a:xfrm>
      </p:grpSpPr>
      <p:sp>
        <p:nvSpPr>
          <p:cNvPr id="217" name="Les inégalités éducatives">
            <a:extLst>
              <a:ext uri="{FF2B5EF4-FFF2-40B4-BE49-F238E27FC236}">
                <a16:creationId xmlns:a16="http://schemas.microsoft.com/office/drawing/2014/main" id="{463C2754-C954-1E27-B5A3-C503607B7DE1}"/>
              </a:ext>
            </a:extLst>
          </p:cNvPr>
          <p:cNvSpPr txBox="1">
            <a:spLocks noGrp="1"/>
          </p:cNvSpPr>
          <p:nvPr>
            <p:ph type="title"/>
          </p:nvPr>
        </p:nvSpPr>
        <p:spPr>
          <a:xfrm>
            <a:off x="1219200" y="492236"/>
            <a:ext cx="21742399" cy="2657363"/>
          </a:xfrm>
          <a:prstGeom prst="rect">
            <a:avLst/>
          </a:prstGeom>
          <a:solidFill>
            <a:srgbClr val="D87631"/>
          </a:solidFill>
        </p:spPr>
        <p:txBody>
          <a:bodyPr anchor="ctr">
            <a:noAutofit/>
          </a:bodyPr>
          <a:lstStyle>
            <a:lvl1pPr defTabSz="2072640">
              <a:defRPr sz="10880" b="1" spc="-108">
                <a:solidFill>
                  <a:srgbClr val="FFFFFF"/>
                </a:solidFill>
                <a:latin typeface="Calibri"/>
                <a:ea typeface="Calibri"/>
                <a:cs typeface="Calibri"/>
                <a:sym typeface="Calibri"/>
              </a:defRPr>
            </a:lvl1pPr>
          </a:lstStyle>
          <a:p>
            <a:pPr algn="ctr" defTabSz="825500">
              <a:spcBef>
                <a:spcPts val="2400"/>
              </a:spcBef>
              <a:buNone/>
              <a:defRPr sz="6800" spc="-136">
                <a:latin typeface="Calibri"/>
                <a:ea typeface="Calibri"/>
                <a:cs typeface="Calibri"/>
                <a:sym typeface="Calibri"/>
              </a:defRPr>
            </a:pPr>
            <a:r>
              <a:rPr lang="fr-FR" sz="7200" dirty="0">
                <a:latin typeface="Verdana" panose="020B0604030504040204" pitchFamily="34" charset="0"/>
                <a:ea typeface="Verdana" panose="020B0604030504040204" pitchFamily="34" charset="0"/>
                <a:cs typeface="Verdana" panose="020B0604030504040204" pitchFamily="34" charset="0"/>
              </a:rPr>
              <a:t>La violence en contexte scolaire, une nouvelle problématique éducative</a:t>
            </a:r>
          </a:p>
        </p:txBody>
      </p:sp>
      <p:sp>
        <p:nvSpPr>
          <p:cNvPr id="218" name="Quelques définitions :…">
            <a:extLst>
              <a:ext uri="{FF2B5EF4-FFF2-40B4-BE49-F238E27FC236}">
                <a16:creationId xmlns:a16="http://schemas.microsoft.com/office/drawing/2014/main" id="{8E94BDE6-603B-0E02-460C-DAA7A1346848}"/>
              </a:ext>
            </a:extLst>
          </p:cNvPr>
          <p:cNvSpPr txBox="1">
            <a:spLocks noGrp="1"/>
          </p:cNvSpPr>
          <p:nvPr>
            <p:ph type="body" idx="1"/>
          </p:nvPr>
        </p:nvSpPr>
        <p:spPr>
          <a:xfrm>
            <a:off x="654756" y="3657600"/>
            <a:ext cx="23074487" cy="9744386"/>
          </a:xfrm>
          <a:prstGeom prst="rect">
            <a:avLst/>
          </a:prstGeom>
        </p:spPr>
        <p:txBody>
          <a:bodyPr anchor="ctr">
            <a:normAutofit/>
          </a:bodyPr>
          <a:lstStyle/>
          <a:p>
            <a:pPr marL="857250" indent="-857250">
              <a:lnSpc>
                <a:spcPct val="150000"/>
              </a:lnSpc>
              <a:buFont typeface="Arial" panose="020B0604020202020204" pitchFamily="34" charset="0"/>
              <a:buChar char="•"/>
            </a:pPr>
            <a:r>
              <a:rPr lang="fr-FR" sz="6000" kern="100" dirty="0">
                <a:latin typeface="Calibri" panose="020F0502020204030204" pitchFamily="34" charset="0"/>
                <a:ea typeface="Aptos" panose="020B0004020202020204" pitchFamily="34" charset="0"/>
                <a:cs typeface="Calibri" panose="020F0502020204030204" pitchFamily="34" charset="0"/>
                <a:hlinkClick r:id="rId2"/>
              </a:rPr>
              <a:t>Enquête Sivis </a:t>
            </a:r>
            <a:r>
              <a:rPr lang="fr-FR" sz="6000" kern="100" dirty="0">
                <a:latin typeface="Calibri" panose="020F0502020204030204" pitchFamily="34" charset="0"/>
                <a:ea typeface="Aptos" panose="020B0004020202020204" pitchFamily="34" charset="0"/>
                <a:cs typeface="Calibri" panose="020F0502020204030204" pitchFamily="34" charset="0"/>
              </a:rPr>
              <a:t>de la DEPP (incidents graves) </a:t>
            </a:r>
          </a:p>
          <a:p>
            <a:pPr marL="857250" indent="-857250">
              <a:lnSpc>
                <a:spcPct val="150000"/>
              </a:lnSpc>
              <a:buFont typeface="Arial" panose="020B0604020202020204" pitchFamily="34" charset="0"/>
              <a:buChar char="•"/>
            </a:pPr>
            <a:r>
              <a:rPr lang="fr-FR" sz="6000" kern="100" dirty="0">
                <a:latin typeface="Calibri" panose="020F0502020204030204" pitchFamily="34" charset="0"/>
                <a:ea typeface="Aptos" panose="020B0004020202020204" pitchFamily="34" charset="0"/>
                <a:cs typeface="Calibri" panose="020F0502020204030204" pitchFamily="34" charset="0"/>
              </a:rPr>
              <a:t>Les </a:t>
            </a:r>
            <a:r>
              <a:rPr lang="fr-FR" sz="6000" kern="100" dirty="0">
                <a:latin typeface="Calibri" panose="020F0502020204030204" pitchFamily="34" charset="0"/>
                <a:ea typeface="Aptos" panose="020B0004020202020204" pitchFamily="34" charset="0"/>
                <a:cs typeface="Calibri" panose="020F0502020204030204" pitchFamily="34" charset="0"/>
                <a:hlinkClick r:id="rId3"/>
              </a:rPr>
              <a:t>enquêtes de climat scolaire et de victimation </a:t>
            </a:r>
            <a:r>
              <a:rPr lang="fr-FR" sz="6000" kern="100" dirty="0">
                <a:latin typeface="Calibri" panose="020F0502020204030204" pitchFamily="34" charset="0"/>
                <a:ea typeface="Aptos" panose="020B0004020202020204" pitchFamily="34" charset="0"/>
                <a:cs typeface="Calibri" panose="020F0502020204030204" pitchFamily="34" charset="0"/>
              </a:rPr>
              <a:t>de la DEPP</a:t>
            </a:r>
          </a:p>
          <a:p>
            <a:pPr marL="857250" indent="-857250">
              <a:lnSpc>
                <a:spcPct val="150000"/>
              </a:lnSpc>
              <a:buFont typeface="Arial" panose="020B0604020202020204" pitchFamily="34" charset="0"/>
              <a:buChar char="•"/>
            </a:pPr>
            <a:r>
              <a:rPr lang="fr-FR" sz="6000" kern="100" dirty="0">
                <a:latin typeface="Calibri" panose="020F0502020204030204" pitchFamily="34" charset="0"/>
                <a:ea typeface="Aptos" panose="020B0004020202020204" pitchFamily="34" charset="0"/>
                <a:cs typeface="Calibri" panose="020F0502020204030204" pitchFamily="34" charset="0"/>
                <a:hlinkClick r:id="rId4"/>
              </a:rPr>
              <a:t>Enquête harcèlement 2023</a:t>
            </a:r>
            <a:endParaRPr lang="fr-FR" sz="5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212637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F481-483E-65BB-7218-A682107B6943}"/>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2BEA158-B0FA-261D-7FB4-230DCC9FB0A8}"/>
              </a:ext>
            </a:extLst>
          </p:cNvPr>
          <p:cNvSpPr>
            <a:spLocks noGrp="1"/>
          </p:cNvSpPr>
          <p:nvPr>
            <p:ph type="body" sz="quarter" idx="1"/>
          </p:nvPr>
        </p:nvSpPr>
        <p:spPr/>
        <p:txBody>
          <a:bodyPr/>
          <a:lstStyle/>
          <a:p>
            <a:endParaRPr lang="fr-FR"/>
          </a:p>
        </p:txBody>
      </p:sp>
      <p:pic>
        <p:nvPicPr>
          <p:cNvPr id="5" name="Image 4" descr="Une image contenant texte, capture d’écran, Police, nombre&#10;&#10;Le contenu généré par l’IA peut être incorrect.">
            <a:extLst>
              <a:ext uri="{FF2B5EF4-FFF2-40B4-BE49-F238E27FC236}">
                <a16:creationId xmlns:a16="http://schemas.microsoft.com/office/drawing/2014/main" id="{8E656B21-5846-F749-9A61-F4927DEB9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47704"/>
            <a:ext cx="10480187" cy="13220589"/>
          </a:xfrm>
          <a:prstGeom prst="rect">
            <a:avLst/>
          </a:prstGeom>
        </p:spPr>
      </p:pic>
      <p:pic>
        <p:nvPicPr>
          <p:cNvPr id="7" name="Image 6" descr="Une image contenant texte, capture d’écran, Police, document&#10;&#10;Le contenu généré par l’IA peut être incorrect.">
            <a:extLst>
              <a:ext uri="{FF2B5EF4-FFF2-40B4-BE49-F238E27FC236}">
                <a16:creationId xmlns:a16="http://schemas.microsoft.com/office/drawing/2014/main" id="{209BD6FC-0E7E-355C-AF93-F422178C2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0" y="278190"/>
            <a:ext cx="9753600" cy="13159619"/>
          </a:xfrm>
          <a:prstGeom prst="rect">
            <a:avLst/>
          </a:prstGeom>
        </p:spPr>
      </p:pic>
    </p:spTree>
    <p:extLst>
      <p:ext uri="{BB962C8B-B14F-4D97-AF65-F5344CB8AC3E}">
        <p14:creationId xmlns:p14="http://schemas.microsoft.com/office/powerpoint/2010/main" val="37552662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584DB-60EF-D0BD-961F-F4D5DD72024D}"/>
            </a:ext>
          </a:extLst>
        </p:cNvPr>
        <p:cNvGrpSpPr/>
        <p:nvPr/>
      </p:nvGrpSpPr>
      <p:grpSpPr>
        <a:xfrm>
          <a:off x="0" y="0"/>
          <a:ext cx="0" cy="0"/>
          <a:chOff x="0" y="0"/>
          <a:chExt cx="0" cy="0"/>
        </a:xfrm>
      </p:grpSpPr>
      <p:sp>
        <p:nvSpPr>
          <p:cNvPr id="217" name="Les inégalités éducatives">
            <a:extLst>
              <a:ext uri="{FF2B5EF4-FFF2-40B4-BE49-F238E27FC236}">
                <a16:creationId xmlns:a16="http://schemas.microsoft.com/office/drawing/2014/main" id="{ABADABDE-6C1D-3ED0-DBA7-287EA6DF6B9A}"/>
              </a:ext>
            </a:extLst>
          </p:cNvPr>
          <p:cNvSpPr txBox="1">
            <a:spLocks noGrp="1"/>
          </p:cNvSpPr>
          <p:nvPr>
            <p:ph type="title"/>
          </p:nvPr>
        </p:nvSpPr>
        <p:spPr>
          <a:xfrm>
            <a:off x="1219200" y="492236"/>
            <a:ext cx="21742399" cy="2657363"/>
          </a:xfrm>
          <a:prstGeom prst="rect">
            <a:avLst/>
          </a:prstGeom>
          <a:solidFill>
            <a:srgbClr val="D87631"/>
          </a:solidFill>
        </p:spPr>
        <p:txBody>
          <a:bodyPr anchor="ctr">
            <a:noAutofit/>
          </a:bodyPr>
          <a:lstStyle>
            <a:lvl1pPr defTabSz="2072640">
              <a:defRPr sz="10880" b="1" spc="-108">
                <a:solidFill>
                  <a:srgbClr val="FFFFFF"/>
                </a:solidFill>
                <a:latin typeface="Calibri"/>
                <a:ea typeface="Calibri"/>
                <a:cs typeface="Calibri"/>
                <a:sym typeface="Calibri"/>
              </a:defRPr>
            </a:lvl1pPr>
          </a:lstStyle>
          <a:p>
            <a:pPr algn="ctr" defTabSz="825500">
              <a:spcBef>
                <a:spcPts val="2400"/>
              </a:spcBef>
              <a:buNone/>
              <a:defRPr sz="6800" spc="-136">
                <a:latin typeface="Calibri"/>
                <a:ea typeface="Calibri"/>
                <a:cs typeface="Calibri"/>
                <a:sym typeface="Calibri"/>
              </a:defRPr>
            </a:pPr>
            <a:r>
              <a:rPr lang="fr-FR" sz="7200" dirty="0">
                <a:latin typeface="Verdana" panose="020B0604030504040204" pitchFamily="34" charset="0"/>
                <a:ea typeface="Verdana" panose="020B0604030504040204" pitchFamily="34" charset="0"/>
                <a:cs typeface="Verdana" panose="020B0604030504040204" pitchFamily="34" charset="0"/>
              </a:rPr>
              <a:t>Une explosion et une aggravation de la violence scolaire ? </a:t>
            </a:r>
          </a:p>
        </p:txBody>
      </p:sp>
      <p:sp>
        <p:nvSpPr>
          <p:cNvPr id="218" name="Quelques définitions :…">
            <a:extLst>
              <a:ext uri="{FF2B5EF4-FFF2-40B4-BE49-F238E27FC236}">
                <a16:creationId xmlns:a16="http://schemas.microsoft.com/office/drawing/2014/main" id="{40E073F4-9F11-0A37-09A0-CD48993BE7CF}"/>
              </a:ext>
            </a:extLst>
          </p:cNvPr>
          <p:cNvSpPr txBox="1">
            <a:spLocks noGrp="1"/>
          </p:cNvSpPr>
          <p:nvPr>
            <p:ph type="body" idx="1"/>
          </p:nvPr>
        </p:nvSpPr>
        <p:spPr>
          <a:xfrm>
            <a:off x="654756" y="3657600"/>
            <a:ext cx="23074487" cy="9744386"/>
          </a:xfrm>
          <a:prstGeom prst="rect">
            <a:avLst/>
          </a:prstGeom>
        </p:spPr>
        <p:txBody>
          <a:bodyPr anchor="ctr">
            <a:normAutofit fontScale="77500" lnSpcReduction="20000"/>
          </a:bodyPr>
          <a:lstStyle/>
          <a:p>
            <a:pPr marL="1619250" lvl="2" indent="-857250" algn="just" defTabSz="825500">
              <a:lnSpc>
                <a:spcPct val="160000"/>
              </a:lnSpc>
              <a:spcBef>
                <a:spcPts val="2400"/>
              </a:spcBef>
              <a:defRPr sz="6800" spc="-136">
                <a:latin typeface="Calibri"/>
                <a:ea typeface="Calibri"/>
                <a:cs typeface="Calibri"/>
                <a:sym typeface="Calibri"/>
              </a:defRPr>
            </a:pPr>
            <a:r>
              <a:rPr sz="6000" dirty="0" err="1">
                <a:latin typeface="Verdana" panose="020B0604030504040204" pitchFamily="34" charset="0"/>
                <a:ea typeface="Verdana" panose="020B0604030504040204" pitchFamily="34" charset="0"/>
                <a:cs typeface="Verdana" panose="020B0604030504040204" pitchFamily="34" charset="0"/>
              </a:rPr>
              <a:t>Stabilité</a:t>
            </a:r>
            <a:r>
              <a:rPr sz="6000" dirty="0">
                <a:latin typeface="Verdana" panose="020B0604030504040204" pitchFamily="34" charset="0"/>
                <a:ea typeface="Verdana" panose="020B0604030504040204" pitchFamily="34" charset="0"/>
                <a:cs typeface="Verdana" panose="020B0604030504040204" pitchFamily="34" charset="0"/>
              </a:rPr>
              <a:t> dans les </a:t>
            </a:r>
            <a:r>
              <a:rPr sz="6000" dirty="0" err="1">
                <a:latin typeface="Verdana" panose="020B0604030504040204" pitchFamily="34" charset="0"/>
                <a:ea typeface="Verdana" panose="020B0604030504040204" pitchFamily="34" charset="0"/>
                <a:cs typeface="Verdana" panose="020B0604030504040204" pitchFamily="34" charset="0"/>
              </a:rPr>
              <a:t>signalements</a:t>
            </a:r>
            <a:r>
              <a:rPr sz="6000" dirty="0">
                <a:latin typeface="Verdana" panose="020B0604030504040204" pitchFamily="34" charset="0"/>
                <a:ea typeface="Verdana" panose="020B0604030504040204" pitchFamily="34" charset="0"/>
                <a:cs typeface="Verdana" panose="020B0604030504040204" pitchFamily="34" charset="0"/>
              </a:rPr>
              <a:t> par les </a:t>
            </a:r>
            <a:r>
              <a:rPr sz="6000" dirty="0" err="1">
                <a:latin typeface="Verdana" panose="020B0604030504040204" pitchFamily="34" charset="0"/>
                <a:ea typeface="Verdana" panose="020B0604030504040204" pitchFamily="34" charset="0"/>
                <a:cs typeface="Verdana" panose="020B0604030504040204" pitchFamily="34" charset="0"/>
              </a:rPr>
              <a:t>élèves</a:t>
            </a:r>
            <a:r>
              <a:rPr sz="6000" dirty="0">
                <a:latin typeface="Verdana" panose="020B0604030504040204" pitchFamily="34" charset="0"/>
                <a:ea typeface="Verdana" panose="020B0604030504040204" pitchFamily="34" charset="0"/>
                <a:cs typeface="Verdana" panose="020B0604030504040204" pitchFamily="34" charset="0"/>
              </a:rPr>
              <a:t> des </a:t>
            </a:r>
            <a:r>
              <a:rPr sz="6000" dirty="0" err="1">
                <a:latin typeface="Verdana" panose="020B0604030504040204" pitchFamily="34" charset="0"/>
                <a:ea typeface="Verdana" panose="020B0604030504040204" pitchFamily="34" charset="0"/>
                <a:cs typeface="Verdana" panose="020B0604030504040204" pitchFamily="34" charset="0"/>
              </a:rPr>
              <a:t>victimations</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depuis</a:t>
            </a:r>
            <a:r>
              <a:rPr sz="6000" dirty="0">
                <a:latin typeface="Verdana" panose="020B0604030504040204" pitchFamily="34" charset="0"/>
                <a:ea typeface="Verdana" panose="020B0604030504040204" pitchFamily="34" charset="0"/>
                <a:cs typeface="Verdana" panose="020B0604030504040204" pitchFamily="34" charset="0"/>
              </a:rPr>
              <a:t> la fin des </a:t>
            </a:r>
            <a:r>
              <a:rPr sz="6000" dirty="0" err="1">
                <a:latin typeface="Verdana" panose="020B0604030504040204" pitchFamily="34" charset="0"/>
                <a:ea typeface="Verdana" panose="020B0604030504040204" pitchFamily="34" charset="0"/>
                <a:cs typeface="Verdana" panose="020B0604030504040204" pitchFamily="34" charset="0"/>
              </a:rPr>
              <a:t>années</a:t>
            </a:r>
            <a:r>
              <a:rPr sz="6000" dirty="0">
                <a:latin typeface="Verdana" panose="020B0604030504040204" pitchFamily="34" charset="0"/>
                <a:ea typeface="Verdana" panose="020B0604030504040204" pitchFamily="34" charset="0"/>
                <a:cs typeface="Verdana" panose="020B0604030504040204" pitchFamily="34" charset="0"/>
              </a:rPr>
              <a:t> 1990 </a:t>
            </a:r>
          </a:p>
          <a:p>
            <a:pPr marL="1443789" lvl="2" indent="-681789" algn="just" defTabSz="825500">
              <a:lnSpc>
                <a:spcPct val="160000"/>
              </a:lnSpc>
              <a:spcBef>
                <a:spcPts val="2400"/>
              </a:spcBef>
              <a:defRPr sz="6800" spc="-136">
                <a:latin typeface="Calibri"/>
                <a:ea typeface="Calibri"/>
                <a:cs typeface="Calibri"/>
                <a:sym typeface="Calibri"/>
              </a:defRPr>
            </a:pPr>
            <a:r>
              <a:rPr sz="6000" dirty="0">
                <a:latin typeface="Verdana" panose="020B0604030504040204" pitchFamily="34" charset="0"/>
                <a:ea typeface="Verdana" panose="020B0604030504040204" pitchFamily="34" charset="0"/>
                <a:cs typeface="Verdana" panose="020B0604030504040204" pitchFamily="34" charset="0"/>
              </a:rPr>
              <a:t>Les </a:t>
            </a:r>
            <a:r>
              <a:rPr sz="6000" dirty="0" err="1">
                <a:latin typeface="Verdana" panose="020B0604030504040204" pitchFamily="34" charset="0"/>
                <a:ea typeface="Verdana" panose="020B0604030504040204" pitchFamily="34" charset="0"/>
                <a:cs typeface="Verdana" panose="020B0604030504040204" pitchFamily="34" charset="0"/>
              </a:rPr>
              <a:t>élèves</a:t>
            </a:r>
            <a:r>
              <a:rPr sz="6000" dirty="0">
                <a:latin typeface="Verdana" panose="020B0604030504040204" pitchFamily="34" charset="0"/>
                <a:ea typeface="Verdana" panose="020B0604030504040204" pitchFamily="34" charset="0"/>
                <a:cs typeface="Verdana" panose="020B0604030504040204" pitchFamily="34" charset="0"/>
              </a:rPr>
              <a:t> se </a:t>
            </a:r>
            <a:r>
              <a:rPr sz="6000" dirty="0" err="1">
                <a:latin typeface="Verdana" panose="020B0604030504040204" pitchFamily="34" charset="0"/>
                <a:ea typeface="Verdana" panose="020B0604030504040204" pitchFamily="34" charset="0"/>
                <a:cs typeface="Verdana" panose="020B0604030504040204" pitchFamily="34" charset="0"/>
              </a:rPr>
              <a:t>sentent</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majoritairement</a:t>
            </a:r>
            <a:r>
              <a:rPr sz="6000" dirty="0">
                <a:latin typeface="Verdana" panose="020B0604030504040204" pitchFamily="34" charset="0"/>
                <a:ea typeface="Verdana" panose="020B0604030504040204" pitchFamily="34" charset="0"/>
                <a:cs typeface="Verdana" panose="020B0604030504040204" pitchFamily="34" charset="0"/>
              </a:rPr>
              <a:t> bien à </a:t>
            </a:r>
            <a:r>
              <a:rPr sz="6000" dirty="0" err="1">
                <a:latin typeface="Verdana" panose="020B0604030504040204" pitchFamily="34" charset="0"/>
                <a:ea typeface="Verdana" panose="020B0604030504040204" pitchFamily="34" charset="0"/>
                <a:cs typeface="Verdana" panose="020B0604030504040204" pitchFamily="34" charset="0"/>
              </a:rPr>
              <a:t>l’école</a:t>
            </a:r>
            <a:r>
              <a:rPr sz="6000" dirty="0">
                <a:latin typeface="Verdana" panose="020B0604030504040204" pitchFamily="34" charset="0"/>
                <a:ea typeface="Verdana" panose="020B0604030504040204" pitchFamily="34" charset="0"/>
                <a:cs typeface="Verdana" panose="020B0604030504040204" pitchFamily="34" charset="0"/>
              </a:rPr>
              <a:t>.</a:t>
            </a:r>
          </a:p>
          <a:p>
            <a:pPr algn="just" defTabSz="825500">
              <a:lnSpc>
                <a:spcPct val="160000"/>
              </a:lnSpc>
              <a:spcBef>
                <a:spcPts val="2400"/>
              </a:spcBef>
              <a:defRPr sz="5300" spc="-105">
                <a:latin typeface="Calibri"/>
                <a:ea typeface="Calibri"/>
                <a:cs typeface="Calibri"/>
                <a:sym typeface="Calibri"/>
              </a:defRPr>
            </a:pPr>
            <a:r>
              <a:rPr sz="6000" dirty="0">
                <a:latin typeface="Verdana" panose="020B0604030504040204" pitchFamily="34" charset="0"/>
                <a:ea typeface="Verdana" panose="020B0604030504040204" pitchFamily="34" charset="0"/>
                <a:cs typeface="Verdana" panose="020B0604030504040204" pitchFamily="34" charset="0"/>
              </a:rPr>
              <a:t>En 2021-2022, 93 % des </a:t>
            </a:r>
            <a:r>
              <a:rPr sz="6000" dirty="0" err="1">
                <a:latin typeface="Verdana" panose="020B0604030504040204" pitchFamily="34" charset="0"/>
                <a:ea typeface="Verdana" panose="020B0604030504040204" pitchFamily="34" charset="0"/>
                <a:cs typeface="Verdana" panose="020B0604030504040204" pitchFamily="34" charset="0"/>
              </a:rPr>
              <a:t>collégiens</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déclarent</a:t>
            </a:r>
            <a:r>
              <a:rPr sz="6000" dirty="0">
                <a:latin typeface="Verdana" panose="020B0604030504040204" pitchFamily="34" charset="0"/>
                <a:ea typeface="Verdana" panose="020B0604030504040204" pitchFamily="34" charset="0"/>
                <a:cs typeface="Verdana" panose="020B0604030504040204" pitchFamily="34" charset="0"/>
              </a:rPr>
              <a:t> se </a:t>
            </a:r>
            <a:r>
              <a:rPr sz="6000" dirty="0" err="1">
                <a:latin typeface="Verdana" panose="020B0604030504040204" pitchFamily="34" charset="0"/>
                <a:ea typeface="Verdana" panose="020B0604030504040204" pitchFamily="34" charset="0"/>
                <a:cs typeface="Verdana" panose="020B0604030504040204" pitchFamily="34" charset="0"/>
              </a:rPr>
              <a:t>sentir</a:t>
            </a:r>
            <a:r>
              <a:rPr sz="6000" dirty="0">
                <a:latin typeface="Verdana" panose="020B0604030504040204" pitchFamily="34" charset="0"/>
                <a:ea typeface="Verdana" panose="020B0604030504040204" pitchFamily="34" charset="0"/>
                <a:cs typeface="Verdana" panose="020B0604030504040204" pitchFamily="34" charset="0"/>
              </a:rPr>
              <a:t> « bien » </a:t>
            </a:r>
            <a:r>
              <a:rPr sz="6000" dirty="0" err="1">
                <a:latin typeface="Verdana" panose="020B0604030504040204" pitchFamily="34" charset="0"/>
                <a:ea typeface="Verdana" panose="020B0604030504040204" pitchFamily="34" charset="0"/>
                <a:cs typeface="Verdana" panose="020B0604030504040204" pitchFamily="34" charset="0"/>
              </a:rPr>
              <a:t>ou</a:t>
            </a:r>
            <a:r>
              <a:rPr sz="6000" dirty="0">
                <a:latin typeface="Verdana" panose="020B0604030504040204" pitchFamily="34" charset="0"/>
                <a:ea typeface="Verdana" panose="020B0604030504040204" pitchFamily="34" charset="0"/>
                <a:cs typeface="Verdana" panose="020B0604030504040204" pitchFamily="34" charset="0"/>
              </a:rPr>
              <a:t> « tout à fait bien » dans </a:t>
            </a:r>
            <a:r>
              <a:rPr sz="6000" dirty="0" err="1">
                <a:latin typeface="Verdana" panose="020B0604030504040204" pitchFamily="34" charset="0"/>
                <a:ea typeface="Verdana" panose="020B0604030504040204" pitchFamily="34" charset="0"/>
                <a:cs typeface="Verdana" panose="020B0604030504040204" pitchFamily="34" charset="0"/>
              </a:rPr>
              <a:t>leur</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établissement</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scolaire</a:t>
            </a:r>
            <a:r>
              <a:rPr sz="6000" dirty="0">
                <a:latin typeface="Verdana" panose="020B0604030504040204" pitchFamily="34" charset="0"/>
                <a:ea typeface="Verdana" panose="020B0604030504040204" pitchFamily="34" charset="0"/>
                <a:cs typeface="Verdana" panose="020B0604030504040204" pitchFamily="34" charset="0"/>
              </a:rPr>
              <a:t> et 91 % </a:t>
            </a:r>
            <a:r>
              <a:rPr sz="6000" dirty="0" err="1">
                <a:latin typeface="Verdana" panose="020B0604030504040204" pitchFamily="34" charset="0"/>
                <a:ea typeface="Verdana" panose="020B0604030504040204" pitchFamily="34" charset="0"/>
                <a:cs typeface="Verdana" panose="020B0604030504040204" pitchFamily="34" charset="0"/>
              </a:rPr>
              <a:t>s’y</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sentir</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en</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sécurité</a:t>
            </a:r>
            <a:r>
              <a:rPr sz="6000" dirty="0">
                <a:latin typeface="Verdana" panose="020B0604030504040204" pitchFamily="34" charset="0"/>
                <a:ea typeface="Verdana" panose="020B0604030504040204" pitchFamily="34" charset="0"/>
                <a:cs typeface="Verdana" panose="020B0604030504040204" pitchFamily="34" charset="0"/>
              </a:rPr>
              <a:t>. </a:t>
            </a:r>
          </a:p>
          <a:p>
            <a:pPr marL="1443789" lvl="2" indent="-681789" algn="just" defTabSz="825500">
              <a:lnSpc>
                <a:spcPct val="160000"/>
              </a:lnSpc>
              <a:spcBef>
                <a:spcPts val="2400"/>
              </a:spcBef>
              <a:defRPr sz="6800" spc="-136">
                <a:latin typeface="Calibri"/>
                <a:ea typeface="Calibri"/>
                <a:cs typeface="Calibri"/>
                <a:sym typeface="Calibri"/>
              </a:defRPr>
            </a:pPr>
            <a:r>
              <a:rPr sz="6000" dirty="0">
                <a:latin typeface="Verdana" panose="020B0604030504040204" pitchFamily="34" charset="0"/>
                <a:ea typeface="Verdana" panose="020B0604030504040204" pitchFamily="34" charset="0"/>
                <a:cs typeface="Verdana" panose="020B0604030504040204" pitchFamily="34" charset="0"/>
              </a:rPr>
              <a:t>Avant tout des micro-violences (incidents, petites </a:t>
            </a:r>
            <a:r>
              <a:rPr sz="6000" dirty="0" err="1">
                <a:latin typeface="Verdana" panose="020B0604030504040204" pitchFamily="34" charset="0"/>
                <a:ea typeface="Verdana" panose="020B0604030504040204" pitchFamily="34" charset="0"/>
                <a:cs typeface="Verdana" panose="020B0604030504040204" pitchFamily="34" charset="0"/>
              </a:rPr>
              <a:t>victimation</a:t>
            </a:r>
            <a:r>
              <a:rPr sz="6000" dirty="0">
                <a:latin typeface="Verdana" panose="020B0604030504040204" pitchFamily="34" charset="0"/>
                <a:ea typeface="Verdana" panose="020B0604030504040204" pitchFamily="34" charset="0"/>
                <a:cs typeface="Verdana" panose="020B0604030504040204" pitchFamily="34" charset="0"/>
              </a:rPr>
              <a:t>)</a:t>
            </a:r>
            <a:endParaRPr lang="fr-FR" sz="6000" dirty="0">
              <a:latin typeface="Verdana" panose="020B0604030504040204" pitchFamily="34" charset="0"/>
              <a:ea typeface="Verdana" panose="020B0604030504040204" pitchFamily="34" charset="0"/>
              <a:cs typeface="Verdana" panose="020B0604030504040204" pitchFamily="34" charset="0"/>
            </a:endParaRPr>
          </a:p>
          <a:p>
            <a:pPr marL="1443789" lvl="2" indent="-681789" algn="just" defTabSz="825500">
              <a:lnSpc>
                <a:spcPct val="160000"/>
              </a:lnSpc>
              <a:spcBef>
                <a:spcPts val="2400"/>
              </a:spcBef>
              <a:defRPr sz="6800" spc="-136">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Les cyberviolences </a:t>
            </a:r>
            <a:r>
              <a:rPr lang="fr-FR" sz="6000" dirty="0">
                <a:latin typeface="Verdana" panose="020B0604030504040204" pitchFamily="34" charset="0"/>
                <a:ea typeface="Verdana" panose="020B0604030504040204" pitchFamily="34" charset="0"/>
                <a:cs typeface="Verdana" panose="020B0604030504040204" pitchFamily="34" charset="0"/>
                <a:sym typeface="Canela Text Bold"/>
              </a:rPr>
              <a:t>→ Quels enjeux spécifiques ?</a:t>
            </a:r>
            <a:endParaRPr sz="6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80865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rallèle&#10;&#10;Description générée automatiquement">
            <a:extLst>
              <a:ext uri="{FF2B5EF4-FFF2-40B4-BE49-F238E27FC236}">
                <a16:creationId xmlns:a16="http://schemas.microsoft.com/office/drawing/2014/main" id="{247A6A99-35A9-61DC-44A7-189081B2CF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9003"/>
            <a:ext cx="15240000" cy="13376997"/>
          </a:xfrm>
          <a:prstGeom prst="rect">
            <a:avLst/>
          </a:prstGeom>
          <a:noFill/>
          <a:ln>
            <a:noFill/>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C420-BBA5-504D-9141-968E755E60E5}"/>
            </a:ext>
          </a:extLst>
        </p:cNvPr>
        <p:cNvGrpSpPr/>
        <p:nvPr/>
      </p:nvGrpSpPr>
      <p:grpSpPr>
        <a:xfrm>
          <a:off x="0" y="0"/>
          <a:ext cx="0" cy="0"/>
          <a:chOff x="0" y="0"/>
          <a:chExt cx="0" cy="0"/>
        </a:xfrm>
      </p:grpSpPr>
      <p:sp>
        <p:nvSpPr>
          <p:cNvPr id="196" name="Quelle méthode privilégier ? Une articulation possible">
            <a:extLst>
              <a:ext uri="{FF2B5EF4-FFF2-40B4-BE49-F238E27FC236}">
                <a16:creationId xmlns:a16="http://schemas.microsoft.com/office/drawing/2014/main" id="{A9ABAB26-E1C8-CA20-D46C-D46FB495A301}"/>
              </a:ext>
            </a:extLst>
          </p:cNvPr>
          <p:cNvSpPr txBox="1">
            <a:spLocks noGrp="1"/>
          </p:cNvSpPr>
          <p:nvPr>
            <p:ph type="title"/>
          </p:nvPr>
        </p:nvSpPr>
        <p:spPr>
          <a:xfrm>
            <a:off x="1219199" y="492237"/>
            <a:ext cx="22251654" cy="1882663"/>
          </a:xfrm>
          <a:prstGeom prst="rect">
            <a:avLst/>
          </a:prstGeom>
          <a:solidFill>
            <a:srgbClr val="D87631"/>
          </a:solidFill>
        </p:spPr>
        <p:txBody>
          <a:bodyPr anchor="ctr">
            <a:normAutofit fontScale="90000"/>
          </a:bodyPr>
          <a:lstStyle>
            <a:lvl1pPr defTabSz="2145790">
              <a:defRPr sz="7300"/>
            </a:lvl1pPr>
          </a:lstStyle>
          <a:p>
            <a:pPr algn="ctr">
              <a:buNone/>
            </a:pPr>
            <a:r>
              <a:rPr lang="fr-FR" b="1" dirty="0">
                <a:solidFill>
                  <a:schemeClr val="bg1"/>
                </a:solidFill>
              </a:rPr>
              <a:t>Continuité avec les violences en présentiel</a:t>
            </a:r>
            <a:endParaRPr b="1" dirty="0">
              <a:solidFill>
                <a:schemeClr val="bg1"/>
              </a:solidFill>
            </a:endParaRPr>
          </a:p>
        </p:txBody>
      </p:sp>
      <p:sp>
        <p:nvSpPr>
          <p:cNvPr id="197" name="Exemple : la statistique pour dresser des constats et énoncer des hypothèses explicatives et les méthodes qualitatives pour les tester.">
            <a:extLst>
              <a:ext uri="{FF2B5EF4-FFF2-40B4-BE49-F238E27FC236}">
                <a16:creationId xmlns:a16="http://schemas.microsoft.com/office/drawing/2014/main" id="{BFDD83C7-F429-BC92-2622-8A7C623B4DF9}"/>
              </a:ext>
            </a:extLst>
          </p:cNvPr>
          <p:cNvSpPr txBox="1">
            <a:spLocks noGrp="1"/>
          </p:cNvSpPr>
          <p:nvPr>
            <p:ph type="body" idx="1"/>
          </p:nvPr>
        </p:nvSpPr>
        <p:spPr>
          <a:xfrm>
            <a:off x="1219199" y="2761732"/>
            <a:ext cx="22251654" cy="10357310"/>
          </a:xfrm>
          <a:prstGeom prst="rect">
            <a:avLst/>
          </a:prstGeom>
        </p:spPr>
        <p:txBody>
          <a:bodyPr anchor="ctr">
            <a:normAutofit/>
          </a:bodyPr>
          <a:lstStyle/>
          <a:p>
            <a:pPr marL="685800" indent="-685800">
              <a:lnSpc>
                <a:spcPct val="150000"/>
              </a:lnSpc>
              <a:buFont typeface="Arial" panose="020B0604020202020204" pitchFamily="34" charset="0"/>
              <a:buChar char="•"/>
            </a:pPr>
            <a:r>
              <a:rPr lang="fr-FR" sz="6000" dirty="0">
                <a:latin typeface="Verdana" panose="020B0604030504040204" pitchFamily="34" charset="0"/>
                <a:ea typeface="Verdana" panose="020B0604030504040204" pitchFamily="34" charset="0"/>
                <a:cs typeface="Verdana" panose="020B0604030504040204" pitchFamily="34" charset="0"/>
              </a:rPr>
              <a:t>≠ prénotions à l’origine d’un sentiment d’impuissance (Couchot-</a:t>
            </a:r>
            <a:r>
              <a:rPr lang="fr-FR" sz="6000" dirty="0" err="1">
                <a:latin typeface="Verdana" panose="020B0604030504040204" pitchFamily="34" charset="0"/>
                <a:ea typeface="Verdana" panose="020B0604030504040204" pitchFamily="34" charset="0"/>
                <a:cs typeface="Verdana" panose="020B0604030504040204" pitchFamily="34" charset="0"/>
              </a:rPr>
              <a:t>Schiex</a:t>
            </a:r>
            <a:r>
              <a:rPr lang="fr-FR" sz="6000" dirty="0">
                <a:latin typeface="Verdana" panose="020B0604030504040204" pitchFamily="34" charset="0"/>
                <a:ea typeface="Verdana" panose="020B0604030504040204" pitchFamily="34" charset="0"/>
                <a:cs typeface="Verdana" panose="020B0604030504040204" pitchFamily="34" charset="0"/>
              </a:rPr>
              <a:t> et al., 2020)</a:t>
            </a:r>
          </a:p>
          <a:p>
            <a:pPr marL="685800" indent="-685800">
              <a:lnSpc>
                <a:spcPct val="150000"/>
              </a:lnSpc>
              <a:buFont typeface="Arial" panose="020B0604020202020204" pitchFamily="34" charset="0"/>
              <a:buChar char="•"/>
            </a:pPr>
            <a:r>
              <a:rPr lang="fr-FR" sz="6000" dirty="0">
                <a:latin typeface="Verdana" panose="020B0604030504040204" pitchFamily="34" charset="0"/>
                <a:ea typeface="Verdana" panose="020B0604030504040204" pitchFamily="34" charset="0"/>
                <a:cs typeface="Verdana" panose="020B0604030504040204" pitchFamily="34" charset="0"/>
              </a:rPr>
              <a:t>Des violences de moindre ampleur que celles en présentiel…</a:t>
            </a:r>
          </a:p>
          <a:p>
            <a:pPr marL="685800" indent="-685800">
              <a:lnSpc>
                <a:spcPct val="150000"/>
              </a:lnSpc>
              <a:buFont typeface="Arial" panose="020B0604020202020204" pitchFamily="34" charset="0"/>
              <a:buChar char="•"/>
            </a:pPr>
            <a:r>
              <a:rPr lang="fr-FR" sz="6000" dirty="0">
                <a:latin typeface="Verdana" panose="020B0604030504040204" pitchFamily="34" charset="0"/>
                <a:ea typeface="Verdana" panose="020B0604030504040204" pitchFamily="34" charset="0"/>
                <a:cs typeface="Verdana" panose="020B0604030504040204" pitchFamily="34" charset="0"/>
              </a:rPr>
              <a:t>… Mais qui ne laissent pas de répit</a:t>
            </a:r>
          </a:p>
        </p:txBody>
      </p:sp>
    </p:spTree>
    <p:extLst>
      <p:ext uri="{BB962C8B-B14F-4D97-AF65-F5344CB8AC3E}">
        <p14:creationId xmlns:p14="http://schemas.microsoft.com/office/powerpoint/2010/main" val="9486225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EB448-E408-C4A0-D887-44C0C6F5B560}"/>
            </a:ext>
          </a:extLst>
        </p:cNvPr>
        <p:cNvGrpSpPr/>
        <p:nvPr/>
      </p:nvGrpSpPr>
      <p:grpSpPr>
        <a:xfrm>
          <a:off x="0" y="0"/>
          <a:ext cx="0" cy="0"/>
          <a:chOff x="0" y="0"/>
          <a:chExt cx="0" cy="0"/>
        </a:xfrm>
      </p:grpSpPr>
      <p:sp>
        <p:nvSpPr>
          <p:cNvPr id="196" name="Quelle méthode privilégier ? Une articulation possible">
            <a:extLst>
              <a:ext uri="{FF2B5EF4-FFF2-40B4-BE49-F238E27FC236}">
                <a16:creationId xmlns:a16="http://schemas.microsoft.com/office/drawing/2014/main" id="{A6C69A1B-75FC-1643-AB31-2E97B8A81729}"/>
              </a:ext>
            </a:extLst>
          </p:cNvPr>
          <p:cNvSpPr txBox="1">
            <a:spLocks noGrp="1"/>
          </p:cNvSpPr>
          <p:nvPr>
            <p:ph type="title"/>
          </p:nvPr>
        </p:nvSpPr>
        <p:spPr>
          <a:xfrm>
            <a:off x="1219199" y="492237"/>
            <a:ext cx="22251654" cy="1882663"/>
          </a:xfrm>
          <a:prstGeom prst="rect">
            <a:avLst/>
          </a:prstGeom>
          <a:solidFill>
            <a:srgbClr val="D87631"/>
          </a:solidFill>
        </p:spPr>
        <p:txBody>
          <a:bodyPr anchor="ctr">
            <a:normAutofit/>
          </a:bodyPr>
          <a:lstStyle>
            <a:lvl1pPr defTabSz="2145790">
              <a:defRPr sz="7300"/>
            </a:lvl1pPr>
          </a:lstStyle>
          <a:p>
            <a:pPr algn="ctr">
              <a:buNone/>
            </a:pPr>
            <a:r>
              <a:rPr lang="fr-FR" b="1" dirty="0">
                <a:solidFill>
                  <a:schemeClr val="bg1"/>
                </a:solidFill>
              </a:rPr>
              <a:t>Genre et cyberviolences</a:t>
            </a:r>
            <a:endParaRPr b="1" dirty="0">
              <a:solidFill>
                <a:schemeClr val="bg1"/>
              </a:solidFill>
            </a:endParaRPr>
          </a:p>
        </p:txBody>
      </p:sp>
      <p:sp>
        <p:nvSpPr>
          <p:cNvPr id="197" name="Exemple : la statistique pour dresser des constats et énoncer des hypothèses explicatives et les méthodes qualitatives pour les tester.">
            <a:extLst>
              <a:ext uri="{FF2B5EF4-FFF2-40B4-BE49-F238E27FC236}">
                <a16:creationId xmlns:a16="http://schemas.microsoft.com/office/drawing/2014/main" id="{1EAB3682-E97D-BD5B-DE3C-1681E4CAF15D}"/>
              </a:ext>
            </a:extLst>
          </p:cNvPr>
          <p:cNvSpPr txBox="1">
            <a:spLocks noGrp="1"/>
          </p:cNvSpPr>
          <p:nvPr>
            <p:ph type="body" idx="1"/>
          </p:nvPr>
        </p:nvSpPr>
        <p:spPr>
          <a:xfrm>
            <a:off x="1219199" y="2761732"/>
            <a:ext cx="22251654" cy="10357310"/>
          </a:xfrm>
          <a:prstGeom prst="rect">
            <a:avLst/>
          </a:prstGeom>
        </p:spPr>
        <p:txBody>
          <a:bodyPr anchor="ctr">
            <a:normAutofit/>
          </a:bodyPr>
          <a:lstStyle/>
          <a:p>
            <a:pPr marL="857250" indent="-857250" defTabSz="425195">
              <a:lnSpc>
                <a:spcPct val="150000"/>
              </a:lnSpc>
              <a:spcBef>
                <a:spcPts val="900"/>
              </a:spcBef>
              <a:buSzPct val="100000"/>
              <a:buFont typeface="Arial" panose="020B0604020202020204" pitchFamily="34" charset="0"/>
              <a:buChar char="•"/>
              <a:defRPr sz="3534" spc="0">
                <a:latin typeface="Canela Text Regular"/>
                <a:ea typeface="Canela Text Regular"/>
                <a:cs typeface="Canela Text Regular"/>
                <a:sym typeface="Canela Text Regular"/>
              </a:defRPr>
            </a:pPr>
            <a:r>
              <a:rPr lang="fr-FR" sz="6000" dirty="0">
                <a:latin typeface="Verdana" panose="020B0604030504040204" pitchFamily="34" charset="0"/>
                <a:ea typeface="Verdana" panose="020B0604030504040204" pitchFamily="34" charset="0"/>
                <a:cs typeface="Verdana" panose="020B0604030504040204" pitchFamily="34" charset="0"/>
              </a:rPr>
              <a:t>L’adolescence, une période d’affirmation du genre</a:t>
            </a:r>
          </a:p>
          <a:p>
            <a:pPr marL="857250" indent="-857250" defTabSz="425195">
              <a:lnSpc>
                <a:spcPct val="150000"/>
              </a:lnSpc>
              <a:spcBef>
                <a:spcPts val="900"/>
              </a:spcBef>
              <a:buSzPct val="100000"/>
              <a:buFont typeface="Arial" panose="020B0604020202020204" pitchFamily="34" charset="0"/>
              <a:buChar char="•"/>
              <a:defRPr sz="3534" spc="0">
                <a:latin typeface="Canela Text Regular"/>
                <a:ea typeface="Canela Text Regular"/>
                <a:cs typeface="Canela Text Regular"/>
                <a:sym typeface="Canela Text Regular"/>
              </a:defRPr>
            </a:pPr>
            <a:r>
              <a:rPr lang="fr-FR" sz="6000" dirty="0">
                <a:latin typeface="Verdana" panose="020B0604030504040204" pitchFamily="34" charset="0"/>
                <a:ea typeface="Verdana" panose="020B0604030504040204" pitchFamily="34" charset="0"/>
                <a:cs typeface="Verdana" panose="020B0604030504040204" pitchFamily="34" charset="0"/>
              </a:rPr>
              <a:t>Une « performance du genre » qui passe aussi par les usages numériques. </a:t>
            </a:r>
          </a:p>
          <a:p>
            <a:pPr defTabSz="425195">
              <a:lnSpc>
                <a:spcPct val="150000"/>
              </a:lnSpc>
              <a:spcBef>
                <a:spcPts val="900"/>
              </a:spcBef>
              <a:buSzPct val="100000"/>
              <a:defRPr sz="3534" spc="0">
                <a:latin typeface="Canela Text Regular"/>
                <a:ea typeface="Canela Text Regular"/>
                <a:cs typeface="Canela Text Regular"/>
                <a:sym typeface="Canela Text Regular"/>
              </a:defRPr>
            </a:pPr>
            <a:r>
              <a:rPr lang="fr-FR" sz="6000" dirty="0">
                <a:latin typeface="Verdana" panose="020B0604030504040204" pitchFamily="34" charset="0"/>
                <a:ea typeface="Verdana" panose="020B0604030504040204" pitchFamily="34" charset="0"/>
                <a:cs typeface="Verdana" panose="020B0604030504040204" pitchFamily="34" charset="0"/>
              </a:rPr>
              <a:t>Ex : </a:t>
            </a:r>
            <a:r>
              <a:rPr lang="fr-FR" sz="6000" i="1" dirty="0">
                <a:latin typeface="Verdana" panose="020B0604030504040204" pitchFamily="34" charset="0"/>
                <a:ea typeface="Verdana" panose="020B0604030504040204" pitchFamily="34" charset="0"/>
                <a:cs typeface="Verdana" panose="020B0604030504040204" pitchFamily="34" charset="0"/>
              </a:rPr>
              <a:t>sexting.</a:t>
            </a:r>
          </a:p>
          <a:p>
            <a:pPr marL="857250" indent="-857250">
              <a:lnSpc>
                <a:spcPct val="150000"/>
              </a:lnSpc>
              <a:buFont typeface="Arial" panose="020B0604020202020204" pitchFamily="34" charset="0"/>
              <a:buChar char="•"/>
            </a:pPr>
            <a:r>
              <a:rPr lang="fr-FR" sz="6000" dirty="0">
                <a:latin typeface="Verdana" panose="020B0604030504040204" pitchFamily="34" charset="0"/>
                <a:ea typeface="Verdana" panose="020B0604030504040204" pitchFamily="34" charset="0"/>
                <a:cs typeface="Verdana" panose="020B0604030504040204" pitchFamily="34" charset="0"/>
                <a:hlinkClick r:id="rId3"/>
              </a:rPr>
              <a:t>Rapport</a:t>
            </a:r>
            <a:r>
              <a:rPr lang="fr-FR" sz="6000" dirty="0">
                <a:latin typeface="Verdana" panose="020B0604030504040204" pitchFamily="34" charset="0"/>
                <a:ea typeface="Verdana" panose="020B0604030504040204" pitchFamily="34" charset="0"/>
                <a:cs typeface="Verdana" panose="020B0604030504040204" pitchFamily="34" charset="0"/>
              </a:rPr>
              <a:t> du centre </a:t>
            </a:r>
            <a:r>
              <a:rPr lang="fr-FR" sz="6000" dirty="0" err="1">
                <a:latin typeface="Verdana" panose="020B0604030504040204" pitchFamily="34" charset="0"/>
                <a:ea typeface="Verdana" panose="020B0604030504040204" pitchFamily="34" charset="0"/>
                <a:cs typeface="Verdana" panose="020B0604030504040204" pitchFamily="34" charset="0"/>
              </a:rPr>
              <a:t>Hubertine</a:t>
            </a:r>
            <a:r>
              <a:rPr lang="fr-FR" sz="6000" dirty="0">
                <a:latin typeface="Verdana" panose="020B0604030504040204" pitchFamily="34" charset="0"/>
                <a:ea typeface="Verdana" panose="020B0604030504040204" pitchFamily="34" charset="0"/>
                <a:cs typeface="Verdana" panose="020B0604030504040204" pitchFamily="34" charset="0"/>
              </a:rPr>
              <a:t> </a:t>
            </a:r>
            <a:r>
              <a:rPr lang="fr-FR" sz="6000" dirty="0" err="1">
                <a:latin typeface="Verdana" panose="020B0604030504040204" pitchFamily="34" charset="0"/>
                <a:ea typeface="Verdana" panose="020B0604030504040204" pitchFamily="34" charset="0"/>
                <a:cs typeface="Verdana" panose="020B0604030504040204" pitchFamily="34" charset="0"/>
              </a:rPr>
              <a:t>Auclert</a:t>
            </a:r>
            <a:r>
              <a:rPr lang="fr-FR" sz="6000" dirty="0">
                <a:latin typeface="Verdana" panose="020B0604030504040204" pitchFamily="34" charset="0"/>
                <a:ea typeface="Verdana" panose="020B0604030504040204" pitchFamily="34" charset="0"/>
                <a:cs typeface="Verdana" panose="020B0604030504040204" pitchFamily="34" charset="0"/>
              </a:rPr>
              <a:t> </a:t>
            </a:r>
          </a:p>
          <a:p>
            <a:pPr marL="857250" indent="-857250">
              <a:lnSpc>
                <a:spcPct val="150000"/>
              </a:lnSpc>
              <a:buFont typeface="Arial" panose="020B0604020202020204" pitchFamily="34" charset="0"/>
              <a:buChar char="•"/>
            </a:pPr>
            <a:r>
              <a:rPr lang="fr-FR" sz="6000" dirty="0">
                <a:latin typeface="Verdana" panose="020B0604030504040204" pitchFamily="34" charset="0"/>
                <a:ea typeface="Verdana" panose="020B0604030504040204" pitchFamily="34" charset="0"/>
                <a:cs typeface="Verdana" panose="020B0604030504040204" pitchFamily="34" charset="0"/>
              </a:rPr>
              <a:t>Des </a:t>
            </a:r>
            <a:r>
              <a:rPr lang="fr-FR" sz="6000" dirty="0">
                <a:latin typeface="Verdana" panose="020B0604030504040204" pitchFamily="34" charset="0"/>
                <a:ea typeface="Verdana" panose="020B0604030504040204" pitchFamily="34" charset="0"/>
                <a:cs typeface="Verdana" panose="020B0604030504040204" pitchFamily="34" charset="0"/>
                <a:hlinkClick r:id="rId4"/>
              </a:rPr>
              <a:t>ressources</a:t>
            </a:r>
            <a:r>
              <a:rPr lang="fr-FR" sz="6000" dirty="0">
                <a:latin typeface="Verdana" panose="020B0604030504040204" pitchFamily="34" charset="0"/>
                <a:ea typeface="Verdana" panose="020B0604030504040204" pitchFamily="34" charset="0"/>
                <a:cs typeface="Verdana" panose="020B0604030504040204" pitchFamily="34" charset="0"/>
              </a:rPr>
              <a:t> pour agir.</a:t>
            </a:r>
          </a:p>
        </p:txBody>
      </p:sp>
    </p:spTree>
    <p:extLst>
      <p:ext uri="{BB962C8B-B14F-4D97-AF65-F5344CB8AC3E}">
        <p14:creationId xmlns:p14="http://schemas.microsoft.com/office/powerpoint/2010/main" val="15703201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9E2C8-55F4-468B-32EC-7F529AD4F956}"/>
            </a:ext>
          </a:extLst>
        </p:cNvPr>
        <p:cNvGrpSpPr/>
        <p:nvPr/>
      </p:nvGrpSpPr>
      <p:grpSpPr>
        <a:xfrm>
          <a:off x="0" y="0"/>
          <a:ext cx="0" cy="0"/>
          <a:chOff x="0" y="0"/>
          <a:chExt cx="0" cy="0"/>
        </a:xfrm>
      </p:grpSpPr>
      <p:sp>
        <p:nvSpPr>
          <p:cNvPr id="209" name="Les inégalités éducatives">
            <a:extLst>
              <a:ext uri="{FF2B5EF4-FFF2-40B4-BE49-F238E27FC236}">
                <a16:creationId xmlns:a16="http://schemas.microsoft.com/office/drawing/2014/main" id="{34F5CC1E-EE62-398F-5289-E61097B4DAF9}"/>
              </a:ext>
            </a:extLst>
          </p:cNvPr>
          <p:cNvSpPr txBox="1">
            <a:spLocks noGrp="1"/>
          </p:cNvSpPr>
          <p:nvPr>
            <p:ph type="title"/>
          </p:nvPr>
        </p:nvSpPr>
        <p:spPr>
          <a:xfrm>
            <a:off x="1219201" y="492236"/>
            <a:ext cx="22045774" cy="1603263"/>
          </a:xfrm>
          <a:prstGeom prst="rect">
            <a:avLst/>
          </a:prstGeom>
          <a:solidFill>
            <a:srgbClr val="D87631"/>
          </a:solidFill>
        </p:spPr>
        <p:txBody>
          <a:bodyPr anchor="ctr">
            <a:noAutofit/>
          </a:bodyPr>
          <a:lstStyle/>
          <a:p>
            <a:pPr algn="ctr">
              <a:lnSpc>
                <a:spcPct val="150000"/>
              </a:lnSpc>
            </a:pPr>
            <a:r>
              <a:rPr lang="fr-FR" sz="6000" b="1" dirty="0">
                <a:solidFill>
                  <a:schemeClr val="bg1"/>
                </a:solidFill>
              </a:rPr>
              <a:t>Se forger une bonne réputation numérique</a:t>
            </a:r>
          </a:p>
        </p:txBody>
      </p:sp>
      <p:sp>
        <p:nvSpPr>
          <p:cNvPr id="210" name="Quelques définitions :…">
            <a:extLst>
              <a:ext uri="{FF2B5EF4-FFF2-40B4-BE49-F238E27FC236}">
                <a16:creationId xmlns:a16="http://schemas.microsoft.com/office/drawing/2014/main" id="{2E7CD4AA-9EEA-F04E-58FB-60D875B5FCEE}"/>
              </a:ext>
            </a:extLst>
          </p:cNvPr>
          <p:cNvSpPr txBox="1">
            <a:spLocks noGrp="1"/>
          </p:cNvSpPr>
          <p:nvPr>
            <p:ph type="body" idx="1"/>
          </p:nvPr>
        </p:nvSpPr>
        <p:spPr>
          <a:xfrm>
            <a:off x="1116261" y="2590800"/>
            <a:ext cx="22251654" cy="10811186"/>
          </a:xfrm>
          <a:prstGeom prst="rect">
            <a:avLst/>
          </a:prstGeom>
        </p:spPr>
        <p:txBody>
          <a:bodyPr anchor="ctr">
            <a:normAutofit fontScale="92500" lnSpcReduction="20000"/>
          </a:bodyPr>
          <a:lstStyle/>
          <a:p>
            <a:pPr marL="857250" indent="-857250" algn="just" defTabSz="685165">
              <a:lnSpc>
                <a:spcPct val="150000"/>
              </a:lnSpc>
              <a:spcBef>
                <a:spcPts val="1900"/>
              </a:spcBef>
              <a:buFont typeface="Arial" panose="020B0604020202020204" pitchFamily="34" charset="0"/>
              <a:buChar char="•"/>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Une exposition stratège de la vie privée en ligne</a:t>
            </a:r>
          </a:p>
          <a:p>
            <a:pPr marL="2011506" lvl="1" indent="-857250" algn="just" defTabSz="685165">
              <a:lnSpc>
                <a:spcPct val="150000"/>
              </a:lnSpc>
              <a:spcBef>
                <a:spcPts val="1900"/>
              </a:spcBef>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montrer qu’on a de « vrais amis » (mise en scène des relations et de leur exclusivité, des secrets)</a:t>
            </a:r>
          </a:p>
          <a:p>
            <a:pPr marL="2011506" lvl="1" indent="-857250" algn="just" defTabSz="685165">
              <a:lnSpc>
                <a:spcPct val="150000"/>
              </a:lnSpc>
              <a:spcBef>
                <a:spcPts val="1900"/>
              </a:spcBef>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Entre dévoilement de relations exclusives (amicales ou amoureuses) et préservation d’une intimité  </a:t>
            </a:r>
          </a:p>
          <a:p>
            <a:pPr algn="just" defTabSz="685165">
              <a:lnSpc>
                <a:spcPct val="150000"/>
              </a:lnSpc>
              <a:spcBef>
                <a:spcPts val="1900"/>
              </a:spcBef>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 Un va-et-vient entre les plateformes et leurs modalités d’échanges qui permet aussi une exposition stratège du « privé ». </a:t>
            </a:r>
          </a:p>
        </p:txBody>
      </p:sp>
    </p:spTree>
    <p:extLst>
      <p:ext uri="{BB962C8B-B14F-4D97-AF65-F5344CB8AC3E}">
        <p14:creationId xmlns:p14="http://schemas.microsoft.com/office/powerpoint/2010/main" val="4393116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3F408-8F36-F114-E519-43DE44540179}"/>
            </a:ext>
          </a:extLst>
        </p:cNvPr>
        <p:cNvGrpSpPr/>
        <p:nvPr/>
      </p:nvGrpSpPr>
      <p:grpSpPr>
        <a:xfrm>
          <a:off x="0" y="0"/>
          <a:ext cx="0" cy="0"/>
          <a:chOff x="0" y="0"/>
          <a:chExt cx="0" cy="0"/>
        </a:xfrm>
      </p:grpSpPr>
      <p:sp>
        <p:nvSpPr>
          <p:cNvPr id="209" name="Les inégalités éducatives">
            <a:extLst>
              <a:ext uri="{FF2B5EF4-FFF2-40B4-BE49-F238E27FC236}">
                <a16:creationId xmlns:a16="http://schemas.microsoft.com/office/drawing/2014/main" id="{C9095F6E-E998-97D5-394A-647F63218051}"/>
              </a:ext>
            </a:extLst>
          </p:cNvPr>
          <p:cNvSpPr txBox="1">
            <a:spLocks noGrp="1"/>
          </p:cNvSpPr>
          <p:nvPr>
            <p:ph type="title"/>
          </p:nvPr>
        </p:nvSpPr>
        <p:spPr>
          <a:xfrm>
            <a:off x="1219201" y="492236"/>
            <a:ext cx="22045774" cy="1946163"/>
          </a:xfrm>
          <a:prstGeom prst="rect">
            <a:avLst/>
          </a:prstGeom>
          <a:solidFill>
            <a:srgbClr val="D87631"/>
          </a:solidFill>
        </p:spPr>
        <p:txBody>
          <a:bodyPr anchor="ctr">
            <a:noAutofit/>
          </a:bodyPr>
          <a:lstStyle/>
          <a:p>
            <a:pPr algn="ctr"/>
            <a:r>
              <a:rPr lang="fr-FR" sz="6600" b="1" dirty="0">
                <a:solidFill>
                  <a:schemeClr val="bg1"/>
                </a:solidFill>
              </a:rPr>
              <a:t>Se forger une bonne réputation numérique</a:t>
            </a:r>
            <a:endParaRPr sz="6600" b="1" dirty="0">
              <a:solidFill>
                <a:schemeClr val="bg1"/>
              </a:solidFill>
            </a:endParaRPr>
          </a:p>
        </p:txBody>
      </p:sp>
      <p:sp>
        <p:nvSpPr>
          <p:cNvPr id="210" name="Quelques définitions :…">
            <a:extLst>
              <a:ext uri="{FF2B5EF4-FFF2-40B4-BE49-F238E27FC236}">
                <a16:creationId xmlns:a16="http://schemas.microsoft.com/office/drawing/2014/main" id="{1D796696-094B-7986-2002-4CBFE8FC559C}"/>
              </a:ext>
            </a:extLst>
          </p:cNvPr>
          <p:cNvSpPr txBox="1">
            <a:spLocks noGrp="1"/>
          </p:cNvSpPr>
          <p:nvPr>
            <p:ph type="body" idx="1"/>
          </p:nvPr>
        </p:nvSpPr>
        <p:spPr>
          <a:xfrm>
            <a:off x="1116261" y="2819400"/>
            <a:ext cx="22251654" cy="10582586"/>
          </a:xfrm>
          <a:prstGeom prst="rect">
            <a:avLst/>
          </a:prstGeom>
        </p:spPr>
        <p:txBody>
          <a:bodyPr anchor="ctr">
            <a:normAutofit fontScale="77500" lnSpcReduction="20000"/>
          </a:bodyPr>
          <a:lstStyle/>
          <a:p>
            <a:pPr marL="857250" indent="-857250" algn="just" defTabSz="685165">
              <a:lnSpc>
                <a:spcPct val="160000"/>
              </a:lnSpc>
              <a:buFont typeface="Arial" panose="020B0604020202020204" pitchFamily="34" charset="0"/>
              <a:buChar char="•"/>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Faire la preuve de son autonomie sur les réseaux </a:t>
            </a:r>
          </a:p>
          <a:p>
            <a:pPr marL="857250" indent="-857250" algn="just" defTabSz="685165">
              <a:lnSpc>
                <a:spcPct val="160000"/>
              </a:lnSpc>
              <a:buFont typeface="Arial" panose="020B0604020202020204" pitchFamily="34" charset="0"/>
              <a:buChar char="•"/>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Mise en scène de liens privilégiés, non imposés par la sphère familiale </a:t>
            </a:r>
          </a:p>
          <a:p>
            <a:pPr algn="just" defTabSz="685165">
              <a:lnSpc>
                <a:spcPct val="160000"/>
              </a:lnSpc>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 Preuve de la capacité de choisir, mais aussi de séduire </a:t>
            </a:r>
          </a:p>
          <a:p>
            <a:pPr marL="857250" indent="-857250" algn="just" defTabSz="685165">
              <a:lnSpc>
                <a:spcPct val="160000"/>
              </a:lnSpc>
              <a:buFont typeface="Arial" panose="020B0604020202020204" pitchFamily="34" charset="0"/>
              <a:buChar char="•"/>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Une autonomie favorisée sur les réseaux sociaux où les adultes sont peu </a:t>
            </a:r>
            <a:r>
              <a:rPr lang="fr-FR" sz="6600" dirty="0" err="1">
                <a:latin typeface="Verdana" panose="020B0604030504040204" pitchFamily="34" charset="0"/>
                <a:ea typeface="Verdana" panose="020B0604030504040204" pitchFamily="34" charset="0"/>
                <a:cs typeface="Verdana" panose="020B0604030504040204" pitchFamily="34" charset="0"/>
              </a:rPr>
              <a:t>présent·es</a:t>
            </a:r>
            <a:r>
              <a:rPr lang="fr-FR" sz="6600" dirty="0">
                <a:latin typeface="Verdana" panose="020B0604030504040204" pitchFamily="34" charset="0"/>
                <a:ea typeface="Verdana" panose="020B0604030504040204" pitchFamily="34" charset="0"/>
                <a:cs typeface="Verdana" panose="020B0604030504040204" pitchFamily="34" charset="0"/>
              </a:rPr>
              <a:t>. Ex : Snapchat (</a:t>
            </a:r>
            <a:r>
              <a:rPr lang="fr-FR" sz="6600" dirty="0" err="1">
                <a:latin typeface="Verdana" panose="020B0604030504040204" pitchFamily="34" charset="0"/>
                <a:ea typeface="Verdana" panose="020B0604030504040204" pitchFamily="34" charset="0"/>
                <a:cs typeface="Verdana" panose="020B0604030504040204" pitchFamily="34" charset="0"/>
              </a:rPr>
              <a:t>Déage</a:t>
            </a:r>
            <a:r>
              <a:rPr lang="fr-FR" sz="6600" dirty="0">
                <a:latin typeface="Verdana" panose="020B0604030504040204" pitchFamily="34" charset="0"/>
                <a:ea typeface="Verdana" panose="020B0604030504040204" pitchFamily="34" charset="0"/>
                <a:cs typeface="Verdana" panose="020B0604030504040204" pitchFamily="34" charset="0"/>
              </a:rPr>
              <a:t>, 2023).</a:t>
            </a:r>
          </a:p>
          <a:p>
            <a:pPr marL="857250" indent="-857250" algn="just" defTabSz="685165">
              <a:lnSpc>
                <a:spcPct val="160000"/>
              </a:lnSpc>
              <a:buFont typeface="Arial" panose="020B0604020202020204" pitchFamily="34" charset="0"/>
              <a:buChar char="•"/>
              <a:defRPr sz="6142" spc="-122">
                <a:latin typeface="Calibri"/>
                <a:ea typeface="Calibri"/>
                <a:cs typeface="Calibri"/>
                <a:sym typeface="Calibri"/>
              </a:defRPr>
            </a:pPr>
            <a:r>
              <a:rPr lang="fr-FR" sz="6600" dirty="0">
                <a:latin typeface="Verdana" panose="020B0604030504040204" pitchFamily="34" charset="0"/>
                <a:ea typeface="Verdana" panose="020B0604030504040204" pitchFamily="34" charset="0"/>
                <a:cs typeface="Verdana" panose="020B0604030504040204" pitchFamily="34" charset="0"/>
              </a:rPr>
              <a:t>Des filles davantage exposées au risque de mauvaise réputation</a:t>
            </a:r>
          </a:p>
        </p:txBody>
      </p:sp>
    </p:spTree>
    <p:extLst>
      <p:ext uri="{BB962C8B-B14F-4D97-AF65-F5344CB8AC3E}">
        <p14:creationId xmlns:p14="http://schemas.microsoft.com/office/powerpoint/2010/main" val="14360631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Organisation générale du cours"/>
          <p:cNvSpPr txBox="1">
            <a:spLocks noGrp="1"/>
          </p:cNvSpPr>
          <p:nvPr>
            <p:ph type="title"/>
          </p:nvPr>
        </p:nvSpPr>
        <p:spPr>
          <a:xfrm>
            <a:off x="1219199" y="774700"/>
            <a:ext cx="22251654" cy="3102827"/>
          </a:xfrm>
          <a:prstGeom prst="rect">
            <a:avLst/>
          </a:prstGeom>
          <a:solidFill>
            <a:srgbClr val="D87631"/>
          </a:solidFill>
        </p:spPr>
        <p:txBody>
          <a:bodyPr anchor="ctr">
            <a:normAutofit/>
          </a:bodyPr>
          <a:lstStyle>
            <a:lvl1pPr>
              <a:defRPr sz="8500" spc="-108"/>
            </a:lvl1pPr>
          </a:lstStyle>
          <a:p>
            <a:pPr>
              <a:buNone/>
            </a:pPr>
            <a:r>
              <a:rPr sz="11500" b="1" dirty="0" err="1">
                <a:solidFill>
                  <a:schemeClr val="bg1"/>
                </a:solidFill>
              </a:rPr>
              <a:t>Programme</a:t>
            </a:r>
            <a:r>
              <a:rPr sz="11500" b="1" dirty="0">
                <a:solidFill>
                  <a:schemeClr val="bg1"/>
                </a:solidFill>
              </a:rPr>
              <a:t> de la séance</a:t>
            </a:r>
          </a:p>
        </p:txBody>
      </p:sp>
      <p:sp>
        <p:nvSpPr>
          <p:cNvPr id="166" name="Utilisation de Moodle : forum pour les questions, supports du cours…"/>
          <p:cNvSpPr txBox="1">
            <a:spLocks noGrp="1"/>
          </p:cNvSpPr>
          <p:nvPr>
            <p:ph type="body" sz="quarter" idx="1"/>
          </p:nvPr>
        </p:nvSpPr>
        <p:spPr>
          <a:xfrm>
            <a:off x="1219199" y="4533996"/>
            <a:ext cx="22251654" cy="7873904"/>
          </a:xfrm>
          <a:prstGeom prst="rect">
            <a:avLst/>
          </a:prstGeom>
        </p:spPr>
        <p:txBody>
          <a:bodyPr anchor="ctr">
            <a:normAutofit/>
          </a:bodyPr>
          <a:lstStyle/>
          <a:p>
            <a:pPr marL="584200" indent="-584200">
              <a:lnSpc>
                <a:spcPct val="150000"/>
              </a:lnSpc>
              <a:spcBef>
                <a:spcPts val="4800"/>
              </a:spcBef>
              <a:buSzPct val="100000"/>
              <a:buChar char="•"/>
              <a:defRPr sz="6800"/>
            </a:pPr>
            <a:r>
              <a:rPr lang="fr-FR" dirty="0">
                <a:latin typeface="Verdana" panose="020B0604030504040204" pitchFamily="34" charset="0"/>
                <a:ea typeface="Verdana" panose="020B0604030504040204" pitchFamily="34" charset="0"/>
                <a:cs typeface="Verdana" panose="020B0604030504040204" pitchFamily="34" charset="0"/>
              </a:rPr>
              <a:t>Les « nouvelles problématiques éducatives » et les publics adolescents </a:t>
            </a:r>
          </a:p>
          <a:p>
            <a:pPr marL="584200" indent="-584200">
              <a:lnSpc>
                <a:spcPct val="150000"/>
              </a:lnSpc>
              <a:spcBef>
                <a:spcPts val="4800"/>
              </a:spcBef>
              <a:buSzPct val="100000"/>
              <a:buChar char="•"/>
              <a:defRPr sz="6800"/>
            </a:pPr>
            <a:r>
              <a:rPr lang="fr-FR" dirty="0">
                <a:latin typeface="Verdana" panose="020B0604030504040204" pitchFamily="34" charset="0"/>
                <a:ea typeface="Verdana" panose="020B0604030504040204" pitchFamily="34" charset="0"/>
                <a:cs typeface="Verdana" panose="020B0604030504040204" pitchFamily="34" charset="0"/>
              </a:rPr>
              <a:t>La coéducation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es inégalités éducatives"/>
          <p:cNvSpPr txBox="1">
            <a:spLocks noGrp="1"/>
          </p:cNvSpPr>
          <p:nvPr>
            <p:ph type="title"/>
          </p:nvPr>
        </p:nvSpPr>
        <p:spPr>
          <a:xfrm>
            <a:off x="1219201" y="3860801"/>
            <a:ext cx="22045774" cy="4775200"/>
          </a:xfrm>
          <a:prstGeom prst="rect">
            <a:avLst/>
          </a:prstGeom>
          <a:solidFill>
            <a:srgbClr val="D87631"/>
          </a:solidFill>
        </p:spPr>
        <p:txBody>
          <a:bodyPr anchor="ctr"/>
          <a:lstStyle>
            <a:lvl1pPr>
              <a:defRPr sz="7200" spc="-100"/>
            </a:lvl1pPr>
          </a:lstStyle>
          <a:p>
            <a:pPr algn="ctr">
              <a:buNone/>
            </a:pPr>
            <a:r>
              <a:rPr lang="fr-FR" b="1" dirty="0">
                <a:solidFill>
                  <a:schemeClr val="bg1"/>
                </a:solidFill>
              </a:rPr>
              <a:t>La coéducation</a:t>
            </a:r>
            <a:endParaRPr b="1" dirty="0">
              <a:solidFill>
                <a:schemeClr val="bg1"/>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0B873-705C-90AC-A7E9-93432EB589BC}"/>
            </a:ext>
          </a:extLst>
        </p:cNvPr>
        <p:cNvGrpSpPr/>
        <p:nvPr/>
      </p:nvGrpSpPr>
      <p:grpSpPr>
        <a:xfrm>
          <a:off x="0" y="0"/>
          <a:ext cx="0" cy="0"/>
          <a:chOff x="0" y="0"/>
          <a:chExt cx="0" cy="0"/>
        </a:xfrm>
      </p:grpSpPr>
      <p:sp>
        <p:nvSpPr>
          <p:cNvPr id="183" name="Les inégalités éducatives">
            <a:extLst>
              <a:ext uri="{FF2B5EF4-FFF2-40B4-BE49-F238E27FC236}">
                <a16:creationId xmlns:a16="http://schemas.microsoft.com/office/drawing/2014/main" id="{D1BD1A83-55EB-65CF-A197-E05FF9B693AB}"/>
              </a:ext>
            </a:extLst>
          </p:cNvPr>
          <p:cNvSpPr txBox="1">
            <a:spLocks noGrp="1"/>
          </p:cNvSpPr>
          <p:nvPr>
            <p:ph type="title"/>
          </p:nvPr>
        </p:nvSpPr>
        <p:spPr>
          <a:xfrm>
            <a:off x="1219201" y="492237"/>
            <a:ext cx="22045774" cy="2471254"/>
          </a:xfrm>
          <a:prstGeom prst="rect">
            <a:avLst/>
          </a:prstGeom>
          <a:solidFill>
            <a:srgbClr val="D87631"/>
          </a:solidFill>
        </p:spPr>
        <p:txBody>
          <a:bodyPr anchor="ctr"/>
          <a:lstStyle>
            <a:lvl1pPr>
              <a:defRPr sz="7200" spc="-100"/>
            </a:lvl1pPr>
          </a:lstStyle>
          <a:p>
            <a:pPr algn="ctr">
              <a:buNone/>
            </a:pPr>
            <a:r>
              <a:rPr lang="fr-FR" b="1" dirty="0">
                <a:solidFill>
                  <a:schemeClr val="bg1"/>
                </a:solidFill>
              </a:rPr>
              <a:t>L’ouverture historique de l’école</a:t>
            </a:r>
            <a:endParaRPr b="1" dirty="0">
              <a:solidFill>
                <a:schemeClr val="bg1"/>
              </a:solidFill>
            </a:endParaRPr>
          </a:p>
        </p:txBody>
      </p:sp>
      <p:sp>
        <p:nvSpPr>
          <p:cNvPr id="184" name="Quelques définitions :…">
            <a:extLst>
              <a:ext uri="{FF2B5EF4-FFF2-40B4-BE49-F238E27FC236}">
                <a16:creationId xmlns:a16="http://schemas.microsoft.com/office/drawing/2014/main" id="{1BEA9DCA-030C-DBA7-D7E5-BC6139562984}"/>
              </a:ext>
            </a:extLst>
          </p:cNvPr>
          <p:cNvSpPr txBox="1">
            <a:spLocks noGrp="1"/>
          </p:cNvSpPr>
          <p:nvPr>
            <p:ph type="body" idx="1"/>
          </p:nvPr>
        </p:nvSpPr>
        <p:spPr>
          <a:xfrm>
            <a:off x="654756" y="3201014"/>
            <a:ext cx="23174664" cy="10200972"/>
          </a:xfrm>
          <a:prstGeom prst="rect">
            <a:avLst/>
          </a:prstGeom>
        </p:spPr>
        <p:txBody>
          <a:bodyPr anchor="ctr">
            <a:normAutofit fontScale="92500" lnSpcReduction="20000"/>
          </a:bodyPr>
          <a:lstStyle/>
          <a:p>
            <a:pPr marL="579521" indent="-579521" algn="l" defTabSz="701675">
              <a:lnSpc>
                <a:spcPct val="150000"/>
              </a:lnSpc>
              <a:spcBef>
                <a:spcPts val="3800"/>
              </a:spcBef>
              <a:buSzPct val="100000"/>
              <a:buChar char="•"/>
              <a:defRPr sz="5780" spc="-115">
                <a:latin typeface="Calibri"/>
                <a:ea typeface="Calibri"/>
                <a:cs typeface="Calibri"/>
                <a:sym typeface="Calibri"/>
              </a:defRPr>
            </a:pPr>
            <a:r>
              <a:rPr sz="6600" dirty="0">
                <a:latin typeface="Verdana" panose="020B0604030504040204" pitchFamily="34" charset="0"/>
                <a:ea typeface="Verdana" panose="020B0604030504040204" pitchFamily="34" charset="0"/>
                <a:cs typeface="Verdana" panose="020B0604030504040204" pitchFamily="34" charset="0"/>
              </a:rPr>
              <a:t>Un </a:t>
            </a:r>
            <a:r>
              <a:rPr sz="6600" dirty="0" err="1">
                <a:latin typeface="Verdana" panose="020B0604030504040204" pitchFamily="34" charset="0"/>
                <a:ea typeface="Verdana" panose="020B0604030504040204" pitchFamily="34" charset="0"/>
                <a:cs typeface="Verdana" panose="020B0604030504040204" pitchFamily="34" charset="0"/>
              </a:rPr>
              <a:t>modèle</a:t>
            </a:r>
            <a:r>
              <a:rPr sz="6600" dirty="0">
                <a:latin typeface="Verdana" panose="020B0604030504040204" pitchFamily="34" charset="0"/>
                <a:ea typeface="Verdana" panose="020B0604030504040204" pitchFamily="34" charset="0"/>
                <a:cs typeface="Verdana" panose="020B0604030504040204" pitchFamily="34" charset="0"/>
              </a:rPr>
              <a:t> </a:t>
            </a:r>
            <a:r>
              <a:rPr lang="fr-FR" sz="6600" dirty="0">
                <a:latin typeface="Verdana" panose="020B0604030504040204" pitchFamily="34" charset="0"/>
                <a:ea typeface="Verdana" panose="020B0604030504040204" pitchFamily="34" charset="0"/>
                <a:cs typeface="Verdana" panose="020B0604030504040204" pitchFamily="34" charset="0"/>
              </a:rPr>
              <a:t>du partenariat </a:t>
            </a:r>
            <a:r>
              <a:rPr sz="6600" dirty="0">
                <a:latin typeface="Verdana" panose="020B0604030504040204" pitchFamily="34" charset="0"/>
                <a:ea typeface="Verdana" panose="020B0604030504040204" pitchFamily="34" charset="0"/>
                <a:cs typeface="Verdana" panose="020B0604030504040204" pitchFamily="34" charset="0"/>
              </a:rPr>
              <a:t>qui </a:t>
            </a:r>
            <a:r>
              <a:rPr sz="6600" dirty="0" err="1">
                <a:latin typeface="Verdana" panose="020B0604030504040204" pitchFamily="34" charset="0"/>
                <a:ea typeface="Verdana" panose="020B0604030504040204" pitchFamily="34" charset="0"/>
                <a:cs typeface="Verdana" panose="020B0604030504040204" pitchFamily="34" charset="0"/>
              </a:rPr>
              <a:t>émerge</a:t>
            </a:r>
            <a:r>
              <a:rPr sz="6600" dirty="0">
                <a:latin typeface="Verdana" panose="020B0604030504040204" pitchFamily="34" charset="0"/>
                <a:ea typeface="Verdana" panose="020B0604030504040204" pitchFamily="34" charset="0"/>
                <a:cs typeface="Verdana" panose="020B0604030504040204" pitchFamily="34" charset="0"/>
              </a:rPr>
              <a:t> </a:t>
            </a:r>
            <a:r>
              <a:rPr sz="6600" dirty="0" err="1">
                <a:latin typeface="Verdana" panose="020B0604030504040204" pitchFamily="34" charset="0"/>
                <a:ea typeface="Verdana" panose="020B0604030504040204" pitchFamily="34" charset="0"/>
                <a:cs typeface="Verdana" panose="020B0604030504040204" pitchFamily="34" charset="0"/>
              </a:rPr>
              <a:t>dès</a:t>
            </a:r>
            <a:r>
              <a:rPr sz="6600" dirty="0">
                <a:latin typeface="Verdana" panose="020B0604030504040204" pitchFamily="34" charset="0"/>
                <a:ea typeface="Verdana" panose="020B0604030504040204" pitchFamily="34" charset="0"/>
                <a:cs typeface="Verdana" panose="020B0604030504040204" pitchFamily="34" charset="0"/>
              </a:rPr>
              <a:t> les </a:t>
            </a:r>
            <a:r>
              <a:rPr sz="6600" dirty="0" err="1">
                <a:latin typeface="Verdana" panose="020B0604030504040204" pitchFamily="34" charset="0"/>
                <a:ea typeface="Verdana" panose="020B0604030504040204" pitchFamily="34" charset="0"/>
                <a:cs typeface="Verdana" panose="020B0604030504040204" pitchFamily="34" charset="0"/>
              </a:rPr>
              <a:t>années</a:t>
            </a:r>
            <a:r>
              <a:rPr sz="6600" dirty="0">
                <a:latin typeface="Verdana" panose="020B0604030504040204" pitchFamily="34" charset="0"/>
                <a:ea typeface="Verdana" panose="020B0604030504040204" pitchFamily="34" charset="0"/>
                <a:cs typeface="Verdana" panose="020B0604030504040204" pitchFamily="34" charset="0"/>
              </a:rPr>
              <a:t> 1970 et se </a:t>
            </a:r>
            <a:r>
              <a:rPr sz="6600" dirty="0" err="1">
                <a:latin typeface="Verdana" panose="020B0604030504040204" pitchFamily="34" charset="0"/>
                <a:ea typeface="Verdana" panose="020B0604030504040204" pitchFamily="34" charset="0"/>
                <a:cs typeface="Verdana" panose="020B0604030504040204" pitchFamily="34" charset="0"/>
              </a:rPr>
              <a:t>développe</a:t>
            </a:r>
            <a:r>
              <a:rPr sz="6600" dirty="0">
                <a:latin typeface="Verdana" panose="020B0604030504040204" pitchFamily="34" charset="0"/>
                <a:ea typeface="Verdana" panose="020B0604030504040204" pitchFamily="34" charset="0"/>
                <a:cs typeface="Verdana" panose="020B0604030504040204" pitchFamily="34" charset="0"/>
              </a:rPr>
              <a:t> dans les </a:t>
            </a:r>
            <a:r>
              <a:rPr sz="6600" dirty="0" err="1">
                <a:latin typeface="Verdana" panose="020B0604030504040204" pitchFamily="34" charset="0"/>
                <a:ea typeface="Verdana" panose="020B0604030504040204" pitchFamily="34" charset="0"/>
                <a:cs typeface="Verdana" panose="020B0604030504040204" pitchFamily="34" charset="0"/>
              </a:rPr>
              <a:t>années</a:t>
            </a:r>
            <a:r>
              <a:rPr sz="6600" dirty="0">
                <a:latin typeface="Verdana" panose="020B0604030504040204" pitchFamily="34" charset="0"/>
                <a:ea typeface="Verdana" panose="020B0604030504040204" pitchFamily="34" charset="0"/>
                <a:cs typeface="Verdana" panose="020B0604030504040204" pitchFamily="34" charset="0"/>
              </a:rPr>
              <a:t> 1980</a:t>
            </a:r>
          </a:p>
          <a:p>
            <a:pPr marL="579521" indent="-579521" algn="l" defTabSz="701675">
              <a:lnSpc>
                <a:spcPct val="150000"/>
              </a:lnSpc>
              <a:spcBef>
                <a:spcPts val="3800"/>
              </a:spcBef>
              <a:buSzPct val="100000"/>
              <a:buChar char="•"/>
              <a:defRPr sz="5780" spc="-115">
                <a:latin typeface="Calibri"/>
                <a:ea typeface="Calibri"/>
                <a:cs typeface="Calibri"/>
                <a:sym typeface="Calibri"/>
              </a:defRPr>
            </a:pPr>
            <a:r>
              <a:rPr sz="6600" dirty="0">
                <a:latin typeface="Verdana" panose="020B0604030504040204" pitchFamily="34" charset="0"/>
                <a:ea typeface="Verdana" panose="020B0604030504040204" pitchFamily="34" charset="0"/>
                <a:cs typeface="Verdana" panose="020B0604030504040204" pitchFamily="34" charset="0"/>
              </a:rPr>
              <a:t>Rupture avec </a:t>
            </a:r>
            <a:r>
              <a:rPr sz="6600" dirty="0" err="1">
                <a:latin typeface="Verdana" panose="020B0604030504040204" pitchFamily="34" charset="0"/>
                <a:ea typeface="Verdana" panose="020B0604030504040204" pitchFamily="34" charset="0"/>
                <a:cs typeface="Verdana" panose="020B0604030504040204" pitchFamily="34" charset="0"/>
              </a:rPr>
              <a:t>l’image</a:t>
            </a:r>
            <a:r>
              <a:rPr sz="6600" dirty="0">
                <a:latin typeface="Verdana" panose="020B0604030504040204" pitchFamily="34" charset="0"/>
                <a:ea typeface="Verdana" panose="020B0604030504040204" pitchFamily="34" charset="0"/>
                <a:cs typeface="Verdana" panose="020B0604030504040204" pitchFamily="34" charset="0"/>
              </a:rPr>
              <a:t> de </a:t>
            </a:r>
            <a:r>
              <a:rPr sz="6600" dirty="0" err="1">
                <a:latin typeface="Verdana" panose="020B0604030504040204" pitchFamily="34" charset="0"/>
                <a:ea typeface="Verdana" panose="020B0604030504040204" pitchFamily="34" charset="0"/>
                <a:cs typeface="Verdana" panose="020B0604030504040204" pitchFamily="34" charset="0"/>
              </a:rPr>
              <a:t>l’école</a:t>
            </a:r>
            <a:r>
              <a:rPr sz="6600" dirty="0">
                <a:latin typeface="Verdana" panose="020B0604030504040204" pitchFamily="34" charset="0"/>
                <a:ea typeface="Verdana" panose="020B0604030504040204" pitchFamily="34" charset="0"/>
                <a:cs typeface="Verdana" panose="020B0604030504040204" pitchFamily="34" charset="0"/>
              </a:rPr>
              <a:t> </a:t>
            </a:r>
            <a:r>
              <a:rPr sz="6600" dirty="0" err="1">
                <a:latin typeface="Verdana" panose="020B0604030504040204" pitchFamily="34" charset="0"/>
                <a:ea typeface="Verdana" panose="020B0604030504040204" pitchFamily="34" charset="0"/>
                <a:cs typeface="Verdana" panose="020B0604030504040204" pitchFamily="34" charset="0"/>
              </a:rPr>
              <a:t>sanctuaire</a:t>
            </a:r>
            <a:r>
              <a:rPr sz="6600" dirty="0">
                <a:latin typeface="Verdana" panose="020B0604030504040204" pitchFamily="34" charset="0"/>
                <a:ea typeface="Verdana" panose="020B0604030504040204" pitchFamily="34" charset="0"/>
                <a:cs typeface="Verdana" panose="020B0604030504040204" pitchFamily="34" charset="0"/>
              </a:rPr>
              <a:t> (post </a:t>
            </a:r>
            <a:r>
              <a:rPr sz="6600" i="1" dirty="0" err="1">
                <a:latin typeface="Verdana" panose="020B0604030504040204" pitchFamily="34" charset="0"/>
                <a:ea typeface="Verdana" panose="020B0604030504040204" pitchFamily="34" charset="0"/>
                <a:cs typeface="Verdana" panose="020B0604030504040204" pitchFamily="34" charset="0"/>
              </a:rPr>
              <a:t>mai</a:t>
            </a:r>
            <a:r>
              <a:rPr sz="6600" i="1" dirty="0">
                <a:latin typeface="Verdana" panose="020B0604030504040204" pitchFamily="34" charset="0"/>
                <a:ea typeface="Verdana" panose="020B0604030504040204" pitchFamily="34" charset="0"/>
                <a:cs typeface="Verdana" panose="020B0604030504040204" pitchFamily="34" charset="0"/>
              </a:rPr>
              <a:t> 1968</a:t>
            </a:r>
            <a:r>
              <a:rPr sz="6600" dirty="0">
                <a:latin typeface="Verdana" panose="020B0604030504040204" pitchFamily="34" charset="0"/>
                <a:ea typeface="Verdana" panose="020B0604030504040204" pitchFamily="34" charset="0"/>
                <a:cs typeface="Verdana" panose="020B0604030504040204" pitchFamily="34" charset="0"/>
              </a:rPr>
              <a:t>)</a:t>
            </a:r>
          </a:p>
          <a:p>
            <a:pPr marL="1733777" lvl="1" indent="-579521" defTabSz="701675">
              <a:lnSpc>
                <a:spcPct val="150000"/>
              </a:lnSpc>
              <a:spcBef>
                <a:spcPts val="3800"/>
              </a:spcBef>
              <a:buSzPct val="100000"/>
              <a:defRPr sz="5780" spc="-115">
                <a:latin typeface="Calibri"/>
                <a:ea typeface="Calibri"/>
                <a:cs typeface="Calibri"/>
                <a:sym typeface="Calibri"/>
              </a:defRPr>
            </a:pPr>
            <a:r>
              <a:rPr sz="6600" dirty="0" err="1">
                <a:latin typeface="Verdana" panose="020B0604030504040204" pitchFamily="34" charset="0"/>
                <a:ea typeface="Verdana" panose="020B0604030504040204" pitchFamily="34" charset="0"/>
                <a:cs typeface="Verdana" panose="020B0604030504040204" pitchFamily="34" charset="0"/>
              </a:rPr>
              <a:t>Difficultés</a:t>
            </a:r>
            <a:r>
              <a:rPr sz="6600" dirty="0">
                <a:latin typeface="Verdana" panose="020B0604030504040204" pitchFamily="34" charset="0"/>
                <a:ea typeface="Verdana" panose="020B0604030504040204" pitchFamily="34" charset="0"/>
                <a:cs typeface="Verdana" panose="020B0604030504040204" pitchFamily="34" charset="0"/>
              </a:rPr>
              <a:t> </a:t>
            </a:r>
            <a:r>
              <a:rPr sz="6600" dirty="0" err="1">
                <a:latin typeface="Verdana" panose="020B0604030504040204" pitchFamily="34" charset="0"/>
                <a:ea typeface="Verdana" panose="020B0604030504040204" pitchFamily="34" charset="0"/>
                <a:cs typeface="Verdana" panose="020B0604030504040204" pitchFamily="34" charset="0"/>
              </a:rPr>
              <a:t>posées</a:t>
            </a:r>
            <a:r>
              <a:rPr sz="6600" dirty="0">
                <a:latin typeface="Verdana" panose="020B0604030504040204" pitchFamily="34" charset="0"/>
                <a:ea typeface="Verdana" panose="020B0604030504040204" pitchFamily="34" charset="0"/>
                <a:cs typeface="Verdana" panose="020B0604030504040204" pitchFamily="34" charset="0"/>
              </a:rPr>
              <a:t> par la massification </a:t>
            </a:r>
            <a:r>
              <a:rPr sz="6600" dirty="0" err="1">
                <a:latin typeface="Verdana" panose="020B0604030504040204" pitchFamily="34" charset="0"/>
                <a:ea typeface="Verdana" panose="020B0604030504040204" pitchFamily="34" charset="0"/>
                <a:cs typeface="Verdana" panose="020B0604030504040204" pitchFamily="34" charset="0"/>
              </a:rPr>
              <a:t>scolaire</a:t>
            </a:r>
            <a:r>
              <a:rPr sz="1100" spc="-20" dirty="0">
                <a:latin typeface="Verdana" panose="020B0604030504040204" pitchFamily="34" charset="0"/>
                <a:ea typeface="Verdana" panose="020B0604030504040204" pitchFamily="34" charset="0"/>
                <a:cs typeface="Verdana" panose="020B0604030504040204" pitchFamily="34" charset="0"/>
                <a:sym typeface="Times Roman"/>
              </a:rPr>
              <a:t> </a:t>
            </a:r>
            <a:endParaRPr lang="fr-FR" sz="1100" spc="-20" dirty="0">
              <a:latin typeface="Verdana" panose="020B0604030504040204" pitchFamily="34" charset="0"/>
              <a:ea typeface="Verdana" panose="020B0604030504040204" pitchFamily="34" charset="0"/>
              <a:cs typeface="Verdana" panose="020B0604030504040204" pitchFamily="34" charset="0"/>
              <a:sym typeface="Times Roman"/>
            </a:endParaRPr>
          </a:p>
          <a:p>
            <a:pPr marL="1733777" lvl="1" indent="-579521" defTabSz="701675">
              <a:lnSpc>
                <a:spcPct val="150000"/>
              </a:lnSpc>
              <a:spcBef>
                <a:spcPts val="3800"/>
              </a:spcBef>
              <a:buSzPct val="100000"/>
              <a:defRPr sz="5780" spc="-115">
                <a:latin typeface="Calibri"/>
                <a:ea typeface="Calibri"/>
                <a:cs typeface="Calibri"/>
                <a:sym typeface="Calibri"/>
              </a:defRPr>
            </a:pPr>
            <a:r>
              <a:rPr sz="6600" dirty="0">
                <a:latin typeface="Verdana" panose="020B0604030504040204" pitchFamily="34" charset="0"/>
                <a:ea typeface="Verdana" panose="020B0604030504040204" pitchFamily="34" charset="0"/>
                <a:cs typeface="Verdana" panose="020B0604030504040204" pitchFamily="34" charset="0"/>
              </a:rPr>
              <a:t>Montée des « </a:t>
            </a:r>
            <a:r>
              <a:rPr sz="6600" dirty="0" err="1">
                <a:latin typeface="Verdana" panose="020B0604030504040204" pitchFamily="34" charset="0"/>
                <a:ea typeface="Verdana" panose="020B0604030504040204" pitchFamily="34" charset="0"/>
                <a:cs typeface="Verdana" panose="020B0604030504040204" pitchFamily="34" charset="0"/>
              </a:rPr>
              <a:t>nouvelles</a:t>
            </a:r>
            <a:r>
              <a:rPr sz="6600" dirty="0">
                <a:latin typeface="Verdana" panose="020B0604030504040204" pitchFamily="34" charset="0"/>
                <a:ea typeface="Verdana" panose="020B0604030504040204" pitchFamily="34" charset="0"/>
                <a:cs typeface="Verdana" panose="020B0604030504040204" pitchFamily="34" charset="0"/>
              </a:rPr>
              <a:t> </a:t>
            </a:r>
            <a:r>
              <a:rPr sz="6600" dirty="0" err="1">
                <a:latin typeface="Verdana" panose="020B0604030504040204" pitchFamily="34" charset="0"/>
                <a:ea typeface="Verdana" panose="020B0604030504040204" pitchFamily="34" charset="0"/>
                <a:cs typeface="Verdana" panose="020B0604030504040204" pitchFamily="34" charset="0"/>
              </a:rPr>
              <a:t>problématiques</a:t>
            </a:r>
            <a:r>
              <a:rPr sz="6600" dirty="0">
                <a:latin typeface="Verdana" panose="020B0604030504040204" pitchFamily="34" charset="0"/>
                <a:ea typeface="Verdana" panose="020B0604030504040204" pitchFamily="34" charset="0"/>
                <a:cs typeface="Verdana" panose="020B0604030504040204" pitchFamily="34" charset="0"/>
              </a:rPr>
              <a:t> </a:t>
            </a:r>
            <a:r>
              <a:rPr sz="6600" dirty="0" err="1">
                <a:latin typeface="Verdana" panose="020B0604030504040204" pitchFamily="34" charset="0"/>
                <a:ea typeface="Verdana" panose="020B0604030504040204" pitchFamily="34" charset="0"/>
                <a:cs typeface="Verdana" panose="020B0604030504040204" pitchFamily="34" charset="0"/>
              </a:rPr>
              <a:t>éducatives</a:t>
            </a:r>
            <a:r>
              <a:rPr sz="6600" dirty="0">
                <a:latin typeface="Verdana" panose="020B0604030504040204" pitchFamily="34" charset="0"/>
                <a:ea typeface="Verdana" panose="020B0604030504040204" pitchFamily="34" charset="0"/>
                <a:cs typeface="Verdana" panose="020B0604030504040204" pitchFamily="34" charset="0"/>
              </a:rPr>
              <a:t> » </a:t>
            </a:r>
            <a:r>
              <a:rPr lang="fr-FR" sz="6600" dirty="0">
                <a:latin typeface="Verdana" panose="020B0604030504040204" pitchFamily="34" charset="0"/>
                <a:ea typeface="Verdana" panose="020B0604030504040204" pitchFamily="34" charset="0"/>
                <a:cs typeface="Verdana" panose="020B0604030504040204" pitchFamily="34" charset="0"/>
              </a:rPr>
              <a:t>qui accompagnent la multiplication des partenariats et des dispositifs </a:t>
            </a:r>
          </a:p>
        </p:txBody>
      </p:sp>
    </p:spTree>
    <p:extLst>
      <p:ext uri="{BB962C8B-B14F-4D97-AF65-F5344CB8AC3E}">
        <p14:creationId xmlns:p14="http://schemas.microsoft.com/office/powerpoint/2010/main" val="54617455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EAE0E-7F24-F5FC-AC0F-1EE1F8669354}"/>
            </a:ext>
          </a:extLst>
        </p:cNvPr>
        <p:cNvGrpSpPr/>
        <p:nvPr/>
      </p:nvGrpSpPr>
      <p:grpSpPr>
        <a:xfrm>
          <a:off x="0" y="0"/>
          <a:ext cx="0" cy="0"/>
          <a:chOff x="0" y="0"/>
          <a:chExt cx="0" cy="0"/>
        </a:xfrm>
      </p:grpSpPr>
      <p:sp>
        <p:nvSpPr>
          <p:cNvPr id="189" name="Les inégalités éducatives">
            <a:extLst>
              <a:ext uri="{FF2B5EF4-FFF2-40B4-BE49-F238E27FC236}">
                <a16:creationId xmlns:a16="http://schemas.microsoft.com/office/drawing/2014/main" id="{BDE9532A-4EFE-B93B-89D6-2E1505DB306A}"/>
              </a:ext>
            </a:extLst>
          </p:cNvPr>
          <p:cNvSpPr txBox="1">
            <a:spLocks noGrp="1"/>
          </p:cNvSpPr>
          <p:nvPr>
            <p:ph type="title"/>
          </p:nvPr>
        </p:nvSpPr>
        <p:spPr>
          <a:xfrm>
            <a:off x="1219201" y="766916"/>
            <a:ext cx="22045774" cy="1879258"/>
          </a:xfrm>
          <a:prstGeom prst="rect">
            <a:avLst/>
          </a:prstGeom>
          <a:solidFill>
            <a:srgbClr val="D87631"/>
          </a:solidFill>
        </p:spPr>
        <p:txBody>
          <a:bodyPr anchor="ctr">
            <a:normAutofit fontScale="90000"/>
          </a:bodyPr>
          <a:lstStyle>
            <a:lvl1pPr>
              <a:defRPr sz="7200" spc="-100"/>
            </a:lvl1pPr>
          </a:lstStyle>
          <a:p>
            <a:pPr algn="ctr" defTabSz="2243327">
              <a:buNone/>
              <a:defRPr sz="11776" spc="-117"/>
            </a:pPr>
            <a:r>
              <a:rPr lang="fr-FR" sz="8000" b="1" dirty="0">
                <a:solidFill>
                  <a:schemeClr val="bg1"/>
                </a:solidFill>
              </a:rPr>
              <a:t>Les familles, de nouveaux partenaires ?</a:t>
            </a:r>
          </a:p>
        </p:txBody>
      </p:sp>
      <p:sp>
        <p:nvSpPr>
          <p:cNvPr id="190" name="Quelques définitions :…">
            <a:extLst>
              <a:ext uri="{FF2B5EF4-FFF2-40B4-BE49-F238E27FC236}">
                <a16:creationId xmlns:a16="http://schemas.microsoft.com/office/drawing/2014/main" id="{E23A17E7-A123-1CE9-A64D-D22625DE0FED}"/>
              </a:ext>
            </a:extLst>
          </p:cNvPr>
          <p:cNvSpPr txBox="1">
            <a:spLocks noGrp="1"/>
          </p:cNvSpPr>
          <p:nvPr>
            <p:ph type="body" idx="1"/>
          </p:nvPr>
        </p:nvSpPr>
        <p:spPr>
          <a:xfrm>
            <a:off x="654756" y="2928088"/>
            <a:ext cx="23174664" cy="10473898"/>
          </a:xfrm>
          <a:prstGeom prst="rect">
            <a:avLst/>
          </a:prstGeom>
        </p:spPr>
        <p:txBody>
          <a:bodyPr anchor="ctr">
            <a:normAutofit/>
          </a:bodyPr>
          <a:lstStyle/>
          <a:p>
            <a:pPr marL="538613" indent="-538613" algn="just" defTabSz="652145">
              <a:lnSpc>
                <a:spcPct val="150000"/>
              </a:lnSpc>
              <a:spcBef>
                <a:spcPts val="1800"/>
              </a:spcBef>
              <a:buSzPct val="100000"/>
              <a:buChar char="•"/>
              <a:defRPr sz="5372" spc="-107">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Travailler avec les parents pour lutter contre les inégalités scolaires (« continuité éducative ») = Une idée relativement récente (années 1980)</a:t>
            </a:r>
          </a:p>
          <a:p>
            <a:pPr marL="538613" indent="-538613" algn="just" defTabSz="652145">
              <a:lnSpc>
                <a:spcPct val="150000"/>
              </a:lnSpc>
              <a:spcBef>
                <a:spcPts val="1800"/>
              </a:spcBef>
              <a:buSzPct val="100000"/>
              <a:buChar char="•"/>
              <a:defRPr sz="5372" spc="-107">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 Partenariat avec les familles » ou « coéducation »</a:t>
            </a:r>
          </a:p>
          <a:p>
            <a:pPr marL="1692869" lvl="1" indent="-538613" defTabSz="652145">
              <a:lnSpc>
                <a:spcPct val="150000"/>
              </a:lnSpc>
              <a:spcBef>
                <a:spcPts val="1800"/>
              </a:spcBef>
              <a:buSzPct val="100000"/>
              <a:defRPr sz="5372" spc="-107">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De nouveaux outils, lieux, activités… </a:t>
            </a:r>
          </a:p>
          <a:p>
            <a:pPr marL="1692869" lvl="1" indent="-538613" defTabSz="652145">
              <a:lnSpc>
                <a:spcPct val="150000"/>
              </a:lnSpc>
              <a:spcBef>
                <a:spcPts val="1800"/>
              </a:spcBef>
              <a:buSzPct val="100000"/>
              <a:defRPr sz="5372" spc="-107">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Un mouvement impulsé depuis l’éducation prioritaire </a:t>
            </a:r>
          </a:p>
        </p:txBody>
      </p:sp>
    </p:spTree>
    <p:extLst>
      <p:ext uri="{BB962C8B-B14F-4D97-AF65-F5344CB8AC3E}">
        <p14:creationId xmlns:p14="http://schemas.microsoft.com/office/powerpoint/2010/main" val="41781198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74F7-9C65-116F-B18B-D5CAD64AC167}"/>
            </a:ext>
          </a:extLst>
        </p:cNvPr>
        <p:cNvGrpSpPr/>
        <p:nvPr/>
      </p:nvGrpSpPr>
      <p:grpSpPr>
        <a:xfrm>
          <a:off x="0" y="0"/>
          <a:ext cx="0" cy="0"/>
          <a:chOff x="0" y="0"/>
          <a:chExt cx="0" cy="0"/>
        </a:xfrm>
      </p:grpSpPr>
      <p:sp>
        <p:nvSpPr>
          <p:cNvPr id="194" name="Les inégalités éducatives">
            <a:extLst>
              <a:ext uri="{FF2B5EF4-FFF2-40B4-BE49-F238E27FC236}">
                <a16:creationId xmlns:a16="http://schemas.microsoft.com/office/drawing/2014/main" id="{71C73CDB-05F9-9CFE-4812-8DB47D3E2DCC}"/>
              </a:ext>
            </a:extLst>
          </p:cNvPr>
          <p:cNvSpPr txBox="1">
            <a:spLocks noGrp="1"/>
          </p:cNvSpPr>
          <p:nvPr>
            <p:ph type="title"/>
          </p:nvPr>
        </p:nvSpPr>
        <p:spPr>
          <a:xfrm>
            <a:off x="1219201" y="1234441"/>
            <a:ext cx="22045774" cy="1554480"/>
          </a:xfrm>
          <a:prstGeom prst="rect">
            <a:avLst/>
          </a:prstGeom>
          <a:solidFill>
            <a:srgbClr val="D87631"/>
          </a:solidFill>
        </p:spPr>
        <p:txBody>
          <a:bodyPr anchor="ctr">
            <a:normAutofit/>
          </a:bodyPr>
          <a:lstStyle>
            <a:lvl1pPr>
              <a:defRPr sz="7200" spc="-100"/>
            </a:lvl1pPr>
          </a:lstStyle>
          <a:p>
            <a:pPr algn="ctr" defTabSz="652145">
              <a:lnSpc>
                <a:spcPct val="100000"/>
              </a:lnSpc>
              <a:buNone/>
              <a:defRPr sz="5372" spc="-107">
                <a:latin typeface="Calibri"/>
                <a:ea typeface="Calibri"/>
                <a:cs typeface="Calibri"/>
                <a:sym typeface="Calibri"/>
              </a:defRPr>
            </a:pPr>
            <a:r>
              <a:rPr lang="fr-FR" sz="6600" b="1" dirty="0">
                <a:solidFill>
                  <a:schemeClr val="bg1"/>
                </a:solidFill>
              </a:rPr>
              <a:t>Un « partenariat » asymétrique</a:t>
            </a:r>
          </a:p>
        </p:txBody>
      </p:sp>
      <p:sp>
        <p:nvSpPr>
          <p:cNvPr id="195" name="Quelques définitions :…">
            <a:extLst>
              <a:ext uri="{FF2B5EF4-FFF2-40B4-BE49-F238E27FC236}">
                <a16:creationId xmlns:a16="http://schemas.microsoft.com/office/drawing/2014/main" id="{FB8E893D-C681-A657-8C1E-A8432AFEDCEF}"/>
              </a:ext>
            </a:extLst>
          </p:cNvPr>
          <p:cNvSpPr txBox="1">
            <a:spLocks noGrp="1"/>
          </p:cNvSpPr>
          <p:nvPr>
            <p:ph type="body" idx="1"/>
          </p:nvPr>
        </p:nvSpPr>
        <p:spPr>
          <a:xfrm>
            <a:off x="1219199" y="2788921"/>
            <a:ext cx="22251654" cy="10613065"/>
          </a:xfrm>
          <a:prstGeom prst="rect">
            <a:avLst/>
          </a:prstGeom>
        </p:spPr>
        <p:txBody>
          <a:bodyPr anchor="ctr">
            <a:normAutofit fontScale="85000" lnSpcReduction="10000"/>
          </a:bodyPr>
          <a:lstStyle/>
          <a:p>
            <a:pPr indent="-868506" algn="l" defTabSz="619125">
              <a:lnSpc>
                <a:spcPts val="8620"/>
              </a:lnSpc>
              <a:spcBef>
                <a:spcPts val="600"/>
              </a:spcBef>
              <a:spcAft>
                <a:spcPts val="3600"/>
              </a:spcAft>
              <a:buSzPct val="100000"/>
              <a:buFont typeface="Arial" panose="020B0604020202020204" pitchFamily="34" charset="0"/>
              <a:buChar char="•"/>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Domination symbolique et pratique de l’institution scolaire sur les familles</a:t>
            </a:r>
          </a:p>
          <a:p>
            <a:pPr lvl="3" indent="-868506" algn="l" defTabSz="619125">
              <a:lnSpc>
                <a:spcPts val="8620"/>
              </a:lnSpc>
              <a:spcBef>
                <a:spcPts val="600"/>
              </a:spcBef>
              <a:spcAft>
                <a:spcPts val="3600"/>
              </a:spcAft>
              <a:buSzPct val="100000"/>
              <a:buFont typeface="Courier New" panose="02070309020205020404" pitchFamily="49" charset="0"/>
              <a:buChar char="o"/>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Des parents profanes ≠ des personnels éducatifs experts</a:t>
            </a:r>
          </a:p>
          <a:p>
            <a:pPr lvl="3" indent="-868506" algn="l" defTabSz="619125">
              <a:lnSpc>
                <a:spcPts val="8620"/>
              </a:lnSpc>
              <a:spcBef>
                <a:spcPts val="600"/>
              </a:spcBef>
              <a:spcAft>
                <a:spcPts val="3600"/>
              </a:spcAft>
              <a:buSzPct val="100000"/>
              <a:buFont typeface="Courier New" panose="02070309020205020404" pitchFamily="49" charset="0"/>
              <a:buChar char="o"/>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Des parents « biaisés par le lien parental » ≠ des personnels éducatifs « objectifs »</a:t>
            </a:r>
          </a:p>
          <a:p>
            <a:pPr lvl="3" indent="-868506" algn="l" defTabSz="619125">
              <a:lnSpc>
                <a:spcPts val="8620"/>
              </a:lnSpc>
              <a:spcBef>
                <a:spcPts val="600"/>
              </a:spcBef>
              <a:spcAft>
                <a:spcPts val="3600"/>
              </a:spcAft>
              <a:buSzPct val="100000"/>
              <a:buFont typeface="Courier New" panose="02070309020205020404" pitchFamily="49" charset="0"/>
              <a:buChar char="o"/>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Des leviers institutionnels pour peser sur les choix parentaux</a:t>
            </a:r>
          </a:p>
          <a:p>
            <a:pPr indent="-868506" algn="l" defTabSz="619125">
              <a:lnSpc>
                <a:spcPts val="8620"/>
              </a:lnSpc>
              <a:spcBef>
                <a:spcPts val="600"/>
              </a:spcBef>
              <a:spcAft>
                <a:spcPts val="3600"/>
              </a:spcAft>
              <a:buFont typeface="Arial" panose="020B0604020202020204" pitchFamily="34" charset="0"/>
              <a:buChar char="•"/>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Une asymétrie modulée par le milieu social des parents </a:t>
            </a:r>
          </a:p>
        </p:txBody>
      </p:sp>
    </p:spTree>
    <p:extLst>
      <p:ext uri="{BB962C8B-B14F-4D97-AF65-F5344CB8AC3E}">
        <p14:creationId xmlns:p14="http://schemas.microsoft.com/office/powerpoint/2010/main" val="32481339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Les inégalités éducatives"/>
          <p:cNvSpPr txBox="1">
            <a:spLocks noGrp="1"/>
          </p:cNvSpPr>
          <p:nvPr>
            <p:ph type="title"/>
          </p:nvPr>
        </p:nvSpPr>
        <p:spPr>
          <a:xfrm>
            <a:off x="1219201" y="492237"/>
            <a:ext cx="22045774" cy="1723801"/>
          </a:xfrm>
          <a:prstGeom prst="rect">
            <a:avLst/>
          </a:prstGeom>
          <a:solidFill>
            <a:srgbClr val="D87631"/>
          </a:solidFill>
        </p:spPr>
        <p:txBody>
          <a:bodyPr anchor="ctr">
            <a:normAutofit/>
          </a:bodyPr>
          <a:lstStyle>
            <a:lvl1pPr>
              <a:defRPr sz="7200" spc="-100"/>
            </a:lvl1pPr>
          </a:lstStyle>
          <a:p>
            <a:pPr algn="ctr">
              <a:buNone/>
            </a:pPr>
            <a:r>
              <a:rPr lang="fr-FR" b="1" dirty="0">
                <a:solidFill>
                  <a:schemeClr val="bg1"/>
                </a:solidFill>
              </a:rPr>
              <a:t>Partenariat famille-école et inégalités </a:t>
            </a:r>
            <a:endParaRPr b="1" dirty="0">
              <a:solidFill>
                <a:schemeClr val="bg1"/>
              </a:solidFill>
            </a:endParaRPr>
          </a:p>
        </p:txBody>
      </p:sp>
      <p:sp>
        <p:nvSpPr>
          <p:cNvPr id="195" name="Quelques définitions :…"/>
          <p:cNvSpPr txBox="1">
            <a:spLocks noGrp="1"/>
          </p:cNvSpPr>
          <p:nvPr>
            <p:ph type="body" idx="1"/>
          </p:nvPr>
        </p:nvSpPr>
        <p:spPr>
          <a:xfrm>
            <a:off x="1219199" y="2586719"/>
            <a:ext cx="22251654" cy="10815267"/>
          </a:xfrm>
          <a:prstGeom prst="rect">
            <a:avLst/>
          </a:prstGeom>
        </p:spPr>
        <p:txBody>
          <a:bodyPr anchor="ctr">
            <a:normAutofit fontScale="85000" lnSpcReduction="20000"/>
          </a:bodyPr>
          <a:lstStyle/>
          <a:p>
            <a:pPr marL="971550" lvl="1" indent="-685800" algn="l" defTabSz="619125">
              <a:lnSpc>
                <a:spcPct val="160000"/>
              </a:lnSpc>
              <a:spcBef>
                <a:spcPts val="600"/>
              </a:spcBef>
              <a:spcAft>
                <a:spcPts val="3600"/>
              </a:spcAft>
              <a:buSzPct val="100000"/>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Des parents de classes supérieures susceptibles de peser sur les politiques d’établissements </a:t>
            </a:r>
          </a:p>
          <a:p>
            <a:pPr lvl="3" indent="-868506" defTabSz="619125">
              <a:lnSpc>
                <a:spcPct val="160000"/>
              </a:lnSpc>
              <a:spcBef>
                <a:spcPts val="600"/>
              </a:spcBef>
              <a:spcAft>
                <a:spcPts val="3600"/>
              </a:spcAft>
              <a:buSzPct val="100000"/>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Investissement dans des associations de parents d’élèves </a:t>
            </a:r>
          </a:p>
          <a:p>
            <a:pPr lvl="3" indent="-868506" defTabSz="619125">
              <a:lnSpc>
                <a:spcPct val="160000"/>
              </a:lnSpc>
              <a:spcBef>
                <a:spcPts val="600"/>
              </a:spcBef>
              <a:spcAft>
                <a:spcPts val="3600"/>
              </a:spcAft>
              <a:buSzPct val="100000"/>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Comportements stratégiques de certains parents qui ont des conséquences sur les conditions de scolarisation de tous les élèves</a:t>
            </a:r>
          </a:p>
          <a:p>
            <a:pPr lvl="3" indent="-868506" defTabSz="619125">
              <a:lnSpc>
                <a:spcPct val="160000"/>
              </a:lnSpc>
              <a:spcBef>
                <a:spcPts val="600"/>
              </a:spcBef>
              <a:spcAft>
                <a:spcPts val="3600"/>
              </a:spcAft>
              <a:buSzPct val="100000"/>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Des parents parfois jugés trop « interventionnistes » → institution scolaire « colonisée » par ces parents (</a:t>
            </a:r>
            <a:r>
              <a:rPr lang="fr-FR" sz="6000" dirty="0" err="1">
                <a:latin typeface="Verdana" panose="020B0604030504040204" pitchFamily="34" charset="0"/>
                <a:ea typeface="Verdana" panose="020B0604030504040204" pitchFamily="34" charset="0"/>
                <a:cs typeface="Verdana" panose="020B0604030504040204" pitchFamily="34" charset="0"/>
              </a:rPr>
              <a:t>Payet</a:t>
            </a:r>
            <a:r>
              <a:rPr lang="fr-FR" sz="6000" dirty="0">
                <a:latin typeface="Verdana" panose="020B0604030504040204" pitchFamily="34" charset="0"/>
                <a:ea typeface="Verdana" panose="020B0604030504040204" pitchFamily="34" charset="0"/>
                <a:cs typeface="Verdana" panose="020B0604030504040204" pitchFamily="34" charset="0"/>
              </a:rPr>
              <a:t>, 2017)</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35DE-E4E8-6239-4CFE-067C94CD633F}"/>
            </a:ext>
          </a:extLst>
        </p:cNvPr>
        <p:cNvGrpSpPr/>
        <p:nvPr/>
      </p:nvGrpSpPr>
      <p:grpSpPr>
        <a:xfrm>
          <a:off x="0" y="0"/>
          <a:ext cx="0" cy="0"/>
          <a:chOff x="0" y="0"/>
          <a:chExt cx="0" cy="0"/>
        </a:xfrm>
      </p:grpSpPr>
      <p:sp>
        <p:nvSpPr>
          <p:cNvPr id="194" name="Les inégalités éducatives">
            <a:extLst>
              <a:ext uri="{FF2B5EF4-FFF2-40B4-BE49-F238E27FC236}">
                <a16:creationId xmlns:a16="http://schemas.microsoft.com/office/drawing/2014/main" id="{5CEC2E7F-77ED-D388-AA02-48E7603842AE}"/>
              </a:ext>
            </a:extLst>
          </p:cNvPr>
          <p:cNvSpPr txBox="1">
            <a:spLocks noGrp="1"/>
          </p:cNvSpPr>
          <p:nvPr>
            <p:ph type="title"/>
          </p:nvPr>
        </p:nvSpPr>
        <p:spPr>
          <a:xfrm>
            <a:off x="1219201" y="492237"/>
            <a:ext cx="22045774" cy="1723801"/>
          </a:xfrm>
          <a:prstGeom prst="rect">
            <a:avLst/>
          </a:prstGeom>
          <a:solidFill>
            <a:srgbClr val="D87631"/>
          </a:solidFill>
        </p:spPr>
        <p:txBody>
          <a:bodyPr anchor="ctr">
            <a:normAutofit/>
          </a:bodyPr>
          <a:lstStyle>
            <a:lvl1pPr>
              <a:defRPr sz="7200" spc="-100"/>
            </a:lvl1pPr>
          </a:lstStyle>
          <a:p>
            <a:pPr lvl="2" algn="ctr" defTabSz="619125">
              <a:lnSpc>
                <a:spcPts val="8620"/>
              </a:lnSpc>
              <a:spcBef>
                <a:spcPts val="600"/>
              </a:spcBef>
              <a:spcAft>
                <a:spcPts val="3600"/>
              </a:spcAft>
              <a:defRPr sz="5100" spc="-102">
                <a:latin typeface="Calibri"/>
                <a:ea typeface="Calibri"/>
                <a:cs typeface="Calibri"/>
                <a:sym typeface="Calibri"/>
              </a:defRPr>
            </a:pPr>
            <a:r>
              <a:rPr lang="fr-FR" sz="6600" b="1" dirty="0">
                <a:solidFill>
                  <a:schemeClr val="bg1"/>
                </a:solidFill>
                <a:latin typeface="Verdana" panose="020B0604030504040204" pitchFamily="34" charset="0"/>
                <a:ea typeface="Verdana" panose="020B0604030504040204" pitchFamily="34" charset="0"/>
                <a:cs typeface="Verdana" panose="020B0604030504040204" pitchFamily="34" charset="0"/>
              </a:rPr>
              <a:t>Partenariat famille-école et inégalités </a:t>
            </a:r>
          </a:p>
        </p:txBody>
      </p:sp>
      <p:sp>
        <p:nvSpPr>
          <p:cNvPr id="195" name="Quelques définitions :…">
            <a:extLst>
              <a:ext uri="{FF2B5EF4-FFF2-40B4-BE49-F238E27FC236}">
                <a16:creationId xmlns:a16="http://schemas.microsoft.com/office/drawing/2014/main" id="{5C3E9A29-1305-2B66-D9B2-4E846DD1B79E}"/>
              </a:ext>
            </a:extLst>
          </p:cNvPr>
          <p:cNvSpPr txBox="1">
            <a:spLocks noGrp="1"/>
          </p:cNvSpPr>
          <p:nvPr>
            <p:ph type="body" idx="1"/>
          </p:nvPr>
        </p:nvSpPr>
        <p:spPr>
          <a:xfrm>
            <a:off x="1219199" y="2586719"/>
            <a:ext cx="22251654" cy="10815267"/>
          </a:xfrm>
          <a:prstGeom prst="rect">
            <a:avLst/>
          </a:prstGeom>
        </p:spPr>
        <p:txBody>
          <a:bodyPr anchor="ctr">
            <a:normAutofit lnSpcReduction="10000"/>
          </a:bodyPr>
          <a:lstStyle/>
          <a:p>
            <a:pPr marL="971550" lvl="1" indent="-685800" algn="l" defTabSz="619125">
              <a:lnSpc>
                <a:spcPct val="150000"/>
              </a:lnSpc>
              <a:spcBef>
                <a:spcPts val="600"/>
              </a:spcBef>
              <a:spcAft>
                <a:spcPts val="3600"/>
              </a:spcAft>
              <a:buSzPct val="100000"/>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Des parents de classes populaires en difficultés pour répondre aux attentes de l’école </a:t>
            </a:r>
          </a:p>
          <a:p>
            <a:pPr marL="1143000" lvl="1" indent="-857250" algn="l" defTabSz="619125">
              <a:lnSpc>
                <a:spcPct val="150000"/>
              </a:lnSpc>
              <a:spcBef>
                <a:spcPts val="600"/>
              </a:spcBef>
              <a:spcAft>
                <a:spcPts val="3600"/>
              </a:spcAft>
              <a:buSzPct val="100000"/>
              <a:buFont typeface="Courier New" panose="02070309020205020404" pitchFamily="49" charset="0"/>
              <a:buChar char="o"/>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Relations avec l’école (langue, rapport au temps, barrières symboliques) </a:t>
            </a:r>
          </a:p>
          <a:p>
            <a:pPr marL="1143000" lvl="1" indent="-857250" algn="l" defTabSz="619125">
              <a:lnSpc>
                <a:spcPct val="150000"/>
              </a:lnSpc>
              <a:spcBef>
                <a:spcPts val="600"/>
              </a:spcBef>
              <a:spcAft>
                <a:spcPts val="3600"/>
              </a:spcAft>
              <a:buSzPct val="100000"/>
              <a:buFont typeface="Courier New" panose="02070309020205020404" pitchFamily="49" charset="0"/>
              <a:buChar char="o"/>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Préparation de l’enfant au « métier d’élève » </a:t>
            </a:r>
          </a:p>
          <a:p>
            <a:pPr marL="1143000" lvl="1" indent="-857250" algn="l" defTabSz="619125">
              <a:lnSpc>
                <a:spcPct val="150000"/>
              </a:lnSpc>
              <a:spcBef>
                <a:spcPts val="600"/>
              </a:spcBef>
              <a:spcAft>
                <a:spcPts val="3600"/>
              </a:spcAft>
              <a:buSzPct val="100000"/>
              <a:buFont typeface="Courier New" panose="02070309020205020404" pitchFamily="49" charset="0"/>
              <a:buChar char="o"/>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Un travail « sur » les parents plutôt qu’un travail « avec » les parents</a:t>
            </a:r>
            <a:r>
              <a:rPr lang="fr-FR" sz="6000" dirty="0">
                <a:solidFill>
                  <a:schemeClr val="bg1"/>
                </a:solidFill>
                <a:latin typeface="Calibri" panose="020F0502020204030204" pitchFamily="34" charset="0"/>
                <a:cs typeface="Calibri" panose="020F0502020204030204" pitchFamily="34" charset="0"/>
              </a:rPr>
              <a:t>»</a:t>
            </a:r>
          </a:p>
        </p:txBody>
      </p:sp>
      <p:sp>
        <p:nvSpPr>
          <p:cNvPr id="2" name="ZoneTexte 1">
            <a:extLst>
              <a:ext uri="{FF2B5EF4-FFF2-40B4-BE49-F238E27FC236}">
                <a16:creationId xmlns:a16="http://schemas.microsoft.com/office/drawing/2014/main" id="{827D21D5-039E-320F-F6F4-5D76D6CC42C0}"/>
              </a:ext>
            </a:extLst>
          </p:cNvPr>
          <p:cNvSpPr txBox="1"/>
          <p:nvPr/>
        </p:nvSpPr>
        <p:spPr>
          <a:xfrm>
            <a:off x="15459851" y="10483953"/>
            <a:ext cx="567464"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400" rtl="0" fontAlgn="auto" latinLnBrk="0" hangingPunct="0">
              <a:lnSpc>
                <a:spcPct val="80000"/>
              </a:lnSpc>
              <a:spcBef>
                <a:spcPts val="0"/>
              </a:spcBef>
              <a:spcAft>
                <a:spcPts val="0"/>
              </a:spcAft>
              <a:buClrTx/>
              <a:buSzPct val="100000"/>
              <a:buFontTx/>
              <a:buChar char=""/>
              <a:tabLst/>
            </a:pPr>
            <a:endParaRPr kumimoji="0" lang="fr-FR" sz="8400" b="1" i="0" u="none" strike="noStrike" cap="none" spc="-10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94321776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57DE6-4BD0-D92B-E645-88679F1B796C}"/>
            </a:ext>
          </a:extLst>
        </p:cNvPr>
        <p:cNvGrpSpPr/>
        <p:nvPr/>
      </p:nvGrpSpPr>
      <p:grpSpPr>
        <a:xfrm>
          <a:off x="0" y="0"/>
          <a:ext cx="0" cy="0"/>
          <a:chOff x="0" y="0"/>
          <a:chExt cx="0" cy="0"/>
        </a:xfrm>
      </p:grpSpPr>
      <p:sp>
        <p:nvSpPr>
          <p:cNvPr id="194" name="Les inégalités éducatives">
            <a:extLst>
              <a:ext uri="{FF2B5EF4-FFF2-40B4-BE49-F238E27FC236}">
                <a16:creationId xmlns:a16="http://schemas.microsoft.com/office/drawing/2014/main" id="{8071CE39-E93A-4BCD-36E9-800856B3E2B3}"/>
              </a:ext>
            </a:extLst>
          </p:cNvPr>
          <p:cNvSpPr txBox="1">
            <a:spLocks noGrp="1"/>
          </p:cNvSpPr>
          <p:nvPr>
            <p:ph type="title"/>
          </p:nvPr>
        </p:nvSpPr>
        <p:spPr>
          <a:xfrm>
            <a:off x="1219201" y="492237"/>
            <a:ext cx="22045774" cy="1723801"/>
          </a:xfrm>
          <a:prstGeom prst="rect">
            <a:avLst/>
          </a:prstGeom>
          <a:solidFill>
            <a:srgbClr val="D87631"/>
          </a:solidFill>
        </p:spPr>
        <p:txBody>
          <a:bodyPr anchor="ctr">
            <a:normAutofit/>
          </a:bodyPr>
          <a:lstStyle>
            <a:lvl1pPr>
              <a:defRPr sz="7200" spc="-100"/>
            </a:lvl1pPr>
          </a:lstStyle>
          <a:p>
            <a:pPr lvl="2" algn="ctr" defTabSz="619125">
              <a:lnSpc>
                <a:spcPts val="8620"/>
              </a:lnSpc>
              <a:spcBef>
                <a:spcPts val="600"/>
              </a:spcBef>
              <a:spcAft>
                <a:spcPts val="3600"/>
              </a:spcAft>
              <a:defRPr sz="5100" spc="-102">
                <a:latin typeface="Calibri"/>
                <a:ea typeface="Calibri"/>
                <a:cs typeface="Calibri"/>
                <a:sym typeface="Calibri"/>
              </a:defRPr>
            </a:pPr>
            <a:r>
              <a:rPr lang="fr-FR" sz="7200" b="1" dirty="0">
                <a:solidFill>
                  <a:schemeClr val="bg1"/>
                </a:solidFill>
                <a:latin typeface="Verdana" panose="020B0604030504040204" pitchFamily="34" charset="0"/>
                <a:ea typeface="Verdana" panose="020B0604030504040204" pitchFamily="34" charset="0"/>
                <a:cs typeface="Verdana" panose="020B0604030504040204" pitchFamily="34" charset="0"/>
              </a:rPr>
              <a:t>Partenariat famille-école et inégalités </a:t>
            </a:r>
          </a:p>
        </p:txBody>
      </p:sp>
      <p:sp>
        <p:nvSpPr>
          <p:cNvPr id="195" name="Quelques définitions :…">
            <a:extLst>
              <a:ext uri="{FF2B5EF4-FFF2-40B4-BE49-F238E27FC236}">
                <a16:creationId xmlns:a16="http://schemas.microsoft.com/office/drawing/2014/main" id="{62BE3E9C-1310-5C39-B51F-81C44410F85F}"/>
              </a:ext>
            </a:extLst>
          </p:cNvPr>
          <p:cNvSpPr txBox="1">
            <a:spLocks noGrp="1"/>
          </p:cNvSpPr>
          <p:nvPr>
            <p:ph type="body" idx="1"/>
          </p:nvPr>
        </p:nvSpPr>
        <p:spPr>
          <a:xfrm>
            <a:off x="1219199" y="2586719"/>
            <a:ext cx="22251654" cy="10815267"/>
          </a:xfrm>
          <a:prstGeom prst="rect">
            <a:avLst/>
          </a:prstGeom>
        </p:spPr>
        <p:txBody>
          <a:bodyPr anchor="ctr">
            <a:normAutofit fontScale="77500" lnSpcReduction="20000"/>
          </a:bodyPr>
          <a:lstStyle/>
          <a:p>
            <a:pPr marL="857250" indent="-857250" algn="l">
              <a:lnSpc>
                <a:spcPct val="170000"/>
              </a:lnSpc>
              <a:buFont typeface="Arial" panose="020B0604020202020204" pitchFamily="34" charset="0"/>
              <a:buChar char="•"/>
            </a:pPr>
            <a:r>
              <a:rPr lang="fr-FR" sz="6000" kern="100" dirty="0">
                <a:latin typeface="Verdana" panose="020B0604030504040204" pitchFamily="34" charset="0"/>
                <a:ea typeface="Verdana" panose="020B0604030504040204" pitchFamily="34" charset="0"/>
                <a:cs typeface="Verdana" panose="020B0604030504040204" pitchFamily="34" charset="0"/>
              </a:rPr>
              <a:t>Une injonction au partenariat stigmatisante </a:t>
            </a:r>
            <a:r>
              <a:rPr lang="fr-FR" sz="6000" dirty="0">
                <a:latin typeface="Verdana" panose="020B0604030504040204" pitchFamily="34" charset="0"/>
                <a:ea typeface="Verdana" panose="020B0604030504040204" pitchFamily="34" charset="0"/>
                <a:cs typeface="Verdana" panose="020B0604030504040204" pitchFamily="34" charset="0"/>
              </a:rPr>
              <a:t>(Périer, 2023) pour les familles populaires (surexposition des parents absents et « invisibles »)</a:t>
            </a:r>
          </a:p>
          <a:p>
            <a:pPr marL="546100" lvl="1" indent="0" algn="l">
              <a:lnSpc>
                <a:spcPct val="170000"/>
              </a:lnSpc>
              <a:buNone/>
            </a:pPr>
            <a:r>
              <a:rPr lang="fr-FR" sz="5400" dirty="0">
                <a:latin typeface="Verdana" panose="020B0604030504040204" pitchFamily="34" charset="0"/>
                <a:ea typeface="Verdana" panose="020B0604030504040204" pitchFamily="34" charset="0"/>
                <a:cs typeface="Verdana" panose="020B0604030504040204" pitchFamily="34" charset="0"/>
              </a:rPr>
              <a:t>« Alors que la loi (2013) indique vouloir se préoccuper des parents « les plus éloignés de l’école », le fonctionnement ordinaire de l’institution montre aussi comment elle peut les en éloigner, en requérant de tous des ressources qu’ils ne possèdent pas ou en procédant selon des modalités de relations dont ils ne pourront pas se saisir opportunément. Ce processus d’externalisation de la cause des difficultés sur-responsabilise les parents sans questionner plus avant les attentes normatives de l’école. » (Périer, 2023, p. 172)</a:t>
            </a:r>
          </a:p>
        </p:txBody>
      </p:sp>
      <p:sp>
        <p:nvSpPr>
          <p:cNvPr id="2" name="ZoneTexte 1">
            <a:extLst>
              <a:ext uri="{FF2B5EF4-FFF2-40B4-BE49-F238E27FC236}">
                <a16:creationId xmlns:a16="http://schemas.microsoft.com/office/drawing/2014/main" id="{0A513BD4-8D54-FF06-03D1-B7880BFB2E70}"/>
              </a:ext>
            </a:extLst>
          </p:cNvPr>
          <p:cNvSpPr txBox="1"/>
          <p:nvPr/>
        </p:nvSpPr>
        <p:spPr>
          <a:xfrm>
            <a:off x="1219199" y="6042581"/>
            <a:ext cx="567464" cy="11367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400" rtl="0" fontAlgn="auto" latinLnBrk="0" hangingPunct="0">
              <a:lnSpc>
                <a:spcPct val="80000"/>
              </a:lnSpc>
              <a:spcBef>
                <a:spcPts val="0"/>
              </a:spcBef>
              <a:spcAft>
                <a:spcPts val="0"/>
              </a:spcAft>
              <a:buClrTx/>
              <a:buSzPct val="100000"/>
              <a:buFontTx/>
              <a:buChar char=""/>
              <a:tabLst/>
            </a:pPr>
            <a:endParaRPr kumimoji="0" lang="fr-FR" sz="8400" b="1" i="0" u="none" strike="noStrike" cap="none" spc="-10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68038608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rogramme de la prochaine séance"/>
          <p:cNvSpPr txBox="1">
            <a:spLocks noGrp="1"/>
          </p:cNvSpPr>
          <p:nvPr>
            <p:ph type="title"/>
          </p:nvPr>
        </p:nvSpPr>
        <p:spPr>
          <a:xfrm>
            <a:off x="1219201" y="492237"/>
            <a:ext cx="22045774" cy="2098563"/>
          </a:xfrm>
          <a:prstGeom prst="rect">
            <a:avLst/>
          </a:prstGeom>
          <a:solidFill>
            <a:srgbClr val="D87631"/>
          </a:solidFill>
        </p:spPr>
        <p:txBody>
          <a:bodyPr anchor="ctr"/>
          <a:lstStyle>
            <a:lvl1pPr defTabSz="1389888">
              <a:lnSpc>
                <a:spcPct val="100000"/>
              </a:lnSpc>
              <a:defRPr sz="7900" spc="-123"/>
            </a:lvl1pPr>
          </a:lstStyle>
          <a:p>
            <a:pPr algn="ctr"/>
            <a:r>
              <a:rPr lang="fr-FR" b="1" dirty="0">
                <a:solidFill>
                  <a:schemeClr val="bg1"/>
                </a:solidFill>
              </a:rPr>
              <a:t>Bibliographie</a:t>
            </a:r>
            <a:endParaRPr b="1" dirty="0">
              <a:solidFill>
                <a:schemeClr val="bg1"/>
              </a:solidFill>
            </a:endParaRPr>
          </a:p>
        </p:txBody>
      </p:sp>
      <p:sp>
        <p:nvSpPr>
          <p:cNvPr id="232" name="Comment comprendre la (re)production de ces inégalités ?…"/>
          <p:cNvSpPr txBox="1">
            <a:spLocks noGrp="1"/>
          </p:cNvSpPr>
          <p:nvPr>
            <p:ph type="body" sz="quarter" idx="1"/>
          </p:nvPr>
        </p:nvSpPr>
        <p:spPr>
          <a:xfrm>
            <a:off x="1120952" y="3080076"/>
            <a:ext cx="22242270" cy="9895990"/>
          </a:xfrm>
          <a:prstGeom prst="rect">
            <a:avLst/>
          </a:prstGeom>
        </p:spPr>
        <p:txBody>
          <a:bodyPr anchor="ctr">
            <a:normAutofit fontScale="55000" lnSpcReduction="20000"/>
          </a:bodyPr>
          <a:lstStyle/>
          <a:p>
            <a:pPr>
              <a:lnSpc>
                <a:spcPct val="120000"/>
              </a:lnSpc>
              <a:spcBef>
                <a:spcPts val="2900"/>
              </a:spcBef>
              <a:buSzPct val="100000"/>
              <a:defRPr sz="6600"/>
            </a:pPr>
            <a:r>
              <a:rPr lang="fr-FR" sz="6600" cap="small" dirty="0"/>
              <a:t>Chabot </a:t>
            </a:r>
            <a:r>
              <a:rPr lang="fr-FR" sz="6600" cap="small" dirty="0" err="1"/>
              <a:t>T</a:t>
            </a:r>
            <a:r>
              <a:rPr lang="fr-FR" sz="6600" cap="small" dirty="0"/>
              <a:t>.</a:t>
            </a:r>
            <a:r>
              <a:rPr lang="fr-FR" sz="6600" dirty="0"/>
              <a:t>, 2022, « L’homophilie sociale au collège: Amitiés et inimitiés entre élèves socialement distants dans quatre établissements mixtes », </a:t>
            </a:r>
            <a:r>
              <a:rPr lang="fr-FR" sz="6600" i="1" dirty="0"/>
              <a:t>Revue française de sociologie</a:t>
            </a:r>
            <a:r>
              <a:rPr lang="fr-FR" sz="6600" dirty="0"/>
              <a:t>, </a:t>
            </a:r>
            <a:r>
              <a:rPr lang="fr-FR" sz="6600" i="1" dirty="0"/>
              <a:t>Vol. 63</a:t>
            </a:r>
            <a:r>
              <a:rPr lang="fr-FR" sz="6600" dirty="0"/>
              <a:t>, 1, p. 65‑111. </a:t>
            </a:r>
          </a:p>
          <a:p>
            <a:pPr>
              <a:lnSpc>
                <a:spcPct val="120000"/>
              </a:lnSpc>
              <a:spcBef>
                <a:spcPts val="2900"/>
              </a:spcBef>
              <a:buSzPct val="100000"/>
              <a:defRPr sz="6600"/>
            </a:pPr>
            <a:r>
              <a:rPr lang="fr-FR" cap="small" dirty="0"/>
              <a:t>Couchot-</a:t>
            </a:r>
            <a:r>
              <a:rPr lang="fr-FR" cap="small" dirty="0" err="1"/>
              <a:t>Schiex</a:t>
            </a:r>
            <a:r>
              <a:rPr lang="fr-FR" cap="small" dirty="0"/>
              <a:t> S.</a:t>
            </a:r>
            <a:r>
              <a:rPr lang="fr-FR" dirty="0"/>
              <a:t>, </a:t>
            </a:r>
            <a:r>
              <a:rPr lang="fr-FR" cap="small" dirty="0" err="1"/>
              <a:t>Moignard</a:t>
            </a:r>
            <a:r>
              <a:rPr lang="fr-FR" cap="small" dirty="0"/>
              <a:t> B.</a:t>
            </a:r>
            <a:r>
              <a:rPr lang="fr-FR" dirty="0"/>
              <a:t>, 2020, </a:t>
            </a:r>
            <a:r>
              <a:rPr lang="fr-FR" i="1" dirty="0"/>
              <a:t>Jeunesse, genre et violences 2.0: des filles et des garçons face aux cyberviolences à l’école</a:t>
            </a:r>
            <a:r>
              <a:rPr lang="fr-FR" dirty="0"/>
              <a:t>, Paris, l’Harmattan (Savoir et formation).</a:t>
            </a:r>
          </a:p>
          <a:p>
            <a:pPr>
              <a:lnSpc>
                <a:spcPct val="120000"/>
              </a:lnSpc>
              <a:spcBef>
                <a:spcPts val="1900"/>
              </a:spcBef>
            </a:pPr>
            <a:r>
              <a:rPr lang="fr-FR" sz="6600" cap="small" dirty="0" err="1"/>
              <a:t>Mardon</a:t>
            </a:r>
            <a:r>
              <a:rPr lang="fr-FR" sz="6600" cap="small" dirty="0"/>
              <a:t> A.</a:t>
            </a:r>
            <a:r>
              <a:rPr lang="fr-FR" sz="6600" dirty="0"/>
              <a:t>, 2025, </a:t>
            </a:r>
            <a:r>
              <a:rPr lang="fr-FR" sz="6600" i="1" dirty="0"/>
              <a:t>Idées reçues sur la puberté et l’adolescence: passage d’âge et normes sociales</a:t>
            </a:r>
            <a:r>
              <a:rPr lang="fr-FR" sz="6600" dirty="0"/>
              <a:t>, Paris, le Cavalier bleu éditions (Idées reçues).</a:t>
            </a:r>
          </a:p>
          <a:p>
            <a:pPr>
              <a:lnSpc>
                <a:spcPct val="120000"/>
              </a:lnSpc>
              <a:spcBef>
                <a:spcPts val="1900"/>
              </a:spcBef>
            </a:pPr>
            <a:r>
              <a:rPr lang="fr-FR" sz="6600" cap="small" dirty="0" err="1"/>
              <a:t>Moignard</a:t>
            </a:r>
            <a:r>
              <a:rPr lang="fr-FR" sz="6600" cap="small" dirty="0"/>
              <a:t> B.</a:t>
            </a:r>
            <a:r>
              <a:rPr lang="fr-FR" sz="6600" dirty="0"/>
              <a:t>, 2018, « Les « nouvelles » problématiques éducatives : construction de l’objet », </a:t>
            </a:r>
            <a:r>
              <a:rPr lang="fr-FR" sz="6600" i="1" dirty="0"/>
              <a:t>Revue française de pédagogie. Recherches en éducation</a:t>
            </a:r>
            <a:r>
              <a:rPr lang="fr-FR" sz="6600" dirty="0"/>
              <a:t>, 202, p. 65‑75. </a:t>
            </a:r>
          </a:p>
          <a:p>
            <a:pPr>
              <a:lnSpc>
                <a:spcPct val="120000"/>
              </a:lnSpc>
              <a:spcBef>
                <a:spcPts val="1900"/>
              </a:spcBef>
            </a:pPr>
            <a:r>
              <a:rPr lang="fr-FR" sz="6600" cap="small" dirty="0"/>
              <a:t>Pasquier D.</a:t>
            </a:r>
            <a:r>
              <a:rPr lang="fr-FR" sz="6600" dirty="0"/>
              <a:t>, 2005, </a:t>
            </a:r>
            <a:r>
              <a:rPr lang="fr-FR" sz="6600" i="1" dirty="0"/>
              <a:t>Cultures lycéennes: la tyrannie de la majorité</a:t>
            </a:r>
            <a:r>
              <a:rPr lang="fr-FR" sz="6600" dirty="0"/>
              <a:t>, Paris, Éd. Autrement (Collection Mutations).</a:t>
            </a:r>
          </a:p>
          <a:p>
            <a:pPr>
              <a:lnSpc>
                <a:spcPct val="120000"/>
              </a:lnSpc>
              <a:spcBef>
                <a:spcPts val="1900"/>
              </a:spcBef>
            </a:pPr>
            <a:r>
              <a:rPr lang="fr-FR" sz="6600" cap="small" dirty="0"/>
              <a:t>Octobre S.</a:t>
            </a:r>
            <a:r>
              <a:rPr lang="fr-FR" sz="6600" dirty="0"/>
              <a:t>, 2019, « Pratiques culturelles des jeunes et stéréotypes », </a:t>
            </a:r>
            <a:r>
              <a:rPr lang="fr-FR" sz="6600" i="1" dirty="0"/>
              <a:t>Hermès, La Revue</a:t>
            </a:r>
            <a:r>
              <a:rPr lang="fr-FR" sz="6600" dirty="0"/>
              <a:t>, </a:t>
            </a:r>
            <a:r>
              <a:rPr lang="fr-FR" sz="6600" i="1" dirty="0"/>
              <a:t>83</a:t>
            </a:r>
            <a:r>
              <a:rPr lang="fr-FR" sz="6600" dirty="0"/>
              <a:t>, 1, p. 238‑242. </a:t>
            </a:r>
          </a:p>
          <a:p>
            <a:pPr>
              <a:lnSpc>
                <a:spcPct val="120000"/>
              </a:lnSpc>
              <a:spcBef>
                <a:spcPts val="1900"/>
              </a:spcBef>
            </a:pPr>
            <a:r>
              <a:rPr lang="fr-FR" sz="6600" cap="small" dirty="0" err="1"/>
              <a:t>Payet</a:t>
            </a:r>
            <a:r>
              <a:rPr lang="fr-FR" sz="6600" cap="small" dirty="0"/>
              <a:t> J.-P.</a:t>
            </a:r>
            <a:r>
              <a:rPr lang="fr-FR" sz="6600" dirty="0"/>
              <a:t>, 2017, </a:t>
            </a:r>
            <a:r>
              <a:rPr lang="fr-FR" sz="6600" i="1" dirty="0"/>
              <a:t>École et familles: une approche sociologique</a:t>
            </a:r>
            <a:r>
              <a:rPr lang="fr-FR" sz="6600" dirty="0"/>
              <a:t>, Louvain-la-Neuve, De Boeck (Le Point sur).</a:t>
            </a:r>
          </a:p>
          <a:p>
            <a:pPr>
              <a:lnSpc>
                <a:spcPct val="120000"/>
              </a:lnSpc>
              <a:spcBef>
                <a:spcPts val="1900"/>
              </a:spcBef>
            </a:pPr>
            <a:r>
              <a:rPr lang="fr-FR" sz="6600" cap="small" dirty="0"/>
              <a:t>Périer P.</a:t>
            </a:r>
            <a:r>
              <a:rPr lang="fr-FR" sz="6600" dirty="0"/>
              <a:t>, 2023, « Les parents et l’école : un rapprochement ambivalent », </a:t>
            </a:r>
            <a:r>
              <a:rPr lang="fr-FR" sz="6600" i="1" dirty="0"/>
              <a:t>Recherches familiales</a:t>
            </a:r>
            <a:r>
              <a:rPr lang="fr-FR" sz="6600" dirty="0"/>
              <a:t>, </a:t>
            </a:r>
            <a:r>
              <a:rPr lang="fr-FR" sz="6600" i="1" dirty="0"/>
              <a:t>20</a:t>
            </a:r>
            <a:r>
              <a:rPr lang="fr-FR" sz="6600" dirty="0"/>
              <a:t>, 1, p. 163‑174.</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45A89-E4AE-5321-D05B-DF49A60040AB}"/>
            </a:ext>
          </a:extLst>
        </p:cNvPr>
        <p:cNvGrpSpPr/>
        <p:nvPr/>
      </p:nvGrpSpPr>
      <p:grpSpPr>
        <a:xfrm>
          <a:off x="0" y="0"/>
          <a:ext cx="0" cy="0"/>
          <a:chOff x="0" y="0"/>
          <a:chExt cx="0" cy="0"/>
        </a:xfrm>
      </p:grpSpPr>
      <p:sp>
        <p:nvSpPr>
          <p:cNvPr id="186" name="Les inégalités éducatives">
            <a:extLst>
              <a:ext uri="{FF2B5EF4-FFF2-40B4-BE49-F238E27FC236}">
                <a16:creationId xmlns:a16="http://schemas.microsoft.com/office/drawing/2014/main" id="{A7381DA3-1E65-D4A8-0871-11F762662EEE}"/>
              </a:ext>
            </a:extLst>
          </p:cNvPr>
          <p:cNvSpPr txBox="1">
            <a:spLocks noGrp="1"/>
          </p:cNvSpPr>
          <p:nvPr>
            <p:ph type="title"/>
          </p:nvPr>
        </p:nvSpPr>
        <p:spPr>
          <a:xfrm>
            <a:off x="1219201" y="492237"/>
            <a:ext cx="22045774" cy="1497111"/>
          </a:xfrm>
          <a:prstGeom prst="rect">
            <a:avLst/>
          </a:prstGeom>
          <a:solidFill>
            <a:srgbClr val="D87631"/>
          </a:solidFill>
        </p:spPr>
        <p:txBody>
          <a:bodyPr anchor="ctr"/>
          <a:lstStyle>
            <a:lvl1pPr defTabSz="2218944">
              <a:defRPr sz="7200" spc="-100">
                <a:solidFill>
                  <a:srgbClr val="FFFFFF"/>
                </a:solidFill>
              </a:defRPr>
            </a:lvl1pPr>
          </a:lstStyle>
          <a:p>
            <a:pPr algn="ctr">
              <a:buNone/>
            </a:pPr>
            <a:r>
              <a:rPr lang="fr-FR" b="1" dirty="0"/>
              <a:t>L’adolescence</a:t>
            </a:r>
            <a:endParaRPr b="1" dirty="0"/>
          </a:p>
        </p:txBody>
      </p:sp>
      <p:sp>
        <p:nvSpPr>
          <p:cNvPr id="187" name="Quelques définitions :…">
            <a:extLst>
              <a:ext uri="{FF2B5EF4-FFF2-40B4-BE49-F238E27FC236}">
                <a16:creationId xmlns:a16="http://schemas.microsoft.com/office/drawing/2014/main" id="{5B6696DD-6B34-DD1A-A817-B92A6340C025}"/>
              </a:ext>
            </a:extLst>
          </p:cNvPr>
          <p:cNvSpPr txBox="1">
            <a:spLocks noGrp="1"/>
          </p:cNvSpPr>
          <p:nvPr>
            <p:ph type="body" sz="quarter" idx="1"/>
          </p:nvPr>
        </p:nvSpPr>
        <p:spPr>
          <a:xfrm>
            <a:off x="1219199" y="2605735"/>
            <a:ext cx="22251654" cy="10796251"/>
          </a:xfrm>
          <a:prstGeom prst="rect">
            <a:avLst/>
          </a:prstGeom>
        </p:spPr>
        <p:txBody>
          <a:bodyPr anchor="ctr">
            <a:normAutofit fontScale="77500" lnSpcReduction="20000"/>
          </a:bodyPr>
          <a:lstStyle/>
          <a:p>
            <a:pPr marL="857250" indent="-857250" algn="just" defTabSz="2438337">
              <a:lnSpc>
                <a:spcPct val="170000"/>
              </a:lnSpc>
              <a:spcBef>
                <a:spcPts val="1800"/>
              </a:spcBef>
              <a:buSzPct val="100000"/>
              <a:buFont typeface="Arial" panose="020B0604020202020204" pitchFamily="34" charset="0"/>
              <a:buChar char="•"/>
              <a:defRPr sz="4400" spc="0">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Période de la vie caractérisée par l’apprentissage de l’autonomie (sans indépendance matérielle)</a:t>
            </a:r>
          </a:p>
          <a:p>
            <a:pPr marL="2011506" lvl="1" indent="-857250">
              <a:lnSpc>
                <a:spcPct val="170000"/>
              </a:lnSpc>
              <a:spcBef>
                <a:spcPts val="1800"/>
              </a:spcBef>
              <a:buSzPct val="100000"/>
              <a:buFont typeface="Courier New" panose="02070309020205020404" pitchFamily="49" charset="0"/>
              <a:buChar char="o"/>
              <a:defRPr sz="4400" spc="0">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prise de distance de la sphère familiale et centralité du groupe de pairs. → </a:t>
            </a:r>
            <a:r>
              <a:rPr lang="fr-FR" sz="5400" i="1" dirty="0">
                <a:latin typeface="Verdana" panose="020B0604030504040204" pitchFamily="34" charset="0"/>
                <a:ea typeface="Verdana" panose="020B0604030504040204" pitchFamily="34" charset="0"/>
                <a:cs typeface="Verdana" panose="020B0604030504040204" pitchFamily="34" charset="0"/>
                <a:sym typeface="Canela Text Bold"/>
              </a:rPr>
              <a:t>Socialisation par les pairs </a:t>
            </a:r>
          </a:p>
          <a:p>
            <a:pPr marL="2011506" lvl="1" indent="-857250">
              <a:lnSpc>
                <a:spcPct val="170000"/>
              </a:lnSpc>
              <a:spcBef>
                <a:spcPts val="1800"/>
              </a:spcBef>
              <a:buSzPct val="100000"/>
              <a:buFont typeface="Courier New" panose="02070309020205020404" pitchFamily="49" charset="0"/>
              <a:buChar char="o"/>
              <a:defRPr sz="4400" spc="0">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pratiques de sociabilités autonomes (y compris en ligne) </a:t>
            </a:r>
          </a:p>
          <a:p>
            <a:pPr marL="2011506" lvl="1" indent="-857250">
              <a:lnSpc>
                <a:spcPct val="170000"/>
              </a:lnSpc>
              <a:spcBef>
                <a:spcPts val="1800"/>
              </a:spcBef>
              <a:buSzPct val="100000"/>
              <a:buFont typeface="Courier New" panose="02070309020205020404" pitchFamily="49" charset="0"/>
              <a:buChar char="o"/>
              <a:defRPr sz="4400" spc="0">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période d’entrée dans la sexualité et apprentissage des rôles de genre </a:t>
            </a:r>
          </a:p>
          <a:p>
            <a:pPr marL="2011506" lvl="1" indent="-857250">
              <a:lnSpc>
                <a:spcPct val="170000"/>
              </a:lnSpc>
              <a:spcBef>
                <a:spcPts val="1800"/>
              </a:spcBef>
              <a:buSzPct val="100000"/>
              <a:buFont typeface="Courier New" panose="02070309020205020404" pitchFamily="49" charset="0"/>
              <a:buChar char="o"/>
              <a:defRPr sz="4400" spc="0">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Une période qui cristallise beaucoup de représentations (prénotions) (</a:t>
            </a:r>
            <a:r>
              <a:rPr lang="fr-FR" sz="5400" dirty="0" err="1">
                <a:latin typeface="Verdana" panose="020B0604030504040204" pitchFamily="34" charset="0"/>
                <a:ea typeface="Verdana" panose="020B0604030504040204" pitchFamily="34" charset="0"/>
                <a:cs typeface="Verdana" panose="020B0604030504040204" pitchFamily="34" charset="0"/>
                <a:sym typeface="Canela Text Bold"/>
              </a:rPr>
              <a:t>Mardon</a:t>
            </a: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 2025)</a:t>
            </a:r>
          </a:p>
          <a:p>
            <a:pPr marL="685800" indent="-685800">
              <a:lnSpc>
                <a:spcPct val="170000"/>
              </a:lnSpc>
              <a:spcBef>
                <a:spcPts val="1800"/>
              </a:spcBef>
              <a:buSzPct val="100000"/>
              <a:buFont typeface="Arial" panose="020B0604020202020204" pitchFamily="34" charset="0"/>
              <a:buChar char="•"/>
              <a:defRPr sz="4400" spc="0">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Des expériences plurielles. </a:t>
            </a:r>
            <a:r>
              <a:rPr lang="fr-FR" sz="5400" u="sng" dirty="0">
                <a:latin typeface="Verdana" panose="020B0604030504040204" pitchFamily="34" charset="0"/>
                <a:ea typeface="Verdana" panose="020B0604030504040204" pitchFamily="34" charset="0"/>
                <a:cs typeface="Verdana" panose="020B0604030504040204" pitchFamily="34" charset="0"/>
                <a:sym typeface="Canela Text Bold"/>
              </a:rPr>
              <a:t>Ex</a:t>
            </a: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 : les responsabilités précoces de certaines filles de classes populaires. </a:t>
            </a:r>
          </a:p>
        </p:txBody>
      </p:sp>
    </p:spTree>
    <p:extLst>
      <p:ext uri="{BB962C8B-B14F-4D97-AF65-F5344CB8AC3E}">
        <p14:creationId xmlns:p14="http://schemas.microsoft.com/office/powerpoint/2010/main" val="27740116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730D6-C480-F9B2-2246-27D80C4AADE9}"/>
            </a:ext>
          </a:extLst>
        </p:cNvPr>
        <p:cNvGrpSpPr/>
        <p:nvPr/>
      </p:nvGrpSpPr>
      <p:grpSpPr>
        <a:xfrm>
          <a:off x="0" y="0"/>
          <a:ext cx="0" cy="0"/>
          <a:chOff x="0" y="0"/>
          <a:chExt cx="0" cy="0"/>
        </a:xfrm>
      </p:grpSpPr>
      <p:sp>
        <p:nvSpPr>
          <p:cNvPr id="186" name="Les inégalités éducatives">
            <a:extLst>
              <a:ext uri="{FF2B5EF4-FFF2-40B4-BE49-F238E27FC236}">
                <a16:creationId xmlns:a16="http://schemas.microsoft.com/office/drawing/2014/main" id="{95AF2CEB-FCE8-C2FE-5496-6A5B474B5833}"/>
              </a:ext>
            </a:extLst>
          </p:cNvPr>
          <p:cNvSpPr txBox="1">
            <a:spLocks noGrp="1"/>
          </p:cNvSpPr>
          <p:nvPr>
            <p:ph type="title"/>
          </p:nvPr>
        </p:nvSpPr>
        <p:spPr>
          <a:xfrm>
            <a:off x="1219201" y="492237"/>
            <a:ext cx="22045774" cy="2113498"/>
          </a:xfrm>
          <a:prstGeom prst="rect">
            <a:avLst/>
          </a:prstGeom>
          <a:solidFill>
            <a:srgbClr val="D87631"/>
          </a:solidFill>
        </p:spPr>
        <p:txBody>
          <a:bodyPr anchor="ctr">
            <a:normAutofit/>
          </a:bodyPr>
          <a:lstStyle>
            <a:lvl1pPr defTabSz="2218944">
              <a:defRPr sz="7200" spc="-100">
                <a:solidFill>
                  <a:srgbClr val="FFFFFF"/>
                </a:solidFill>
              </a:defRPr>
            </a:lvl1pPr>
          </a:lstStyle>
          <a:p>
            <a:pPr algn="ctr">
              <a:buNone/>
            </a:pPr>
            <a:r>
              <a:rPr lang="fr-FR" b="1" dirty="0"/>
              <a:t>Adolescence et « nouvelles problématiques éducatives »</a:t>
            </a:r>
            <a:endParaRPr b="1" dirty="0"/>
          </a:p>
        </p:txBody>
      </p:sp>
      <p:sp>
        <p:nvSpPr>
          <p:cNvPr id="187" name="Quelques définitions :…">
            <a:extLst>
              <a:ext uri="{FF2B5EF4-FFF2-40B4-BE49-F238E27FC236}">
                <a16:creationId xmlns:a16="http://schemas.microsoft.com/office/drawing/2014/main" id="{C8E7C28B-F82A-138F-EFB6-257E479B4A5B}"/>
              </a:ext>
            </a:extLst>
          </p:cNvPr>
          <p:cNvSpPr txBox="1">
            <a:spLocks noGrp="1"/>
          </p:cNvSpPr>
          <p:nvPr>
            <p:ph type="body" sz="quarter" idx="1"/>
          </p:nvPr>
        </p:nvSpPr>
        <p:spPr>
          <a:xfrm>
            <a:off x="1219199" y="3169920"/>
            <a:ext cx="22251654" cy="10232066"/>
          </a:xfrm>
          <a:prstGeom prst="rect">
            <a:avLst/>
          </a:prstGeom>
        </p:spPr>
        <p:txBody>
          <a:bodyPr anchor="ctr">
            <a:normAutofit fontScale="92500"/>
          </a:bodyPr>
          <a:lstStyle/>
          <a:p>
            <a:pPr marL="857250" indent="-857250" algn="just" defTabSz="2438337">
              <a:lnSpc>
                <a:spcPct val="160000"/>
              </a:lnSpc>
              <a:spcBef>
                <a:spcPts val="600"/>
              </a:spcBef>
              <a:buSzPct val="100000"/>
              <a:buFont typeface="Arial" panose="020B0604020202020204" pitchFamily="34" charset="0"/>
              <a:buChar char="•"/>
              <a:defRPr sz="4400" spc="0">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Dimension globale de l’éducation et attention au climat scolaire  </a:t>
            </a:r>
          </a:p>
          <a:p>
            <a:pPr marL="857250" indent="-857250" defTabSz="825500">
              <a:lnSpc>
                <a:spcPct val="160000"/>
              </a:lnSpc>
              <a:spcBef>
                <a:spcPts val="600"/>
              </a:spcBef>
              <a:buFont typeface="Arial" panose="020B0604020202020204" pitchFamily="34" charset="0"/>
              <a:buChar char="•"/>
              <a:defRPr sz="6800" spc="-136">
                <a:latin typeface="Calibri"/>
                <a:ea typeface="Calibri"/>
                <a:cs typeface="Calibri"/>
                <a:sym typeface="Calibri"/>
              </a:defRPr>
            </a:pP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Les </a:t>
            </a:r>
            <a:r>
              <a:rPr lang="fr-FR" sz="6800" dirty="0">
                <a:latin typeface="Verdana" panose="020B0604030504040204" pitchFamily="34" charset="0"/>
                <a:ea typeface="Verdana" panose="020B0604030504040204" pitchFamily="34" charset="0"/>
                <a:cs typeface="Verdana" panose="020B0604030504040204" pitchFamily="34" charset="0"/>
              </a:rPr>
              <a:t>« </a:t>
            </a:r>
            <a:r>
              <a:rPr lang="fr-FR" sz="5400" dirty="0">
                <a:latin typeface="Verdana" panose="020B0604030504040204" pitchFamily="34" charset="0"/>
                <a:ea typeface="Verdana" panose="020B0604030504040204" pitchFamily="34" charset="0"/>
                <a:cs typeface="Verdana" panose="020B0604030504040204" pitchFamily="34" charset="0"/>
                <a:sym typeface="Canela Text Bold"/>
              </a:rPr>
              <a:t>nouvelles problématiques éducatives »</a:t>
            </a:r>
            <a:endParaRPr lang="fr-FR" sz="5400" dirty="0">
              <a:latin typeface="Verdana" panose="020B0604030504040204" pitchFamily="34" charset="0"/>
              <a:ea typeface="Verdana" panose="020B0604030504040204" pitchFamily="34" charset="0"/>
              <a:cs typeface="Verdana" panose="020B0604030504040204" pitchFamily="34" charset="0"/>
            </a:endParaRPr>
          </a:p>
          <a:p>
            <a:pPr marL="2011506" lvl="1" indent="-857250" defTabSz="825500">
              <a:lnSpc>
                <a:spcPct val="160000"/>
              </a:lnSpc>
              <a:spcBef>
                <a:spcPts val="600"/>
              </a:spcBef>
              <a:defRPr sz="6800" spc="-136">
                <a:latin typeface="Calibri"/>
                <a:ea typeface="Calibri"/>
                <a:cs typeface="Calibri"/>
                <a:sym typeface="Calibri"/>
              </a:defRPr>
            </a:pPr>
            <a:r>
              <a:rPr lang="fr-FR" sz="5400" dirty="0">
                <a:latin typeface="Verdana" panose="020B0604030504040204" pitchFamily="34" charset="0"/>
                <a:ea typeface="Verdana" panose="020B0604030504040204" pitchFamily="34" charset="0"/>
                <a:cs typeface="Verdana" panose="020B0604030504040204" pitchFamily="34" charset="0"/>
              </a:rPr>
              <a:t>« des objets qui font problème et perturbent ou questionnent le fonctionnement ordinaire de l’école et/ou remettent en cause ses fonctions sociales élémentaires » (</a:t>
            </a:r>
            <a:r>
              <a:rPr lang="fr-FR" sz="5400" dirty="0" err="1">
                <a:latin typeface="Verdana" panose="020B0604030504040204" pitchFamily="34" charset="0"/>
                <a:ea typeface="Verdana" panose="020B0604030504040204" pitchFamily="34" charset="0"/>
                <a:cs typeface="Verdana" panose="020B0604030504040204" pitchFamily="34" charset="0"/>
              </a:rPr>
              <a:t>Moignard</a:t>
            </a:r>
            <a:r>
              <a:rPr lang="fr-FR" sz="5400" dirty="0">
                <a:latin typeface="Verdana" panose="020B0604030504040204" pitchFamily="34" charset="0"/>
                <a:ea typeface="Verdana" panose="020B0604030504040204" pitchFamily="34" charset="0"/>
                <a:cs typeface="Verdana" panose="020B0604030504040204" pitchFamily="34" charset="0"/>
              </a:rPr>
              <a:t>, 2018, p. 65) et qui suscitent la mobilisation des pouvoirs publics et des acteurs éducatifs. </a:t>
            </a:r>
          </a:p>
          <a:p>
            <a:pPr marL="2011506" lvl="1" indent="-857250" defTabSz="825500">
              <a:lnSpc>
                <a:spcPct val="160000"/>
              </a:lnSpc>
              <a:spcBef>
                <a:spcPts val="600"/>
              </a:spcBef>
              <a:defRPr sz="6800" spc="-136">
                <a:latin typeface="Calibri"/>
                <a:ea typeface="Calibri"/>
                <a:cs typeface="Calibri"/>
                <a:sym typeface="Calibri"/>
              </a:defRPr>
            </a:pPr>
            <a:r>
              <a:rPr lang="fr-FR" sz="5400" dirty="0">
                <a:latin typeface="Verdana" panose="020B0604030504040204" pitchFamily="34" charset="0"/>
                <a:ea typeface="Verdana" panose="020B0604030504040204" pitchFamily="34" charset="0"/>
                <a:cs typeface="Verdana" panose="020B0604030504040204" pitchFamily="34" charset="0"/>
              </a:rPr>
              <a:t>Attention : problématiques nouvelles ≠ faits nouveaux. </a:t>
            </a:r>
            <a:endParaRPr lang="fr-FR" sz="54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82414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A0F2-35B4-B70A-BC71-4FBEDCEF6D13}"/>
            </a:ext>
          </a:extLst>
        </p:cNvPr>
        <p:cNvGrpSpPr/>
        <p:nvPr/>
      </p:nvGrpSpPr>
      <p:grpSpPr>
        <a:xfrm>
          <a:off x="0" y="0"/>
          <a:ext cx="0" cy="0"/>
          <a:chOff x="0" y="0"/>
          <a:chExt cx="0" cy="0"/>
        </a:xfrm>
      </p:grpSpPr>
      <p:sp>
        <p:nvSpPr>
          <p:cNvPr id="202" name="Les inégalités éducatives">
            <a:extLst>
              <a:ext uri="{FF2B5EF4-FFF2-40B4-BE49-F238E27FC236}">
                <a16:creationId xmlns:a16="http://schemas.microsoft.com/office/drawing/2014/main" id="{5111F4D2-5C60-48C6-6E3A-48B5F182393E}"/>
              </a:ext>
            </a:extLst>
          </p:cNvPr>
          <p:cNvSpPr txBox="1">
            <a:spLocks noGrp="1"/>
          </p:cNvSpPr>
          <p:nvPr>
            <p:ph type="title"/>
          </p:nvPr>
        </p:nvSpPr>
        <p:spPr>
          <a:xfrm>
            <a:off x="1219201" y="492237"/>
            <a:ext cx="22045774" cy="1972667"/>
          </a:xfrm>
          <a:prstGeom prst="rect">
            <a:avLst/>
          </a:prstGeom>
          <a:solidFill>
            <a:srgbClr val="D87631"/>
          </a:solidFill>
        </p:spPr>
        <p:txBody>
          <a:bodyPr anchor="ctr">
            <a:normAutofit fontScale="90000"/>
          </a:bodyPr>
          <a:lstStyle>
            <a:lvl1pPr>
              <a:defRPr sz="7200" spc="-100"/>
            </a:lvl1pPr>
          </a:lstStyle>
          <a:p>
            <a:pPr algn="ctr">
              <a:buNone/>
            </a:pPr>
            <a:r>
              <a:rPr lang="fr-FR" b="1" dirty="0">
                <a:solidFill>
                  <a:schemeClr val="bg1"/>
                </a:solidFill>
              </a:rPr>
              <a:t>« Crise d’adolescence » et affaiblissement des normes ?</a:t>
            </a:r>
            <a:endParaRPr b="1" dirty="0">
              <a:solidFill>
                <a:schemeClr val="bg1"/>
              </a:solidFill>
            </a:endParaRPr>
          </a:p>
        </p:txBody>
      </p:sp>
      <p:sp>
        <p:nvSpPr>
          <p:cNvPr id="203" name="Quelques définitions :…">
            <a:extLst>
              <a:ext uri="{FF2B5EF4-FFF2-40B4-BE49-F238E27FC236}">
                <a16:creationId xmlns:a16="http://schemas.microsoft.com/office/drawing/2014/main" id="{5C92970C-6011-78B3-0856-91261444E16B}"/>
              </a:ext>
            </a:extLst>
          </p:cNvPr>
          <p:cNvSpPr txBox="1">
            <a:spLocks noGrp="1"/>
          </p:cNvSpPr>
          <p:nvPr>
            <p:ph type="body" idx="1"/>
          </p:nvPr>
        </p:nvSpPr>
        <p:spPr>
          <a:xfrm>
            <a:off x="654756" y="2782957"/>
            <a:ext cx="23174664" cy="10293251"/>
          </a:xfrm>
          <a:prstGeom prst="rect">
            <a:avLst/>
          </a:prstGeom>
        </p:spPr>
        <p:txBody>
          <a:bodyPr anchor="ctr">
            <a:normAutofit fontScale="77500" lnSpcReduction="20000"/>
          </a:bodyPr>
          <a:lstStyle/>
          <a:p>
            <a:pPr marL="685800" indent="-685800" defTabSz="619125">
              <a:lnSpc>
                <a:spcPct val="150000"/>
              </a:lnSpc>
              <a:spcBef>
                <a:spcPts val="3000"/>
              </a:spcBef>
              <a:buSzPct val="100000"/>
              <a:buFont typeface="Arial" panose="020B0604020202020204" pitchFamily="34" charset="0"/>
              <a:buChar char="•"/>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Une période très normée </a:t>
            </a:r>
            <a:r>
              <a:rPr lang="fr-FR" sz="6000" u="sng" dirty="0">
                <a:latin typeface="Verdana" panose="020B0604030504040204" pitchFamily="34" charset="0"/>
                <a:ea typeface="Verdana" panose="020B0604030504040204" pitchFamily="34" charset="0"/>
                <a:cs typeface="Verdana" panose="020B0604030504040204" pitchFamily="34" charset="0"/>
              </a:rPr>
              <a:t>mais pas seulement par les normes des adultes</a:t>
            </a:r>
            <a:endParaRPr lang="fr-FR" sz="6000" dirty="0">
              <a:latin typeface="Verdana" panose="020B0604030504040204" pitchFamily="34" charset="0"/>
              <a:ea typeface="Verdana" panose="020B0604030504040204" pitchFamily="34" charset="0"/>
              <a:cs typeface="Verdana" panose="020B0604030504040204" pitchFamily="34" charset="0"/>
            </a:endParaRPr>
          </a:p>
          <a:p>
            <a:pPr marL="685800" indent="-685800" algn="just" defTabSz="619125">
              <a:lnSpc>
                <a:spcPct val="150000"/>
              </a:lnSpc>
              <a:spcBef>
                <a:spcPts val="3000"/>
              </a:spcBef>
              <a:buSzPct val="100000"/>
              <a:buFont typeface="Arial" panose="020B0604020202020204" pitchFamily="34" charset="0"/>
              <a:buChar char="•"/>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M</a:t>
            </a:r>
            <a:r>
              <a:rPr sz="6000" dirty="0" err="1">
                <a:latin typeface="Verdana" panose="020B0604030504040204" pitchFamily="34" charset="0"/>
                <a:ea typeface="Verdana" panose="020B0604030504040204" pitchFamily="34" charset="0"/>
                <a:cs typeface="Verdana" panose="020B0604030504040204" pitchFamily="34" charset="0"/>
              </a:rPr>
              <a:t>ultiplicité</a:t>
            </a:r>
            <a:r>
              <a:rPr sz="6000" dirty="0">
                <a:latin typeface="Verdana" panose="020B0604030504040204" pitchFamily="34" charset="0"/>
                <a:ea typeface="Verdana" panose="020B0604030504040204" pitchFamily="34" charset="0"/>
                <a:cs typeface="Verdana" panose="020B0604030504040204" pitchFamily="34" charset="0"/>
              </a:rPr>
              <a:t> des instances de </a:t>
            </a:r>
            <a:r>
              <a:rPr sz="6000" dirty="0" err="1">
                <a:latin typeface="Verdana" panose="020B0604030504040204" pitchFamily="34" charset="0"/>
                <a:ea typeface="Verdana" panose="020B0604030504040204" pitchFamily="34" charset="0"/>
                <a:cs typeface="Verdana" panose="020B0604030504040204" pitchFamily="34" charset="0"/>
              </a:rPr>
              <a:t>socialisation</a:t>
            </a:r>
            <a:r>
              <a:rPr sz="6000" dirty="0">
                <a:latin typeface="Verdana" panose="020B0604030504040204" pitchFamily="34" charset="0"/>
                <a:ea typeface="Verdana" panose="020B0604030504040204" pitchFamily="34" charset="0"/>
                <a:cs typeface="Verdana" panose="020B0604030504040204" pitchFamily="34" charset="0"/>
              </a:rPr>
              <a:t> (famille, école, </a:t>
            </a:r>
            <a:r>
              <a:rPr sz="6000" dirty="0" err="1">
                <a:latin typeface="Verdana" panose="020B0604030504040204" pitchFamily="34" charset="0"/>
                <a:ea typeface="Verdana" panose="020B0604030504040204" pitchFamily="34" charset="0"/>
                <a:cs typeface="Verdana" panose="020B0604030504040204" pitchFamily="34" charset="0"/>
              </a:rPr>
              <a:t>médias</a:t>
            </a:r>
            <a:r>
              <a:rPr sz="6000" dirty="0">
                <a:latin typeface="Verdana" panose="020B0604030504040204" pitchFamily="34" charset="0"/>
                <a:ea typeface="Verdana" panose="020B0604030504040204" pitchFamily="34" charset="0"/>
                <a:cs typeface="Verdana" panose="020B0604030504040204" pitchFamily="34" charset="0"/>
              </a:rPr>
              <a:t>, pairs, </a:t>
            </a:r>
            <a:r>
              <a:rPr sz="6000" i="1" dirty="0">
                <a:latin typeface="Verdana" panose="020B0604030504040204" pitchFamily="34" charset="0"/>
                <a:ea typeface="Verdana" panose="020B0604030504040204" pitchFamily="34" charset="0"/>
                <a:cs typeface="Verdana" panose="020B0604030504040204" pitchFamily="34" charset="0"/>
              </a:rPr>
              <a:t>etc</a:t>
            </a:r>
            <a:r>
              <a:rPr sz="6000" dirty="0">
                <a:latin typeface="Verdana" panose="020B0604030504040204" pitchFamily="34" charset="0"/>
                <a:ea typeface="Verdana" panose="020B0604030504040204" pitchFamily="34" charset="0"/>
                <a:cs typeface="Verdana" panose="020B0604030504040204" pitchFamily="34" charset="0"/>
              </a:rPr>
              <a:t>.</a:t>
            </a:r>
            <a:r>
              <a:rPr lang="fr-FR" sz="6000" dirty="0">
                <a:latin typeface="Verdana" panose="020B0604030504040204" pitchFamily="34" charset="0"/>
                <a:ea typeface="Verdana" panose="020B0604030504040204" pitchFamily="34" charset="0"/>
                <a:cs typeface="Verdana" panose="020B0604030504040204" pitchFamily="34" charset="0"/>
              </a:rPr>
              <a:t>)</a:t>
            </a:r>
          </a:p>
          <a:p>
            <a:pPr algn="just" defTabSz="619125">
              <a:lnSpc>
                <a:spcPct val="150000"/>
              </a:lnSpc>
              <a:spcBef>
                <a:spcPts val="3000"/>
              </a:spcBef>
              <a:buSzPct val="100000"/>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 Oppositions possibles (mais pas systématiques) entre normes juvéniles et normes scolaires </a:t>
            </a:r>
          </a:p>
          <a:p>
            <a:pPr marL="685800" indent="-685800" defTabSz="619125">
              <a:lnSpc>
                <a:spcPct val="150000"/>
              </a:lnSpc>
              <a:spcBef>
                <a:spcPts val="3000"/>
              </a:spcBef>
              <a:buSzPct val="100000"/>
              <a:buFont typeface="Arial" panose="020B0604020202020204" pitchFamily="34" charset="0"/>
              <a:buChar char="•"/>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Période d’autonomisation par rapport aux cultures familiales et scolaires → mais pas d’imperméabilité ou d’opposition frontale au « monde des adultes »</a:t>
            </a:r>
          </a:p>
          <a:p>
            <a:pPr marL="685800" indent="-685800" algn="just" defTabSz="619125">
              <a:lnSpc>
                <a:spcPct val="150000"/>
              </a:lnSpc>
              <a:spcBef>
                <a:spcPts val="3000"/>
              </a:spcBef>
              <a:buSzPct val="100000"/>
              <a:buFont typeface="Arial" panose="020B0604020202020204" pitchFamily="34" charset="0"/>
              <a:buChar char="•"/>
              <a:defRPr sz="5100" spc="-102">
                <a:latin typeface="Calibri"/>
                <a:ea typeface="Calibri"/>
                <a:cs typeface="Calibri"/>
                <a:sym typeface="Calibri"/>
              </a:defRPr>
            </a:pPr>
            <a:r>
              <a:rPr lang="fr-FR" sz="6000" dirty="0">
                <a:latin typeface="Verdana" panose="020B0604030504040204" pitchFamily="34" charset="0"/>
                <a:ea typeface="Verdana" panose="020B0604030504040204" pitchFamily="34" charset="0"/>
                <a:cs typeface="Verdana" panose="020B0604030504040204" pitchFamily="34" charset="0"/>
              </a:rPr>
              <a:t>C</a:t>
            </a:r>
            <a:r>
              <a:rPr sz="6000" dirty="0" err="1">
                <a:latin typeface="Verdana" panose="020B0604030504040204" pitchFamily="34" charset="0"/>
                <a:ea typeface="Verdana" panose="020B0604030504040204" pitchFamily="34" charset="0"/>
                <a:cs typeface="Verdana" panose="020B0604030504040204" pitchFamily="34" charset="0"/>
              </a:rPr>
              <a:t>entralité</a:t>
            </a:r>
            <a:r>
              <a:rPr sz="6000" dirty="0">
                <a:latin typeface="Verdana" panose="020B0604030504040204" pitchFamily="34" charset="0"/>
                <a:ea typeface="Verdana" panose="020B0604030504040204" pitchFamily="34" charset="0"/>
                <a:cs typeface="Verdana" panose="020B0604030504040204" pitchFamily="34" charset="0"/>
              </a:rPr>
              <a:t> du </a:t>
            </a:r>
            <a:r>
              <a:rPr sz="6000" dirty="0" err="1">
                <a:latin typeface="Verdana" panose="020B0604030504040204" pitchFamily="34" charset="0"/>
                <a:ea typeface="Verdana" panose="020B0604030504040204" pitchFamily="34" charset="0"/>
                <a:cs typeface="Verdana" panose="020B0604030504040204" pitchFamily="34" charset="0"/>
              </a:rPr>
              <a:t>groupe</a:t>
            </a:r>
            <a:r>
              <a:rPr sz="6000" dirty="0">
                <a:latin typeface="Verdana" panose="020B0604030504040204" pitchFamily="34" charset="0"/>
                <a:ea typeface="Verdana" panose="020B0604030504040204" pitchFamily="34" charset="0"/>
                <a:cs typeface="Verdana" panose="020B0604030504040204" pitchFamily="34" charset="0"/>
              </a:rPr>
              <a:t> de pairs : </a:t>
            </a:r>
            <a:r>
              <a:rPr sz="6000" dirty="0" err="1">
                <a:latin typeface="Verdana" panose="020B0604030504040204" pitchFamily="34" charset="0"/>
                <a:ea typeface="Verdana" panose="020B0604030504040204" pitchFamily="34" charset="0"/>
                <a:cs typeface="Verdana" panose="020B0604030504040204" pitchFamily="34" charset="0"/>
              </a:rPr>
              <a:t>une</a:t>
            </a:r>
            <a:r>
              <a:rPr sz="6000" dirty="0">
                <a:latin typeface="Verdana" panose="020B0604030504040204" pitchFamily="34" charset="0"/>
                <a:ea typeface="Verdana" panose="020B0604030504040204" pitchFamily="34" charset="0"/>
                <a:cs typeface="Verdana" panose="020B0604030504040204" pitchFamily="34" charset="0"/>
              </a:rPr>
              <a:t> transmission </a:t>
            </a:r>
            <a:r>
              <a:rPr sz="6000" dirty="0" err="1">
                <a:latin typeface="Verdana" panose="020B0604030504040204" pitchFamily="34" charset="0"/>
                <a:ea typeface="Verdana" panose="020B0604030504040204" pitchFamily="34" charset="0"/>
                <a:cs typeface="Verdana" panose="020B0604030504040204" pitchFamily="34" charset="0"/>
              </a:rPr>
              <a:t>culturelle</a:t>
            </a:r>
            <a:r>
              <a:rPr sz="6000" dirty="0">
                <a:latin typeface="Verdana" panose="020B0604030504040204" pitchFamily="34" charset="0"/>
                <a:ea typeface="Verdana" panose="020B0604030504040204" pitchFamily="34" charset="0"/>
                <a:cs typeface="Verdana" panose="020B0604030504040204" pitchFamily="34" charset="0"/>
              </a:rPr>
              <a:t> de plus </a:t>
            </a:r>
            <a:r>
              <a:rPr sz="6000" dirty="0" err="1">
                <a:latin typeface="Verdana" panose="020B0604030504040204" pitchFamily="34" charset="0"/>
                <a:ea typeface="Verdana" panose="020B0604030504040204" pitchFamily="34" charset="0"/>
                <a:cs typeface="Verdana" panose="020B0604030504040204" pitchFamily="34" charset="0"/>
              </a:rPr>
              <a:t>en</a:t>
            </a:r>
            <a:r>
              <a:rPr sz="6000" dirty="0">
                <a:latin typeface="Verdana" panose="020B0604030504040204" pitchFamily="34" charset="0"/>
                <a:ea typeface="Verdana" panose="020B0604030504040204" pitchFamily="34" charset="0"/>
                <a:cs typeface="Verdana" panose="020B0604030504040204" pitchFamily="34" charset="0"/>
              </a:rPr>
              <a:t> plus </a:t>
            </a:r>
            <a:r>
              <a:rPr sz="6000" dirty="0" err="1">
                <a:latin typeface="Verdana" panose="020B0604030504040204" pitchFamily="34" charset="0"/>
                <a:ea typeface="Verdana" panose="020B0604030504040204" pitchFamily="34" charset="0"/>
                <a:cs typeface="Verdana" panose="020B0604030504040204" pitchFamily="34" charset="0"/>
              </a:rPr>
              <a:t>horizontale</a:t>
            </a:r>
            <a:r>
              <a:rPr sz="60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520877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Les inégalités éducatives"/>
          <p:cNvSpPr txBox="1">
            <a:spLocks noGrp="1"/>
          </p:cNvSpPr>
          <p:nvPr>
            <p:ph type="title"/>
          </p:nvPr>
        </p:nvSpPr>
        <p:spPr>
          <a:xfrm>
            <a:off x="1219201" y="492237"/>
            <a:ext cx="22045774" cy="1972667"/>
          </a:xfrm>
          <a:prstGeom prst="rect">
            <a:avLst/>
          </a:prstGeom>
          <a:solidFill>
            <a:srgbClr val="D87631"/>
          </a:solidFill>
        </p:spPr>
        <p:txBody>
          <a:bodyPr anchor="ctr">
            <a:normAutofit fontScale="90000"/>
          </a:bodyPr>
          <a:lstStyle>
            <a:lvl1pPr>
              <a:defRPr sz="7200" spc="-100"/>
            </a:lvl1pPr>
          </a:lstStyle>
          <a:p>
            <a:pPr>
              <a:buNone/>
            </a:pPr>
            <a:r>
              <a:rPr lang="fr-FR" b="1" dirty="0">
                <a:solidFill>
                  <a:schemeClr val="bg1"/>
                </a:solidFill>
              </a:rPr>
              <a:t>La centralité du groupe de pairs à l’adolescence</a:t>
            </a:r>
            <a:endParaRPr b="1" dirty="0">
              <a:solidFill>
                <a:schemeClr val="bg1"/>
              </a:solidFill>
            </a:endParaRPr>
          </a:p>
        </p:txBody>
      </p:sp>
      <p:sp>
        <p:nvSpPr>
          <p:cNvPr id="203" name="Quelques définitions :…"/>
          <p:cNvSpPr txBox="1">
            <a:spLocks noGrp="1"/>
          </p:cNvSpPr>
          <p:nvPr>
            <p:ph type="body" idx="1"/>
          </p:nvPr>
        </p:nvSpPr>
        <p:spPr>
          <a:xfrm>
            <a:off x="654756" y="2781300"/>
            <a:ext cx="23174664" cy="10294908"/>
          </a:xfrm>
          <a:prstGeom prst="rect">
            <a:avLst/>
          </a:prstGeom>
        </p:spPr>
        <p:txBody>
          <a:bodyPr anchor="ctr">
            <a:normAutofit fontScale="77500" lnSpcReduction="20000"/>
          </a:bodyPr>
          <a:lstStyle/>
          <a:p>
            <a:pPr lvl="2" indent="-1389206" defTabSz="619125">
              <a:lnSpc>
                <a:spcPct val="160000"/>
              </a:lnSpc>
              <a:spcBef>
                <a:spcPts val="2400"/>
              </a:spcBef>
              <a:buFont typeface="Arial" panose="020B0604020202020204" pitchFamily="34" charset="0"/>
              <a:buChar char="•"/>
              <a:defRPr sz="5100" spc="-102">
                <a:latin typeface="Calibri"/>
                <a:ea typeface="Calibri"/>
                <a:cs typeface="Calibri"/>
                <a:sym typeface="Calibri"/>
              </a:defRPr>
            </a:pPr>
            <a:r>
              <a:rPr lang="fr-FR" sz="7200" dirty="0">
                <a:latin typeface="Verdana" panose="020B0604030504040204" pitchFamily="34" charset="0"/>
                <a:ea typeface="Verdana" panose="020B0604030504040204" pitchFamily="34" charset="0"/>
                <a:cs typeface="Verdana" panose="020B0604030504040204" pitchFamily="34" charset="0"/>
              </a:rPr>
              <a:t>une</a:t>
            </a:r>
            <a:r>
              <a:rPr sz="7200" dirty="0">
                <a:latin typeface="Verdana" panose="020B0604030504040204" pitchFamily="34" charset="0"/>
                <a:ea typeface="Verdana" panose="020B0604030504040204" pitchFamily="34" charset="0"/>
                <a:cs typeface="Verdana" panose="020B0604030504040204" pitchFamily="34" charset="0"/>
              </a:rPr>
              <a:t> « </a:t>
            </a:r>
            <a:r>
              <a:rPr sz="7200" dirty="0" err="1">
                <a:latin typeface="Verdana" panose="020B0604030504040204" pitchFamily="34" charset="0"/>
                <a:ea typeface="Verdana" panose="020B0604030504040204" pitchFamily="34" charset="0"/>
                <a:cs typeface="Verdana" panose="020B0604030504040204" pitchFamily="34" charset="0"/>
              </a:rPr>
              <a:t>tyrannie</a:t>
            </a:r>
            <a:r>
              <a:rPr sz="7200" dirty="0">
                <a:latin typeface="Verdana" panose="020B0604030504040204" pitchFamily="34" charset="0"/>
                <a:ea typeface="Verdana" panose="020B0604030504040204" pitchFamily="34" charset="0"/>
                <a:cs typeface="Verdana" panose="020B0604030504040204" pitchFamily="34" charset="0"/>
              </a:rPr>
              <a:t> de la </a:t>
            </a:r>
            <a:r>
              <a:rPr sz="7200" dirty="0" err="1">
                <a:latin typeface="Verdana" panose="020B0604030504040204" pitchFamily="34" charset="0"/>
                <a:ea typeface="Verdana" panose="020B0604030504040204" pitchFamily="34" charset="0"/>
                <a:cs typeface="Verdana" panose="020B0604030504040204" pitchFamily="34" charset="0"/>
              </a:rPr>
              <a:t>majorité</a:t>
            </a:r>
            <a:r>
              <a:rPr sz="7200" dirty="0">
                <a:latin typeface="Verdana" panose="020B0604030504040204" pitchFamily="34" charset="0"/>
                <a:ea typeface="Verdana" panose="020B0604030504040204" pitchFamily="34" charset="0"/>
                <a:cs typeface="Verdana" panose="020B0604030504040204" pitchFamily="34" charset="0"/>
              </a:rPr>
              <a:t> » (Pasquier, 2005)</a:t>
            </a:r>
          </a:p>
          <a:p>
            <a:pPr lvl="2" indent="-1389206" defTabSz="619125">
              <a:lnSpc>
                <a:spcPct val="160000"/>
              </a:lnSpc>
              <a:spcBef>
                <a:spcPts val="2400"/>
              </a:spcBef>
              <a:buFont typeface="Arial" panose="020B0604020202020204" pitchFamily="34" charset="0"/>
              <a:buChar char="•"/>
              <a:defRPr sz="5100" spc="-102">
                <a:latin typeface="Calibri"/>
                <a:ea typeface="Calibri"/>
                <a:cs typeface="Calibri"/>
                <a:sym typeface="Calibri"/>
              </a:defRPr>
            </a:pPr>
            <a:r>
              <a:rPr sz="7200" dirty="0">
                <a:latin typeface="Verdana" panose="020B0604030504040204" pitchFamily="34" charset="0"/>
                <a:ea typeface="Verdana" panose="020B0604030504040204" pitchFamily="34" charset="0"/>
                <a:cs typeface="Verdana" panose="020B0604030504040204" pitchFamily="34" charset="0"/>
              </a:rPr>
              <a:t>Construction </a:t>
            </a:r>
            <a:r>
              <a:rPr sz="7200" dirty="0" err="1">
                <a:latin typeface="Verdana" panose="020B0604030504040204" pitchFamily="34" charset="0"/>
                <a:ea typeface="Verdana" panose="020B0604030504040204" pitchFamily="34" charset="0"/>
                <a:cs typeface="Verdana" panose="020B0604030504040204" pitchFamily="34" charset="0"/>
              </a:rPr>
              <a:t>identitaire</a:t>
            </a:r>
            <a:r>
              <a:rPr sz="7200" dirty="0">
                <a:latin typeface="Verdana" panose="020B0604030504040204" pitchFamily="34" charset="0"/>
                <a:ea typeface="Verdana" panose="020B0604030504040204" pitchFamily="34" charset="0"/>
                <a:cs typeface="Verdana" panose="020B0604030504040204" pitchFamily="34" charset="0"/>
              </a:rPr>
              <a:t> et </a:t>
            </a:r>
            <a:r>
              <a:rPr sz="7200" dirty="0" err="1">
                <a:latin typeface="Verdana" panose="020B0604030504040204" pitchFamily="34" charset="0"/>
                <a:ea typeface="Verdana" panose="020B0604030504040204" pitchFamily="34" charset="0"/>
                <a:cs typeface="Verdana" panose="020B0604030504040204" pitchFamily="34" charset="0"/>
              </a:rPr>
              <a:t>centralité</a:t>
            </a:r>
            <a:r>
              <a:rPr sz="7200" dirty="0">
                <a:latin typeface="Verdana" panose="020B0604030504040204" pitchFamily="34" charset="0"/>
                <a:ea typeface="Verdana" panose="020B0604030504040204" pitchFamily="34" charset="0"/>
                <a:cs typeface="Verdana" panose="020B0604030504040204" pitchFamily="34" charset="0"/>
              </a:rPr>
              <a:t> de </a:t>
            </a:r>
            <a:r>
              <a:rPr sz="7200" dirty="0" err="1">
                <a:latin typeface="Verdana" panose="020B0604030504040204" pitchFamily="34" charset="0"/>
                <a:ea typeface="Verdana" panose="020B0604030504040204" pitchFamily="34" charset="0"/>
                <a:cs typeface="Verdana" panose="020B0604030504040204" pitchFamily="34" charset="0"/>
              </a:rPr>
              <a:t>l’appartenance</a:t>
            </a:r>
            <a:r>
              <a:rPr sz="7200" dirty="0">
                <a:latin typeface="Verdana" panose="020B0604030504040204" pitchFamily="34" charset="0"/>
                <a:ea typeface="Verdana" panose="020B0604030504040204" pitchFamily="34" charset="0"/>
                <a:cs typeface="Verdana" panose="020B0604030504040204" pitchFamily="34" charset="0"/>
              </a:rPr>
              <a:t> à des </a:t>
            </a:r>
            <a:r>
              <a:rPr sz="7200" dirty="0" err="1">
                <a:latin typeface="Verdana" panose="020B0604030504040204" pitchFamily="34" charset="0"/>
                <a:ea typeface="Verdana" panose="020B0604030504040204" pitchFamily="34" charset="0"/>
                <a:cs typeface="Verdana" panose="020B0604030504040204" pitchFamily="34" charset="0"/>
              </a:rPr>
              <a:t>groupes</a:t>
            </a:r>
            <a:r>
              <a:rPr sz="7200" dirty="0">
                <a:latin typeface="Verdana" panose="020B0604030504040204" pitchFamily="34" charset="0"/>
                <a:ea typeface="Verdana" panose="020B0604030504040204" pitchFamily="34" charset="0"/>
                <a:cs typeface="Verdana" panose="020B0604030504040204" pitchFamily="34" charset="0"/>
              </a:rPr>
              <a:t> / de la reconnaissance par les pairs </a:t>
            </a:r>
            <a:r>
              <a:rPr lang="fr-FR" sz="7200" dirty="0">
                <a:latin typeface="Verdana" panose="020B0604030504040204" pitchFamily="34" charset="0"/>
                <a:ea typeface="Verdana" panose="020B0604030504040204" pitchFamily="34" charset="0"/>
                <a:cs typeface="Verdana" panose="020B0604030504040204" pitchFamily="34" charset="0"/>
              </a:rPr>
              <a:t>(</a:t>
            </a:r>
            <a:r>
              <a:rPr lang="fr-FR" sz="7200" i="1" dirty="0">
                <a:latin typeface="Verdana" panose="020B0604030504040204" pitchFamily="34" charset="0"/>
                <a:ea typeface="Verdana" panose="020B0604030504040204" pitchFamily="34" charset="0"/>
                <a:cs typeface="Verdana" panose="020B0604030504040204" pitchFamily="34" charset="0"/>
              </a:rPr>
              <a:t>cf. réseaux sociaux</a:t>
            </a:r>
            <a:r>
              <a:rPr lang="fr-FR" sz="7200" dirty="0">
                <a:latin typeface="Verdana" panose="020B0604030504040204" pitchFamily="34" charset="0"/>
                <a:ea typeface="Verdana" panose="020B0604030504040204" pitchFamily="34" charset="0"/>
                <a:cs typeface="Verdana" panose="020B0604030504040204" pitchFamily="34" charset="0"/>
              </a:rPr>
              <a:t>)</a:t>
            </a:r>
          </a:p>
          <a:p>
            <a:pPr lvl="2" defTabSz="619125">
              <a:lnSpc>
                <a:spcPct val="160000"/>
              </a:lnSpc>
              <a:spcBef>
                <a:spcPts val="2400"/>
              </a:spcBef>
              <a:buNone/>
              <a:defRPr sz="5100" spc="-102">
                <a:latin typeface="Calibri"/>
                <a:ea typeface="Calibri"/>
                <a:cs typeface="Calibri"/>
                <a:sym typeface="Calibri"/>
              </a:defRPr>
            </a:pPr>
            <a:r>
              <a:rPr lang="fr-FR" sz="7200" u="sng" dirty="0">
                <a:latin typeface="Verdana" panose="020B0604030504040204" pitchFamily="34" charset="0"/>
                <a:ea typeface="Verdana" panose="020B0604030504040204" pitchFamily="34" charset="0"/>
                <a:cs typeface="Verdana" panose="020B0604030504040204" pitchFamily="34" charset="0"/>
              </a:rPr>
              <a:t>Ex</a:t>
            </a:r>
            <a:r>
              <a:rPr lang="fr-FR" sz="7200" dirty="0">
                <a:latin typeface="Verdana" panose="020B0604030504040204" pitchFamily="34" charset="0"/>
                <a:ea typeface="Verdana" panose="020B0604030504040204" pitchFamily="34" charset="0"/>
                <a:cs typeface="Verdana" panose="020B0604030504040204" pitchFamily="34" charset="0"/>
              </a:rPr>
              <a:t> : le travail sur l’apparence (vêtement, maquillage…) comme marqueur d’identité, expression de l’appartenance à des groupes.</a:t>
            </a:r>
          </a:p>
          <a:p>
            <a:pPr lvl="2" indent="-1389206" defTabSz="619125">
              <a:lnSpc>
                <a:spcPct val="160000"/>
              </a:lnSpc>
              <a:spcBef>
                <a:spcPts val="2400"/>
              </a:spcBef>
              <a:buFont typeface="Arial" panose="020B0604020202020204" pitchFamily="34" charset="0"/>
              <a:buChar char="•"/>
              <a:defRPr sz="5100" spc="-102">
                <a:latin typeface="Calibri"/>
                <a:ea typeface="Calibri"/>
                <a:cs typeface="Calibri"/>
                <a:sym typeface="Calibri"/>
              </a:defRPr>
            </a:pPr>
            <a:r>
              <a:rPr lang="fr-FR" sz="7200" dirty="0">
                <a:latin typeface="Verdana" panose="020B0604030504040204" pitchFamily="34" charset="0"/>
                <a:ea typeface="Verdana" panose="020B0604030504040204" pitchFamily="34" charset="0"/>
                <a:cs typeface="Verdana" panose="020B0604030504040204" pitchFamily="34" charset="0"/>
              </a:rPr>
              <a:t>Une homophilie sociale (Chabot, 2022</a:t>
            </a:r>
            <a:r>
              <a:rPr lang="fr-FR" sz="6000" dirty="0">
                <a:latin typeface="Verdana" panose="020B0604030504040204" pitchFamily="34" charset="0"/>
                <a:ea typeface="Verdana" panose="020B0604030504040204" pitchFamily="34" charset="0"/>
                <a:cs typeface="Verdana" panose="020B0604030504040204" pitchFamily="34" charset="0"/>
              </a:rP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DF651-187D-B4D9-5181-CF851D77BFE1}"/>
            </a:ext>
          </a:extLst>
        </p:cNvPr>
        <p:cNvGrpSpPr/>
        <p:nvPr/>
      </p:nvGrpSpPr>
      <p:grpSpPr>
        <a:xfrm>
          <a:off x="0" y="0"/>
          <a:ext cx="0" cy="0"/>
          <a:chOff x="0" y="0"/>
          <a:chExt cx="0" cy="0"/>
        </a:xfrm>
      </p:grpSpPr>
      <p:sp>
        <p:nvSpPr>
          <p:cNvPr id="187" name="Les inégalités éducatives">
            <a:extLst>
              <a:ext uri="{FF2B5EF4-FFF2-40B4-BE49-F238E27FC236}">
                <a16:creationId xmlns:a16="http://schemas.microsoft.com/office/drawing/2014/main" id="{4EFBED6A-4BF7-25A7-C180-655683D3AB05}"/>
              </a:ext>
            </a:extLst>
          </p:cNvPr>
          <p:cNvSpPr txBox="1">
            <a:spLocks noGrp="1"/>
          </p:cNvSpPr>
          <p:nvPr>
            <p:ph type="title"/>
          </p:nvPr>
        </p:nvSpPr>
        <p:spPr>
          <a:xfrm>
            <a:off x="1219201" y="492237"/>
            <a:ext cx="22045774" cy="2281443"/>
          </a:xfrm>
          <a:prstGeom prst="rect">
            <a:avLst/>
          </a:prstGeom>
          <a:solidFill>
            <a:srgbClr val="D87631"/>
          </a:solidFill>
        </p:spPr>
        <p:txBody>
          <a:bodyPr anchor="ctr">
            <a:noAutofit/>
          </a:bodyPr>
          <a:lstStyle>
            <a:lvl1pPr defTabSz="2438400">
              <a:defRPr sz="12800" spc="-128"/>
            </a:lvl1pPr>
          </a:lstStyle>
          <a:p>
            <a:pPr algn="ctr">
              <a:buNone/>
            </a:pPr>
            <a:r>
              <a:rPr lang="fr-FR" sz="7200" b="1" dirty="0">
                <a:solidFill>
                  <a:schemeClr val="bg1"/>
                </a:solidFill>
              </a:rPr>
              <a:t>Une période de « crise » caractérisée par le mal-être ?</a:t>
            </a:r>
            <a:endParaRPr sz="7200" b="1" dirty="0">
              <a:solidFill>
                <a:schemeClr val="bg1"/>
              </a:solidFill>
            </a:endParaRPr>
          </a:p>
        </p:txBody>
      </p:sp>
      <p:sp>
        <p:nvSpPr>
          <p:cNvPr id="188" name="Quelques définitions :…">
            <a:extLst>
              <a:ext uri="{FF2B5EF4-FFF2-40B4-BE49-F238E27FC236}">
                <a16:creationId xmlns:a16="http://schemas.microsoft.com/office/drawing/2014/main" id="{406698F2-E0F9-2C9D-E665-C11D94E51254}"/>
              </a:ext>
            </a:extLst>
          </p:cNvPr>
          <p:cNvSpPr txBox="1">
            <a:spLocks noGrp="1"/>
          </p:cNvSpPr>
          <p:nvPr>
            <p:ph type="body" idx="1"/>
          </p:nvPr>
        </p:nvSpPr>
        <p:spPr>
          <a:xfrm>
            <a:off x="654756" y="3017520"/>
            <a:ext cx="23174664" cy="10384466"/>
          </a:xfrm>
          <a:prstGeom prst="rect">
            <a:avLst/>
          </a:prstGeom>
        </p:spPr>
        <p:txBody>
          <a:bodyPr anchor="ctr">
            <a:normAutofit/>
          </a:bodyPr>
          <a:lstStyle/>
          <a:p>
            <a:pPr marL="857250" lvl="4" indent="-857250" defTabSz="635634">
              <a:lnSpc>
                <a:spcPct val="150000"/>
              </a:lnSpc>
              <a:spcBef>
                <a:spcPts val="3000"/>
              </a:spcBef>
              <a:buSzTx/>
              <a:defRPr sz="5082" spc="-101">
                <a:latin typeface="Calibri"/>
                <a:ea typeface="Calibri"/>
                <a:cs typeface="Calibri"/>
                <a:sym typeface="Calibri"/>
              </a:defRPr>
            </a:pPr>
            <a:r>
              <a:rPr sz="7200" dirty="0">
                <a:latin typeface="Verdana" panose="020B0604030504040204" pitchFamily="34" charset="0"/>
                <a:ea typeface="Verdana" panose="020B0604030504040204" pitchFamily="34" charset="0"/>
                <a:cs typeface="Verdana" panose="020B0604030504040204" pitchFamily="34" charset="0"/>
              </a:rPr>
              <a:t>La </a:t>
            </a:r>
            <a:r>
              <a:rPr sz="7200" dirty="0" err="1">
                <a:latin typeface="Verdana" panose="020B0604030504040204" pitchFamily="34" charset="0"/>
                <a:ea typeface="Verdana" panose="020B0604030504040204" pitchFamily="34" charset="0"/>
                <a:cs typeface="Verdana" panose="020B0604030504040204" pitchFamily="34" charset="0"/>
              </a:rPr>
              <a:t>majorité</a:t>
            </a:r>
            <a:r>
              <a:rPr sz="7200" dirty="0">
                <a:latin typeface="Verdana" panose="020B0604030504040204" pitchFamily="34" charset="0"/>
                <a:ea typeface="Verdana" panose="020B0604030504040204" pitchFamily="34" charset="0"/>
                <a:cs typeface="Verdana" panose="020B0604030504040204" pitchFamily="34" charset="0"/>
              </a:rPr>
              <a:t> des </a:t>
            </a:r>
            <a:r>
              <a:rPr sz="7200" dirty="0" err="1">
                <a:latin typeface="Verdana" panose="020B0604030504040204" pitchFamily="34" charset="0"/>
                <a:ea typeface="Verdana" panose="020B0604030504040204" pitchFamily="34" charset="0"/>
                <a:cs typeface="Verdana" panose="020B0604030504040204" pitchFamily="34" charset="0"/>
              </a:rPr>
              <a:t>élèves</a:t>
            </a:r>
            <a:r>
              <a:rPr sz="7200" dirty="0">
                <a:latin typeface="Verdana" panose="020B0604030504040204" pitchFamily="34" charset="0"/>
                <a:ea typeface="Verdana" panose="020B0604030504040204" pitchFamily="34" charset="0"/>
                <a:cs typeface="Verdana" panose="020B0604030504040204" pitchFamily="34" charset="0"/>
              </a:rPr>
              <a:t> de collège se </a:t>
            </a:r>
            <a:r>
              <a:rPr sz="7200" dirty="0" err="1">
                <a:latin typeface="Verdana" panose="020B0604030504040204" pitchFamily="34" charset="0"/>
                <a:ea typeface="Verdana" panose="020B0604030504040204" pitchFamily="34" charset="0"/>
                <a:cs typeface="Verdana" panose="020B0604030504040204" pitchFamily="34" charset="0"/>
              </a:rPr>
              <a:t>perçoivent</a:t>
            </a:r>
            <a:r>
              <a:rPr sz="7200" dirty="0">
                <a:latin typeface="Verdana" panose="020B0604030504040204" pitchFamily="34" charset="0"/>
                <a:ea typeface="Verdana" panose="020B0604030504040204" pitchFamily="34" charset="0"/>
                <a:cs typeface="Verdana" panose="020B0604030504040204" pitchFamily="34" charset="0"/>
              </a:rPr>
              <a:t> </a:t>
            </a:r>
            <a:r>
              <a:rPr sz="7200" dirty="0" err="1">
                <a:latin typeface="Verdana" panose="020B0604030504040204" pitchFamily="34" charset="0"/>
                <a:ea typeface="Verdana" panose="020B0604030504040204" pitchFamily="34" charset="0"/>
                <a:cs typeface="Verdana" panose="020B0604030504040204" pitchFamily="34" charset="0"/>
              </a:rPr>
              <a:t>en</a:t>
            </a:r>
            <a:r>
              <a:rPr sz="7200" dirty="0">
                <a:latin typeface="Verdana" panose="020B0604030504040204" pitchFamily="34" charset="0"/>
                <a:ea typeface="Verdana" panose="020B0604030504040204" pitchFamily="34" charset="0"/>
                <a:cs typeface="Verdana" panose="020B0604030504040204" pitchFamily="34" charset="0"/>
              </a:rPr>
              <a:t> bonne santé et </a:t>
            </a:r>
            <a:r>
              <a:rPr sz="7200" dirty="0" err="1">
                <a:latin typeface="Verdana" panose="020B0604030504040204" pitchFamily="34" charset="0"/>
                <a:ea typeface="Verdana" panose="020B0604030504040204" pitchFamily="34" charset="0"/>
                <a:cs typeface="Verdana" panose="020B0604030504040204" pitchFamily="34" charset="0"/>
              </a:rPr>
              <a:t>ont</a:t>
            </a:r>
            <a:r>
              <a:rPr sz="7200" dirty="0">
                <a:latin typeface="Verdana" panose="020B0604030504040204" pitchFamily="34" charset="0"/>
                <a:ea typeface="Verdana" panose="020B0604030504040204" pitchFamily="34" charset="0"/>
                <a:cs typeface="Verdana" panose="020B0604030504040204" pitchFamily="34" charset="0"/>
              </a:rPr>
              <a:t> </a:t>
            </a:r>
            <a:r>
              <a:rPr sz="7200" dirty="0" err="1">
                <a:latin typeface="Verdana" panose="020B0604030504040204" pitchFamily="34" charset="0"/>
                <a:ea typeface="Verdana" panose="020B0604030504040204" pitchFamily="34" charset="0"/>
                <a:cs typeface="Verdana" panose="020B0604030504040204" pitchFamily="34" charset="0"/>
              </a:rPr>
              <a:t>une</a:t>
            </a:r>
            <a:r>
              <a:rPr sz="7200" dirty="0">
                <a:latin typeface="Verdana" panose="020B0604030504040204" pitchFamily="34" charset="0"/>
                <a:ea typeface="Verdana" panose="020B0604030504040204" pitchFamily="34" charset="0"/>
                <a:cs typeface="Verdana" panose="020B0604030504040204" pitchFamily="34" charset="0"/>
              </a:rPr>
              <a:t> perception </a:t>
            </a:r>
            <a:r>
              <a:rPr sz="7200" dirty="0" err="1">
                <a:latin typeface="Verdana" panose="020B0604030504040204" pitchFamily="34" charset="0"/>
                <a:ea typeface="Verdana" panose="020B0604030504040204" pitchFamily="34" charset="0"/>
                <a:cs typeface="Verdana" panose="020B0604030504040204" pitchFamily="34" charset="0"/>
              </a:rPr>
              <a:t>plutôt</a:t>
            </a:r>
            <a:r>
              <a:rPr sz="7200" dirty="0">
                <a:latin typeface="Verdana" panose="020B0604030504040204" pitchFamily="34" charset="0"/>
                <a:ea typeface="Verdana" panose="020B0604030504040204" pitchFamily="34" charset="0"/>
                <a:cs typeface="Verdana" panose="020B0604030504040204" pitchFamily="34" charset="0"/>
              </a:rPr>
              <a:t> positive de </a:t>
            </a:r>
            <a:r>
              <a:rPr sz="7200" dirty="0" err="1">
                <a:latin typeface="Verdana" panose="020B0604030504040204" pitchFamily="34" charset="0"/>
                <a:ea typeface="Verdana" panose="020B0604030504040204" pitchFamily="34" charset="0"/>
                <a:cs typeface="Verdana" panose="020B0604030504040204" pitchFamily="34" charset="0"/>
              </a:rPr>
              <a:t>leur</a:t>
            </a:r>
            <a:r>
              <a:rPr sz="7200" dirty="0">
                <a:latin typeface="Verdana" panose="020B0604030504040204" pitchFamily="34" charset="0"/>
                <a:ea typeface="Verdana" panose="020B0604030504040204" pitchFamily="34" charset="0"/>
                <a:cs typeface="Verdana" panose="020B0604030504040204" pitchFamily="34" charset="0"/>
              </a:rPr>
              <a:t> vie </a:t>
            </a:r>
            <a:r>
              <a:rPr lang="fr-FR" sz="7200" dirty="0">
                <a:latin typeface="Verdana" panose="020B0604030504040204" pitchFamily="34" charset="0"/>
                <a:ea typeface="Verdana" panose="020B0604030504040204" pitchFamily="34" charset="0"/>
                <a:cs typeface="Verdana" panose="020B0604030504040204" pitchFamily="34" charset="0"/>
              </a:rPr>
              <a:t>(</a:t>
            </a:r>
            <a:r>
              <a:rPr lang="fr-FR" sz="7200" dirty="0">
                <a:latin typeface="Verdana" panose="020B0604030504040204" pitchFamily="34" charset="0"/>
                <a:ea typeface="Verdana" panose="020B0604030504040204" pitchFamily="34" charset="0"/>
                <a:cs typeface="Verdana" panose="020B0604030504040204" pitchFamily="34" charset="0"/>
                <a:hlinkClick r:id="rId2"/>
              </a:rPr>
              <a:t>enquête EnCLASS</a:t>
            </a:r>
            <a:r>
              <a:rPr lang="fr-FR" sz="7200" dirty="0">
                <a:latin typeface="Verdana" panose="020B0604030504040204" pitchFamily="34" charset="0"/>
                <a:ea typeface="Verdana" panose="020B0604030504040204" pitchFamily="34" charset="0"/>
                <a:cs typeface="Verdana" panose="020B0604030504040204" pitchFamily="34" charset="0"/>
              </a:rPr>
              <a:t>)</a:t>
            </a:r>
            <a:endParaRPr sz="7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39561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AED1D-464F-BB08-3381-1ED50252E5AC}"/>
            </a:ext>
          </a:extLst>
        </p:cNvPr>
        <p:cNvGrpSpPr/>
        <p:nvPr/>
      </p:nvGrpSpPr>
      <p:grpSpPr>
        <a:xfrm>
          <a:off x="0" y="0"/>
          <a:ext cx="0" cy="0"/>
          <a:chOff x="0" y="0"/>
          <a:chExt cx="0" cy="0"/>
        </a:xfrm>
      </p:grpSpPr>
      <p:pic>
        <p:nvPicPr>
          <p:cNvPr id="9" name="Image 8" descr="Une image contenant texte, capture d’écran, Parallèle&#10;&#10;Le contenu généré par l’IA peut être incorrect.">
            <a:extLst>
              <a:ext uri="{FF2B5EF4-FFF2-40B4-BE49-F238E27FC236}">
                <a16:creationId xmlns:a16="http://schemas.microsoft.com/office/drawing/2014/main" id="{7F306480-B4CA-85B9-5479-9EBA40112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174" y="1031015"/>
            <a:ext cx="17188388" cy="11653970"/>
          </a:xfrm>
          <a:prstGeom prst="rect">
            <a:avLst/>
          </a:prstGeom>
        </p:spPr>
      </p:pic>
    </p:spTree>
    <p:extLst>
      <p:ext uri="{BB962C8B-B14F-4D97-AF65-F5344CB8AC3E}">
        <p14:creationId xmlns:p14="http://schemas.microsoft.com/office/powerpoint/2010/main" val="39084833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4273-A284-CAED-E848-40C48686884E}"/>
            </a:ext>
          </a:extLst>
        </p:cNvPr>
        <p:cNvGrpSpPr/>
        <p:nvPr/>
      </p:nvGrpSpPr>
      <p:grpSpPr>
        <a:xfrm>
          <a:off x="0" y="0"/>
          <a:ext cx="0" cy="0"/>
          <a:chOff x="0" y="0"/>
          <a:chExt cx="0" cy="0"/>
        </a:xfrm>
      </p:grpSpPr>
      <p:sp>
        <p:nvSpPr>
          <p:cNvPr id="187" name="Les inégalités éducatives">
            <a:extLst>
              <a:ext uri="{FF2B5EF4-FFF2-40B4-BE49-F238E27FC236}">
                <a16:creationId xmlns:a16="http://schemas.microsoft.com/office/drawing/2014/main" id="{471C04C2-0CCF-B215-620D-1FB614095CBE}"/>
              </a:ext>
            </a:extLst>
          </p:cNvPr>
          <p:cNvSpPr txBox="1">
            <a:spLocks noGrp="1"/>
          </p:cNvSpPr>
          <p:nvPr>
            <p:ph type="title"/>
          </p:nvPr>
        </p:nvSpPr>
        <p:spPr>
          <a:xfrm>
            <a:off x="1219201" y="492237"/>
            <a:ext cx="22045774" cy="2281443"/>
          </a:xfrm>
          <a:prstGeom prst="rect">
            <a:avLst/>
          </a:prstGeom>
          <a:solidFill>
            <a:srgbClr val="D87631"/>
          </a:solidFill>
        </p:spPr>
        <p:txBody>
          <a:bodyPr anchor="ctr">
            <a:noAutofit/>
          </a:bodyPr>
          <a:lstStyle>
            <a:lvl1pPr defTabSz="2438400">
              <a:defRPr sz="12800" spc="-128"/>
            </a:lvl1pPr>
          </a:lstStyle>
          <a:p>
            <a:pPr algn="ctr">
              <a:buNone/>
            </a:pPr>
            <a:r>
              <a:rPr lang="fr-FR" sz="7200" b="1" dirty="0">
                <a:solidFill>
                  <a:schemeClr val="bg1"/>
                </a:solidFill>
              </a:rPr>
              <a:t>Une période de « crise » caractérisée par le mal-être ?</a:t>
            </a:r>
            <a:endParaRPr sz="7200" b="1" dirty="0">
              <a:solidFill>
                <a:schemeClr val="bg1"/>
              </a:solidFill>
            </a:endParaRPr>
          </a:p>
        </p:txBody>
      </p:sp>
      <p:sp>
        <p:nvSpPr>
          <p:cNvPr id="188" name="Quelques définitions :…">
            <a:extLst>
              <a:ext uri="{FF2B5EF4-FFF2-40B4-BE49-F238E27FC236}">
                <a16:creationId xmlns:a16="http://schemas.microsoft.com/office/drawing/2014/main" id="{8BC8997A-BC26-616A-F240-92520D79D905}"/>
              </a:ext>
            </a:extLst>
          </p:cNvPr>
          <p:cNvSpPr txBox="1">
            <a:spLocks noGrp="1"/>
          </p:cNvSpPr>
          <p:nvPr>
            <p:ph type="body" idx="1"/>
          </p:nvPr>
        </p:nvSpPr>
        <p:spPr>
          <a:xfrm>
            <a:off x="654756" y="3017520"/>
            <a:ext cx="23174664" cy="10384466"/>
          </a:xfrm>
          <a:prstGeom prst="rect">
            <a:avLst/>
          </a:prstGeom>
        </p:spPr>
        <p:txBody>
          <a:bodyPr anchor="ctr">
            <a:normAutofit/>
          </a:bodyPr>
          <a:lstStyle/>
          <a:p>
            <a:pPr marL="857250" lvl="4" indent="-857250" defTabSz="635634">
              <a:lnSpc>
                <a:spcPct val="150000"/>
              </a:lnSpc>
              <a:spcBef>
                <a:spcPts val="3000"/>
              </a:spcBef>
              <a:buSzTx/>
              <a:defRPr sz="5082" spc="-101">
                <a:latin typeface="Calibri"/>
                <a:ea typeface="Calibri"/>
                <a:cs typeface="Calibri"/>
                <a:sym typeface="Calibri"/>
              </a:defRPr>
            </a:pPr>
            <a:r>
              <a:rPr sz="7200" u="sng" dirty="0">
                <a:latin typeface="Verdana" panose="020B0604030504040204" pitchFamily="34" charset="0"/>
                <a:ea typeface="Verdana" panose="020B0604030504040204" pitchFamily="34" charset="0"/>
                <a:cs typeface="Verdana" panose="020B0604030504040204" pitchFamily="34" charset="0"/>
              </a:rPr>
              <a:t>Mais</a:t>
            </a:r>
            <a:r>
              <a:rPr sz="7200" dirty="0">
                <a:latin typeface="Verdana" panose="020B0604030504040204" pitchFamily="34" charset="0"/>
                <a:ea typeface="Verdana" panose="020B0604030504040204" pitchFamily="34" charset="0"/>
                <a:cs typeface="Verdana" panose="020B0604030504040204" pitchFamily="34" charset="0"/>
              </a:rPr>
              <a:t> </a:t>
            </a:r>
            <a:r>
              <a:rPr sz="7200" dirty="0" err="1">
                <a:latin typeface="Verdana" panose="020B0604030504040204" pitchFamily="34" charset="0"/>
                <a:ea typeface="Verdana" panose="020B0604030504040204" pitchFamily="34" charset="0"/>
                <a:cs typeface="Verdana" panose="020B0604030504040204" pitchFamily="34" charset="0"/>
              </a:rPr>
              <a:t>une</a:t>
            </a:r>
            <a:r>
              <a:rPr sz="7200" dirty="0">
                <a:latin typeface="Verdana" panose="020B0604030504040204" pitchFamily="34" charset="0"/>
                <a:ea typeface="Verdana" panose="020B0604030504040204" pitchFamily="34" charset="0"/>
                <a:cs typeface="Verdana" panose="020B0604030504040204" pitchFamily="34" charset="0"/>
              </a:rPr>
              <a:t> </a:t>
            </a:r>
            <a:r>
              <a:rPr sz="7200" dirty="0" err="1">
                <a:latin typeface="Verdana" panose="020B0604030504040204" pitchFamily="34" charset="0"/>
                <a:ea typeface="Verdana" panose="020B0604030504040204" pitchFamily="34" charset="0"/>
                <a:cs typeface="Verdana" panose="020B0604030504040204" pitchFamily="34" charset="0"/>
              </a:rPr>
              <a:t>partie</a:t>
            </a:r>
            <a:r>
              <a:rPr sz="7200" dirty="0">
                <a:latin typeface="Verdana" panose="020B0604030504040204" pitchFamily="34" charset="0"/>
                <a:ea typeface="Verdana" panose="020B0604030504040204" pitchFamily="34" charset="0"/>
                <a:cs typeface="Verdana" panose="020B0604030504040204" pitchFamily="34" charset="0"/>
              </a:rPr>
              <a:t> des </a:t>
            </a:r>
            <a:r>
              <a:rPr sz="7200" dirty="0" err="1">
                <a:latin typeface="Verdana" panose="020B0604030504040204" pitchFamily="34" charset="0"/>
                <a:ea typeface="Verdana" panose="020B0604030504040204" pitchFamily="34" charset="0"/>
                <a:cs typeface="Verdana" panose="020B0604030504040204" pitchFamily="34" charset="0"/>
              </a:rPr>
              <a:t>adolescent·e·s</a:t>
            </a:r>
            <a:r>
              <a:rPr sz="7200" dirty="0">
                <a:latin typeface="Verdana" panose="020B0604030504040204" pitchFamily="34" charset="0"/>
                <a:ea typeface="Verdana" panose="020B0604030504040204" pitchFamily="34" charset="0"/>
                <a:cs typeface="Verdana" panose="020B0604030504040204" pitchFamily="34" charset="0"/>
              </a:rPr>
              <a:t> est </a:t>
            </a:r>
            <a:r>
              <a:rPr sz="7200" dirty="0" err="1">
                <a:latin typeface="Verdana" panose="020B0604030504040204" pitchFamily="34" charset="0"/>
                <a:ea typeface="Verdana" panose="020B0604030504040204" pitchFamily="34" charset="0"/>
                <a:cs typeface="Verdana" panose="020B0604030504040204" pitchFamily="34" charset="0"/>
              </a:rPr>
              <a:t>exposée</a:t>
            </a:r>
            <a:r>
              <a:rPr sz="7200" dirty="0">
                <a:latin typeface="Verdana" panose="020B0604030504040204" pitchFamily="34" charset="0"/>
                <a:ea typeface="Verdana" panose="020B0604030504040204" pitchFamily="34" charset="0"/>
                <a:cs typeface="Verdana" panose="020B0604030504040204" pitchFamily="34" charset="0"/>
              </a:rPr>
              <a:t> à des troubles </a:t>
            </a:r>
            <a:r>
              <a:rPr sz="7200" dirty="0" err="1">
                <a:latin typeface="Verdana" panose="020B0604030504040204" pitchFamily="34" charset="0"/>
                <a:ea typeface="Verdana" panose="020B0604030504040204" pitchFamily="34" charset="0"/>
                <a:cs typeface="Verdana" panose="020B0604030504040204" pitchFamily="34" charset="0"/>
              </a:rPr>
              <a:t>ou</a:t>
            </a:r>
            <a:r>
              <a:rPr sz="7200" dirty="0">
                <a:latin typeface="Verdana" panose="020B0604030504040204" pitchFamily="34" charset="0"/>
                <a:ea typeface="Verdana" panose="020B0604030504040204" pitchFamily="34" charset="0"/>
                <a:cs typeface="Verdana" panose="020B0604030504040204" pitchFamily="34" charset="0"/>
              </a:rPr>
              <a:t> </a:t>
            </a:r>
            <a:r>
              <a:rPr sz="7200" dirty="0" err="1">
                <a:latin typeface="Verdana" panose="020B0604030504040204" pitchFamily="34" charset="0"/>
                <a:ea typeface="Verdana" panose="020B0604030504040204" pitchFamily="34" charset="0"/>
                <a:cs typeface="Verdana" panose="020B0604030504040204" pitchFamily="34" charset="0"/>
              </a:rPr>
              <a:t>conduites</a:t>
            </a:r>
            <a:r>
              <a:rPr sz="7200" dirty="0">
                <a:latin typeface="Verdana" panose="020B0604030504040204" pitchFamily="34" charset="0"/>
                <a:ea typeface="Verdana" panose="020B0604030504040204" pitchFamily="34" charset="0"/>
                <a:cs typeface="Verdana" panose="020B0604030504040204" pitchFamily="34" charset="0"/>
              </a:rPr>
              <a:t> « à </a:t>
            </a:r>
            <a:r>
              <a:rPr sz="7200" dirty="0" err="1">
                <a:latin typeface="Verdana" panose="020B0604030504040204" pitchFamily="34" charset="0"/>
                <a:ea typeface="Verdana" panose="020B0604030504040204" pitchFamily="34" charset="0"/>
                <a:cs typeface="Verdana" panose="020B0604030504040204" pitchFamily="34" charset="0"/>
              </a:rPr>
              <a:t>risque</a:t>
            </a:r>
            <a:r>
              <a:rPr sz="7200" dirty="0">
                <a:latin typeface="Verdana" panose="020B0604030504040204" pitchFamily="34" charset="0"/>
                <a:ea typeface="Verdana" panose="020B0604030504040204" pitchFamily="34" charset="0"/>
                <a:cs typeface="Verdana" panose="020B0604030504040204" pitchFamily="34" charset="0"/>
              </a:rPr>
              <a:t> »</a:t>
            </a:r>
            <a:endParaRPr lang="fr-FR" sz="7200" dirty="0">
              <a:latin typeface="Verdana" panose="020B0604030504040204" pitchFamily="34" charset="0"/>
              <a:ea typeface="Verdana" panose="020B0604030504040204" pitchFamily="34" charset="0"/>
              <a:cs typeface="Verdana" panose="020B0604030504040204" pitchFamily="34" charset="0"/>
            </a:endParaRPr>
          </a:p>
          <a:p>
            <a:pPr marL="857250" lvl="4" indent="-857250" defTabSz="635634">
              <a:lnSpc>
                <a:spcPct val="150000"/>
              </a:lnSpc>
              <a:spcBef>
                <a:spcPts val="3000"/>
              </a:spcBef>
              <a:buSzTx/>
              <a:defRPr sz="5082" spc="-101">
                <a:latin typeface="Calibri"/>
                <a:ea typeface="Calibri"/>
                <a:cs typeface="Calibri"/>
                <a:sym typeface="Calibri"/>
              </a:defRPr>
            </a:pPr>
            <a:r>
              <a:rPr lang="fr-FR" sz="7200" dirty="0">
                <a:latin typeface="Verdana" panose="020B0604030504040204" pitchFamily="34" charset="0"/>
                <a:ea typeface="Verdana" panose="020B0604030504040204" pitchFamily="34" charset="0"/>
                <a:cs typeface="Verdana" panose="020B0604030504040204" pitchFamily="34" charset="0"/>
              </a:rPr>
              <a:t>Et une santé mentale fragilisée ces dernières années</a:t>
            </a:r>
          </a:p>
        </p:txBody>
      </p:sp>
    </p:spTree>
    <p:extLst>
      <p:ext uri="{BB962C8B-B14F-4D97-AF65-F5344CB8AC3E}">
        <p14:creationId xmlns:p14="http://schemas.microsoft.com/office/powerpoint/2010/main" val="351422992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9b6266ea-e18f-400f-a2df-258e2a2fb564"/>
  <p:tag name="SLIDO_EVENT_UUID" val="97d173a3-e2e3-4c4b-82d6-23085f919edd"/>
  <p:tag name="SLIDO_EVENT_SECTION_UUID" val="a34ff59c-a588-4c60-b7fa-9738d8ab855c"/>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Pct val="100000"/>
          <a:buFontTx/>
          <a:buChar char=""/>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80000"/>
          </a:lnSpc>
          <a:spcBef>
            <a:spcPts val="0"/>
          </a:spcBef>
          <a:spcAft>
            <a:spcPts val="0"/>
          </a:spcAft>
          <a:buClrTx/>
          <a:buSzPct val="100000"/>
          <a:buFontTx/>
          <a:buChar char=""/>
          <a:tabLst/>
          <a:defRPr kumimoji="0" sz="8400" b="1" i="0" u="none" strike="noStrike" cap="none" spc="-10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13892</TotalTime>
  <Words>1507</Words>
  <Application>Microsoft Macintosh PowerPoint</Application>
  <PresentationFormat>Personnalisé</PresentationFormat>
  <Paragraphs>117</Paragraphs>
  <Slides>27</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Arial</vt:lpstr>
      <vt:lpstr>Avenir Next Demi Bold</vt:lpstr>
      <vt:lpstr>Avenir Next Medium</vt:lpstr>
      <vt:lpstr>Calibri</vt:lpstr>
      <vt:lpstr>Courier New</vt:lpstr>
      <vt:lpstr>Helvetica Neue</vt:lpstr>
      <vt:lpstr>Verdana</vt:lpstr>
      <vt:lpstr>Wingdings</vt:lpstr>
      <vt:lpstr>Thème Office</vt:lpstr>
      <vt:lpstr>M1 B1 SR1m  École et société</vt:lpstr>
      <vt:lpstr>Programme de la séance</vt:lpstr>
      <vt:lpstr>L’adolescence</vt:lpstr>
      <vt:lpstr>Adolescence et « nouvelles problématiques éducatives »</vt:lpstr>
      <vt:lpstr>« Crise d’adolescence » et affaiblissement des normes ?</vt:lpstr>
      <vt:lpstr>La centralité du groupe de pairs à l’adolescence</vt:lpstr>
      <vt:lpstr>Une période de « crise » caractérisée par le mal-être ?</vt:lpstr>
      <vt:lpstr>Présentation PowerPoint</vt:lpstr>
      <vt:lpstr>Une période de « crise » caractérisée par le mal-être ?</vt:lpstr>
      <vt:lpstr>Présentation PowerPoint</vt:lpstr>
      <vt:lpstr>Des digital natives naturellement à l’aise avec le numérique ?</vt:lpstr>
      <vt:lpstr>La violence en contexte scolaire, une nouvelle problématique éducative</vt:lpstr>
      <vt:lpstr>Présentation PowerPoint</vt:lpstr>
      <vt:lpstr>Une explosion et une aggravation de la violence scolaire ? </vt:lpstr>
      <vt:lpstr>Présentation PowerPoint</vt:lpstr>
      <vt:lpstr>Continuité avec les violences en présentiel</vt:lpstr>
      <vt:lpstr>Genre et cyberviolences</vt:lpstr>
      <vt:lpstr>Se forger une bonne réputation numérique</vt:lpstr>
      <vt:lpstr>Se forger une bonne réputation numérique</vt:lpstr>
      <vt:lpstr>La coéducation</vt:lpstr>
      <vt:lpstr>L’ouverture historique de l’école</vt:lpstr>
      <vt:lpstr>Les familles, de nouveaux partenaires ?</vt:lpstr>
      <vt:lpstr>Un « partenariat » asymétrique</vt:lpstr>
      <vt:lpstr>Partenariat famille-école et inégalités </vt:lpstr>
      <vt:lpstr>Partenariat famille-école et inégalités </vt:lpstr>
      <vt:lpstr>Partenariat famille-école et inégalités </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PERRINE AGNOUX</cp:lastModifiedBy>
  <cp:revision>22</cp:revision>
  <dcterms:modified xsi:type="dcterms:W3CDTF">2025-11-26T16:29:28Z</dcterms:modified>
</cp:coreProperties>
</file>