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76" r:id="rId9"/>
    <p:sldId id="273" r:id="rId10"/>
    <p:sldId id="274" r:id="rId11"/>
    <p:sldId id="275" r:id="rId12"/>
    <p:sldId id="264" r:id="rId13"/>
    <p:sldId id="265" r:id="rId14"/>
    <p:sldId id="269" r:id="rId15"/>
    <p:sldId id="267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659C9-4E2A-D587-AB90-1D9CC4C5F8F3}" v="1" dt="2025-10-23T13:38:59.675"/>
    <p1510:client id="{A413EE66-7323-475C-A3D6-718D383B9D06}" v="268" dt="2025-10-23T23:33:40.254"/>
    <p1510:client id="{C67FD064-06E4-B45E-1662-022BFF290B66}" v="646" dt="2025-10-23T22:19:46.933"/>
    <p1510:client id="{EBC28DCE-9364-0797-9FC5-4C504CAF31E7}" v="348" dt="2025-10-23T16:28:03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CD0CD-A068-48E5-9B8B-11C2FF54165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C966675-5498-4061-9020-2EB3500F9F02}">
      <dgm:prSet/>
      <dgm:spPr/>
      <dgm:t>
        <a:bodyPr/>
        <a:lstStyle/>
        <a:p>
          <a:r>
            <a:rPr lang="en-US" b="1" i="0" baseline="0"/>
            <a:t>Economic</a:t>
          </a:r>
          <a:r>
            <a:rPr lang="en-US" b="0" i="0" baseline="0"/>
            <a:t> – Scale &amp; control of supply chains</a:t>
          </a:r>
          <a:endParaRPr lang="en-US"/>
        </a:p>
      </dgm:t>
    </dgm:pt>
    <dgm:pt modelId="{99DE7C7A-DE57-4650-A757-037463E7888E}" type="parTrans" cxnId="{976A3EAB-8586-45A0-B099-51E23BDDAA18}">
      <dgm:prSet/>
      <dgm:spPr/>
      <dgm:t>
        <a:bodyPr/>
        <a:lstStyle/>
        <a:p>
          <a:endParaRPr lang="en-US"/>
        </a:p>
      </dgm:t>
    </dgm:pt>
    <dgm:pt modelId="{1B70B885-D40C-4245-9CA5-13983EF8D718}" type="sibTrans" cxnId="{976A3EAB-8586-45A0-B099-51E23BDDAA18}">
      <dgm:prSet/>
      <dgm:spPr/>
      <dgm:t>
        <a:bodyPr/>
        <a:lstStyle/>
        <a:p>
          <a:endParaRPr lang="en-US"/>
        </a:p>
      </dgm:t>
    </dgm:pt>
    <dgm:pt modelId="{D8C22589-CD72-46B4-ADDC-A228DC5F887B}">
      <dgm:prSet/>
      <dgm:spPr/>
      <dgm:t>
        <a:bodyPr/>
        <a:lstStyle/>
        <a:p>
          <a:r>
            <a:rPr lang="en-US" b="1" i="0" baseline="0"/>
            <a:t>Digital</a:t>
          </a:r>
          <a:r>
            <a:rPr lang="en-US" b="0" i="0" baseline="0"/>
            <a:t> – Data ownership &amp; platform dominance</a:t>
          </a:r>
          <a:endParaRPr lang="en-US"/>
        </a:p>
      </dgm:t>
    </dgm:pt>
    <dgm:pt modelId="{6763D509-CFA6-483F-A0F0-BA0A32FF30C9}" type="parTrans" cxnId="{AE716E06-CB8C-4CC9-ACEA-77DD7ACBEAA8}">
      <dgm:prSet/>
      <dgm:spPr/>
      <dgm:t>
        <a:bodyPr/>
        <a:lstStyle/>
        <a:p>
          <a:endParaRPr lang="en-US"/>
        </a:p>
      </dgm:t>
    </dgm:pt>
    <dgm:pt modelId="{E2B60207-39AF-43FA-99D7-36D5F7FA2324}" type="sibTrans" cxnId="{AE716E06-CB8C-4CC9-ACEA-77DD7ACBEAA8}">
      <dgm:prSet/>
      <dgm:spPr/>
      <dgm:t>
        <a:bodyPr/>
        <a:lstStyle/>
        <a:p>
          <a:endParaRPr lang="en-US"/>
        </a:p>
      </dgm:t>
    </dgm:pt>
    <dgm:pt modelId="{774B5086-C33E-47AD-850C-7E186847DF76}">
      <dgm:prSet/>
      <dgm:spPr/>
      <dgm:t>
        <a:bodyPr/>
        <a:lstStyle/>
        <a:p>
          <a:r>
            <a:rPr lang="en-US" b="1" i="0" baseline="0"/>
            <a:t>Political</a:t>
          </a:r>
          <a:r>
            <a:rPr lang="en-US" b="0" i="0" baseline="0"/>
            <a:t> – Lobbying and tax negotiation power</a:t>
          </a:r>
          <a:endParaRPr lang="en-US"/>
        </a:p>
      </dgm:t>
    </dgm:pt>
    <dgm:pt modelId="{3B80DBA9-02A5-4C50-AB05-9BDB492CFC5F}" type="parTrans" cxnId="{1B371B34-263C-4C62-9491-BB92BCACBEF4}">
      <dgm:prSet/>
      <dgm:spPr/>
      <dgm:t>
        <a:bodyPr/>
        <a:lstStyle/>
        <a:p>
          <a:endParaRPr lang="en-US"/>
        </a:p>
      </dgm:t>
    </dgm:pt>
    <dgm:pt modelId="{FDEB5738-D731-4CFD-986A-CD070107F8D2}" type="sibTrans" cxnId="{1B371B34-263C-4C62-9491-BB92BCACBEF4}">
      <dgm:prSet/>
      <dgm:spPr/>
      <dgm:t>
        <a:bodyPr/>
        <a:lstStyle/>
        <a:p>
          <a:endParaRPr lang="en-US"/>
        </a:p>
      </dgm:t>
    </dgm:pt>
    <dgm:pt modelId="{7DB12435-4853-4DF6-A6F7-D0E271650DEE}" type="pres">
      <dgm:prSet presAssocID="{E98CD0CD-A068-48E5-9B8B-11C2FF5416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CE449C-8753-48A0-88D1-10FB95EAFC34}" type="pres">
      <dgm:prSet presAssocID="{6C966675-5498-4061-9020-2EB3500F9F02}" presName="hierRoot1" presStyleCnt="0"/>
      <dgm:spPr/>
    </dgm:pt>
    <dgm:pt modelId="{873AC8BE-49F7-413D-B2B7-B9397FAB5EEC}" type="pres">
      <dgm:prSet presAssocID="{6C966675-5498-4061-9020-2EB3500F9F02}" presName="composite" presStyleCnt="0"/>
      <dgm:spPr/>
    </dgm:pt>
    <dgm:pt modelId="{713C55EF-CD90-401A-A5F5-93979816D23D}" type="pres">
      <dgm:prSet presAssocID="{6C966675-5498-4061-9020-2EB3500F9F02}" presName="background" presStyleLbl="node0" presStyleIdx="0" presStyleCnt="3"/>
      <dgm:spPr/>
    </dgm:pt>
    <dgm:pt modelId="{C078D9F6-A58D-458E-8EAF-4E9E33AF4DBE}" type="pres">
      <dgm:prSet presAssocID="{6C966675-5498-4061-9020-2EB3500F9F02}" presName="text" presStyleLbl="fgAcc0" presStyleIdx="0" presStyleCnt="3">
        <dgm:presLayoutVars>
          <dgm:chPref val="3"/>
        </dgm:presLayoutVars>
      </dgm:prSet>
      <dgm:spPr/>
    </dgm:pt>
    <dgm:pt modelId="{BA979B51-9347-4CFD-82CC-92D3194E9256}" type="pres">
      <dgm:prSet presAssocID="{6C966675-5498-4061-9020-2EB3500F9F02}" presName="hierChild2" presStyleCnt="0"/>
      <dgm:spPr/>
    </dgm:pt>
    <dgm:pt modelId="{FF42D571-5406-4F54-8682-4F86F8628555}" type="pres">
      <dgm:prSet presAssocID="{D8C22589-CD72-46B4-ADDC-A228DC5F887B}" presName="hierRoot1" presStyleCnt="0"/>
      <dgm:spPr/>
    </dgm:pt>
    <dgm:pt modelId="{0AE550D2-C4CD-491B-A2E5-D8499AF1F833}" type="pres">
      <dgm:prSet presAssocID="{D8C22589-CD72-46B4-ADDC-A228DC5F887B}" presName="composite" presStyleCnt="0"/>
      <dgm:spPr/>
    </dgm:pt>
    <dgm:pt modelId="{86FDAA12-E362-4D7B-BFEE-9552508217A5}" type="pres">
      <dgm:prSet presAssocID="{D8C22589-CD72-46B4-ADDC-A228DC5F887B}" presName="background" presStyleLbl="node0" presStyleIdx="1" presStyleCnt="3"/>
      <dgm:spPr/>
    </dgm:pt>
    <dgm:pt modelId="{F7811D29-0E54-499A-B48C-62CBE830BA11}" type="pres">
      <dgm:prSet presAssocID="{D8C22589-CD72-46B4-ADDC-A228DC5F887B}" presName="text" presStyleLbl="fgAcc0" presStyleIdx="1" presStyleCnt="3">
        <dgm:presLayoutVars>
          <dgm:chPref val="3"/>
        </dgm:presLayoutVars>
      </dgm:prSet>
      <dgm:spPr/>
    </dgm:pt>
    <dgm:pt modelId="{41B25EE0-A904-4F4B-B62A-4AD585AE97A1}" type="pres">
      <dgm:prSet presAssocID="{D8C22589-CD72-46B4-ADDC-A228DC5F887B}" presName="hierChild2" presStyleCnt="0"/>
      <dgm:spPr/>
    </dgm:pt>
    <dgm:pt modelId="{2A7F2131-622A-4A68-83D6-40A75E3F8941}" type="pres">
      <dgm:prSet presAssocID="{774B5086-C33E-47AD-850C-7E186847DF76}" presName="hierRoot1" presStyleCnt="0"/>
      <dgm:spPr/>
    </dgm:pt>
    <dgm:pt modelId="{E0BC79C8-8B6A-4BCB-8EB8-24A7AE58971D}" type="pres">
      <dgm:prSet presAssocID="{774B5086-C33E-47AD-850C-7E186847DF76}" presName="composite" presStyleCnt="0"/>
      <dgm:spPr/>
    </dgm:pt>
    <dgm:pt modelId="{C609A693-96EC-47EB-8DF6-65BF6BC2F008}" type="pres">
      <dgm:prSet presAssocID="{774B5086-C33E-47AD-850C-7E186847DF76}" presName="background" presStyleLbl="node0" presStyleIdx="2" presStyleCnt="3"/>
      <dgm:spPr/>
    </dgm:pt>
    <dgm:pt modelId="{DE9D6387-4DF2-4770-BDE8-2DE2950F4932}" type="pres">
      <dgm:prSet presAssocID="{774B5086-C33E-47AD-850C-7E186847DF76}" presName="text" presStyleLbl="fgAcc0" presStyleIdx="2" presStyleCnt="3">
        <dgm:presLayoutVars>
          <dgm:chPref val="3"/>
        </dgm:presLayoutVars>
      </dgm:prSet>
      <dgm:spPr/>
    </dgm:pt>
    <dgm:pt modelId="{EEE7E098-55B4-4CD0-85B6-B3C810B49FA9}" type="pres">
      <dgm:prSet presAssocID="{774B5086-C33E-47AD-850C-7E186847DF76}" presName="hierChild2" presStyleCnt="0"/>
      <dgm:spPr/>
    </dgm:pt>
  </dgm:ptLst>
  <dgm:cxnLst>
    <dgm:cxn modelId="{AE716E06-CB8C-4CC9-ACEA-77DD7ACBEAA8}" srcId="{E98CD0CD-A068-48E5-9B8B-11C2FF54165B}" destId="{D8C22589-CD72-46B4-ADDC-A228DC5F887B}" srcOrd="1" destOrd="0" parTransId="{6763D509-CFA6-483F-A0F0-BA0A32FF30C9}" sibTransId="{E2B60207-39AF-43FA-99D7-36D5F7FA2324}"/>
    <dgm:cxn modelId="{E817EC09-D202-4533-8618-237405F21521}" type="presOf" srcId="{6C966675-5498-4061-9020-2EB3500F9F02}" destId="{C078D9F6-A58D-458E-8EAF-4E9E33AF4DBE}" srcOrd="0" destOrd="0" presId="urn:microsoft.com/office/officeart/2005/8/layout/hierarchy1"/>
    <dgm:cxn modelId="{1B371B34-263C-4C62-9491-BB92BCACBEF4}" srcId="{E98CD0CD-A068-48E5-9B8B-11C2FF54165B}" destId="{774B5086-C33E-47AD-850C-7E186847DF76}" srcOrd="2" destOrd="0" parTransId="{3B80DBA9-02A5-4C50-AB05-9BDB492CFC5F}" sibTransId="{FDEB5738-D731-4CFD-986A-CD070107F8D2}"/>
    <dgm:cxn modelId="{24B2F044-0C4E-4BC9-B91C-27D56492C3FA}" type="presOf" srcId="{D8C22589-CD72-46B4-ADDC-A228DC5F887B}" destId="{F7811D29-0E54-499A-B48C-62CBE830BA11}" srcOrd="0" destOrd="0" presId="urn:microsoft.com/office/officeart/2005/8/layout/hierarchy1"/>
    <dgm:cxn modelId="{976A3EAB-8586-45A0-B099-51E23BDDAA18}" srcId="{E98CD0CD-A068-48E5-9B8B-11C2FF54165B}" destId="{6C966675-5498-4061-9020-2EB3500F9F02}" srcOrd="0" destOrd="0" parTransId="{99DE7C7A-DE57-4650-A757-037463E7888E}" sibTransId="{1B70B885-D40C-4245-9CA5-13983EF8D718}"/>
    <dgm:cxn modelId="{785380B0-860B-4E4B-945E-4BE1D8B1A3A8}" type="presOf" srcId="{E98CD0CD-A068-48E5-9B8B-11C2FF54165B}" destId="{7DB12435-4853-4DF6-A6F7-D0E271650DEE}" srcOrd="0" destOrd="0" presId="urn:microsoft.com/office/officeart/2005/8/layout/hierarchy1"/>
    <dgm:cxn modelId="{68D79FCF-1CDE-49D2-A9D7-CE9BA15FFC90}" type="presOf" srcId="{774B5086-C33E-47AD-850C-7E186847DF76}" destId="{DE9D6387-4DF2-4770-BDE8-2DE2950F4932}" srcOrd="0" destOrd="0" presId="urn:microsoft.com/office/officeart/2005/8/layout/hierarchy1"/>
    <dgm:cxn modelId="{FB98F372-4DC6-4658-B844-94E0AB09357E}" type="presParOf" srcId="{7DB12435-4853-4DF6-A6F7-D0E271650DEE}" destId="{61CE449C-8753-48A0-88D1-10FB95EAFC34}" srcOrd="0" destOrd="0" presId="urn:microsoft.com/office/officeart/2005/8/layout/hierarchy1"/>
    <dgm:cxn modelId="{5260E2A6-E4AD-4531-BE38-9C4AD13C2CA5}" type="presParOf" srcId="{61CE449C-8753-48A0-88D1-10FB95EAFC34}" destId="{873AC8BE-49F7-413D-B2B7-B9397FAB5EEC}" srcOrd="0" destOrd="0" presId="urn:microsoft.com/office/officeart/2005/8/layout/hierarchy1"/>
    <dgm:cxn modelId="{D3A7BAEB-6F05-4E94-B01B-8E3BF5CF563A}" type="presParOf" srcId="{873AC8BE-49F7-413D-B2B7-B9397FAB5EEC}" destId="{713C55EF-CD90-401A-A5F5-93979816D23D}" srcOrd="0" destOrd="0" presId="urn:microsoft.com/office/officeart/2005/8/layout/hierarchy1"/>
    <dgm:cxn modelId="{803ED285-9AB2-48CF-B532-12621A6B478E}" type="presParOf" srcId="{873AC8BE-49F7-413D-B2B7-B9397FAB5EEC}" destId="{C078D9F6-A58D-458E-8EAF-4E9E33AF4DBE}" srcOrd="1" destOrd="0" presId="urn:microsoft.com/office/officeart/2005/8/layout/hierarchy1"/>
    <dgm:cxn modelId="{0C2BEAD4-8ECB-4990-A4F6-813C1148C908}" type="presParOf" srcId="{61CE449C-8753-48A0-88D1-10FB95EAFC34}" destId="{BA979B51-9347-4CFD-82CC-92D3194E9256}" srcOrd="1" destOrd="0" presId="urn:microsoft.com/office/officeart/2005/8/layout/hierarchy1"/>
    <dgm:cxn modelId="{D0894997-E22A-4461-A9F6-8F893D10E67E}" type="presParOf" srcId="{7DB12435-4853-4DF6-A6F7-D0E271650DEE}" destId="{FF42D571-5406-4F54-8682-4F86F8628555}" srcOrd="1" destOrd="0" presId="urn:microsoft.com/office/officeart/2005/8/layout/hierarchy1"/>
    <dgm:cxn modelId="{05076029-0AFA-481A-8C6B-E8B34B4BAB15}" type="presParOf" srcId="{FF42D571-5406-4F54-8682-4F86F8628555}" destId="{0AE550D2-C4CD-491B-A2E5-D8499AF1F833}" srcOrd="0" destOrd="0" presId="urn:microsoft.com/office/officeart/2005/8/layout/hierarchy1"/>
    <dgm:cxn modelId="{7EB3518A-9C7C-4146-8BF6-97CACD71101F}" type="presParOf" srcId="{0AE550D2-C4CD-491B-A2E5-D8499AF1F833}" destId="{86FDAA12-E362-4D7B-BFEE-9552508217A5}" srcOrd="0" destOrd="0" presId="urn:microsoft.com/office/officeart/2005/8/layout/hierarchy1"/>
    <dgm:cxn modelId="{3A635859-F8CB-4A69-8E4E-17923A11B575}" type="presParOf" srcId="{0AE550D2-C4CD-491B-A2E5-D8499AF1F833}" destId="{F7811D29-0E54-499A-B48C-62CBE830BA11}" srcOrd="1" destOrd="0" presId="urn:microsoft.com/office/officeart/2005/8/layout/hierarchy1"/>
    <dgm:cxn modelId="{64D37197-4B18-406F-B16B-AD3AD2B65766}" type="presParOf" srcId="{FF42D571-5406-4F54-8682-4F86F8628555}" destId="{41B25EE0-A904-4F4B-B62A-4AD585AE97A1}" srcOrd="1" destOrd="0" presId="urn:microsoft.com/office/officeart/2005/8/layout/hierarchy1"/>
    <dgm:cxn modelId="{C53DD195-C2D9-4D79-A4F6-12B3A5C77E27}" type="presParOf" srcId="{7DB12435-4853-4DF6-A6F7-D0E271650DEE}" destId="{2A7F2131-622A-4A68-83D6-40A75E3F8941}" srcOrd="2" destOrd="0" presId="urn:microsoft.com/office/officeart/2005/8/layout/hierarchy1"/>
    <dgm:cxn modelId="{D2D26527-2CCB-49E9-93F9-D227697997BD}" type="presParOf" srcId="{2A7F2131-622A-4A68-83D6-40A75E3F8941}" destId="{E0BC79C8-8B6A-4BCB-8EB8-24A7AE58971D}" srcOrd="0" destOrd="0" presId="urn:microsoft.com/office/officeart/2005/8/layout/hierarchy1"/>
    <dgm:cxn modelId="{6DDAA12D-817E-4493-AF55-3593E4DE591B}" type="presParOf" srcId="{E0BC79C8-8B6A-4BCB-8EB8-24A7AE58971D}" destId="{C609A693-96EC-47EB-8DF6-65BF6BC2F008}" srcOrd="0" destOrd="0" presId="urn:microsoft.com/office/officeart/2005/8/layout/hierarchy1"/>
    <dgm:cxn modelId="{4EC28549-A3FC-49B2-832A-37596BE474B9}" type="presParOf" srcId="{E0BC79C8-8B6A-4BCB-8EB8-24A7AE58971D}" destId="{DE9D6387-4DF2-4770-BDE8-2DE2950F4932}" srcOrd="1" destOrd="0" presId="urn:microsoft.com/office/officeart/2005/8/layout/hierarchy1"/>
    <dgm:cxn modelId="{7CA771CA-3CAF-4D3C-9A05-F868F8994F79}" type="presParOf" srcId="{2A7F2131-622A-4A68-83D6-40A75E3F8941}" destId="{EEE7E098-55B4-4CD0-85B6-B3C810B49F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00574-7540-4F86-8426-179E8DBEF1A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6441913-2354-4FB2-BB5A-A84711C3E389}">
      <dgm:prSet/>
      <dgm:spPr/>
      <dgm:t>
        <a:bodyPr/>
        <a:lstStyle/>
        <a:p>
          <a:r>
            <a:rPr lang="en-GB"/>
            <a:t>• MNCs use global structures to reduce tax.</a:t>
          </a:r>
          <a:endParaRPr lang="en-US"/>
        </a:p>
      </dgm:t>
    </dgm:pt>
    <dgm:pt modelId="{11628980-A3D6-4B20-B545-391DFE8A36AF}" type="parTrans" cxnId="{AA325348-7422-499B-8B9A-BF02C6FAF568}">
      <dgm:prSet/>
      <dgm:spPr/>
      <dgm:t>
        <a:bodyPr/>
        <a:lstStyle/>
        <a:p>
          <a:endParaRPr lang="en-US"/>
        </a:p>
      </dgm:t>
    </dgm:pt>
    <dgm:pt modelId="{282A3B1C-1892-463B-988B-3F9E062A1C21}" type="sibTrans" cxnId="{AA325348-7422-499B-8B9A-BF02C6FAF568}">
      <dgm:prSet/>
      <dgm:spPr/>
      <dgm:t>
        <a:bodyPr/>
        <a:lstStyle/>
        <a:p>
          <a:endParaRPr lang="en-US"/>
        </a:p>
      </dgm:t>
    </dgm:pt>
    <dgm:pt modelId="{B6646D70-984D-4A58-9B3B-3F381CDC6C2B}">
      <dgm:prSet/>
      <dgm:spPr/>
      <dgm:t>
        <a:bodyPr/>
        <a:lstStyle/>
        <a:p>
          <a:r>
            <a:rPr lang="en-GB"/>
            <a:t>• States compete instead of cooperating.</a:t>
          </a:r>
          <a:endParaRPr lang="en-US"/>
        </a:p>
      </dgm:t>
    </dgm:pt>
    <dgm:pt modelId="{CA77E7AC-194E-4D38-B689-49A4C4AD47EE}" type="parTrans" cxnId="{8A4F5586-7724-4BA0-AA6F-31C58D3F9CC5}">
      <dgm:prSet/>
      <dgm:spPr/>
      <dgm:t>
        <a:bodyPr/>
        <a:lstStyle/>
        <a:p>
          <a:endParaRPr lang="en-US"/>
        </a:p>
      </dgm:t>
    </dgm:pt>
    <dgm:pt modelId="{B2C3EBF2-F33C-4724-A0B1-A5E32DDE7B34}" type="sibTrans" cxnId="{8A4F5586-7724-4BA0-AA6F-31C58D3F9CC5}">
      <dgm:prSet/>
      <dgm:spPr/>
      <dgm:t>
        <a:bodyPr/>
        <a:lstStyle/>
        <a:p>
          <a:endParaRPr lang="en-US"/>
        </a:p>
      </dgm:t>
    </dgm:pt>
    <dgm:pt modelId="{04B30AF0-FD37-4BAD-AC64-01ACADEAEB28}">
      <dgm:prSet/>
      <dgm:spPr/>
      <dgm:t>
        <a:bodyPr/>
        <a:lstStyle/>
        <a:p>
          <a:r>
            <a:rPr lang="en-GB"/>
            <a:t>• Result – billions lost in public revenue.</a:t>
          </a:r>
          <a:endParaRPr lang="en-US"/>
        </a:p>
      </dgm:t>
    </dgm:pt>
    <dgm:pt modelId="{C40AD06E-D3CA-46D5-96CF-6FCAE1CF2EDC}" type="parTrans" cxnId="{FC5BD196-AED4-46B7-9DBC-7B0D6D415238}">
      <dgm:prSet/>
      <dgm:spPr/>
      <dgm:t>
        <a:bodyPr/>
        <a:lstStyle/>
        <a:p>
          <a:endParaRPr lang="en-US"/>
        </a:p>
      </dgm:t>
    </dgm:pt>
    <dgm:pt modelId="{F153FB38-9AB4-4CAA-97D7-37E656756358}" type="sibTrans" cxnId="{FC5BD196-AED4-46B7-9DBC-7B0D6D415238}">
      <dgm:prSet/>
      <dgm:spPr/>
      <dgm:t>
        <a:bodyPr/>
        <a:lstStyle/>
        <a:p>
          <a:endParaRPr lang="en-US"/>
        </a:p>
      </dgm:t>
    </dgm:pt>
    <dgm:pt modelId="{DD448A54-00C9-4B4A-9B6A-1D4B39531820}" type="pres">
      <dgm:prSet presAssocID="{0CF00574-7540-4F86-8426-179E8DBEF1A8}" presName="root" presStyleCnt="0">
        <dgm:presLayoutVars>
          <dgm:dir/>
          <dgm:resizeHandles val="exact"/>
        </dgm:presLayoutVars>
      </dgm:prSet>
      <dgm:spPr/>
    </dgm:pt>
    <dgm:pt modelId="{DFECAF6D-5017-44FD-9134-FA4DC2F15479}" type="pres">
      <dgm:prSet presAssocID="{B6441913-2354-4FB2-BB5A-A84711C3E389}" presName="compNode" presStyleCnt="0"/>
      <dgm:spPr/>
    </dgm:pt>
    <dgm:pt modelId="{8FDA46D4-C571-4062-B01F-987B99140126}" type="pres">
      <dgm:prSet presAssocID="{B6441913-2354-4FB2-BB5A-A84711C3E38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04DE3E9-5CF0-47D7-8B39-F56102EC0826}" type="pres">
      <dgm:prSet presAssocID="{B6441913-2354-4FB2-BB5A-A84711C3E389}" presName="spaceRect" presStyleCnt="0"/>
      <dgm:spPr/>
    </dgm:pt>
    <dgm:pt modelId="{CD2EC279-89E5-4ECC-9C75-55F92490DCCF}" type="pres">
      <dgm:prSet presAssocID="{B6441913-2354-4FB2-BB5A-A84711C3E389}" presName="textRect" presStyleLbl="revTx" presStyleIdx="0" presStyleCnt="3">
        <dgm:presLayoutVars>
          <dgm:chMax val="1"/>
          <dgm:chPref val="1"/>
        </dgm:presLayoutVars>
      </dgm:prSet>
      <dgm:spPr/>
    </dgm:pt>
    <dgm:pt modelId="{31DE348A-B222-4087-BAA8-88990EFC9AEE}" type="pres">
      <dgm:prSet presAssocID="{282A3B1C-1892-463B-988B-3F9E062A1C21}" presName="sibTrans" presStyleCnt="0"/>
      <dgm:spPr/>
    </dgm:pt>
    <dgm:pt modelId="{1B70A41D-575F-406A-8781-3F20C0479188}" type="pres">
      <dgm:prSet presAssocID="{B6646D70-984D-4A58-9B3B-3F381CDC6C2B}" presName="compNode" presStyleCnt="0"/>
      <dgm:spPr/>
    </dgm:pt>
    <dgm:pt modelId="{56E27680-DE65-4953-8FAA-989A873A21C4}" type="pres">
      <dgm:prSet presAssocID="{B6646D70-984D-4A58-9B3B-3F381CDC6C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244969A1-2DAF-430A-872E-0E3FD6B59A37}" type="pres">
      <dgm:prSet presAssocID="{B6646D70-984D-4A58-9B3B-3F381CDC6C2B}" presName="spaceRect" presStyleCnt="0"/>
      <dgm:spPr/>
    </dgm:pt>
    <dgm:pt modelId="{85E38F71-8F08-4962-8A15-DA41CE893830}" type="pres">
      <dgm:prSet presAssocID="{B6646D70-984D-4A58-9B3B-3F381CDC6C2B}" presName="textRect" presStyleLbl="revTx" presStyleIdx="1" presStyleCnt="3">
        <dgm:presLayoutVars>
          <dgm:chMax val="1"/>
          <dgm:chPref val="1"/>
        </dgm:presLayoutVars>
      </dgm:prSet>
      <dgm:spPr/>
    </dgm:pt>
    <dgm:pt modelId="{697873EA-8ED8-45EC-9CA8-9F18E2C7F514}" type="pres">
      <dgm:prSet presAssocID="{B2C3EBF2-F33C-4724-A0B1-A5E32DDE7B34}" presName="sibTrans" presStyleCnt="0"/>
      <dgm:spPr/>
    </dgm:pt>
    <dgm:pt modelId="{1B984AF3-719F-4399-80C2-DC9B5AFB9872}" type="pres">
      <dgm:prSet presAssocID="{04B30AF0-FD37-4BAD-AC64-01ACADEAEB28}" presName="compNode" presStyleCnt="0"/>
      <dgm:spPr/>
    </dgm:pt>
    <dgm:pt modelId="{6F660627-C4A8-468F-9B1A-95B19DEB184F}" type="pres">
      <dgm:prSet presAssocID="{04B30AF0-FD37-4BAD-AC64-01ACADEAEB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FF87F72-F483-4581-A600-DE5289D9F638}" type="pres">
      <dgm:prSet presAssocID="{04B30AF0-FD37-4BAD-AC64-01ACADEAEB28}" presName="spaceRect" presStyleCnt="0"/>
      <dgm:spPr/>
    </dgm:pt>
    <dgm:pt modelId="{9A45B0A8-027B-4D71-9612-FE4D302818A3}" type="pres">
      <dgm:prSet presAssocID="{04B30AF0-FD37-4BAD-AC64-01ACADEAEB2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93D9E06-44C2-4F7A-A03F-B56CC789BBA1}" type="presOf" srcId="{B6646D70-984D-4A58-9B3B-3F381CDC6C2B}" destId="{85E38F71-8F08-4962-8A15-DA41CE893830}" srcOrd="0" destOrd="0" presId="urn:microsoft.com/office/officeart/2018/2/layout/IconLabelList"/>
    <dgm:cxn modelId="{AA325348-7422-499B-8B9A-BF02C6FAF568}" srcId="{0CF00574-7540-4F86-8426-179E8DBEF1A8}" destId="{B6441913-2354-4FB2-BB5A-A84711C3E389}" srcOrd="0" destOrd="0" parTransId="{11628980-A3D6-4B20-B545-391DFE8A36AF}" sibTransId="{282A3B1C-1892-463B-988B-3F9E062A1C21}"/>
    <dgm:cxn modelId="{8A4F5586-7724-4BA0-AA6F-31C58D3F9CC5}" srcId="{0CF00574-7540-4F86-8426-179E8DBEF1A8}" destId="{B6646D70-984D-4A58-9B3B-3F381CDC6C2B}" srcOrd="1" destOrd="0" parTransId="{CA77E7AC-194E-4D38-B689-49A4C4AD47EE}" sibTransId="{B2C3EBF2-F33C-4724-A0B1-A5E32DDE7B34}"/>
    <dgm:cxn modelId="{FC5BD196-AED4-46B7-9DBC-7B0D6D415238}" srcId="{0CF00574-7540-4F86-8426-179E8DBEF1A8}" destId="{04B30AF0-FD37-4BAD-AC64-01ACADEAEB28}" srcOrd="2" destOrd="0" parTransId="{C40AD06E-D3CA-46D5-96CF-6FCAE1CF2EDC}" sibTransId="{F153FB38-9AB4-4CAA-97D7-37E656756358}"/>
    <dgm:cxn modelId="{FBDF12B6-5E49-40A3-8AC3-8AD1C3CA1D2F}" type="presOf" srcId="{04B30AF0-FD37-4BAD-AC64-01ACADEAEB28}" destId="{9A45B0A8-027B-4D71-9612-FE4D302818A3}" srcOrd="0" destOrd="0" presId="urn:microsoft.com/office/officeart/2018/2/layout/IconLabelList"/>
    <dgm:cxn modelId="{CB38DFB7-9ADE-486C-AF33-024FA37B845E}" type="presOf" srcId="{B6441913-2354-4FB2-BB5A-A84711C3E389}" destId="{CD2EC279-89E5-4ECC-9C75-55F92490DCCF}" srcOrd="0" destOrd="0" presId="urn:microsoft.com/office/officeart/2018/2/layout/IconLabelList"/>
    <dgm:cxn modelId="{9A7F38D3-EA21-487A-B3F0-8EB4D183EFD8}" type="presOf" srcId="{0CF00574-7540-4F86-8426-179E8DBEF1A8}" destId="{DD448A54-00C9-4B4A-9B6A-1D4B39531820}" srcOrd="0" destOrd="0" presId="urn:microsoft.com/office/officeart/2018/2/layout/IconLabelList"/>
    <dgm:cxn modelId="{1E4797CE-3EC9-41FD-B7C2-4C397BEA02D0}" type="presParOf" srcId="{DD448A54-00C9-4B4A-9B6A-1D4B39531820}" destId="{DFECAF6D-5017-44FD-9134-FA4DC2F15479}" srcOrd="0" destOrd="0" presId="urn:microsoft.com/office/officeart/2018/2/layout/IconLabelList"/>
    <dgm:cxn modelId="{73866654-A695-4C2C-A3DE-9D4BACC507E1}" type="presParOf" srcId="{DFECAF6D-5017-44FD-9134-FA4DC2F15479}" destId="{8FDA46D4-C571-4062-B01F-987B99140126}" srcOrd="0" destOrd="0" presId="urn:microsoft.com/office/officeart/2018/2/layout/IconLabelList"/>
    <dgm:cxn modelId="{4A95A08C-0ED5-4E61-B702-D7A90AA20FC5}" type="presParOf" srcId="{DFECAF6D-5017-44FD-9134-FA4DC2F15479}" destId="{704DE3E9-5CF0-47D7-8B39-F56102EC0826}" srcOrd="1" destOrd="0" presId="urn:microsoft.com/office/officeart/2018/2/layout/IconLabelList"/>
    <dgm:cxn modelId="{0B910829-335F-40BE-ACE5-C3F6C1F46ED8}" type="presParOf" srcId="{DFECAF6D-5017-44FD-9134-FA4DC2F15479}" destId="{CD2EC279-89E5-4ECC-9C75-55F92490DCCF}" srcOrd="2" destOrd="0" presId="urn:microsoft.com/office/officeart/2018/2/layout/IconLabelList"/>
    <dgm:cxn modelId="{25EC75D1-4F4D-4D8A-8DB6-E91E548C8C41}" type="presParOf" srcId="{DD448A54-00C9-4B4A-9B6A-1D4B39531820}" destId="{31DE348A-B222-4087-BAA8-88990EFC9AEE}" srcOrd="1" destOrd="0" presId="urn:microsoft.com/office/officeart/2018/2/layout/IconLabelList"/>
    <dgm:cxn modelId="{8D04738D-9971-44ED-BE7B-8D82F5CDC7D2}" type="presParOf" srcId="{DD448A54-00C9-4B4A-9B6A-1D4B39531820}" destId="{1B70A41D-575F-406A-8781-3F20C0479188}" srcOrd="2" destOrd="0" presId="urn:microsoft.com/office/officeart/2018/2/layout/IconLabelList"/>
    <dgm:cxn modelId="{DD3C6FA7-945A-49C0-A875-7CD402155CFE}" type="presParOf" srcId="{1B70A41D-575F-406A-8781-3F20C0479188}" destId="{56E27680-DE65-4953-8FAA-989A873A21C4}" srcOrd="0" destOrd="0" presId="urn:microsoft.com/office/officeart/2018/2/layout/IconLabelList"/>
    <dgm:cxn modelId="{8168B571-ADA9-4F13-9EE9-0AE0B6801B13}" type="presParOf" srcId="{1B70A41D-575F-406A-8781-3F20C0479188}" destId="{244969A1-2DAF-430A-872E-0E3FD6B59A37}" srcOrd="1" destOrd="0" presId="urn:microsoft.com/office/officeart/2018/2/layout/IconLabelList"/>
    <dgm:cxn modelId="{6D081B77-BABF-458B-83F7-9A64E0F53CCD}" type="presParOf" srcId="{1B70A41D-575F-406A-8781-3F20C0479188}" destId="{85E38F71-8F08-4962-8A15-DA41CE893830}" srcOrd="2" destOrd="0" presId="urn:microsoft.com/office/officeart/2018/2/layout/IconLabelList"/>
    <dgm:cxn modelId="{A6C40956-9470-4BD2-A8DA-AFEC3BBED67E}" type="presParOf" srcId="{DD448A54-00C9-4B4A-9B6A-1D4B39531820}" destId="{697873EA-8ED8-45EC-9CA8-9F18E2C7F514}" srcOrd="3" destOrd="0" presId="urn:microsoft.com/office/officeart/2018/2/layout/IconLabelList"/>
    <dgm:cxn modelId="{17E3723E-E9E5-406C-A608-F333B29B21EE}" type="presParOf" srcId="{DD448A54-00C9-4B4A-9B6A-1D4B39531820}" destId="{1B984AF3-719F-4399-80C2-DC9B5AFB9872}" srcOrd="4" destOrd="0" presId="urn:microsoft.com/office/officeart/2018/2/layout/IconLabelList"/>
    <dgm:cxn modelId="{92A03910-E826-47FA-A121-F6E38A32B2FB}" type="presParOf" srcId="{1B984AF3-719F-4399-80C2-DC9B5AFB9872}" destId="{6F660627-C4A8-468F-9B1A-95B19DEB184F}" srcOrd="0" destOrd="0" presId="urn:microsoft.com/office/officeart/2018/2/layout/IconLabelList"/>
    <dgm:cxn modelId="{7A35923A-A80E-43CF-9DCF-CA6F97A8C5BD}" type="presParOf" srcId="{1B984AF3-719F-4399-80C2-DC9B5AFB9872}" destId="{5FF87F72-F483-4581-A600-DE5289D9F638}" srcOrd="1" destOrd="0" presId="urn:microsoft.com/office/officeart/2018/2/layout/IconLabelList"/>
    <dgm:cxn modelId="{BE7F74EB-B882-4A3D-8376-17ACB6EFB47E}" type="presParOf" srcId="{1B984AF3-719F-4399-80C2-DC9B5AFB9872}" destId="{9A45B0A8-027B-4D71-9612-FE4D302818A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C55EF-CD90-401A-A5F5-93979816D23D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8D9F6-A58D-458E-8EAF-4E9E33AF4DBE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Economic</a:t>
          </a:r>
          <a:r>
            <a:rPr lang="en-US" sz="2800" b="0" i="0" kern="1200" baseline="0"/>
            <a:t> – Scale &amp; control of supply chains</a:t>
          </a:r>
          <a:endParaRPr lang="en-US" sz="2800" kern="1200"/>
        </a:p>
      </dsp:txBody>
      <dsp:txXfrm>
        <a:off x="398656" y="1088253"/>
        <a:ext cx="2959127" cy="1837317"/>
      </dsp:txXfrm>
    </dsp:sp>
    <dsp:sp modelId="{86FDAA12-E362-4D7B-BFEE-9552508217A5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11D29-0E54-499A-B48C-62CBE830BA11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Digital</a:t>
          </a:r>
          <a:r>
            <a:rPr lang="en-US" sz="2800" b="0" i="0" kern="1200" baseline="0"/>
            <a:t> – Data ownership &amp; platform dominance</a:t>
          </a:r>
          <a:endParaRPr lang="en-US" sz="2800" kern="1200"/>
        </a:p>
      </dsp:txBody>
      <dsp:txXfrm>
        <a:off x="4155097" y="1088253"/>
        <a:ext cx="2959127" cy="1837317"/>
      </dsp:txXfrm>
    </dsp:sp>
    <dsp:sp modelId="{C609A693-96EC-47EB-8DF6-65BF6BC2F008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D6387-4DF2-4770-BDE8-2DE2950F4932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Political</a:t>
          </a:r>
          <a:r>
            <a:rPr lang="en-US" sz="2800" b="0" i="0" kern="1200" baseline="0"/>
            <a:t> – Lobbying and tax negotiation power</a:t>
          </a:r>
          <a:endParaRPr lang="en-US" sz="2800" kern="1200"/>
        </a:p>
      </dsp:txBody>
      <dsp:txXfrm>
        <a:off x="7911539" y="1088253"/>
        <a:ext cx="2959127" cy="18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A46D4-C571-4062-B01F-987B99140126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EC279-89E5-4ECC-9C75-55F92490DCCF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• MNCs use global structures to reduce tax.</a:t>
          </a:r>
          <a:endParaRPr lang="en-US" sz="2300" kern="1200"/>
        </a:p>
      </dsp:txBody>
      <dsp:txXfrm>
        <a:off x="59990" y="2654049"/>
        <a:ext cx="3226223" cy="720000"/>
      </dsp:txXfrm>
    </dsp:sp>
    <dsp:sp modelId="{56E27680-DE65-4953-8FAA-989A873A21C4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38F71-8F08-4962-8A15-DA41CE893830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• States compete instead of cooperating.</a:t>
          </a:r>
          <a:endParaRPr lang="en-US" sz="2300" kern="1200"/>
        </a:p>
      </dsp:txBody>
      <dsp:txXfrm>
        <a:off x="3850802" y="2654049"/>
        <a:ext cx="3226223" cy="720000"/>
      </dsp:txXfrm>
    </dsp:sp>
    <dsp:sp modelId="{6F660627-C4A8-468F-9B1A-95B19DEB184F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5B0A8-027B-4D71-9612-FE4D302818A3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• Result – billions lost in public revenue.</a:t>
          </a:r>
          <a:endParaRPr lang="en-US" sz="2300" kern="1200"/>
        </a:p>
      </dsp:txBody>
      <dsp:txXfrm>
        <a:off x="7641615" y="2654049"/>
        <a:ext cx="322622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83EB1-0446-4C49-B48B-5E5D518113A7}" type="datetimeFigureOut">
              <a:t>24/10/2025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375BB-0347-457A-BE9F-B7CE849D1153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5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A9DF6-3B96-4E6F-879B-63AA55A22795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966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2FD1-4BD0-D8CE-9A7C-F102A6906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482BB-EC11-76AF-6E58-115583702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DEBCA-3790-DB71-42A7-EE068A40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B7244-702E-94D8-744C-75FB9562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2C9EC-3704-E30F-DEDF-556BD4B5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793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ADB3-4F72-88DD-8E11-79A7DE72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1888F-C1E8-E8C8-5A5F-635031F57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1603A-73B4-62CD-4086-D55549C0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23D34-94BC-B75C-8B8E-D508CA41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62192-DD52-8F59-24FD-0E1E1001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33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0B9B2-0C69-3401-0C76-E7A5602EF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50F15-4086-52EA-DD09-1BE12F9C8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F9175-F0AD-BAF9-B2FD-D031EEE8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BE975-F3E4-4BC8-D38C-6F8417DF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DE54-742B-6AA5-DFAE-CDAA4762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289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3B82-B481-43B7-B15B-E8564CDE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B310-2CC6-5109-5258-C0F840CA3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08D5E-97B7-D6F3-D39E-322BF87B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87351-BC26-F832-644A-FE38998F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21F9C-D4D6-36A5-2741-25506166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220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D84D-28F6-201E-E44A-D6AEEB93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DBE77-9A28-64C2-872C-90584147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AF5FA-93AA-A6AE-C114-4ACA249C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0C255-954F-8334-F2C1-266B92F5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495FE-9F72-AC59-A95F-03D27E79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92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B32A-4C16-13B6-F061-97725B70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688F6-0322-88EE-48A4-2D2EE2BE5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97547-8AD3-D616-61B3-1E23D8A4A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76803-E099-46C3-B6E0-CB42E6C9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CFE48-B693-F3A0-44C5-C50ED546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AA3B1-3351-BD53-54AF-5E89D014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442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5C9E-A91B-D431-9587-146FB032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DA294-42D8-6F24-9DF2-00C148FF4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3724D-04B8-705E-F086-FAF08DB02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4740C-EB6D-79CF-DCCE-C6C8A2248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B131F-C1CD-5FC7-4980-0F974CB66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76499-78D3-D842-2037-92F04D72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34C05E-5E14-A59F-A0A4-86F8814C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FCEF9-9398-223F-4E34-6B3CAE54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693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5F1F-11A3-B4D7-67E1-FF2F7069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382EB-193F-B786-6A1E-A07B0361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6C80A-B661-E7C6-3B26-3A226ADC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A5DF7-BA76-7B27-2610-6843EB5E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602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3B903-739A-5D65-C8E4-02CCD2BA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52B91-CA0D-7902-FAA3-4A1CC347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E98B9-95B5-CE7B-6833-65EF52EA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05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AC65-1DEB-D74B-649F-1F982DD3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36DB1-5B8C-E6AF-76C5-6529C883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6956D-84C8-1290-B898-5B5C3C49C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3D43D-1609-AD6C-0A68-37AA28F4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69D86-48B5-3041-C6E1-8D7377E3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0BCB5-18FB-4969-65B2-E0979C0F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670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CE1F-08E7-1F8B-3A01-47611628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F9FAD-2652-B841-883E-D6D9C769C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65D45-3EFA-74B9-B8F2-C1C6D556B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D93C6-B1D3-90BD-60F2-75952C09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4578E-DD78-B1BF-7E5B-DA0C4AF6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B5B79-3166-D7A3-AEBB-AA17AA3A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32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B767-98F1-0084-8228-735AE4BD4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E2B5E-441F-5AE4-CE56-EF37AEC1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37209-D653-4008-A001-CEAC03C61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CBDD3-ACDF-44FD-96F6-275615C86BC8}" type="datetimeFigureOut">
              <a:rPr lang="en-IE" smtClean="0"/>
              <a:t>24/10/2025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F354D-7BD8-3555-5D37-34940659C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DD6F5-1EFA-C9C6-7BA2-63BF9764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86DD9-DEE9-420B-82DB-67873F7E302F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382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sualcapitalist.com/the-tech-giants-worth-compared-economies-countries/" TargetMode="External"/><Relationship Id="rId13" Type="http://schemas.openxmlformats.org/officeDocument/2006/relationships/hyperlink" Target="https://moodle.univ-lyon1.fr/pluginfile.php/2556130/mod_resource/content/1/Due%20diligence%20-%20a%20breakthrough%20in%20legislation.pdf" TargetMode="External"/><Relationship Id="rId3" Type="http://schemas.openxmlformats.org/officeDocument/2006/relationships/image" Target="../media/image29.svg"/><Relationship Id="rId7" Type="http://schemas.openxmlformats.org/officeDocument/2006/relationships/hyperlink" Target="https://moodle.univ-lyon1.fr/course/view.php?id=7571&amp;lang=fr" TargetMode="External"/><Relationship Id="rId12" Type="http://schemas.openxmlformats.org/officeDocument/2006/relationships/hyperlink" Target="https://moodle.univ-lyon1.fr/pluginfile.php/2556129/mod_resource/content/1/Digital%20companies%20internationalization.pdf" TargetMode="External"/><Relationship Id="rId17" Type="http://schemas.openxmlformats.org/officeDocument/2006/relationships/hyperlink" Target="https://moodle.univ-lyon1.fr/pluginfile.php/2556148/mod_resource/content/1/FDI%201970-Now.png" TargetMode="External"/><Relationship Id="rId2" Type="http://schemas.openxmlformats.org/officeDocument/2006/relationships/image" Target="../media/image28.png"/><Relationship Id="rId16" Type="http://schemas.openxmlformats.org/officeDocument/2006/relationships/hyperlink" Target="https://moodle.univ-lyon1.fr/pluginfile.php/2556133/mod_resource/content/1/Why%2015%25%20is%20not%20enoug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ends.google.com/trends/explore?q=%2Fg%2F11khcfz0y2,%2Fm%2F04st9hr&amp;hl=en-GB" TargetMode="External"/><Relationship Id="rId11" Type="http://schemas.openxmlformats.org/officeDocument/2006/relationships/hyperlink" Target="https://moodle.univ-lyon1.fr/pluginfile.php/2556128/mod_resource/content/1/Corporate-Power-Module.pdf" TargetMode="External"/><Relationship Id="rId5" Type="http://schemas.openxmlformats.org/officeDocument/2006/relationships/hyperlink" Target="https://centaur.reading.ac.uk/100058/1/JIBS_Manuscript%20for%20Centaur.pdf" TargetMode="External"/><Relationship Id="rId15" Type="http://schemas.openxmlformats.org/officeDocument/2006/relationships/hyperlink" Target="https://moodle.univ-lyon1.fr/pluginfile.php/2556132/mod_resource/content/1/TNC%20digital%20companies%20%20internationalization.pdf" TargetMode="External"/><Relationship Id="rId10" Type="http://schemas.openxmlformats.org/officeDocument/2006/relationships/hyperlink" Target="https://moodle.univ-lyon1.fr/pluginfile.php/2556127/mod_resource/content/1/Apple%20must%20pay%2013%20billion%20euros%20in%20back%20taxes%202024.pdf" TargetMode="External"/><Relationship Id="rId4" Type="http://schemas.openxmlformats.org/officeDocument/2006/relationships/hyperlink" Target="https://www.theguardian.com/media/greenslade/2016/aug/31/newspapers-divide-over-the-lessons-of-the-11bn-apple-tax-demand" TargetMode="External"/><Relationship Id="rId9" Type="http://schemas.openxmlformats.org/officeDocument/2006/relationships/hyperlink" Target="https://moodle.univ-lyon1.fr/pluginfile.php/2556120/mod_resource/content/1/Apple%20and%20taxes%202016.pdf" TargetMode="External"/><Relationship Id="rId14" Type="http://schemas.openxmlformats.org/officeDocument/2006/relationships/hyperlink" Target="https://moodle.univ-lyon1.fr/pluginfile.php/2556131/mod_resource/content/1/Luxemburg%20SP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F3949D-0D78-55C7-4570-5C2D6D623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IE" sz="5200">
                <a:solidFill>
                  <a:schemeClr val="tx2"/>
                </a:solidFill>
              </a:rPr>
              <a:t>Are MNCs Superpowerful?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8B711-1808-A4D0-447F-CEA888EDB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en-IE">
                <a:solidFill>
                  <a:schemeClr val="tx2"/>
                </a:solidFill>
              </a:rPr>
              <a:t>Epainette | John | Jack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318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05A06-5548-0CC3-7016-BE2BFA63E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/>
              <a:t>The 15 % Global Minimum Tax: Reform or Illusion</a:t>
            </a:r>
          </a:p>
        </p:txBody>
      </p:sp>
      <p:sp>
        <p:nvSpPr>
          <p:cNvPr id="20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E486A-BB09-8FC1-62E4-1B48E8FE0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700"/>
              <a:t>• OECD plan: minimum 15 % tax on large firms.</a:t>
            </a:r>
            <a:endParaRPr lang="en-US"/>
          </a:p>
          <a:p>
            <a:pPr algn="l"/>
            <a:r>
              <a:rPr lang="en-US" sz="1700"/>
              <a:t>• Goal – stop profit shifting to low-tax states.</a:t>
            </a:r>
            <a:endParaRPr lang="en-US" sz="1700">
              <a:ea typeface="Calibri" panose="020F0502020204030204"/>
              <a:cs typeface="Calibri" panose="020F0502020204030204"/>
            </a:endParaRPr>
          </a:p>
          <a:p>
            <a:pPr algn="l"/>
            <a:r>
              <a:rPr lang="en-US" sz="1700"/>
              <a:t>• Problem – 15 % is too low.</a:t>
            </a:r>
            <a:endParaRPr lang="en-US" sz="1700">
              <a:ea typeface="Calibri" panose="020F0502020204030204"/>
              <a:cs typeface="Calibri" panose="020F0502020204030204"/>
            </a:endParaRPr>
          </a:p>
          <a:p>
            <a:pPr algn="l"/>
            <a:r>
              <a:rPr lang="en-US" sz="1700"/>
              <a:t>• May legitimize tax avoidance instead of ending it.</a:t>
            </a:r>
            <a:endParaRPr lang="en-US" sz="17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AD0DBD16-12A0-0862-CFA1-0D647028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0" r="2453" b="3"/>
          <a:stretch>
            <a:fillRect/>
          </a:stretch>
        </p:blipFill>
        <p:spPr>
          <a:xfrm>
            <a:off x="5124450" y="623339"/>
            <a:ext cx="6657213" cy="55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32580-EA56-D052-5C0D-33899D82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3400">
                <a:solidFill>
                  <a:srgbClr val="FFFFFF"/>
                </a:solidFill>
              </a:rPr>
              <a:t>Scales balancing ‘Corporate Power’ vs ‘Public Interest</a:t>
            </a:r>
            <a:endParaRPr lang="en-IE" sz="34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C0A894-C39B-49D0-3AC8-603E488D6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34692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38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91F50-9169-BB7F-7A5D-AEB0D22A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Combatting a Superpower?</a:t>
            </a:r>
            <a:br>
              <a:rPr lang="en-US" sz="3400"/>
            </a:br>
            <a:r>
              <a:rPr lang="en-US" sz="3400"/>
              <a:t>EU Due Diligence Directive (2024)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B70CF-A483-164E-2AD9-5D11A70031E9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Applies to all firms with €450 M+ turnover.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Must prevent human-rights &amp; environmental harms.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Fines = 5 % of global turnover for non-compliance.</a:t>
            </a:r>
          </a:p>
        </p:txBody>
      </p:sp>
      <p:pic>
        <p:nvPicPr>
          <p:cNvPr id="7" name="Content Placeholder 6" descr="A building with many flags&#10;&#10;AI-generated content may be incorrect.">
            <a:extLst>
              <a:ext uri="{FF2B5EF4-FFF2-40B4-BE49-F238E27FC236}">
                <a16:creationId xmlns:a16="http://schemas.microsoft.com/office/drawing/2014/main" id="{0F2160F4-8C0C-71F5-DF16-226DA5D74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201" r="26344" b="-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949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D45A-16CE-87DC-F417-265F2758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en-IE" sz="3200">
                <a:ea typeface="Calibri Light"/>
                <a:cs typeface="Calibri Light"/>
              </a:rPr>
              <a:t>The Digital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9FD68-E45D-45DC-429D-6D7B4FA4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2000">
                <a:ea typeface="+mn-lt"/>
                <a:cs typeface="+mn-lt"/>
              </a:rPr>
              <a:t>Traditional indexes like FDI miss digital reach.</a:t>
            </a:r>
          </a:p>
          <a:p>
            <a:endParaRPr lang="en-IE" sz="2000">
              <a:ea typeface="+mn-lt"/>
              <a:cs typeface="+mn-lt"/>
            </a:endParaRPr>
          </a:p>
          <a:p>
            <a:r>
              <a:rPr lang="en-IE" sz="2000">
                <a:ea typeface="+mn-lt"/>
                <a:cs typeface="+mn-lt"/>
              </a:rPr>
              <a:t>New Google Trends measure tracks global recognition.</a:t>
            </a:r>
            <a:endParaRPr lang="en-IE" sz="2000"/>
          </a:p>
          <a:p>
            <a:endParaRPr lang="en-IE" sz="2000">
              <a:ea typeface="+mn-lt"/>
              <a:cs typeface="+mn-lt"/>
            </a:endParaRPr>
          </a:p>
          <a:p>
            <a:r>
              <a:rPr lang="en-IE" sz="2000">
                <a:ea typeface="+mn-lt"/>
                <a:cs typeface="+mn-lt"/>
              </a:rPr>
              <a:t>Alphabet’s DOI (0.627) &gt; Samsung’s (0.463).</a:t>
            </a:r>
            <a:endParaRPr lang="en-IE" sz="2000">
              <a:ea typeface="Calibri"/>
              <a:cs typeface="Calibri"/>
            </a:endParaRPr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EF70B981-B114-86D9-6527-C6AFA13240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861"/>
          <a:stretch>
            <a:fillRect/>
          </a:stretch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0122AD9-09EC-F4E8-11EC-40784A83FC07}"/>
              </a:ext>
            </a:extLst>
          </p:cNvPr>
          <p:cNvSpPr txBox="1"/>
          <p:nvPr/>
        </p:nvSpPr>
        <p:spPr>
          <a:xfrm>
            <a:off x="5110705" y="5976601"/>
            <a:ext cx="64111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i="1">
                <a:ea typeface="Calibri"/>
                <a:cs typeface="Calibri"/>
              </a:rPr>
              <a:t>Google Trends: ChatGPT Vs. Apple searches in past 12 months.</a:t>
            </a:r>
          </a:p>
        </p:txBody>
      </p:sp>
    </p:spTree>
    <p:extLst>
      <p:ext uri="{BB962C8B-B14F-4D97-AF65-F5344CB8AC3E}">
        <p14:creationId xmlns:p14="http://schemas.microsoft.com/office/powerpoint/2010/main" val="153920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FCFE8-7935-3897-3C73-15A26BEC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IE" sz="3700">
                <a:ea typeface="Calibri Light"/>
                <a:cs typeface="Calibri Light"/>
              </a:rPr>
              <a:t>Comparing Power: MNC's Vs. States</a:t>
            </a:r>
            <a:endParaRPr lang="en-IE" sz="37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D0210-87C2-251A-BB80-45E046E4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2000">
                <a:ea typeface="Calibri"/>
                <a:cs typeface="Calibri"/>
              </a:rPr>
              <a:t>Apple's market cap is $3.85T. That is </a:t>
            </a:r>
            <a:r>
              <a:rPr lang="en-IE" sz="2000">
                <a:ea typeface="+mn-lt"/>
                <a:cs typeface="+mn-lt"/>
              </a:rPr>
              <a:t>≈ 6x Ireland's GDP of $585B.</a:t>
            </a:r>
          </a:p>
          <a:p>
            <a:r>
              <a:rPr lang="en-IE" sz="2000">
                <a:ea typeface="Calibri"/>
                <a:cs typeface="Calibri"/>
              </a:rPr>
              <a:t>Across all meta platforms there is 3.35 Billion daily users. That is greater than the population of India &amp; China combined.</a:t>
            </a:r>
          </a:p>
          <a:p>
            <a:pPr marL="0" indent="0">
              <a:buNone/>
            </a:pPr>
            <a:br>
              <a:rPr lang="en-IE" sz="2000">
                <a:ea typeface="Calibri"/>
                <a:cs typeface="Calibri"/>
              </a:rPr>
            </a:br>
            <a:endParaRPr lang="en-IE" sz="2000">
              <a:ea typeface="Calibri"/>
              <a:cs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ch Giants Country GDP Amazon">
            <a:extLst>
              <a:ext uri="{FF2B5EF4-FFF2-40B4-BE49-F238E27FC236}">
                <a16:creationId xmlns:a16="http://schemas.microsoft.com/office/drawing/2014/main" id="{3C9B1074-5646-5B85-14FF-98D4A712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27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DCBD1-7F17-90C1-1178-2A6919ED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IE" sz="4000">
                <a:ea typeface="+mj-lt"/>
                <a:cs typeface="+mj-lt"/>
              </a:rPr>
              <a:t>Why Regulation Struggles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F0432-9028-0245-88F9-35F5743D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IE">
                <a:ea typeface="+mn-lt"/>
                <a:cs typeface="+mn-lt"/>
              </a:rPr>
              <a:t>Digital Innovation is faster than Policy.</a:t>
            </a:r>
          </a:p>
          <a:p>
            <a:pPr marL="457200" indent="-457200"/>
            <a:r>
              <a:rPr lang="en-IE">
                <a:ea typeface="+mn-lt"/>
                <a:cs typeface="+mn-lt"/>
              </a:rPr>
              <a:t>Assets &amp; sales can be in different countries.</a:t>
            </a:r>
          </a:p>
          <a:p>
            <a:pPr marL="457200" indent="-457200"/>
            <a:r>
              <a:rPr lang="en-IE">
                <a:ea typeface="+mn-lt"/>
                <a:cs typeface="+mn-lt"/>
              </a:rPr>
              <a:t>Traditional tax models don’t fit virtual operations.</a:t>
            </a:r>
            <a:endParaRPr lang="en-IE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map of the world with different logos&#10;&#10;AI-generated content may be incorrect.">
            <a:extLst>
              <a:ext uri="{FF2B5EF4-FFF2-40B4-BE49-F238E27FC236}">
                <a16:creationId xmlns:a16="http://schemas.microsoft.com/office/drawing/2014/main" id="{519A3519-7FF9-5013-7945-19FDC7E7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15" r="19340" b="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3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0C83-E164-F177-9EDA-87E339F7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IE" sz="3600">
                <a:ea typeface="Calibri Light"/>
                <a:cs typeface="Calibri Light"/>
              </a:rPr>
              <a:t>Is Change Coming?</a:t>
            </a:r>
            <a:endParaRPr lang="en-IE" sz="3600"/>
          </a:p>
        </p:txBody>
      </p:sp>
      <p:pic>
        <p:nvPicPr>
          <p:cNvPr id="4" name="Picture 3" descr="A cartoon of a building and a globe&#10;&#10;AI-generated content may be incorrect.">
            <a:extLst>
              <a:ext uri="{FF2B5EF4-FFF2-40B4-BE49-F238E27FC236}">
                <a16:creationId xmlns:a16="http://schemas.microsoft.com/office/drawing/2014/main" id="{D1DF7477-3F56-6A21-0CE1-182FC00BE0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5" b="42780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EE0CE-69F8-5924-055A-8F75F8E1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1800">
                <a:ea typeface="Calibri"/>
                <a:cs typeface="Calibri"/>
              </a:rPr>
              <a:t>The Global minimum tax of 15% percent is a small step towards bring change, However there is weaknesses.</a:t>
            </a:r>
            <a:endParaRPr lang="en-US" sz="1800"/>
          </a:p>
          <a:p>
            <a:r>
              <a:rPr lang="en-IE" sz="1800">
                <a:ea typeface="Calibri"/>
                <a:cs typeface="Calibri"/>
              </a:rPr>
              <a:t>EU Due Dilligence links </a:t>
            </a:r>
            <a:r>
              <a:rPr lang="en-IE" sz="1800">
                <a:ea typeface="+mn-lt"/>
                <a:cs typeface="+mn-lt"/>
              </a:rPr>
              <a:t>profits to social &amp; environmental responsibility.</a:t>
            </a:r>
            <a:endParaRPr lang="en-IE" sz="1800"/>
          </a:p>
          <a:p>
            <a:r>
              <a:rPr lang="en-IE" sz="1800">
                <a:ea typeface="Calibri"/>
                <a:cs typeface="Calibri"/>
              </a:rPr>
              <a:t>New Digital Metrics expose the reach of digital corporations.</a:t>
            </a:r>
          </a:p>
        </p:txBody>
      </p:sp>
    </p:spTree>
    <p:extLst>
      <p:ext uri="{BB962C8B-B14F-4D97-AF65-F5344CB8AC3E}">
        <p14:creationId xmlns:p14="http://schemas.microsoft.com/office/powerpoint/2010/main" val="145015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ED4CB-D2EC-7860-49B6-25C5E846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IE" sz="3600">
                <a:solidFill>
                  <a:schemeClr val="tx2"/>
                </a:solidFill>
              </a:rPr>
              <a:t>References</a:t>
            </a:r>
          </a:p>
        </p:txBody>
      </p:sp>
      <p:pic>
        <p:nvPicPr>
          <p:cNvPr id="7" name="Graphic 6" descr="Poi">
            <a:extLst>
              <a:ext uri="{FF2B5EF4-FFF2-40B4-BE49-F238E27FC236}">
                <a16:creationId xmlns:a16="http://schemas.microsoft.com/office/drawing/2014/main" id="{6A0168EE-D8B9-E9C8-4691-95983AEFA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20B27-2BA2-5678-0C5E-C7EAA9D4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600">
                <a:solidFill>
                  <a:schemeClr val="tx2"/>
                </a:solidFill>
                <a:hlinkClick r:id="rId4"/>
              </a:rPr>
              <a:t>https://www.theguardian.com/media/greenslade/2016/aug/31/newspapers-divide-over-the-lessons-of-the-11bn-apple-tax-demand</a:t>
            </a:r>
            <a:endParaRPr lang="en-IE" sz="600">
              <a:solidFill>
                <a:schemeClr val="tx2"/>
              </a:solidFill>
            </a:endParaRPr>
          </a:p>
          <a:p>
            <a:r>
              <a:rPr lang="en-IE" sz="600">
                <a:solidFill>
                  <a:schemeClr val="tx2"/>
                </a:solidFill>
              </a:rPr>
              <a:t>🔗 </a:t>
            </a:r>
            <a:r>
              <a:rPr lang="en-IE" sz="600">
                <a:solidFill>
                  <a:schemeClr val="tx2"/>
                </a:solidFill>
                <a:hlinkClick r:id="rId5"/>
              </a:rPr>
              <a:t>https://centaur.reading.ac.uk/100058/1/JIBS_Manuscript%20for%20Centaur.pdf</a:t>
            </a:r>
            <a:endParaRPr lang="en-IE" sz="600">
              <a:solidFill>
                <a:schemeClr val="tx2"/>
              </a:solidFill>
              <a:ea typeface="Calibri"/>
              <a:cs typeface="Calibri"/>
              <a:hlinkClick r:id="rId5"/>
            </a:endParaRPr>
          </a:p>
          <a:p>
            <a:r>
              <a:rPr lang="en-IE" sz="600">
                <a:solidFill>
                  <a:schemeClr val="tx2"/>
                </a:solidFill>
                <a:ea typeface="+mn-lt"/>
                <a:cs typeface="+mn-lt"/>
                <a:hlinkClick r:id="rId6"/>
              </a:rPr>
              <a:t>ChatGPT, Apple - Explore - Google Trends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IE" sz="600">
                <a:solidFill>
                  <a:schemeClr val="tx2"/>
                </a:solidFill>
                <a:ea typeface="Calibri"/>
                <a:cs typeface="Calibri"/>
                <a:hlinkClick r:id="rId7"/>
              </a:rPr>
              <a:t>https://moodle.univ-lyon1.fr/course/view.php?id=7571&amp;lang=fr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IE" sz="600">
                <a:solidFill>
                  <a:schemeClr val="tx2"/>
                </a:solidFill>
                <a:ea typeface="+mn-lt"/>
                <a:cs typeface="+mn-lt"/>
                <a:hlinkClick r:id="rId8"/>
              </a:rPr>
              <a:t>The World's Tech Giants, Compared to the Size of Economies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IE" sz="600">
                <a:solidFill>
                  <a:schemeClr val="tx2"/>
                </a:solidFill>
                <a:ea typeface="Calibri"/>
                <a:cs typeface="Calibri"/>
                <a:hlinkClick r:id="rId9"/>
              </a:rPr>
              <a:t>https://moodle.univ-lyon1.fr/pluginfile.php/2556120/mod_resource/content/1/Apple%20and%20taxes%202016.pdf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IE" sz="600">
                <a:solidFill>
                  <a:schemeClr val="tx2"/>
                </a:solidFill>
                <a:ea typeface="Calibri"/>
                <a:cs typeface="Calibri"/>
                <a:hlinkClick r:id="rId10"/>
              </a:rPr>
              <a:t>https://moodle.univ-lyon1.fr/pluginfile.php/2556127/mod_resource/content/1/Apple%20must%20pay%2013%20billion%20euros%20in%20back%20taxes%202024.pdf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IE" sz="600">
                <a:solidFill>
                  <a:schemeClr val="tx2"/>
                </a:solidFill>
                <a:ea typeface="Calibri"/>
                <a:cs typeface="Calibri"/>
                <a:hlinkClick r:id="rId11"/>
              </a:rPr>
              <a:t>https://moodle.univ-lyon1.fr/pluginfile.php/2556128/mod_resource/content/1/Corporate-Power-Module.pdf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IE" sz="600">
                <a:solidFill>
                  <a:schemeClr val="tx2"/>
                </a:solidFill>
                <a:ea typeface="Calibri"/>
                <a:cs typeface="Calibri"/>
                <a:hlinkClick r:id="rId12"/>
              </a:rPr>
              <a:t>https://moodle.univ-lyon1.fr/pluginfile.php/2556129/mod_resource/content/1/Digital%20companies%20internationalization.pdf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IE" sz="600">
                <a:solidFill>
                  <a:schemeClr val="tx2"/>
                </a:solidFill>
                <a:ea typeface="Calibri"/>
                <a:cs typeface="Calibri"/>
                <a:hlinkClick r:id="rId13"/>
              </a:rPr>
              <a:t>https://moodle.univ-lyon1.fr/pluginfile.php/2556130/mod_resource/content/1/Due%20diligence%20-%20a%20breakthrough%20in%20legislation.pdf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IE" sz="600">
                <a:solidFill>
                  <a:schemeClr val="tx2"/>
                </a:solidFill>
                <a:ea typeface="Calibri"/>
                <a:cs typeface="Calibri"/>
                <a:hlinkClick r:id="rId14"/>
              </a:rPr>
              <a:t>https://moodle.univ-lyon1.fr/pluginfile.php/2556131/mod_resource/content/1/Luxemburg%20SPE.pdf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IE" sz="600">
                <a:solidFill>
                  <a:schemeClr val="tx2"/>
                </a:solidFill>
                <a:ea typeface="Calibri"/>
                <a:cs typeface="Calibri"/>
                <a:hlinkClick r:id="rId15"/>
              </a:rPr>
              <a:t>https://moodle.univ-lyon1.fr/pluginfile.php/2556132/mod_resource/content/1/TNC%20digital%20companies%20%20internationalization.pdf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IE" sz="600">
                <a:solidFill>
                  <a:schemeClr val="tx2"/>
                </a:solidFill>
                <a:ea typeface="Calibri"/>
                <a:cs typeface="Calibri"/>
                <a:hlinkClick r:id="rId16"/>
              </a:rPr>
              <a:t>https://moodle.univ-lyon1.fr/pluginfile.php/2556133/mod_resource/content/1/Why%2015%25%20is%20not%20enough.pdf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IE" sz="600">
                <a:solidFill>
                  <a:schemeClr val="tx2"/>
                </a:solidFill>
                <a:ea typeface="Calibri"/>
                <a:cs typeface="Calibri"/>
                <a:hlinkClick r:id="rId17"/>
              </a:rPr>
              <a:t>https://moodle.univ-lyon1.fr/pluginfile.php/2556148/mod_resource/content/1/FDI%201970-Now.png</a:t>
            </a:r>
            <a:endParaRPr lang="en-IE" sz="600">
              <a:solidFill>
                <a:schemeClr val="tx2"/>
              </a:solidFill>
              <a:ea typeface="+mn-lt"/>
              <a:cs typeface="+mn-lt"/>
            </a:endParaRPr>
          </a:p>
          <a:p>
            <a:endParaRPr lang="en-IE" sz="60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IE" sz="600">
              <a:solidFill>
                <a:schemeClr val="tx2"/>
              </a:solidFill>
              <a:ea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484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0B810-0585-0305-5B4F-E7A6FC21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IE" sz="3600">
                <a:solidFill>
                  <a:schemeClr val="tx2"/>
                </a:solidFill>
              </a:rPr>
              <a:t>What will we talk about?</a:t>
            </a:r>
          </a:p>
        </p:txBody>
      </p:sp>
      <p:pic>
        <p:nvPicPr>
          <p:cNvPr id="7" name="Graphic 6" descr="Questionnaire">
            <a:extLst>
              <a:ext uri="{FF2B5EF4-FFF2-40B4-BE49-F238E27FC236}">
                <a16:creationId xmlns:a16="http://schemas.microsoft.com/office/drawing/2014/main" id="{0FBB3F36-CD86-DB27-0254-5B96045AF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EAB64-2D81-B59F-D505-8F99E41C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IE" sz="1800">
                <a:solidFill>
                  <a:schemeClr val="tx2"/>
                </a:solidFill>
              </a:rPr>
              <a:t>Sources of MNC’s power</a:t>
            </a:r>
          </a:p>
          <a:p>
            <a:r>
              <a:rPr lang="en-IE" sz="1800">
                <a:solidFill>
                  <a:schemeClr val="tx2"/>
                </a:solidFill>
              </a:rPr>
              <a:t>The evolvement of MNC’s</a:t>
            </a:r>
          </a:p>
          <a:p>
            <a:r>
              <a:rPr lang="en-IE" sz="1800">
                <a:solidFill>
                  <a:schemeClr val="tx2"/>
                </a:solidFill>
              </a:rPr>
              <a:t>Case Study: Apple + Ireland</a:t>
            </a:r>
          </a:p>
          <a:p>
            <a:r>
              <a:rPr lang="en-IE" sz="1800">
                <a:solidFill>
                  <a:schemeClr val="tx2"/>
                </a:solidFill>
              </a:rPr>
              <a:t>Case Study: Luxembourg</a:t>
            </a:r>
          </a:p>
          <a:p>
            <a:r>
              <a:rPr lang="en-IE" sz="1800">
                <a:solidFill>
                  <a:schemeClr val="tx2"/>
                </a:solidFill>
              </a:rPr>
              <a:t>Corporate Tax Rates</a:t>
            </a:r>
          </a:p>
          <a:p>
            <a:r>
              <a:rPr lang="en-IE" sz="1800">
                <a:solidFill>
                  <a:schemeClr val="tx2"/>
                </a:solidFill>
                <a:ea typeface="Calibri"/>
                <a:cs typeface="Calibri"/>
              </a:rPr>
              <a:t>MNC's Vs. Nations</a:t>
            </a:r>
          </a:p>
          <a:p>
            <a:r>
              <a:rPr lang="en-IE" sz="1800">
                <a:solidFill>
                  <a:schemeClr val="tx2"/>
                </a:solidFill>
                <a:ea typeface="Calibri"/>
                <a:cs typeface="Calibri"/>
              </a:rPr>
              <a:t>Regulations Combating MNC's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537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9706C-9BE3-F0DA-257D-FEC3E784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Setting the Stage (Global FDI)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36F3C7-31B9-D4DC-04EE-D7A5FF0A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433" y="1690688"/>
            <a:ext cx="9004253" cy="4351338"/>
          </a:xfrm>
        </p:spPr>
      </p:pic>
    </p:spTree>
    <p:extLst>
      <p:ext uri="{BB962C8B-B14F-4D97-AF65-F5344CB8AC3E}">
        <p14:creationId xmlns:p14="http://schemas.microsoft.com/office/powerpoint/2010/main" val="253524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20F30-FA75-EC30-8505-CAF5B0F1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IE" sz="4000">
                <a:solidFill>
                  <a:srgbClr val="FFFFFF"/>
                </a:solidFill>
              </a:rPr>
              <a:t>Sources of MNC Power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91712619-B965-B433-A026-824F7C77B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62071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23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F7D91-465F-D39E-1456-B56ADD35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IE" sz="4000">
                <a:solidFill>
                  <a:srgbClr val="FFFFFF"/>
                </a:solidFill>
              </a:rPr>
              <a:t>The evolvement of Multinationals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B3DBD-4EBE-C533-0B8B-3304D69CA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Rise of </a:t>
            </a:r>
            <a:r>
              <a:rPr lang="en-GB" sz="2000" b="1"/>
              <a:t>DMNEs</a:t>
            </a:r>
            <a:r>
              <a:rPr lang="en-GB" sz="2000"/>
              <a:t> – Digital Multinational Enterprises.</a:t>
            </a:r>
            <a:br>
              <a:rPr lang="en-GB" sz="2000"/>
            </a:br>
            <a:r>
              <a:rPr lang="en-GB" sz="2000"/>
              <a:t>• “Asset-light but globally visible”-UNCTAD</a:t>
            </a:r>
            <a:br>
              <a:rPr lang="en-GB" sz="2000"/>
            </a:br>
            <a:r>
              <a:rPr lang="en-GB" sz="2000"/>
              <a:t>• Example: </a:t>
            </a:r>
            <a:r>
              <a:rPr lang="en-GB" sz="2000" err="1"/>
              <a:t>ChatGPT</a:t>
            </a:r>
            <a:r>
              <a:rPr lang="en-GB" sz="2000"/>
              <a:t> reached 162 countries in 5 months.</a:t>
            </a:r>
            <a:endParaRPr lang="en-IE" sz="2000"/>
          </a:p>
        </p:txBody>
      </p:sp>
      <p:pic>
        <p:nvPicPr>
          <p:cNvPr id="4098" name="Picture 2" descr="Shell USA - Wikipedia">
            <a:extLst>
              <a:ext uri="{FF2B5EF4-FFF2-40B4-BE49-F238E27FC236}">
                <a16:creationId xmlns:a16="http://schemas.microsoft.com/office/drawing/2014/main" id="{6DA2FB25-5E7B-48F3-8C86-B406754B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63" y="415943"/>
            <a:ext cx="1637982" cy="15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ogle">
            <a:extLst>
              <a:ext uri="{FF2B5EF4-FFF2-40B4-BE49-F238E27FC236}">
                <a16:creationId xmlns:a16="http://schemas.microsoft.com/office/drawing/2014/main" id="{D5E5AA66-EC23-C5CA-CBA6-F45919D6D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478" y="1374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F32E063-23DC-B7F9-A894-B1B811D1AA20}"/>
              </a:ext>
            </a:extLst>
          </p:cNvPr>
          <p:cNvSpPr/>
          <p:nvPr/>
        </p:nvSpPr>
        <p:spPr>
          <a:xfrm>
            <a:off x="8237300" y="1333479"/>
            <a:ext cx="721360" cy="589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52B6605-1043-6E4E-D4EA-778365ECABBB}"/>
              </a:ext>
            </a:extLst>
          </p:cNvPr>
          <p:cNvSpPr/>
          <p:nvPr/>
        </p:nvSpPr>
        <p:spPr>
          <a:xfrm>
            <a:off x="8213021" y="428144"/>
            <a:ext cx="721360" cy="589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952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626E1-4A5A-8AC5-03EF-6CDBF5F7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1: Apple and Ireland</a:t>
            </a:r>
          </a:p>
        </p:txBody>
      </p:sp>
      <p:pic>
        <p:nvPicPr>
          <p:cNvPr id="2050" name="Picture 2" descr="Newspapers divide over the lessons of the £11bn Apple tax demand | Roy  Greenslade | The Guardian">
            <a:extLst>
              <a:ext uri="{FF2B5EF4-FFF2-40B4-BE49-F238E27FC236}">
                <a16:creationId xmlns:a16="http://schemas.microsoft.com/office/drawing/2014/main" id="{BFB4043C-82DD-5F7C-3AAA-BDC80FDF39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4" y="42969"/>
            <a:ext cx="5114362" cy="30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text&#10;&#10;Description automatically generated">
            <a:extLst>
              <a:ext uri="{FF2B5EF4-FFF2-40B4-BE49-F238E27FC236}">
                <a16:creationId xmlns:a16="http://schemas.microsoft.com/office/drawing/2014/main" id="{0EBFD84B-5C62-C936-E8C6-7E5D3897B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62" y="3501401"/>
            <a:ext cx="7331897" cy="3048908"/>
          </a:xfrm>
          <a:prstGeom prst="rect">
            <a:avLst/>
          </a:prstGeom>
        </p:spPr>
      </p:pic>
      <p:pic>
        <p:nvPicPr>
          <p:cNvPr id="2054" name="Picture 6" descr="Ireland Apple tax state aid ruling">
            <a:extLst>
              <a:ext uri="{FF2B5EF4-FFF2-40B4-BE49-F238E27FC236}">
                <a16:creationId xmlns:a16="http://schemas.microsoft.com/office/drawing/2014/main" id="{32080944-93D1-5C17-204F-87011F259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66" y="557383"/>
            <a:ext cx="2986350" cy="22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8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8B9C-667F-8646-25BA-6C562C77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€14 Billion Battle – Who Really Won?</a:t>
            </a:r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3A5E65-9CD4-413C-B2CE-E49668F79164}"/>
              </a:ext>
            </a:extLst>
          </p:cNvPr>
          <p:cNvSpPr/>
          <p:nvPr/>
        </p:nvSpPr>
        <p:spPr>
          <a:xfrm>
            <a:off x="4124960" y="3175993"/>
            <a:ext cx="3068320" cy="149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2018: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Apple pays into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escrow account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not to Ireland.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87C2EB-A6DB-A6A6-ED7A-2BDD64FF94C7}"/>
              </a:ext>
            </a:extLst>
          </p:cNvPr>
          <p:cNvSpPr/>
          <p:nvPr/>
        </p:nvSpPr>
        <p:spPr>
          <a:xfrm>
            <a:off x="157834" y="3262512"/>
            <a:ext cx="3068320" cy="1325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2016: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 orders Apple to repay €13B + interest to Ireland</a:t>
            </a:r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4ECE09-0BED-0713-049D-026E0BF5EB4D}"/>
              </a:ext>
            </a:extLst>
          </p:cNvPr>
          <p:cNvSpPr/>
          <p:nvPr/>
        </p:nvSpPr>
        <p:spPr>
          <a:xfrm>
            <a:off x="8178800" y="3160753"/>
            <a:ext cx="3068320" cy="149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2020: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 court sides with Apple – case overturned.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297994-73EB-3E48-B344-93B0FB54543A}"/>
              </a:ext>
            </a:extLst>
          </p:cNvPr>
          <p:cNvSpPr/>
          <p:nvPr/>
        </p:nvSpPr>
        <p:spPr>
          <a:xfrm>
            <a:off x="8178800" y="5268913"/>
            <a:ext cx="3068320" cy="149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2023–2024: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 appeals again to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ECJ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ECJ favors with EU </a:t>
            </a:r>
            <a:endParaRPr lang="en-IE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F08BC44-8570-C13F-EFC2-9CA83E3948C9}"/>
              </a:ext>
            </a:extLst>
          </p:cNvPr>
          <p:cNvSpPr/>
          <p:nvPr/>
        </p:nvSpPr>
        <p:spPr>
          <a:xfrm>
            <a:off x="3314877" y="3614754"/>
            <a:ext cx="721360" cy="589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E0F83C4-CC5E-0E0C-825D-E40762270872}"/>
              </a:ext>
            </a:extLst>
          </p:cNvPr>
          <p:cNvSpPr/>
          <p:nvPr/>
        </p:nvSpPr>
        <p:spPr>
          <a:xfrm>
            <a:off x="7282003" y="3630494"/>
            <a:ext cx="721360" cy="589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4EA4F61-4D8E-8D39-F053-27E22F5E4A29}"/>
              </a:ext>
            </a:extLst>
          </p:cNvPr>
          <p:cNvSpPr/>
          <p:nvPr/>
        </p:nvSpPr>
        <p:spPr>
          <a:xfrm>
            <a:off x="9428480" y="4708586"/>
            <a:ext cx="568960" cy="49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 descr="Court of Justice of the European Union ...">
            <a:extLst>
              <a:ext uri="{FF2B5EF4-FFF2-40B4-BE49-F238E27FC236}">
                <a16:creationId xmlns:a16="http://schemas.microsoft.com/office/drawing/2014/main" id="{A454E31B-3F1A-198E-67FB-08C80240F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58" y="1580149"/>
            <a:ext cx="1580604" cy="15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Apple Logo And Brand: The Iconic ...">
            <a:extLst>
              <a:ext uri="{FF2B5EF4-FFF2-40B4-BE49-F238E27FC236}">
                <a16:creationId xmlns:a16="http://schemas.microsoft.com/office/drawing/2014/main" id="{939C9559-F7C8-52F6-39E3-BD4C53CA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1" y="2060105"/>
            <a:ext cx="1936079" cy="1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pte / Escrow account - IEFW - Logistique et Transport">
            <a:extLst>
              <a:ext uri="{FF2B5EF4-FFF2-40B4-BE49-F238E27FC236}">
                <a16:creationId xmlns:a16="http://schemas.microsoft.com/office/drawing/2014/main" id="{6CA6B5C4-94F6-8E3E-33D9-CD7094EC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97" y="1958346"/>
            <a:ext cx="987603" cy="12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reland Flag | American Flags Express">
            <a:extLst>
              <a:ext uri="{FF2B5EF4-FFF2-40B4-BE49-F238E27FC236}">
                <a16:creationId xmlns:a16="http://schemas.microsoft.com/office/drawing/2014/main" id="{5508F2A3-0CA7-3347-15F8-3BA99DCD0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11" y="5147959"/>
            <a:ext cx="1631652" cy="163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4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2" name="Rectangle 310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Current view (from the road) of the Apple campus in Cork, Ireland.">
            <a:extLst>
              <a:ext uri="{FF2B5EF4-FFF2-40B4-BE49-F238E27FC236}">
                <a16:creationId xmlns:a16="http://schemas.microsoft.com/office/drawing/2014/main" id="{CEEF8CEA-565E-51A8-EA4C-8CE0BFDD4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4" name="Rectangle 310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7FAD8-1FD1-AD58-757D-B60AC01A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Were Apple </a:t>
            </a:r>
            <a:r>
              <a:rPr lang="en-US" sz="4000" err="1"/>
              <a:t>superpowerful</a:t>
            </a:r>
            <a:r>
              <a:rPr lang="en-US" sz="400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3E858-7EC7-1E36-8AA2-755F33C34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1400"/>
              <a:t>Apple’s market value </a:t>
            </a:r>
            <a:r>
              <a:rPr lang="en-IE" sz="1400" b="1"/>
              <a:t>&gt; $3.8 trillion</a:t>
            </a:r>
            <a:r>
              <a:rPr lang="en-IE" sz="1400"/>
              <a:t> — over 6</a:t>
            </a:r>
            <a:r>
              <a:rPr lang="en-IE" sz="1400" b="1"/>
              <a:t>× Ireland’s GDP</a:t>
            </a:r>
            <a:r>
              <a:rPr lang="en-IE" sz="1400"/>
              <a:t>.</a:t>
            </a:r>
            <a:endParaRPr lang="en-IE" sz="1400">
              <a:ea typeface="Calibri"/>
              <a:cs typeface="Calibri"/>
            </a:endParaRPr>
          </a:p>
          <a:p>
            <a:r>
              <a:rPr lang="en-GB" sz="1400"/>
              <a:t>Used global structure to pay </a:t>
            </a:r>
            <a:r>
              <a:rPr lang="en-GB" sz="1400" b="1"/>
              <a:t>as little as 0.005% tax</a:t>
            </a:r>
            <a:r>
              <a:rPr lang="en-GB" sz="1400"/>
              <a:t> on EU profits.</a:t>
            </a:r>
            <a:endParaRPr lang="en-IE" sz="1400"/>
          </a:p>
          <a:p>
            <a:r>
              <a:rPr lang="en-GB" sz="1400" b="1"/>
              <a:t>Challenged</a:t>
            </a:r>
            <a:r>
              <a:rPr lang="en-GB" sz="1400"/>
              <a:t> the European Commission’s 2016 ruling in court — and </a:t>
            </a:r>
            <a:r>
              <a:rPr lang="en-GB" sz="1400" b="1"/>
              <a:t>won the 2020 appeal.</a:t>
            </a:r>
            <a:endParaRPr lang="en-GB" sz="1400" b="1">
              <a:ea typeface="Calibri"/>
              <a:cs typeface="Calibri"/>
            </a:endParaRPr>
          </a:p>
          <a:p>
            <a:r>
              <a:rPr lang="en-GB" sz="1400"/>
              <a:t>Forced one of the world’s most powerful political unions to </a:t>
            </a:r>
            <a:r>
              <a:rPr lang="en-GB" sz="1400" b="1"/>
              <a:t>fight for nearly a decade</a:t>
            </a:r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159683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Graphic 18" descr="Wi-Fi">
            <a:extLst>
              <a:ext uri="{FF2B5EF4-FFF2-40B4-BE49-F238E27FC236}">
                <a16:creationId xmlns:a16="http://schemas.microsoft.com/office/drawing/2014/main" id="{3FFF9E00-49CC-55AF-509F-D85B9B64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5030" y="1065276"/>
            <a:ext cx="4727448" cy="472744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48D1C3-623B-B548-2881-A819D096F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5633531" cy="2226769"/>
          </a:xfrm>
        </p:spPr>
        <p:txBody>
          <a:bodyPr anchor="ctr">
            <a:normAutofit/>
          </a:bodyPr>
          <a:lstStyle/>
          <a:p>
            <a:pPr algn="l"/>
            <a:r>
              <a:rPr lang="en-IE" sz="4800">
                <a:solidFill>
                  <a:schemeClr val="bg1"/>
                </a:solidFill>
              </a:rPr>
              <a:t>Luxembourg’s SPE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07235-A083-CDD2-732C-9AD12B4BA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5631417" cy="2487212"/>
          </a:xfrm>
        </p:spPr>
        <p:txBody>
          <a:bodyPr anchor="ctr">
            <a:normAutofit/>
          </a:bodyPr>
          <a:lstStyle/>
          <a:p>
            <a:pPr algn="l"/>
            <a:r>
              <a:rPr lang="en-GB">
                <a:solidFill>
                  <a:schemeClr val="tx2"/>
                </a:solidFill>
              </a:rPr>
              <a:t>• SPE = “Special Purpose Entity.”</a:t>
            </a:r>
          </a:p>
          <a:p>
            <a:pPr algn="l"/>
            <a:r>
              <a:rPr lang="en-GB">
                <a:solidFill>
                  <a:schemeClr val="tx2"/>
                </a:solidFill>
              </a:rPr>
              <a:t>• Little or no real economic activity.</a:t>
            </a:r>
          </a:p>
          <a:p>
            <a:pPr algn="l"/>
            <a:r>
              <a:rPr lang="en-GB">
                <a:solidFill>
                  <a:schemeClr val="tx2"/>
                </a:solidFill>
              </a:rPr>
              <a:t>• Used to route global investments.</a:t>
            </a:r>
          </a:p>
          <a:p>
            <a:pPr algn="l"/>
            <a:r>
              <a:rPr lang="en-GB">
                <a:solidFill>
                  <a:schemeClr val="tx2"/>
                </a:solidFill>
              </a:rPr>
              <a:t>• In 2023 – 54 % of Luxembourg’s FDI via SPEs.</a:t>
            </a:r>
            <a:endParaRPr lang="en-I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08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Macintosh PowerPoint</Application>
  <PresentationFormat>Grand écran</PresentationFormat>
  <Paragraphs>81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Are MNCs Superpowerful?</vt:lpstr>
      <vt:lpstr>What will we talk about?</vt:lpstr>
      <vt:lpstr>Setting the Stage (Global FDI)</vt:lpstr>
      <vt:lpstr>Sources of MNC Power</vt:lpstr>
      <vt:lpstr>The evolvement of Multinationals </vt:lpstr>
      <vt:lpstr>Case 1: Apple and Ireland</vt:lpstr>
      <vt:lpstr>The €14 Billion Battle – Who Really Won?</vt:lpstr>
      <vt:lpstr>Were Apple superpowerful?</vt:lpstr>
      <vt:lpstr>Luxembourg’s SPE Network</vt:lpstr>
      <vt:lpstr>The 15 % Global Minimum Tax: Reform or Illusion</vt:lpstr>
      <vt:lpstr>Scales balancing ‘Corporate Power’ vs ‘Public Interest</vt:lpstr>
      <vt:lpstr>Combatting a Superpower? EU Due Diligence Directive (2024)</vt:lpstr>
      <vt:lpstr>The Digital Dimension</vt:lpstr>
      <vt:lpstr>Comparing Power: MNC's Vs. States</vt:lpstr>
      <vt:lpstr>Why Regulation Struggles</vt:lpstr>
      <vt:lpstr>Is Change Coming?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 KEEFFE, JOHN</dc:creator>
  <cp:lastModifiedBy>Microsoft Office User</cp:lastModifiedBy>
  <cp:revision>2</cp:revision>
  <dcterms:created xsi:type="dcterms:W3CDTF">2025-10-13T13:12:36Z</dcterms:created>
  <dcterms:modified xsi:type="dcterms:W3CDTF">2025-10-24T05:36:24Z</dcterms:modified>
</cp:coreProperties>
</file>