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notesSlides/notesSlide14.xml" ContentType="application/vnd.openxmlformats-officedocument.presentationml.notesSlide+xml"/>
  <Override PartName="/ppt/ink/ink17.xml" ContentType="application/inkml+xml"/>
  <Override PartName="/ppt/notesSlides/notesSlide1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7.xml" ContentType="application/vnd.openxmlformats-officedocument.presentationml.notesSlide+xml"/>
  <Override PartName="/ppt/ink/ink25.xml" ContentType="application/inkml+xml"/>
  <Override PartName="/ppt/notesSlides/notesSlide18.xml" ContentType="application/vnd.openxmlformats-officedocument.presentationml.notesSlide+xml"/>
  <Override PartName="/ppt/ink/ink26.xml" ContentType="application/inkml+xml"/>
  <Override PartName="/ppt/notesSlides/notesSlide19.xml" ContentType="application/vnd.openxmlformats-officedocument.presentationml.notesSlide+xml"/>
  <Override PartName="/ppt/ink/ink27.xml" ContentType="application/inkml+xml"/>
  <Override PartName="/ppt/notesSlides/notesSlide20.xml" ContentType="application/vnd.openxmlformats-officedocument.presentationml.notesSlide+xml"/>
  <Override PartName="/ppt/ink/ink28.xml" ContentType="application/inkml+xml"/>
  <Override PartName="/ppt/notesSlides/notesSlide21.xml" ContentType="application/vnd.openxmlformats-officedocument.presentationml.notesSlide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ppt/notesSlides/notesSlide23.xml" ContentType="application/vnd.openxmlformats-officedocument.presentationml.notesSlide+xml"/>
  <Override PartName="/ppt/ink/ink31.xml" ContentType="application/inkml+xml"/>
  <Override PartName="/ppt/notesSlides/notesSlide24.xml" ContentType="application/vnd.openxmlformats-officedocument.presentationml.notesSlide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9" r:id="rId12"/>
    <p:sldId id="280" r:id="rId13"/>
    <p:sldId id="264" r:id="rId14"/>
    <p:sldId id="265" r:id="rId15"/>
    <p:sldId id="270" r:id="rId16"/>
    <p:sldId id="267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F7A"/>
    <a:srgbClr val="FF7F8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74"/>
  </p:normalViewPr>
  <p:slideViewPr>
    <p:cSldViewPr snapToGrid="0">
      <p:cViewPr varScale="1">
        <p:scale>
          <a:sx n="83" d="100"/>
          <a:sy n="83" d="100"/>
        </p:scale>
        <p:origin x="23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8:4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3:19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8:47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7:58:47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00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08:00:1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3:33.06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33:37.51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54:4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6T09:03:20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6T09:04:51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2T13:27:2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24575,'2'2'0,"0"0"0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3:56:23.9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434A-BD05-B945-A478-276DC9683C8E}" type="datetimeFigureOut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981D-DA7E-8344-945C-2901F595F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62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press/economic-bulletin/articles/2018/html/ecb.ebart201804_01.en.html#footnote.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taxing-big-companies-at-15-wont-fix-the-gaping-hole-in-global-tax-20640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err="1"/>
              <a:t>Primary</a:t>
            </a:r>
            <a:r>
              <a:rPr lang="fr-FR" sz="1600" dirty="0"/>
              <a:t> </a:t>
            </a:r>
            <a:r>
              <a:rPr lang="fr-FR" sz="1600" dirty="0" err="1"/>
              <a:t>firm</a:t>
            </a:r>
            <a:r>
              <a:rPr lang="fr-FR" sz="1600" dirty="0"/>
              <a:t>: </a:t>
            </a:r>
            <a:r>
              <a:rPr lang="fr-FR" sz="1600" dirty="0" err="1"/>
              <a:t>search</a:t>
            </a:r>
            <a:r>
              <a:rPr lang="fr-FR" sz="1600" dirty="0"/>
              <a:t> for new </a:t>
            </a:r>
            <a:r>
              <a:rPr lang="fr-FR" sz="1600" dirty="0" err="1"/>
              <a:t>suppliers</a:t>
            </a:r>
            <a:r>
              <a:rPr lang="fr-FR" sz="1600" dirty="0"/>
              <a:t>, to </a:t>
            </a:r>
            <a:r>
              <a:rPr lang="fr-FR" sz="1600" dirty="0" err="1"/>
              <a:t>secure</a:t>
            </a:r>
            <a:r>
              <a:rPr lang="fr-FR" sz="1600" dirty="0"/>
              <a:t> </a:t>
            </a:r>
            <a:r>
              <a:rPr lang="fr-FR" sz="1600" dirty="0" err="1"/>
              <a:t>sourcing</a:t>
            </a:r>
            <a:r>
              <a:rPr lang="fr-FR" sz="1600" dirty="0"/>
              <a:t> (vertical </a:t>
            </a:r>
            <a:r>
              <a:rPr lang="fr-FR" sz="1600" dirty="0" err="1"/>
              <a:t>integration</a:t>
            </a:r>
            <a:r>
              <a:rPr lang="fr-FR" sz="1600" dirty="0"/>
              <a:t> of </a:t>
            </a:r>
            <a:r>
              <a:rPr lang="fr-FR" sz="1600" dirty="0" err="1"/>
              <a:t>resources</a:t>
            </a:r>
            <a:r>
              <a:rPr lang="fr-FR" sz="1600" dirty="0"/>
              <a:t>)</a:t>
            </a:r>
          </a:p>
          <a:p>
            <a:r>
              <a:rPr lang="fr-FR" sz="1600" dirty="0" err="1"/>
              <a:t>Multidomestic</a:t>
            </a:r>
            <a:r>
              <a:rPr lang="fr-FR" sz="1600" dirty="0"/>
              <a:t> </a:t>
            </a:r>
            <a:r>
              <a:rPr lang="fr-FR" sz="1600" dirty="0" err="1"/>
              <a:t>firm</a:t>
            </a:r>
            <a:r>
              <a:rPr lang="fr-FR" sz="1600" dirty="0"/>
              <a:t> for an </a:t>
            </a:r>
            <a:r>
              <a:rPr lang="fr-FR" sz="1600" dirty="0" err="1"/>
              <a:t>acess</a:t>
            </a:r>
            <a:r>
              <a:rPr lang="fr-FR" sz="1600" dirty="0"/>
              <a:t> to </a:t>
            </a:r>
            <a:r>
              <a:rPr lang="fr-FR" sz="1600" dirty="0" err="1"/>
              <a:t>foreign</a:t>
            </a:r>
            <a:r>
              <a:rPr lang="fr-FR" sz="1600" dirty="0"/>
              <a:t> </a:t>
            </a:r>
            <a:r>
              <a:rPr lang="fr-FR" sz="1600" dirty="0" err="1"/>
              <a:t>markets</a:t>
            </a:r>
            <a:r>
              <a:rPr lang="fr-FR" sz="1600" dirty="0"/>
              <a:t>, </a:t>
            </a:r>
            <a:r>
              <a:rPr lang="fr-FR" sz="1600" dirty="0" err="1"/>
              <a:t>through</a:t>
            </a:r>
            <a:r>
              <a:rPr lang="fr-FR" sz="1600" dirty="0"/>
              <a:t> the </a:t>
            </a:r>
            <a:r>
              <a:rPr lang="fr-FR" sz="1600" dirty="0" err="1"/>
              <a:t>subsidiaries</a:t>
            </a:r>
            <a:endParaRPr lang="fr-FR" sz="1600" dirty="0"/>
          </a:p>
          <a:p>
            <a:r>
              <a:rPr lang="fr-FR" sz="1600" dirty="0"/>
              <a:t>Multinational </a:t>
            </a:r>
            <a:r>
              <a:rPr lang="fr-FR" sz="1600" dirty="0" err="1"/>
              <a:t>firm</a:t>
            </a:r>
            <a:r>
              <a:rPr lang="fr-FR" sz="1600" dirty="0"/>
              <a:t> </a:t>
            </a:r>
            <a:r>
              <a:rPr lang="fr-FR" sz="1600" dirty="0" err="1"/>
              <a:t>search</a:t>
            </a:r>
            <a:r>
              <a:rPr lang="fr-FR" sz="1600" dirty="0"/>
              <a:t> for </a:t>
            </a:r>
            <a:r>
              <a:rPr lang="fr-FR" sz="1600" dirty="0" err="1"/>
              <a:t>lower</a:t>
            </a:r>
            <a:r>
              <a:rPr lang="fr-FR" sz="1600" dirty="0"/>
              <a:t> production </a:t>
            </a:r>
            <a:r>
              <a:rPr lang="fr-FR" sz="1600" dirty="0" err="1"/>
              <a:t>costs</a:t>
            </a:r>
            <a:r>
              <a:rPr lang="fr-FR" sz="1600" dirty="0"/>
              <a:t>, </a:t>
            </a:r>
            <a:r>
              <a:rPr lang="fr-FR" sz="1600" dirty="0" err="1"/>
              <a:t>birth</a:t>
            </a:r>
            <a:r>
              <a:rPr lang="fr-FR" sz="1600" dirty="0"/>
              <a:t> of international </a:t>
            </a:r>
            <a:r>
              <a:rPr lang="fr-FR" sz="1600" dirty="0" err="1"/>
              <a:t>supply</a:t>
            </a:r>
            <a:r>
              <a:rPr lang="fr-FR" sz="1600" dirty="0"/>
              <a:t> </a:t>
            </a:r>
            <a:r>
              <a:rPr lang="fr-FR" sz="1600" dirty="0" err="1"/>
              <a:t>chains</a:t>
            </a:r>
            <a:r>
              <a:rPr lang="fr-FR" sz="1600" dirty="0"/>
              <a:t> to </a:t>
            </a:r>
            <a:r>
              <a:rPr lang="fr-FR" sz="1600" dirty="0" err="1"/>
              <a:t>rationalize</a:t>
            </a:r>
            <a:r>
              <a:rPr lang="fr-FR" sz="1600" dirty="0"/>
              <a:t> production</a:t>
            </a:r>
          </a:p>
          <a:p>
            <a:r>
              <a:rPr lang="fr-FR" dirty="0"/>
              <a:t>Global </a:t>
            </a:r>
            <a:r>
              <a:rPr lang="fr-FR" dirty="0" err="1"/>
              <a:t>firm</a:t>
            </a:r>
            <a:r>
              <a:rPr lang="fr-FR" dirty="0"/>
              <a:t>: </a:t>
            </a:r>
            <a:r>
              <a:rPr lang="fr-FR" dirty="0" err="1"/>
              <a:t>towards</a:t>
            </a:r>
            <a:r>
              <a:rPr lang="fr-FR" dirty="0"/>
              <a:t> more and more </a:t>
            </a:r>
            <a:r>
              <a:rPr lang="fr-FR" dirty="0" err="1"/>
              <a:t>flexibility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networks of </a:t>
            </a:r>
            <a:r>
              <a:rPr lang="fr-FR" dirty="0" err="1"/>
              <a:t>firms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www.ecb.europa.eu</a:t>
            </a:r>
            <a:r>
              <a:rPr lang="fr-FR" dirty="0"/>
              <a:t>/</a:t>
            </a:r>
            <a:r>
              <a:rPr lang="fr-FR" dirty="0" err="1"/>
              <a:t>press</a:t>
            </a:r>
            <a:r>
              <a:rPr lang="fr-FR" dirty="0"/>
              <a:t>/</a:t>
            </a:r>
            <a:r>
              <a:rPr lang="fr-FR" dirty="0" err="1"/>
              <a:t>economic</a:t>
            </a:r>
            <a:r>
              <a:rPr lang="fr-FR" dirty="0"/>
              <a:t>-bulletin/articles/2018/html/ecb.ebart201804_01.en.html</a:t>
            </a:r>
          </a:p>
          <a:p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2000 and 2016 the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FDI stock in global GDP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increased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22% to 35%.</a:t>
            </a:r>
          </a:p>
          <a:p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beginning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2000s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there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has been a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gradual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shift in the global FDI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landscape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emerging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gaining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prominence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a source of and as a destination for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such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attracted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growing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FDI flows,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reaching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more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50% of the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world’s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total </a:t>
            </a:r>
            <a:r>
              <a:rPr lang="fr-FR" b="0" i="1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inward</a:t>
            </a:r>
            <a:r>
              <a:rPr lang="fr-FR" b="0" i="1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 in 2013.</a:t>
            </a:r>
          </a:p>
          <a:p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Traditionally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played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 major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role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source and destination of FDI.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Until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beginning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Great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Recession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almost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90%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outward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 (OFDI) flows came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EU countries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particularly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prominent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as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their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world OFDI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nearly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50%. At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time, the EU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attracted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60% and 70% of total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inward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 (IFDI) flows</a:t>
            </a:r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2008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there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has been a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dramatic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change in the global FDI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landscape.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OFDI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into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started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gain in importance. By 2014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represented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41% and 56% of global OFDI and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respectively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while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EU’s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OFDI and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had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shrunk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15% and 18%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respectively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 the EU and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play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prominent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role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total IFDI flows.</a:t>
            </a:r>
            <a:endParaRPr lang="fr-FR" b="0" i="1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2003 and 2016, an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increasing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IFDI in the EU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advanced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for by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fr-FR" b="0" i="0" u="none" strike="noStrike" baseline="3000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[</a:t>
            </a:r>
            <a:r>
              <a:rPr lang="fr-FR" b="0" i="0" u="none" strike="noStrike" baseline="30000" dirty="0">
                <a:solidFill>
                  <a:srgbClr val="2B7AB6"/>
                </a:solidFill>
                <a:effectLst/>
                <a:latin typeface="Open Sans" panose="020B0606030504020204" pitchFamily="34" charset="0"/>
                <a:hlinkClick r:id="rId3"/>
              </a:rPr>
              <a:t>7</a:t>
            </a:r>
            <a:r>
              <a:rPr lang="fr-FR" b="0" i="0" u="none" strike="noStrike" baseline="3000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]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As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shown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Chart 3,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country groups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made up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around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80% of total IFDI flows in 2016.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Although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M&amp;As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have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increased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importance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EMEs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IFDI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those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countries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still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dominated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04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EC07-9D6C-AB0B-3A42-500700C0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6E3339-A024-A689-BB4A-1DC60ED26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37B206-7E07-6D66-F9CE-5AB16AA34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“A 38 per cent jump in flows, to $1.76 trillion dollars,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gives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hope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global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at long last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returning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to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growth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path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But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are not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yet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out of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woods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," UNCTAD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Secretary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-General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Mukhisa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Kituyi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said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  </a:t>
            </a:r>
            <a:br>
              <a:rPr lang="fr-FR" dirty="0"/>
            </a:b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 </a:t>
            </a:r>
            <a:br>
              <a:rPr lang="fr-FR" dirty="0"/>
            </a:b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Globally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jump shows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recovery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was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strong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2015.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surge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cross-border mergers and acquisitions to $721 billion,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from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$432 billion in 2014,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was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principal factor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behind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global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rebound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Those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acquisitions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due to large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corporate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reconfigurations by multinational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enterprises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including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shifting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their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headquarters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for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strategic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reasons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and for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inversion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purposes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</a:t>
            </a:r>
            <a:br>
              <a:rPr lang="fr-FR" dirty="0"/>
            </a:br>
            <a:br>
              <a:rPr lang="fr-FR" dirty="0"/>
            </a:b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FDI patterns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therefore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affected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by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inversions,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mainly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the United States of America and Europe.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Several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mega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-deals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resulted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transfer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domicile of multinational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enterprises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to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jurisdictions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that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offer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lower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corporate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rates and do not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levy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tax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on global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earnings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Discounting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those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large-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scale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corporate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reconfigurations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implies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more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moderate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increase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about 15 per cent in global FDI flows. The value of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announced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greenfield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investment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remained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at a high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level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at $766 billion.</a:t>
            </a:r>
            <a:br>
              <a:rPr lang="fr-FR" dirty="0"/>
            </a:br>
            <a:br>
              <a:rPr lang="fr-FR" dirty="0"/>
            </a:b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Inward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flows to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almost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doubled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to $962 billion. As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result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share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world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leaped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from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41 per cent in 2014 to 55 per cent in 2015 (figure 1),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reversing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five-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year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trend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during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which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and transition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regions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had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become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main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recipients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global FDI. Strong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growth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was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reported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Europe, as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well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as in the United States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where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almost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quadrupled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albeit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from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historically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low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level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2014. </a:t>
            </a:r>
            <a:br>
              <a:rPr lang="fr-FR" dirty="0"/>
            </a:br>
            <a:br>
              <a:rPr lang="fr-FR" dirty="0"/>
            </a:b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also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saw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reach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new high of $765 billion, up 9 per cent on 2014,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because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the performance of Asia.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Asia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received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record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annual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inflows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with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surpassing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half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 trillion dollars, and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remained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the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largest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FDI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recipient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region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in the world.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However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, flows to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both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Africa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and to Latin America and the Caribbean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faltered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while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flows to the transition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declined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further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.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Developing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continue to comprise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half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of the top 10 host </a:t>
            </a:r>
            <a:r>
              <a:rPr lang="fr-FR" b="0" i="0" u="none" strike="noStrike" dirty="0" err="1">
                <a:solidFill>
                  <a:srgbClr val="333333"/>
                </a:solidFill>
                <a:effectLst/>
                <a:latin typeface="Inter"/>
              </a:rPr>
              <a:t>economies</a:t>
            </a:r>
            <a:r>
              <a:rPr lang="fr-FR" b="0" i="0" u="none" strike="noStrike" dirty="0">
                <a:solidFill>
                  <a:srgbClr val="333333"/>
                </a:solidFill>
                <a:effectLst/>
                <a:latin typeface="Inter"/>
              </a:rPr>
              <a:t> for FDI flows (figure 2).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EBCF2-2B4F-6B49-4FBA-E45363A93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7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D125B-EE18-213B-F580-F7AC3E52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3C5D76-CCAE-E8E8-6FE8-FD6CD30E0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45CEA0-9FAA-4271-0887-CE0A8FE9E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b="0" i="0" u="none" strike="noStrike" baseline="3000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85C07F-9B77-8C85-9586-8C840F32F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9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86E3-32AF-CDAE-0C3F-8CD7B7FD9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034997-2D9D-C8BF-4C80-B28C2675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46DED5-6E7D-3620-8CCA-EE4F26DF3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New </a:t>
            </a:r>
            <a:r>
              <a:rPr lang="fr-FR" dirty="0" err="1"/>
              <a:t>markets</a:t>
            </a:r>
            <a:r>
              <a:rPr lang="fr-FR" dirty="0"/>
              <a:t>: ex new middle class in China, 100 </a:t>
            </a:r>
            <a:r>
              <a:rPr lang="fr-FR" dirty="0" err="1"/>
              <a:t>Millionaires</a:t>
            </a:r>
            <a:r>
              <a:rPr lang="fr-FR" dirty="0"/>
              <a:t> …</a:t>
            </a:r>
          </a:p>
          <a:p>
            <a:pPr marL="228600" indent="-228600">
              <a:buAutoNum type="arabicParenR"/>
            </a:pPr>
            <a:r>
              <a:rPr lang="fr-FR" dirty="0"/>
              <a:t>3) </a:t>
            </a:r>
            <a:r>
              <a:rPr lang="fr-FR" dirty="0" err="1"/>
              <a:t>emerging</a:t>
            </a:r>
            <a:r>
              <a:rPr lang="fr-FR" dirty="0"/>
              <a:t> countries </a:t>
            </a:r>
            <a:r>
              <a:rPr lang="fr-FR" dirty="0" err="1"/>
              <a:t>enormous</a:t>
            </a:r>
            <a:r>
              <a:rPr lang="fr-FR" dirty="0"/>
              <a:t> </a:t>
            </a:r>
            <a:r>
              <a:rPr lang="fr-FR" dirty="0" err="1"/>
              <a:t>reserves</a:t>
            </a:r>
            <a:r>
              <a:rPr lang="fr-FR" dirty="0"/>
              <a:t> in </a:t>
            </a:r>
            <a:r>
              <a:rPr lang="fr-FR" dirty="0" err="1"/>
              <a:t>raw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, </a:t>
            </a:r>
            <a:r>
              <a:rPr lang="fr-FR" dirty="0" err="1"/>
              <a:t>fossil</a:t>
            </a:r>
            <a:r>
              <a:rPr lang="fr-FR" dirty="0"/>
              <a:t> fuels, rare </a:t>
            </a:r>
            <a:r>
              <a:rPr lang="fr-FR" dirty="0" err="1"/>
              <a:t>earth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 (98% </a:t>
            </a:r>
            <a:r>
              <a:rPr lang="fr-FR" dirty="0" err="1"/>
              <a:t>produced</a:t>
            </a:r>
            <a:r>
              <a:rPr lang="fr-FR" dirty="0"/>
              <a:t> in China </a:t>
            </a:r>
            <a:r>
              <a:rPr lang="fr-FR" dirty="0" err="1"/>
              <a:t>now</a:t>
            </a:r>
            <a:r>
              <a:rPr lang="fr-FR" dirty="0"/>
              <a:t>), lithium for EV, but 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“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natural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resource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curse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”, i.e. 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negative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long-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term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impact of large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natural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resources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on a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country’s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(e.g. in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terms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economic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growth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institutional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quality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or capital allocation),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which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may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hamper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capacity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attract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FDI</a:t>
            </a:r>
          </a:p>
          <a:p>
            <a:pPr marL="228600" indent="-228600">
              <a:buAutoNum type="arabicParenR"/>
            </a:pPr>
            <a:endParaRPr lang="fr-FR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2007 the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EU’s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position as a source of FDI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within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region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has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been in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decline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 For euro area countries,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euro area countries continue to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main source of FDI, but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their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weight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gradually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decreased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during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first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years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Great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Recession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In addition, intra-euro area 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plunged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2012 . For non-euro area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this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trend has been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even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more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severe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: in 2008 euro area countries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for 70% of total IFDI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into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non-euro area EU countries, but by 2014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had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fallen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50%.</a:t>
            </a:r>
            <a:endParaRPr lang="fr-FR" b="0" i="0" u="none" strike="noStrike" baseline="3000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E1E68A-684D-F3D6-55C6-EFFF101E7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1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B184-CD9B-8A21-7526-D319031B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2E927E-ED07-D639-5D89-0F9065B4E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867484-D671-7CBA-8092-75CB08A8D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6267FB-64D6-00F9-5094-BD1EB7E3D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71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6BA36-0845-4EFE-8A6C-14EEBAF4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98239D-C542-6BE2-CDEE-B9120D2F0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E206C9D-993C-DCF3-A28F-2C1F4296D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Note </a:t>
            </a:r>
            <a:r>
              <a:rPr lang="fr-FR" dirty="0" err="1"/>
              <a:t>that</a:t>
            </a:r>
            <a:r>
              <a:rPr lang="fr-FR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dirty="0"/>
              <a:t>the </a:t>
            </a:r>
            <a:r>
              <a:rPr lang="fr-FR" dirty="0" err="1"/>
              <a:t>financial</a:t>
            </a:r>
            <a:r>
              <a:rPr lang="fr-FR" dirty="0"/>
              <a:t> flows </a:t>
            </a:r>
            <a:r>
              <a:rPr lang="fr-FR" dirty="0" err="1"/>
              <a:t>towards</a:t>
            </a:r>
            <a:r>
              <a:rPr lang="fr-FR" dirty="0"/>
              <a:t> off-shore </a:t>
            </a:r>
            <a:r>
              <a:rPr lang="fr-FR" dirty="0" err="1"/>
              <a:t>entities</a:t>
            </a:r>
            <a:r>
              <a:rPr lang="fr-FR" dirty="0"/>
              <a:t> are not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</a:t>
            </a:r>
            <a:r>
              <a:rPr lang="fr-FR" dirty="0" err="1"/>
              <a:t>these</a:t>
            </a:r>
            <a:r>
              <a:rPr lang="fr-FR" dirty="0"/>
              <a:t> stats</a:t>
            </a:r>
          </a:p>
          <a:p>
            <a:pPr marL="171450" indent="-171450">
              <a:buFontTx/>
              <a:buChar char="-"/>
            </a:pPr>
            <a:r>
              <a:rPr lang="fr-FR" dirty="0"/>
              <a:t>In 2018, the </a:t>
            </a:r>
            <a:r>
              <a:rPr lang="fr-FR" dirty="0" err="1"/>
              <a:t>outward</a:t>
            </a:r>
            <a:r>
              <a:rPr lang="fr-FR" dirty="0"/>
              <a:t> flows for the US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negative</a:t>
            </a:r>
            <a:r>
              <a:rPr lang="fr-FR" dirty="0"/>
              <a:t>, due to the </a:t>
            </a:r>
            <a:r>
              <a:rPr lang="fr-FR" dirty="0" err="1"/>
              <a:t>reform</a:t>
            </a:r>
            <a:r>
              <a:rPr lang="fr-FR" dirty="0"/>
              <a:t> on the </a:t>
            </a:r>
            <a:r>
              <a:rPr lang="fr-FR" dirty="0" err="1"/>
              <a:t>repatriation</a:t>
            </a:r>
            <a:r>
              <a:rPr lang="fr-FR" dirty="0"/>
              <a:t> of profits for American </a:t>
            </a:r>
            <a:r>
              <a:rPr lang="fr-FR" dirty="0" err="1"/>
              <a:t>companies</a:t>
            </a:r>
            <a:r>
              <a:rPr lang="fr-FR" dirty="0"/>
              <a:t> (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incentives</a:t>
            </a:r>
            <a:r>
              <a:rPr lang="fr-FR" dirty="0"/>
              <a:t>)</a:t>
            </a:r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1E42EF-C101-7FF7-D7E6-F6C70AF48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55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6073F-4F4F-61EB-4356-D4ED314A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84CE2B-EFB2-DB1A-6FAA-4BD0BEB6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15D05E-358A-ED7F-F81E-3A0DDE92E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C81F96-80DE-8055-352E-AC5938F5A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27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C3E59-0FFA-02F2-15EE-B253023BD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5E1017-3BEB-135E-92CF-688B6A6D5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88371E-1117-1201-89BE-A405DA8BC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K </a:t>
            </a:r>
            <a:r>
              <a:rPr lang="fr-FR" dirty="0" err="1"/>
              <a:t>repatriation</a:t>
            </a:r>
            <a:r>
              <a:rPr lang="fr-FR" dirty="0"/>
              <a:t> (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repatriating</a:t>
            </a:r>
            <a:r>
              <a:rPr lang="fr-FR" dirty="0"/>
              <a:t> </a:t>
            </a:r>
            <a:r>
              <a:rPr lang="fr-FR" dirty="0" err="1"/>
              <a:t>investment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Italy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superior</a:t>
            </a:r>
            <a:r>
              <a:rPr lang="fr-FR" dirty="0"/>
              <a:t> to K </a:t>
            </a:r>
            <a:r>
              <a:rPr lang="fr-FR" dirty="0" err="1"/>
              <a:t>inflows</a:t>
            </a:r>
            <a:r>
              <a:rPr lang="fr-FR" dirty="0"/>
              <a:t> for ex </a:t>
            </a:r>
            <a:r>
              <a:rPr lang="fr-FR" dirty="0" err="1"/>
              <a:t>italy</a:t>
            </a: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40502E-69D3-161F-C818-81D153428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8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0060-8398-6AC7-C8AC-D2A1A2748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78DC45-3C1D-2CEC-1249-7667C4E84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008960-A5C5-A7E8-D788-BF5FD5C60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The US </a:t>
            </a:r>
            <a:r>
              <a:rPr lang="fr-FR" dirty="0" err="1"/>
              <a:t>remain</a:t>
            </a:r>
            <a:r>
              <a:rPr lang="fr-FR" dirty="0"/>
              <a:t> the first </a:t>
            </a:r>
            <a:r>
              <a:rPr lang="fr-FR" dirty="0" err="1"/>
              <a:t>recipient</a:t>
            </a:r>
            <a:r>
              <a:rPr lang="fr-FR" dirty="0"/>
              <a:t> of FDI </a:t>
            </a:r>
            <a:r>
              <a:rPr lang="fr-FR" dirty="0" err="1"/>
              <a:t>thanks</a:t>
            </a:r>
            <a:r>
              <a:rPr lang="fr-FR" dirty="0"/>
              <a:t> to:</a:t>
            </a:r>
          </a:p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vast</a:t>
            </a:r>
            <a:r>
              <a:rPr lang="fr-FR" dirty="0"/>
              <a:t> and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very</a:t>
            </a:r>
            <a:r>
              <a:rPr lang="fr-FR" dirty="0"/>
              <a:t> reliable and transparent justice system</a:t>
            </a:r>
          </a:p>
          <a:p>
            <a:pPr marL="171450" indent="-171450">
              <a:buFontTx/>
              <a:buChar char="-"/>
            </a:pPr>
            <a:r>
              <a:rPr lang="fr-FR" dirty="0"/>
              <a:t>A productive labour force</a:t>
            </a:r>
          </a:p>
          <a:p>
            <a:pPr marL="171450" indent="-171450">
              <a:buFontTx/>
              <a:buChar char="-"/>
            </a:pPr>
            <a:r>
              <a:rPr lang="fr-FR" dirty="0"/>
              <a:t>Good infrastructures and an innovation-</a:t>
            </a:r>
            <a:r>
              <a:rPr lang="fr-FR" dirty="0" err="1"/>
              <a:t>friendly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good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collect</a:t>
            </a:r>
            <a:r>
              <a:rPr lang="fr-FR" dirty="0"/>
              <a:t> taxes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https://</a:t>
            </a:r>
            <a:r>
              <a:rPr lang="fr-FR" dirty="0" err="1"/>
              <a:t>unctad.org</a:t>
            </a:r>
            <a:r>
              <a:rPr lang="fr-FR" dirty="0"/>
              <a:t>/system/files/non-official-document/</a:t>
            </a:r>
            <a:r>
              <a:rPr lang="fr-FR" dirty="0" err="1"/>
              <a:t>wir_fs_lu_en.pdf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435B1D-6772-E33E-68E7-A52F0A753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93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823AD-B9A7-DCEA-AA09-731EC4B2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DB15E4-805E-713F-4DFC-11A6E83C0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2DE5CC-0282-83E4-214F-0DF73CC64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500 000 </a:t>
            </a:r>
            <a:r>
              <a:rPr lang="fr-FR" dirty="0" err="1"/>
              <a:t>inhabitants</a:t>
            </a:r>
            <a:r>
              <a:rPr lang="fr-FR" dirty="0"/>
              <a:t>, Luxembourg has </a:t>
            </a:r>
            <a:r>
              <a:rPr lang="fr-FR" dirty="0" err="1"/>
              <a:t>specialized</a:t>
            </a:r>
            <a:r>
              <a:rPr lang="fr-FR" dirty="0"/>
              <a:t> in </a:t>
            </a:r>
            <a:r>
              <a:rPr lang="fr-FR" dirty="0" err="1"/>
              <a:t>welcoming</a:t>
            </a:r>
            <a:r>
              <a:rPr lang="fr-FR" dirty="0"/>
              <a:t> </a:t>
            </a:r>
            <a:r>
              <a:rPr lang="fr-FR" dirty="0" err="1"/>
              <a:t>multinationals</a:t>
            </a:r>
            <a:r>
              <a:rPr lang="fr-FR" dirty="0"/>
              <a:t> </a:t>
            </a:r>
            <a:r>
              <a:rPr lang="fr-FR" dirty="0" err="1"/>
              <a:t>settling</a:t>
            </a:r>
            <a:r>
              <a:rPr lang="fr-FR" dirty="0"/>
              <a:t> in the E.U. It has </a:t>
            </a:r>
            <a:r>
              <a:rPr lang="fr-FR" dirty="0" err="1"/>
              <a:t>established</a:t>
            </a:r>
            <a:r>
              <a:rPr lang="fr-FR" dirty="0"/>
              <a:t> secret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laws</a:t>
            </a:r>
            <a:r>
              <a:rPr lang="fr-FR" dirty="0"/>
              <a:t> </a:t>
            </a:r>
            <a:r>
              <a:rPr lang="fr-FR" dirty="0" err="1"/>
              <a:t>enabling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taxed</a:t>
            </a:r>
            <a:r>
              <a:rPr lang="fr-FR" dirty="0"/>
              <a:t>, </a:t>
            </a:r>
            <a:r>
              <a:rPr lang="fr-FR" dirty="0" err="1"/>
              <a:t>called</a:t>
            </a:r>
            <a:r>
              <a:rPr lang="fr-FR" dirty="0"/>
              <a:t> </a:t>
            </a:r>
            <a:r>
              <a:rPr lang="fr-FR" b="1" dirty="0" err="1"/>
              <a:t>rulings</a:t>
            </a:r>
            <a:r>
              <a:rPr lang="fr-FR" b="1" dirty="0"/>
              <a:t>: </a:t>
            </a:r>
          </a:p>
          <a:p>
            <a:pPr marL="0" indent="0">
              <a:buFontTx/>
              <a:buNone/>
            </a:pPr>
            <a:r>
              <a:rPr lang="fr-FR" b="1" dirty="0"/>
              <a:t>2016: 13Billion $ fine for Apple </a:t>
            </a:r>
            <a:r>
              <a:rPr lang="fr-FR" b="1" dirty="0" err="1"/>
              <a:t>ruled</a:t>
            </a:r>
            <a:r>
              <a:rPr lang="fr-FR" b="1" dirty="0"/>
              <a:t> by the EU commission, </a:t>
            </a:r>
            <a:r>
              <a:rPr lang="fr-FR" b="1" dirty="0" err="1"/>
              <a:t>because</a:t>
            </a:r>
            <a:r>
              <a:rPr lang="fr-FR" b="1" dirty="0"/>
              <a:t> of the </a:t>
            </a:r>
            <a:r>
              <a:rPr lang="fr-FR" b="1" dirty="0" err="1"/>
              <a:t>ruling</a:t>
            </a:r>
            <a:r>
              <a:rPr lang="fr-FR" b="1" dirty="0"/>
              <a:t> Ireland </a:t>
            </a:r>
            <a:r>
              <a:rPr lang="fr-FR" b="1" dirty="0" err="1"/>
              <a:t>granted</a:t>
            </a:r>
            <a:r>
              <a:rPr lang="fr-FR" b="1" dirty="0"/>
              <a:t> Apple. (</a:t>
            </a:r>
            <a:r>
              <a:rPr lang="fr-FR" b="1" dirty="0" err="1"/>
              <a:t>considered</a:t>
            </a:r>
            <a:r>
              <a:rPr lang="fr-FR" b="1" dirty="0"/>
              <a:t> abusive and </a:t>
            </a:r>
            <a:r>
              <a:rPr lang="fr-FR" b="1" dirty="0" err="1"/>
              <a:t>discriminatory</a:t>
            </a:r>
            <a:r>
              <a:rPr lang="fr-FR" b="1" dirty="0"/>
              <a:t> state help); For </a:t>
            </a:r>
            <a:r>
              <a:rPr lang="fr-FR" b="1" dirty="0" err="1"/>
              <a:t>years</a:t>
            </a:r>
            <a:r>
              <a:rPr lang="fr-FR" b="1" dirty="0"/>
              <a:t>, Apple has </a:t>
            </a:r>
            <a:r>
              <a:rPr lang="fr-FR" b="1" dirty="0" err="1"/>
              <a:t>paid</a:t>
            </a:r>
            <a:r>
              <a:rPr lang="fr-FR" b="1" dirty="0"/>
              <a:t> </a:t>
            </a:r>
            <a:r>
              <a:rPr lang="fr-FR" b="1" dirty="0" err="1"/>
              <a:t>only</a:t>
            </a:r>
            <a:r>
              <a:rPr lang="fr-FR" b="1" dirty="0"/>
              <a:t> 2% </a:t>
            </a:r>
            <a:r>
              <a:rPr lang="fr-FR" b="1" dirty="0" err="1"/>
              <a:t>tax</a:t>
            </a:r>
            <a:r>
              <a:rPr lang="fr-FR" b="1" dirty="0"/>
              <a:t>/</a:t>
            </a:r>
            <a:r>
              <a:rPr lang="fr-FR" b="1" dirty="0" err="1"/>
              <a:t>year</a:t>
            </a:r>
            <a:r>
              <a:rPr lang="fr-FR" b="1" dirty="0"/>
              <a:t> on profits in </a:t>
            </a:r>
            <a:r>
              <a:rPr lang="fr-FR" b="1" dirty="0" err="1"/>
              <a:t>two</a:t>
            </a:r>
            <a:r>
              <a:rPr lang="fr-FR" b="1" dirty="0"/>
              <a:t> of </a:t>
            </a:r>
            <a:r>
              <a:rPr lang="fr-FR" b="1" dirty="0" err="1"/>
              <a:t>its</a:t>
            </a:r>
            <a:r>
              <a:rPr lang="fr-FR" b="1" dirty="0"/>
              <a:t> </a:t>
            </a:r>
            <a:r>
              <a:rPr lang="fr-FR" b="1" dirty="0" err="1"/>
              <a:t>subsidiaries</a:t>
            </a:r>
            <a:r>
              <a:rPr lang="fr-FR" b="1" dirty="0"/>
              <a:t>, </a:t>
            </a:r>
            <a:r>
              <a:rPr lang="fr-FR" b="1" dirty="0" err="1"/>
              <a:t>although</a:t>
            </a:r>
            <a:r>
              <a:rPr lang="fr-FR" b="1" dirty="0"/>
              <a:t> </a:t>
            </a:r>
            <a:r>
              <a:rPr lang="fr-FR" b="1" dirty="0" err="1"/>
              <a:t>corporate</a:t>
            </a:r>
            <a:r>
              <a:rPr lang="fr-FR" b="1" dirty="0"/>
              <a:t> </a:t>
            </a:r>
            <a:r>
              <a:rPr lang="fr-FR" b="1" dirty="0" err="1"/>
              <a:t>tax</a:t>
            </a:r>
            <a:r>
              <a:rPr lang="fr-FR" b="1" dirty="0"/>
              <a:t> in Ireland </a:t>
            </a:r>
            <a:r>
              <a:rPr lang="fr-FR" b="1" dirty="0" err="1"/>
              <a:t>was</a:t>
            </a:r>
            <a:r>
              <a:rPr lang="fr-FR" b="1" dirty="0"/>
              <a:t> 12.5%; But the fine </a:t>
            </a:r>
            <a:r>
              <a:rPr lang="fr-FR" b="1" dirty="0" err="1"/>
              <a:t>was</a:t>
            </a:r>
            <a:r>
              <a:rPr lang="fr-FR" b="1" dirty="0"/>
              <a:t> </a:t>
            </a:r>
            <a:r>
              <a:rPr lang="fr-FR" b="1" dirty="0" err="1"/>
              <a:t>cancelled</a:t>
            </a:r>
            <a:r>
              <a:rPr lang="fr-FR" b="1" dirty="0"/>
              <a:t> by the </a:t>
            </a:r>
            <a:r>
              <a:rPr lang="fr-FR" b="1" dirty="0" err="1"/>
              <a:t>European</a:t>
            </a:r>
            <a:r>
              <a:rPr lang="fr-FR" b="1" dirty="0"/>
              <a:t> Commission, but Apple </a:t>
            </a:r>
            <a:r>
              <a:rPr lang="fr-FR" b="1" dirty="0" err="1"/>
              <a:t>will</a:t>
            </a:r>
            <a:r>
              <a:rPr lang="fr-FR" b="1" dirty="0"/>
              <a:t> </a:t>
            </a:r>
            <a:r>
              <a:rPr lang="fr-FR" b="1" dirty="0" err="1"/>
              <a:t>finally</a:t>
            </a:r>
            <a:r>
              <a:rPr lang="fr-FR" b="1" dirty="0"/>
              <a:t> have to </a:t>
            </a:r>
            <a:r>
              <a:rPr lang="fr-FR" b="1" dirty="0" err="1"/>
              <a:t>pay</a:t>
            </a:r>
            <a:r>
              <a:rPr lang="fr-FR" b="1" dirty="0"/>
              <a:t> https://</a:t>
            </a:r>
            <a:r>
              <a:rPr lang="fr-FR" b="1" dirty="0" err="1"/>
              <a:t>www.cnbc.com</a:t>
            </a:r>
            <a:r>
              <a:rPr lang="fr-FR" b="1" dirty="0"/>
              <a:t>/2024/09/10/apple-loses-eu-court-battle-over-13-billion-euro-tax-bill-in-ireland.html</a:t>
            </a:r>
          </a:p>
          <a:p>
            <a:pPr marL="0" indent="0">
              <a:buFontTx/>
              <a:buNone/>
            </a:pPr>
            <a:endParaRPr lang="fr-FR" b="1" dirty="0"/>
          </a:p>
          <a:p>
            <a:pPr marL="0" indent="0">
              <a:buFontTx/>
              <a:buNone/>
            </a:pPr>
            <a:r>
              <a:rPr lang="fr-FR" b="1" dirty="0"/>
              <a:t>Starbucks in France: </a:t>
            </a:r>
            <a:r>
              <a:rPr lang="fr-FR" b="0" dirty="0"/>
              <a:t>Has </a:t>
            </a:r>
            <a:r>
              <a:rPr lang="fr-FR" b="0" dirty="0" err="1"/>
              <a:t>Officially</a:t>
            </a:r>
            <a:r>
              <a:rPr lang="fr-FR" b="0" dirty="0"/>
              <a:t> run a </a:t>
            </a:r>
            <a:r>
              <a:rPr lang="fr-FR" b="0" dirty="0" err="1"/>
              <a:t>deficit</a:t>
            </a:r>
            <a:r>
              <a:rPr lang="fr-FR" b="0" dirty="0"/>
              <a:t> </a:t>
            </a:r>
            <a:r>
              <a:rPr lang="fr-FR" b="0" dirty="0" err="1"/>
              <a:t>since</a:t>
            </a:r>
            <a:r>
              <a:rPr lang="fr-FR" b="0" dirty="0"/>
              <a:t> </a:t>
            </a:r>
            <a:r>
              <a:rPr lang="fr-FR" b="0" dirty="0" err="1"/>
              <a:t>it</a:t>
            </a:r>
            <a:r>
              <a:rPr lang="fr-FR" b="0" dirty="0"/>
              <a:t> </a:t>
            </a:r>
            <a:r>
              <a:rPr lang="fr-FR" b="0" dirty="0" err="1"/>
              <a:t>opened</a:t>
            </a:r>
            <a:r>
              <a:rPr lang="fr-FR" b="0" dirty="0"/>
              <a:t> stores in France; the </a:t>
            </a:r>
            <a:r>
              <a:rPr lang="fr-FR" b="0" dirty="0" err="1"/>
              <a:t>company</a:t>
            </a:r>
            <a:r>
              <a:rPr lang="fr-FR" b="0" dirty="0"/>
              <a:t> has </a:t>
            </a:r>
            <a:r>
              <a:rPr lang="fr-FR" b="0" dirty="0" err="1"/>
              <a:t>never</a:t>
            </a:r>
            <a:r>
              <a:rPr lang="fr-FR" b="0" dirty="0"/>
              <a:t> </a:t>
            </a:r>
            <a:r>
              <a:rPr lang="fr-FR" b="0" dirty="0" err="1"/>
              <a:t>paid</a:t>
            </a:r>
            <a:r>
              <a:rPr lang="fr-FR" b="0" dirty="0"/>
              <a:t> </a:t>
            </a:r>
            <a:r>
              <a:rPr lang="fr-FR" b="0" dirty="0" err="1"/>
              <a:t>any</a:t>
            </a:r>
            <a:r>
              <a:rPr lang="fr-FR" b="0" dirty="0"/>
              <a:t> taxes, as the parent </a:t>
            </a:r>
            <a:r>
              <a:rPr lang="fr-FR" b="0" dirty="0" err="1"/>
              <a:t>company</a:t>
            </a:r>
            <a:r>
              <a:rPr lang="fr-FR" b="0" dirty="0"/>
              <a:t> charges </a:t>
            </a:r>
            <a:r>
              <a:rPr lang="fr-FR" b="0" dirty="0" err="1"/>
              <a:t>its</a:t>
            </a:r>
            <a:r>
              <a:rPr lang="fr-FR" b="0" dirty="0"/>
              <a:t> </a:t>
            </a:r>
            <a:r>
              <a:rPr lang="fr-FR" b="0" dirty="0" err="1"/>
              <a:t>subsidiary</a:t>
            </a:r>
            <a:r>
              <a:rPr lang="fr-FR" b="0" dirty="0"/>
              <a:t> for </a:t>
            </a:r>
            <a:r>
              <a:rPr lang="fr-FR" b="0" dirty="0" err="1"/>
              <a:t>everything</a:t>
            </a:r>
            <a:r>
              <a:rPr lang="fr-FR" b="0" dirty="0"/>
              <a:t> in the </a:t>
            </a:r>
            <a:r>
              <a:rPr lang="fr-FR" b="0" dirty="0" err="1"/>
              <a:t>form</a:t>
            </a:r>
            <a:r>
              <a:rPr lang="fr-FR" b="0" dirty="0"/>
              <a:t> of royalties (</a:t>
            </a:r>
            <a:r>
              <a:rPr lang="fr-FR" b="0" dirty="0" err="1"/>
              <a:t>recipes</a:t>
            </a:r>
            <a:r>
              <a:rPr lang="fr-FR" b="0" dirty="0"/>
              <a:t>, use of logo, patents, </a:t>
            </a:r>
            <a:r>
              <a:rPr lang="fr-FR" b="0" dirty="0" err="1"/>
              <a:t>etc</a:t>
            </a:r>
            <a:r>
              <a:rPr lang="fr-FR" b="0" dirty="0"/>
              <a:t>) = </a:t>
            </a:r>
            <a:r>
              <a:rPr lang="fr-FR" b="0" dirty="0" err="1"/>
              <a:t>transfer</a:t>
            </a:r>
            <a:r>
              <a:rPr lang="fr-FR" b="0" dirty="0"/>
              <a:t> </a:t>
            </a:r>
            <a:r>
              <a:rPr lang="fr-FR" b="0" dirty="0" err="1"/>
              <a:t>price</a:t>
            </a:r>
            <a:endParaRPr lang="fr-FR" b="1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72E185-926F-5B73-D2E8-14B1B6E04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48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F9084-CB44-3872-13A2-19856066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A9AE23B-DF9C-F56D-491B-A37951A40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FE8B96-78C9-975A-7330-BA5F85CDF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6479F0-F9ED-B4EE-C162-039CF2BA4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5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71AA-7A9F-3DE5-B928-9DBEE3BB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1A20D0-DBDF-7CF7-A752-47005FE7D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DD89D1-DEAE-CF3D-18B5-7AFF566E9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fr-FR" dirty="0"/>
              <a:t>On the </a:t>
            </a:r>
            <a:r>
              <a:rPr lang="fr-FR" dirty="0" err="1"/>
              <a:t>left</a:t>
            </a:r>
            <a:r>
              <a:rPr lang="fr-FR" dirty="0"/>
              <a:t>, part of the profits </a:t>
            </a:r>
            <a:r>
              <a:rPr lang="fr-FR" dirty="0" err="1"/>
              <a:t>transferred</a:t>
            </a:r>
            <a:r>
              <a:rPr lang="fr-FR" dirty="0"/>
              <a:t> by </a:t>
            </a:r>
            <a:r>
              <a:rPr lang="fr-FR" dirty="0" err="1"/>
              <a:t>TNCs</a:t>
            </a:r>
            <a:r>
              <a:rPr lang="fr-FR" dirty="0"/>
              <a:t> to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havens</a:t>
            </a:r>
            <a:r>
              <a:rPr lang="fr-FR" dirty="0"/>
              <a:t>, on the right, the </a:t>
            </a:r>
            <a:r>
              <a:rPr lang="fr-FR" dirty="0" err="1"/>
              <a:t>loss</a:t>
            </a:r>
            <a:r>
              <a:rPr lang="fr-FR" dirty="0"/>
              <a:t> of fiscal revenue </a:t>
            </a:r>
            <a:r>
              <a:rPr lang="fr-FR" dirty="0" err="1"/>
              <a:t>incurred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1CD0BE-02EB-CA7F-BABB-6229A4657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342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4C93D-7491-EEA3-928D-6364449A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969B86-34C8-62FC-4D78-4F6415A44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6A106E-9971-BADD-AA65-10AA24146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https://</a:t>
            </a:r>
            <a:r>
              <a:rPr lang="fr-FR" dirty="0" err="1"/>
              <a:t>theconversation.com</a:t>
            </a:r>
            <a:r>
              <a:rPr lang="fr-FR" dirty="0"/>
              <a:t>/1-trillion-in-the-shade-the-annual-profits-multinational-corporations-shift-to-tax-havens-continues-to-climb-and-climb-200034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C36B50-BB0F-C7AA-2FC1-046FEA491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976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38231-B686-660F-37A7-41A5F0A1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15527D-743A-D796-C72B-24FDFE49E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B6FBE1-052E-21F9-4C81-39D3ABFC7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111DD-1AB4-CDD2-E29C-410A9452A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94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7CED-8235-953D-BBB6-E0810CA1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BBED689-8658-A21D-1728-62B99C775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2F35461-9EE8-D169-462D-62ADDA6F1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.. </a:t>
            </a:r>
            <a:r>
              <a:rPr lang="fr-FR" sz="1200" dirty="0">
                <a:hlinkClick r:id="rId3"/>
              </a:rPr>
              <a:t>https://theconversation.com/why-taxing-big-companies-at-15-wont-fix-the-gaping-hole-in-global-tax-206400</a:t>
            </a:r>
            <a:endParaRPr lang="fr-FR" sz="1200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0E841C-A086-CA77-13F8-48AC5F476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34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A8E5-8711-D64F-266E-17B9C285E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3019F1-D268-3CC5-32AE-30985F4F4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86C328-BEBC-0BE4-65B5-A2E7B6254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err="1"/>
              <a:t>Text</a:t>
            </a:r>
            <a:r>
              <a:rPr lang="fr-FR" dirty="0"/>
              <a:t> : </a:t>
            </a:r>
            <a:r>
              <a:rPr lang="fr-FR" dirty="0" err="1"/>
              <a:t>corporate</a:t>
            </a:r>
            <a:r>
              <a:rPr lang="fr-FR" dirty="0"/>
              <a:t> power module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1C9B8-A323-3CEE-9F40-B0A9F3BD8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2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Between</a:t>
            </a:r>
            <a:r>
              <a:rPr lang="fr-FR" dirty="0"/>
              <a:t> 1970 and 2010: </a:t>
            </a:r>
            <a:r>
              <a:rPr lang="fr-FR" dirty="0" err="1"/>
              <a:t>number</a:t>
            </a:r>
            <a:r>
              <a:rPr lang="fr-FR" dirty="0"/>
              <a:t> of TNC </a:t>
            </a:r>
            <a:r>
              <a:rPr lang="fr-FR" dirty="0" err="1"/>
              <a:t>multiplied</a:t>
            </a:r>
            <a:r>
              <a:rPr lang="fr-FR" dirty="0"/>
              <a:t> by </a:t>
            </a:r>
            <a:r>
              <a:rPr lang="fr-FR" dirty="0" err="1"/>
              <a:t>almost</a:t>
            </a:r>
            <a:r>
              <a:rPr lang="fr-FR" dirty="0"/>
              <a:t> 15!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0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producers</a:t>
            </a:r>
            <a:r>
              <a:rPr lang="fr-FR" dirty="0"/>
              <a:t> </a:t>
            </a:r>
            <a:r>
              <a:rPr lang="fr-FR" dirty="0" err="1"/>
              <a:t>globally</a:t>
            </a:r>
            <a:r>
              <a:rPr lang="fr-FR" dirty="0"/>
              <a:t> 2023: US, </a:t>
            </a:r>
            <a:r>
              <a:rPr lang="fr-FR" dirty="0" err="1"/>
              <a:t>Saudi</a:t>
            </a:r>
            <a:r>
              <a:rPr lang="fr-FR" dirty="0"/>
              <a:t> Arabia, </a:t>
            </a:r>
            <a:r>
              <a:rPr lang="fr-FR" dirty="0" err="1"/>
              <a:t>Russia</a:t>
            </a:r>
            <a:r>
              <a:rPr lang="fr-FR" dirty="0"/>
              <a:t>, Canada, Iran, Iraq, China, United Arab Emirates.. Not </a:t>
            </a:r>
            <a:r>
              <a:rPr lang="fr-FR" dirty="0" err="1"/>
              <a:t>always</a:t>
            </a:r>
            <a:r>
              <a:rPr lang="fr-FR" dirty="0"/>
              <a:t> the </a:t>
            </a:r>
            <a:r>
              <a:rPr lang="fr-FR" dirty="0" err="1"/>
              <a:t>biggest</a:t>
            </a:r>
            <a:r>
              <a:rPr lang="fr-FR" dirty="0"/>
              <a:t> spots on the </a:t>
            </a:r>
            <a:r>
              <a:rPr lang="fr-FR" dirty="0" err="1"/>
              <a:t>map</a:t>
            </a:r>
            <a:r>
              <a:rPr lang="fr-FR" dirty="0"/>
              <a:t>…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BP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conglomerate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made up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hundreds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subsidiaries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sub-subsidiaries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parent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group for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subsidiaries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country's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project's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subsidiary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necessarily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country.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oil-producing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countries (Angola,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Azerbaijan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etc.) are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subsidiaries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up in the United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Kingdom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United States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obligations of British or American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service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subsidiaries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havens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53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Toyota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assets </a:t>
            </a:r>
            <a:r>
              <a:rPr lang="fr-FR" dirty="0" err="1"/>
              <a:t>outside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country of </a:t>
            </a:r>
            <a:r>
              <a:rPr lang="fr-FR" dirty="0" err="1"/>
              <a:t>origin</a:t>
            </a:r>
            <a:r>
              <a:rPr lang="fr-FR" dirty="0"/>
              <a:t> in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09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Walmart, 611 B $, </a:t>
            </a:r>
            <a:r>
              <a:rPr lang="fr-FR" dirty="0" err="1"/>
              <a:t>employs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2 M people`</a:t>
            </a:r>
          </a:p>
          <a:p>
            <a:r>
              <a:rPr lang="fr-FR" dirty="0" err="1"/>
              <a:t>Interesting</a:t>
            </a:r>
            <a:r>
              <a:rPr lang="fr-FR" dirty="0"/>
              <a:t> to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retails</a:t>
            </a:r>
            <a:r>
              <a:rPr lang="fr-FR" dirty="0"/>
              <a:t> </a:t>
            </a:r>
            <a:r>
              <a:rPr lang="fr-FR" dirty="0" err="1"/>
              <a:t>employs</a:t>
            </a:r>
            <a:r>
              <a:rPr lang="fr-FR" dirty="0"/>
              <a:t> </a:t>
            </a:r>
            <a:r>
              <a:rPr lang="fr-FR" dirty="0" err="1"/>
              <a:t>relatively</a:t>
            </a:r>
            <a:r>
              <a:rPr lang="fr-FR" dirty="0"/>
              <a:t> a lot of people, as </a:t>
            </a:r>
            <a:r>
              <a:rPr lang="fr-FR" dirty="0" err="1"/>
              <a:t>opposed</a:t>
            </a:r>
            <a:r>
              <a:rPr lang="fr-FR" dirty="0"/>
              <a:t> to Apple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60 000 </a:t>
            </a:r>
            <a:r>
              <a:rPr lang="fr-FR" dirty="0" err="1"/>
              <a:t>employees</a:t>
            </a:r>
            <a:endParaRPr lang="fr-FR" dirty="0"/>
          </a:p>
          <a:p>
            <a:endParaRPr lang="fr-FR" dirty="0"/>
          </a:p>
          <a:p>
            <a:r>
              <a:rPr lang="fr-FR" i="1" dirty="0">
                <a:effectLst/>
                <a:latin typeface="Helvetica" pitchFamily="2" charset="0"/>
              </a:rPr>
              <a:t>Table 2. The </a:t>
            </a:r>
            <a:r>
              <a:rPr lang="fr-FR" i="1" dirty="0" err="1">
                <a:effectLst/>
                <a:latin typeface="Helvetica" pitchFamily="2" charset="0"/>
              </a:rPr>
              <a:t>World’s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Largest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Corporate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Employers</a:t>
            </a:r>
            <a:r>
              <a:rPr lang="fr-FR" i="1" dirty="0">
                <a:effectLst/>
                <a:latin typeface="Helvetica" pitchFamily="2" charset="0"/>
              </a:rPr>
              <a:t>, 2022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Rank Corporation </a:t>
            </a:r>
            <a:r>
              <a:rPr lang="fr-FR" i="1" dirty="0" err="1">
                <a:effectLst/>
                <a:latin typeface="Helvetica" pitchFamily="2" charset="0"/>
              </a:rPr>
              <a:t>Number</a:t>
            </a:r>
            <a:r>
              <a:rPr lang="fr-FR" i="1" dirty="0">
                <a:effectLst/>
                <a:latin typeface="Helvetica" pitchFamily="2" charset="0"/>
              </a:rPr>
              <a:t> of </a:t>
            </a:r>
            <a:r>
              <a:rPr lang="fr-FR" i="1" dirty="0" err="1">
                <a:effectLst/>
                <a:latin typeface="Helvetica" pitchFamily="2" charset="0"/>
              </a:rPr>
              <a:t>Employees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 Walmart 2,300,000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2 Amazon 1,544,000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3 Hon Hai </a:t>
            </a:r>
            <a:r>
              <a:rPr lang="fr-FR" i="1" dirty="0" err="1">
                <a:effectLst/>
                <a:latin typeface="Helvetica" pitchFamily="2" charset="0"/>
              </a:rPr>
              <a:t>Precision</a:t>
            </a:r>
            <a:r>
              <a:rPr lang="fr-FR" i="1" dirty="0">
                <a:effectLst/>
                <a:latin typeface="Helvetica" pitchFamily="2" charset="0"/>
              </a:rPr>
              <a:t> (Foxconn) 827,000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4 Accenture 738,000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5 Volkswagen 642,000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6 Tata </a:t>
            </a:r>
            <a:r>
              <a:rPr lang="fr-FR" i="1" dirty="0" err="1">
                <a:effectLst/>
                <a:latin typeface="Helvetica" pitchFamily="2" charset="0"/>
              </a:rPr>
              <a:t>Consultancy</a:t>
            </a:r>
            <a:r>
              <a:rPr lang="fr-FR" i="1" dirty="0">
                <a:effectLst/>
                <a:latin typeface="Helvetica" pitchFamily="2" charset="0"/>
              </a:rPr>
              <a:t> Services 616,000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7 Deutsche Post 584,000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8 United </a:t>
            </a:r>
            <a:r>
              <a:rPr lang="fr-FR" i="1" dirty="0" err="1">
                <a:effectLst/>
                <a:latin typeface="Helvetica" pitchFamily="2" charset="0"/>
              </a:rPr>
              <a:t>Parcel</a:t>
            </a:r>
            <a:r>
              <a:rPr lang="fr-FR" i="1" dirty="0">
                <a:effectLst/>
                <a:latin typeface="Helvetica" pitchFamily="2" charset="0"/>
              </a:rPr>
              <a:t> Service 500,000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8 </a:t>
            </a:r>
            <a:r>
              <a:rPr lang="fr-FR" i="1" dirty="0" err="1">
                <a:effectLst/>
                <a:latin typeface="Helvetica" pitchFamily="2" charset="0"/>
              </a:rPr>
              <a:t>Kroger</a:t>
            </a:r>
            <a:r>
              <a:rPr lang="fr-FR" i="1" dirty="0">
                <a:effectLst/>
                <a:latin typeface="Helvetica" pitchFamily="2" charset="0"/>
              </a:rPr>
              <a:t> 500,000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8 Home </a:t>
            </a:r>
            <a:r>
              <a:rPr lang="fr-FR" i="1" dirty="0" err="1">
                <a:effectLst/>
                <a:latin typeface="Helvetica" pitchFamily="2" charset="0"/>
              </a:rPr>
              <a:t>Depot</a:t>
            </a:r>
            <a:r>
              <a:rPr lang="fr-FR" i="1" dirty="0">
                <a:effectLst/>
                <a:latin typeface="Helvetica" pitchFamily="2" charset="0"/>
              </a:rPr>
              <a:t> 500,000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11 Gazprom 468,000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12 Agricultural Bank of China 455,000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13 Target 450,000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14 China Mobile 449,000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15 ICBC 425,000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16 </a:t>
            </a:r>
            <a:r>
              <a:rPr lang="fr-FR" i="1" dirty="0" err="1">
                <a:effectLst/>
                <a:latin typeface="Helvetica" pitchFamily="2" charset="0"/>
              </a:rPr>
              <a:t>Teleperformance</a:t>
            </a:r>
            <a:r>
              <a:rPr lang="fr-FR" i="1" dirty="0">
                <a:effectLst/>
                <a:latin typeface="Helvetica" pitchFamily="2" charset="0"/>
              </a:rPr>
              <a:t> 420,000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17 </a:t>
            </a:r>
            <a:r>
              <a:rPr lang="fr-FR" i="1" dirty="0" err="1">
                <a:effectLst/>
                <a:latin typeface="Helvetica" pitchFamily="2" charset="0"/>
              </a:rPr>
              <a:t>PetroChina</a:t>
            </a:r>
            <a:r>
              <a:rPr lang="fr-FR" i="1" dirty="0">
                <a:effectLst/>
                <a:latin typeface="Helvetica" pitchFamily="2" charset="0"/>
              </a:rPr>
              <a:t> 417,000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18 </a:t>
            </a:r>
            <a:r>
              <a:rPr lang="fr-FR" i="1" dirty="0" err="1">
                <a:effectLst/>
                <a:latin typeface="Helvetica" pitchFamily="2" charset="0"/>
              </a:rPr>
              <a:t>Ahold</a:t>
            </a:r>
            <a:r>
              <a:rPr lang="fr-FR" i="1" dirty="0">
                <a:effectLst/>
                <a:latin typeface="Helvetica" pitchFamily="2" charset="0"/>
              </a:rPr>
              <a:t> Delhaize 413,000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19 Sodexo 412,000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20 Starbucks 402,000</a:t>
            </a:r>
            <a:endParaRPr lang="fr-FR" dirty="0">
              <a:effectLst/>
              <a:latin typeface="Helvetica" pitchFamily="2" charset="0"/>
            </a:endParaRPr>
          </a:p>
          <a:p>
            <a:r>
              <a:rPr lang="fr-FR" i="1" dirty="0">
                <a:effectLst/>
                <a:latin typeface="Helvetica" pitchFamily="2" charset="0"/>
              </a:rPr>
              <a:t>Source: </a:t>
            </a:r>
            <a:r>
              <a:rPr lang="fr-FR" i="1" dirty="0" err="1">
                <a:effectLst/>
                <a:latin typeface="Helvetica" pitchFamily="2" charset="0"/>
              </a:rPr>
              <a:t>Statistica.com</a:t>
            </a:r>
            <a:r>
              <a:rPr lang="fr-FR" i="1" dirty="0">
                <a:effectLst/>
                <a:latin typeface="Helvetica" pitchFamily="2" charset="0"/>
              </a:rPr>
              <a:t>, “Leading 500 Fortune </a:t>
            </a:r>
            <a:r>
              <a:rPr lang="fr-FR" i="1" dirty="0" err="1">
                <a:effectLst/>
                <a:latin typeface="Helvetica" pitchFamily="2" charset="0"/>
              </a:rPr>
              <a:t>companies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based</a:t>
            </a:r>
            <a:endParaRPr lang="fr-FR" dirty="0">
              <a:effectLst/>
              <a:latin typeface="Helvetica" pitchFamily="2" charset="0"/>
            </a:endParaRPr>
          </a:p>
          <a:p>
            <a:endParaRPr lang="fr-FR" dirty="0"/>
          </a:p>
          <a:p>
            <a:r>
              <a:rPr lang="fr-FR" dirty="0" err="1"/>
              <a:t>Unexpected</a:t>
            </a:r>
            <a:r>
              <a:rPr lang="fr-FR" dirty="0"/>
              <a:t>: </a:t>
            </a:r>
            <a:r>
              <a:rPr lang="fr-FR" dirty="0" err="1"/>
              <a:t>Some</a:t>
            </a:r>
            <a:r>
              <a:rPr lang="fr-FR" dirty="0"/>
              <a:t> major groups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relatively</a:t>
            </a:r>
            <a:r>
              <a:rPr lang="fr-FR" dirty="0"/>
              <a:t> few </a:t>
            </a:r>
            <a:r>
              <a:rPr lang="fr-FR" dirty="0" err="1"/>
              <a:t>foreign</a:t>
            </a:r>
            <a:r>
              <a:rPr lang="fr-FR" dirty="0"/>
              <a:t> assets </a:t>
            </a:r>
            <a:r>
              <a:rPr lang="fr-FR" dirty="0" err="1"/>
              <a:t>rank</a:t>
            </a:r>
            <a:r>
              <a:rPr lang="fr-FR" dirty="0"/>
              <a:t>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(ex: State </a:t>
            </a:r>
            <a:r>
              <a:rPr lang="fr-FR" dirty="0" err="1"/>
              <a:t>Grid</a:t>
            </a:r>
            <a:r>
              <a:rPr lang="fr-FR" dirty="0"/>
              <a:t> Corporation of China)</a:t>
            </a:r>
          </a:p>
          <a:p>
            <a:r>
              <a:rPr lang="fr-FR" dirty="0"/>
              <a:t>American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comp</a:t>
            </a:r>
            <a:r>
              <a:rPr lang="fr-FR" dirty="0"/>
              <a:t> </a:t>
            </a:r>
            <a:r>
              <a:rPr lang="fr-FR" dirty="0" err="1"/>
              <a:t>employ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</a:t>
            </a:r>
            <a:r>
              <a:rPr lang="fr-FR" dirty="0" err="1"/>
              <a:t>fewer</a:t>
            </a:r>
            <a:r>
              <a:rPr lang="fr-FR" dirty="0"/>
              <a:t> people </a:t>
            </a:r>
            <a:r>
              <a:rPr lang="fr-FR" dirty="0" err="1"/>
              <a:t>than</a:t>
            </a:r>
            <a:r>
              <a:rPr lang="fr-FR" dirty="0"/>
              <a:t> US </a:t>
            </a:r>
            <a:r>
              <a:rPr lang="fr-FR" dirty="0" err="1"/>
              <a:t>counterparts</a:t>
            </a:r>
            <a:r>
              <a:rPr lang="fr-FR" dirty="0"/>
              <a:t> (ex; </a:t>
            </a:r>
            <a:r>
              <a:rPr lang="fr-FR" dirty="0" err="1"/>
              <a:t>Sinopec</a:t>
            </a:r>
            <a:r>
              <a:rPr lang="fr-FR" dirty="0"/>
              <a:t> vs Exxon)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29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Microsoft </a:t>
            </a:r>
            <a:r>
              <a:rPr lang="fr-FR" dirty="0" err="1"/>
              <a:t>ranks</a:t>
            </a:r>
            <a:r>
              <a:rPr lang="fr-FR" dirty="0"/>
              <a:t> 1st, </a:t>
            </a:r>
            <a:r>
              <a:rPr lang="fr-FR" dirty="0" err="1"/>
              <a:t>with</a:t>
            </a:r>
            <a:r>
              <a:rPr lang="fr-FR" dirty="0"/>
              <a:t> 3100 B$, </a:t>
            </a:r>
            <a:r>
              <a:rPr lang="fr-FR" dirty="0" err="1"/>
              <a:t>slighly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French GDP…</a:t>
            </a:r>
            <a:r>
              <a:rPr lang="fr-FR" dirty="0" err="1"/>
              <a:t>yet</a:t>
            </a:r>
            <a:r>
              <a:rPr lang="fr-FR" dirty="0"/>
              <a:t> not comparable (</a:t>
            </a:r>
            <a:r>
              <a:rPr lang="fr-FR" dirty="0" err="1"/>
              <a:t>see</a:t>
            </a:r>
            <a:r>
              <a:rPr lang="fr-FR" dirty="0"/>
              <a:t> article ‘</a:t>
            </a:r>
            <a:r>
              <a:rPr lang="fr-FR" dirty="0" err="1"/>
              <a:t>corporate</a:t>
            </a:r>
            <a:r>
              <a:rPr lang="fr-FR" dirty="0"/>
              <a:t> power module)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0C63-99FD-90E1-710E-0B712E548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EC7728-3EC4-539F-F6E7-1CC178DAC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049A20-4DFC-768F-0EFC-2BCC5EFC0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Applies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to EU and non-EU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companies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and parent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companies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with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turnover of more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than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450 million euro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Firms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to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create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transition plan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that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complies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with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Paris Agreement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Companies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will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be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liable for damages and can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be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fined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for non-compliance</a:t>
            </a:r>
          </a:p>
          <a:p>
            <a:r>
              <a:rPr lang="fr-FR" dirty="0"/>
              <a:t>https://</a:t>
            </a:r>
            <a:r>
              <a:rPr lang="fr-FR" dirty="0" err="1"/>
              <a:t>commission.europa.eu</a:t>
            </a:r>
            <a:r>
              <a:rPr lang="fr-FR" dirty="0"/>
              <a:t>/business-</a:t>
            </a:r>
            <a:r>
              <a:rPr lang="fr-FR" dirty="0" err="1"/>
              <a:t>economy</a:t>
            </a:r>
            <a:r>
              <a:rPr lang="fr-FR" dirty="0"/>
              <a:t>-euro/</a:t>
            </a:r>
            <a:r>
              <a:rPr lang="fr-FR" dirty="0" err="1"/>
              <a:t>doing</a:t>
            </a:r>
            <a:r>
              <a:rPr lang="fr-FR" dirty="0"/>
              <a:t>-business-eu/</a:t>
            </a:r>
            <a:r>
              <a:rPr lang="fr-FR" dirty="0" err="1"/>
              <a:t>sustainability</a:t>
            </a:r>
            <a:r>
              <a:rPr lang="fr-FR" dirty="0"/>
              <a:t>-due-diligence-</a:t>
            </a:r>
            <a:r>
              <a:rPr lang="fr-FR" dirty="0" err="1"/>
              <a:t>responsible</a:t>
            </a:r>
            <a:r>
              <a:rPr lang="fr-FR" dirty="0"/>
              <a:t>-business/</a:t>
            </a:r>
            <a:r>
              <a:rPr lang="fr-FR" dirty="0" err="1"/>
              <a:t>corporate</a:t>
            </a:r>
            <a:r>
              <a:rPr lang="fr-FR" dirty="0"/>
              <a:t>-</a:t>
            </a:r>
            <a:r>
              <a:rPr lang="fr-FR" dirty="0" err="1"/>
              <a:t>sustainability</a:t>
            </a:r>
            <a:r>
              <a:rPr lang="fr-FR" dirty="0"/>
              <a:t>-due-</a:t>
            </a:r>
            <a:r>
              <a:rPr lang="fr-FR" dirty="0" err="1"/>
              <a:t>diligence_en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6B6001-03EB-A50E-1FC7-2A939E08B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36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By convention, a direct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relationship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established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when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an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investor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acquires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at least 10% of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share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capital of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company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which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it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investing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. Direct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investments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include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not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the initial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operation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establishing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relationship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two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units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, but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also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all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later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capital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operations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them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between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related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institutional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units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whether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incorporated</a:t>
            </a:r>
            <a:r>
              <a:rPr lang="fr-FR" b="0" i="0" u="none" strike="noStrike" dirty="0">
                <a:solidFill>
                  <a:srgbClr val="525457"/>
                </a:solidFill>
                <a:effectLst/>
                <a:latin typeface="Open Sans" panose="020B0606030504020204" pitchFamily="34" charset="0"/>
              </a:rPr>
              <a:t> or not</a:t>
            </a:r>
          </a:p>
          <a:p>
            <a:endParaRPr lang="fr-FR" b="0" i="0" u="none" strike="noStrike" dirty="0">
              <a:solidFill>
                <a:srgbClr val="525457"/>
              </a:solidFill>
              <a:effectLst/>
              <a:latin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 err="1">
                <a:effectLst/>
                <a:latin typeface="TimesNewRomanPSMT"/>
              </a:rPr>
              <a:t>Equity</a:t>
            </a:r>
            <a:r>
              <a:rPr lang="fr-FR" sz="1800" dirty="0">
                <a:effectLst/>
                <a:latin typeface="TimesNewRomanPSMT"/>
              </a:rPr>
              <a:t> capital </a:t>
            </a:r>
            <a:r>
              <a:rPr lang="fr-FR" sz="1800" dirty="0" err="1">
                <a:effectLst/>
                <a:latin typeface="TimesNewRomanPSMT"/>
              </a:rPr>
              <a:t>is</a:t>
            </a:r>
            <a:r>
              <a:rPr lang="fr-FR" sz="1800" dirty="0">
                <a:effectLst/>
                <a:latin typeface="TimesNewRomanPSMT"/>
              </a:rPr>
              <a:t> the </a:t>
            </a:r>
            <a:r>
              <a:rPr lang="fr-FR" sz="1800" dirty="0" err="1">
                <a:effectLst/>
                <a:latin typeface="TimesNewRomanPSMT"/>
              </a:rPr>
              <a:t>foreign</a:t>
            </a:r>
            <a:r>
              <a:rPr lang="fr-FR" sz="1800" dirty="0">
                <a:effectLst/>
                <a:latin typeface="TimesNewRomanPSMT"/>
              </a:rPr>
              <a:t> direct </a:t>
            </a:r>
            <a:r>
              <a:rPr lang="fr-FR" sz="1800" dirty="0" err="1">
                <a:effectLst/>
                <a:latin typeface="TimesNewRomanPSMT"/>
              </a:rPr>
              <a:t>investor’s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purchase</a:t>
            </a:r>
            <a:r>
              <a:rPr lang="fr-FR" sz="1800" dirty="0">
                <a:effectLst/>
                <a:latin typeface="TimesNewRomanPSMT"/>
              </a:rPr>
              <a:t> of </a:t>
            </a:r>
            <a:r>
              <a:rPr lang="fr-FR" sz="1800" dirty="0" err="1">
                <a:effectLst/>
                <a:latin typeface="TimesNewRomanPSMT"/>
              </a:rPr>
              <a:t>shares</a:t>
            </a:r>
            <a:r>
              <a:rPr lang="fr-FR" sz="1800" dirty="0">
                <a:effectLst/>
                <a:latin typeface="TimesNewRomanPSMT"/>
              </a:rPr>
              <a:t> of an </a:t>
            </a:r>
            <a:r>
              <a:rPr lang="fr-FR" sz="1800" dirty="0" err="1">
                <a:effectLst/>
                <a:latin typeface="TimesNewRomanPSMT"/>
              </a:rPr>
              <a:t>enterprise</a:t>
            </a:r>
            <a:r>
              <a:rPr lang="fr-FR" sz="1800" dirty="0">
                <a:effectLst/>
                <a:latin typeface="TimesNewRomanPSMT"/>
              </a:rPr>
              <a:t> in a country </a:t>
            </a:r>
            <a:r>
              <a:rPr lang="fr-FR" sz="1800" dirty="0" err="1">
                <a:effectLst/>
                <a:latin typeface="TimesNewRomanPSMT"/>
              </a:rPr>
              <a:t>other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than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its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own</a:t>
            </a:r>
            <a:r>
              <a:rPr lang="fr-FR" sz="1800" dirty="0">
                <a:effectLst/>
                <a:latin typeface="TimesNewRomanPSMT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 err="1">
                <a:effectLst/>
                <a:latin typeface="TimesNewRomanPSMT"/>
              </a:rPr>
              <a:t>Reinvested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earnings</a:t>
            </a:r>
            <a:r>
              <a:rPr lang="fr-FR" sz="1800" dirty="0">
                <a:effectLst/>
                <a:latin typeface="TimesNewRomanPSMT"/>
              </a:rPr>
              <a:t> comprise the direct </a:t>
            </a:r>
            <a:r>
              <a:rPr lang="fr-FR" sz="1800" dirty="0" err="1">
                <a:effectLst/>
                <a:latin typeface="TimesNewRomanPSMT"/>
              </a:rPr>
              <a:t>investor’s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share</a:t>
            </a:r>
            <a:r>
              <a:rPr lang="fr-FR" sz="1800" dirty="0">
                <a:effectLst/>
                <a:latin typeface="TimesNewRomanPSMT"/>
              </a:rPr>
              <a:t> (in proportion to direct </a:t>
            </a:r>
            <a:r>
              <a:rPr lang="fr-FR" sz="1800" dirty="0" err="1">
                <a:effectLst/>
                <a:latin typeface="TimesNewRomanPSMT"/>
              </a:rPr>
              <a:t>equity</a:t>
            </a:r>
            <a:r>
              <a:rPr lang="fr-FR" sz="1800" dirty="0">
                <a:effectLst/>
                <a:latin typeface="TimesNewRomanPSMT"/>
              </a:rPr>
              <a:t> participation) of </a:t>
            </a:r>
            <a:r>
              <a:rPr lang="fr-FR" sz="1800" dirty="0" err="1">
                <a:effectLst/>
                <a:latin typeface="TimesNewRomanPSMT"/>
              </a:rPr>
              <a:t>earnings</a:t>
            </a:r>
            <a:r>
              <a:rPr lang="fr-FR" sz="1800" dirty="0">
                <a:effectLst/>
                <a:latin typeface="TimesNewRomanPSMT"/>
              </a:rPr>
              <a:t> not </a:t>
            </a:r>
            <a:r>
              <a:rPr lang="fr-FR" sz="1800" dirty="0" err="1">
                <a:effectLst/>
                <a:latin typeface="TimesNewRomanPSMT"/>
              </a:rPr>
              <a:t>distributed</a:t>
            </a:r>
            <a:r>
              <a:rPr lang="fr-FR" sz="1800" dirty="0">
                <a:effectLst/>
                <a:latin typeface="TimesNewRomanPSMT"/>
              </a:rPr>
              <a:t> as </a:t>
            </a:r>
            <a:r>
              <a:rPr lang="fr-FR" sz="1800" dirty="0" err="1">
                <a:effectLst/>
                <a:latin typeface="TimesNewRomanPSMT"/>
              </a:rPr>
              <a:t>dividends</a:t>
            </a:r>
            <a:r>
              <a:rPr lang="fr-FR" sz="1800" dirty="0">
                <a:effectLst/>
                <a:latin typeface="TimesNewRomanPSMT"/>
              </a:rPr>
              <a:t> by </a:t>
            </a:r>
            <a:r>
              <a:rPr lang="fr-FR" sz="1800" dirty="0" err="1">
                <a:effectLst/>
                <a:latin typeface="TimesNewRomanPSMT"/>
              </a:rPr>
              <a:t>affiliates</a:t>
            </a:r>
            <a:r>
              <a:rPr lang="fr-FR" sz="1800" dirty="0">
                <a:effectLst/>
                <a:latin typeface="TimesNewRomanPSMT"/>
              </a:rPr>
              <a:t>, or </a:t>
            </a:r>
            <a:r>
              <a:rPr lang="fr-FR" sz="1800" dirty="0" err="1">
                <a:effectLst/>
                <a:latin typeface="TimesNewRomanPSMT"/>
              </a:rPr>
              <a:t>earnings</a:t>
            </a:r>
            <a:r>
              <a:rPr lang="fr-FR" sz="1800" dirty="0">
                <a:effectLst/>
                <a:latin typeface="TimesNewRomanPSMT"/>
              </a:rPr>
              <a:t> not </a:t>
            </a:r>
            <a:r>
              <a:rPr lang="fr-FR" sz="1800" dirty="0" err="1">
                <a:effectLst/>
                <a:latin typeface="TimesNewRomanPSMT"/>
              </a:rPr>
              <a:t>remitted</a:t>
            </a:r>
            <a:r>
              <a:rPr lang="fr-FR" sz="1800" dirty="0">
                <a:effectLst/>
                <a:latin typeface="TimesNewRomanPSMT"/>
              </a:rPr>
              <a:t> to the direct </a:t>
            </a:r>
            <a:r>
              <a:rPr lang="fr-FR" sz="1800" dirty="0" err="1">
                <a:effectLst/>
                <a:latin typeface="TimesNewRomanPSMT"/>
              </a:rPr>
              <a:t>investor</a:t>
            </a:r>
            <a:r>
              <a:rPr lang="fr-FR" sz="1800" dirty="0">
                <a:effectLst/>
                <a:latin typeface="TimesNewRomanPSMT"/>
              </a:rPr>
              <a:t>. </a:t>
            </a:r>
            <a:r>
              <a:rPr lang="fr-FR" sz="1800" dirty="0" err="1">
                <a:effectLst/>
                <a:latin typeface="TimesNewRomanPSMT"/>
              </a:rPr>
              <a:t>Such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retained</a:t>
            </a:r>
            <a:r>
              <a:rPr lang="fr-FR" sz="1800" dirty="0">
                <a:effectLst/>
                <a:latin typeface="TimesNewRomanPSMT"/>
              </a:rPr>
              <a:t> profits by </a:t>
            </a:r>
            <a:r>
              <a:rPr lang="fr-FR" sz="1800" dirty="0" err="1">
                <a:effectLst/>
                <a:latin typeface="TimesNewRomanPSMT"/>
              </a:rPr>
              <a:t>affiliates</a:t>
            </a:r>
            <a:r>
              <a:rPr lang="fr-FR" sz="1800" dirty="0">
                <a:effectLst/>
                <a:latin typeface="TimesNewRomanPSMT"/>
              </a:rPr>
              <a:t> are </a:t>
            </a:r>
            <a:r>
              <a:rPr lang="fr-FR" sz="1800" dirty="0" err="1">
                <a:effectLst/>
                <a:latin typeface="TimesNewRomanPSMT"/>
              </a:rPr>
              <a:t>reinvested</a:t>
            </a:r>
            <a:r>
              <a:rPr lang="fr-FR" sz="1800" dirty="0">
                <a:effectLst/>
                <a:latin typeface="TimesNewRomanPSMT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TimesNewRomanPSMT"/>
              </a:rPr>
              <a:t>Intra-</a:t>
            </a:r>
            <a:r>
              <a:rPr lang="fr-FR" sz="1800" dirty="0" err="1">
                <a:effectLst/>
                <a:latin typeface="TimesNewRomanPSMT"/>
              </a:rPr>
              <a:t>company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loans</a:t>
            </a:r>
            <a:r>
              <a:rPr lang="fr-FR" sz="1800" dirty="0">
                <a:effectLst/>
                <a:latin typeface="TimesNewRomanPSMT"/>
              </a:rPr>
              <a:t> or intra-</a:t>
            </a:r>
            <a:r>
              <a:rPr lang="fr-FR" sz="1800" dirty="0" err="1">
                <a:effectLst/>
                <a:latin typeface="TimesNewRomanPSMT"/>
              </a:rPr>
              <a:t>company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debt</a:t>
            </a:r>
            <a:r>
              <a:rPr lang="fr-FR" sz="1800" dirty="0">
                <a:effectLst/>
                <a:latin typeface="TimesNewRomanPSMT"/>
              </a:rPr>
              <a:t> transactions </a:t>
            </a:r>
            <a:r>
              <a:rPr lang="fr-FR" sz="1800" dirty="0" err="1">
                <a:effectLst/>
                <a:latin typeface="TimesNewRomanPSMT"/>
              </a:rPr>
              <a:t>refer</a:t>
            </a:r>
            <a:r>
              <a:rPr lang="fr-FR" sz="1800" dirty="0">
                <a:effectLst/>
                <a:latin typeface="TimesNewRomanPSMT"/>
              </a:rPr>
              <a:t> to short- or long-</a:t>
            </a:r>
            <a:r>
              <a:rPr lang="fr-FR" sz="1800" dirty="0" err="1">
                <a:effectLst/>
                <a:latin typeface="TimesNewRomanPSMT"/>
              </a:rPr>
              <a:t>term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borrowing</a:t>
            </a:r>
            <a:r>
              <a:rPr lang="fr-FR" sz="1800" dirty="0">
                <a:effectLst/>
                <a:latin typeface="TimesNewRomanPSMT"/>
              </a:rPr>
              <a:t> and </a:t>
            </a:r>
            <a:r>
              <a:rPr lang="fr-FR" sz="1800" dirty="0" err="1">
                <a:effectLst/>
                <a:latin typeface="TimesNewRomanPSMT"/>
              </a:rPr>
              <a:t>lending</a:t>
            </a:r>
            <a:r>
              <a:rPr lang="fr-FR" sz="1800" dirty="0">
                <a:effectLst/>
                <a:latin typeface="TimesNewRomanPSMT"/>
              </a:rPr>
              <a:t> of </a:t>
            </a:r>
            <a:r>
              <a:rPr lang="fr-FR" sz="1800" dirty="0" err="1">
                <a:effectLst/>
                <a:latin typeface="TimesNewRomanPSMT"/>
              </a:rPr>
              <a:t>funds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between</a:t>
            </a:r>
            <a:r>
              <a:rPr lang="fr-FR" sz="1800" dirty="0">
                <a:effectLst/>
                <a:latin typeface="TimesNewRomanPSMT"/>
              </a:rPr>
              <a:t> direct </a:t>
            </a:r>
            <a:r>
              <a:rPr lang="fr-FR" sz="1800" dirty="0" err="1">
                <a:effectLst/>
                <a:latin typeface="TimesNewRomanPSMT"/>
              </a:rPr>
              <a:t>investors</a:t>
            </a:r>
            <a:r>
              <a:rPr lang="fr-FR" sz="1800" dirty="0">
                <a:effectLst/>
                <a:latin typeface="TimesNewRomanPSMT"/>
              </a:rPr>
              <a:t> (parent </a:t>
            </a:r>
            <a:r>
              <a:rPr lang="fr-FR" sz="1800" dirty="0" err="1">
                <a:effectLst/>
                <a:latin typeface="TimesNewRomanPSMT"/>
              </a:rPr>
              <a:t>enterprises</a:t>
            </a:r>
            <a:r>
              <a:rPr lang="fr-FR" sz="1800" dirty="0">
                <a:effectLst/>
                <a:latin typeface="TimesNewRomanPSMT"/>
              </a:rPr>
              <a:t>) and </a:t>
            </a:r>
            <a:r>
              <a:rPr lang="fr-FR" sz="1800" dirty="0" err="1">
                <a:effectLst/>
                <a:latin typeface="TimesNewRomanPSMT"/>
              </a:rPr>
              <a:t>affiliate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enterprises</a:t>
            </a:r>
            <a:r>
              <a:rPr lang="fr-FR" sz="1800" dirty="0">
                <a:effectLst/>
                <a:latin typeface="TimesNewRomanPSMT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 err="1">
                <a:effectLst/>
                <a:latin typeface="TimesNewRomanPSMT"/>
              </a:rPr>
              <a:t>Springboad</a:t>
            </a:r>
            <a:r>
              <a:rPr lang="fr-FR" sz="1800" dirty="0">
                <a:effectLst/>
                <a:latin typeface="TimesNewRomanPSMT"/>
              </a:rPr>
              <a:t> </a:t>
            </a:r>
            <a:r>
              <a:rPr lang="fr-FR" sz="1800" dirty="0" err="1">
                <a:effectLst/>
                <a:latin typeface="TimesNewRomanPSMT"/>
              </a:rPr>
              <a:t>internationalization</a:t>
            </a:r>
            <a:r>
              <a:rPr lang="fr-FR" sz="1800" dirty="0">
                <a:effectLst/>
                <a:latin typeface="TimesNewRomanPSMT"/>
              </a:rPr>
              <a:t>: </a:t>
            </a:r>
            <a:r>
              <a:rPr lang="fr-FR" sz="2800" dirty="0"/>
              <a:t>https://</a:t>
            </a:r>
            <a:r>
              <a:rPr lang="fr-FR" sz="2800" dirty="0" err="1"/>
              <a:t>unctad.org</a:t>
            </a:r>
            <a:r>
              <a:rPr lang="fr-FR" sz="2800" dirty="0"/>
              <a:t>/system/files/official-document/diaeia2020d1a5_en.pdf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800" dirty="0">
              <a:effectLst/>
              <a:latin typeface="SymbolM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800" dirty="0">
              <a:effectLst/>
              <a:latin typeface="SymbolM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981D-DA7E-8344-945C-2901F595F9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3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DFF8E-5A45-3916-4FD9-626D6DB4D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1E1802-F334-12DF-F53B-864F4FD97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0E181-4BB5-955E-E494-5C2A3662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A4B-CA2A-D94A-B8E6-2800E7BE2329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EBB62-42BE-65A8-963C-56F90D44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A9F7DD-7AEC-A3ED-DF6A-806262BD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5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9895D-0188-D6AB-9502-6EC743A2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2A9CE0-7B75-F68A-1F5E-D54D3C3BC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8FE29-4A5D-390C-A4D5-FFE16C48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7CD-6E64-2146-992B-B8730D4822F6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21111A-4C74-8C50-7E76-EC83ECC2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FB437-AF21-E295-37EE-831E570B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765F07-3489-2B8B-0B7D-5DC0FB5F3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5D3852-158B-1798-0D63-65CE252B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C92EC-BD43-592E-B07D-E15CC12B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3B5-4297-0C4B-91B3-8F23074D3F14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E74292-235A-968F-D19F-FD9342F3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44E27B-71C0-7700-EF92-57957E16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BE51D-5A40-6E2A-8E96-B5EA09EA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BA66E-DD13-820F-E79F-836956CB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9992B-2875-C3C8-FD71-4F72B32F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C0-F237-304A-9CBD-C3020C7B8495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521A5-98D7-5645-6BCC-F122383E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40B101-74ED-B733-BD11-E880C28E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45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80DB4-3FE2-B534-242A-484359E3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131151-08F6-415C-D4F7-2A55F2B2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F22FE-A507-CF4A-7F82-404A7856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6581-F938-A94B-A3FE-B0DB969E1C7D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D62D1-3A01-2CB3-E7B5-B6E1A5CC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55BEC-E33D-3B86-DA13-D8E6CFBB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5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7DFFF-2B0D-E915-1B03-E76391DC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DF74F0-5B73-0508-FEF7-391E20414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56B8C8-9A8E-E6EB-CC9C-5D7ABC71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CF6527-1BD2-282B-EB15-287DEE71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EE3E-F0A8-F749-AD36-BB9D6A724F23}" type="datetime1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416D5C-23E5-35CF-CE87-2F4B869A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BFC583-08D0-3A0F-D60B-28A921C2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0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39C0D-71F5-7B26-48EC-8EEEE84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31678-C8E5-1567-5BF6-C7E643CC6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175D45-F39E-6BAA-CA09-9143F7F7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C5892B-3665-3A02-6E31-2E4B80B9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F4FE43-DAD7-6FD0-1AC3-65687E445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90B57C-18AA-1832-F7E4-87735A63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FE63-6AE1-5048-8CC1-9DA1038BBC0C}" type="datetime1">
              <a:rPr lang="fr-FR" smtClean="0"/>
              <a:t>12/11/2025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B8C610-5249-4CB7-009D-329CC08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592025-FC7D-7087-3590-CDDD61D5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3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0E25-D8BB-A7B3-7355-BFB4C86A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7ABC96-84B4-97E1-6764-2A3362D1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DFF-4AAF-C247-8428-FC95DCE5D20D}" type="datetime1">
              <a:rPr lang="fr-FR" smtClean="0"/>
              <a:t>12/11/2025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2A82AC-9892-3F4F-A15E-05F84116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4FA7A2-3722-EC25-103B-E3DCF801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1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EAA185-5693-4A7A-F705-31CC7E40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E9BC-3892-CC4E-9142-55647461490A}" type="datetime1">
              <a:rPr lang="fr-FR" smtClean="0"/>
              <a:t>12/11/2025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68BB9-B026-0339-178F-BB004729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269B0E-D502-C8F8-12BC-130C7AC1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6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FCB6F-8720-3737-685F-D63A487F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F8C01-AEA5-62C7-F00B-214FDD5B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CCA45-01A5-9E2D-ACE0-ECD1B6F08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166CB-A556-0121-C906-A3757D80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0A1E-2C7D-5E40-B9A6-A4862209AFF7}" type="datetime1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101965-C283-6DFB-24CD-8F8242FC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603659-4926-8E79-A235-397F9AD7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63464-D673-6E23-F597-BA592CCE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8435F3-E882-EDA2-BCDB-637D498A5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0A547E-D67E-1652-81B2-8759A1BF7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74D56D-C1F9-99A6-0A7C-945D4397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5512-35BE-5A4C-A26C-287912F73A5E}" type="datetime1">
              <a:rPr lang="fr-FR" smtClean="0"/>
              <a:t>12/11/2025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11C06-4CCC-1197-116D-D4B81D00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2D86B9-4132-7A1E-5C8C-AA0F4B9A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2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1FA28B-477A-5DCC-76DA-E2A0FDC0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AFDEFC-430F-D4B2-EBBD-A545ADCD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62C70-B22E-82A4-94B6-BA91F185A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99BA5-16E2-1B47-A28E-F84CA3FA4D21}" type="datetime1">
              <a:rPr lang="fr-FR" smtClean="0"/>
              <a:t>12/11/2025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E214C-FB94-4856-5B86-4CB363A80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E08CF-57B8-6493-2911-FCDCF917B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85DD-8040-FB46-AA1A-C79628C3C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90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b.europa.eu/press/economic-bulletin/articles/2018/html/ecb.ebart201804_01.en.html" TargetMode="External"/><Relationship Id="rId5" Type="http://schemas.openxmlformats.org/officeDocument/2006/relationships/hyperlink" Target="https://www.ecb.europa.eu/press/economic-bulletin/articles/2018/html/ecb.ebart201804_01.en.html#footnote.10" TargetMode="External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ACbbz0rOv6A" TargetMode="External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customXml" Target="../ink/ink18.xml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5" Type="http://schemas.openxmlformats.org/officeDocument/2006/relationships/image" Target="../media/image14.png"/><Relationship Id="rId4" Type="http://schemas.openxmlformats.org/officeDocument/2006/relationships/image" Target="../media/image260.png"/><Relationship Id="rId9" Type="http://schemas.openxmlformats.org/officeDocument/2006/relationships/customXml" Target="../ink/ink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5" Type="http://schemas.openxmlformats.org/officeDocument/2006/relationships/hyperlink" Target="https://www.youtube.com/watch?v=wg0HDeMmZFo" TargetMode="External"/><Relationship Id="rId4" Type="http://schemas.openxmlformats.org/officeDocument/2006/relationships/image" Target="../media/image270.png"/><Relationship Id="rId9" Type="http://schemas.openxmlformats.org/officeDocument/2006/relationships/customXml" Target="../ink/ink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online.hbs.edu/blog/post/what-is-the-triple-bottom-line" TargetMode="External"/><Relationship Id="rId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9" Type="http://schemas.openxmlformats.org/officeDocument/2006/relationships/image" Target="../media/image20.png"/><Relationship Id="rId3" Type="http://schemas.openxmlformats.org/officeDocument/2006/relationships/image" Target="../media/image2.png"/><Relationship Id="rId42" Type="http://schemas.openxmlformats.org/officeDocument/2006/relationships/customXml" Target="../ink/ink7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40" Type="http://schemas.openxmlformats.org/officeDocument/2006/relationships/customXml" Target="../ink/ink6.xml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TN9S8P7UE4" TargetMode="External"/><Relationship Id="rId5" Type="http://schemas.openxmlformats.org/officeDocument/2006/relationships/hyperlink" Target="https://www.europarl.europa.eu/news/en/press-room/20240419IPR20585/due-diligence-meps-adopt-rules-for-firms-on-human-rights-and-environment" TargetMode="External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158" y="0"/>
            <a:ext cx="3951514" cy="1019503"/>
          </a:xfrm>
        </p:spPr>
        <p:txBody>
          <a:bodyPr>
            <a:normAutofit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5628"/>
            <a:ext cx="9144000" cy="41121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b="1" dirty="0" err="1"/>
              <a:t>Definition</a:t>
            </a:r>
            <a:endParaRPr lang="fr-FR" b="1" dirty="0"/>
          </a:p>
          <a:p>
            <a:pPr algn="l"/>
            <a:r>
              <a:rPr lang="fr-FR" dirty="0"/>
              <a:t>A group in </a:t>
            </a:r>
            <a:r>
              <a:rPr lang="fr-FR" dirty="0" err="1"/>
              <a:t>which</a:t>
            </a:r>
            <a:r>
              <a:rPr lang="fr-FR" dirty="0"/>
              <a:t> the parent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assets of at least one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entity</a:t>
            </a:r>
            <a:r>
              <a:rPr lang="fr-FR" dirty="0"/>
              <a:t> (= </a:t>
            </a:r>
            <a:r>
              <a:rPr lang="fr-FR" dirty="0" err="1"/>
              <a:t>subsidiary</a:t>
            </a:r>
            <a:r>
              <a:rPr lang="fr-FR" dirty="0"/>
              <a:t>) </a:t>
            </a:r>
            <a:r>
              <a:rPr lang="fr-FR" dirty="0" err="1"/>
              <a:t>located</a:t>
            </a:r>
            <a:r>
              <a:rPr lang="fr-FR" dirty="0"/>
              <a:t> in a </a:t>
            </a:r>
            <a:r>
              <a:rPr lang="fr-FR" dirty="0" err="1"/>
              <a:t>foreign</a:t>
            </a:r>
            <a:r>
              <a:rPr lang="fr-FR" dirty="0"/>
              <a:t> country</a:t>
            </a:r>
          </a:p>
          <a:p>
            <a:pPr algn="l"/>
            <a:r>
              <a:rPr lang="fr-FR" dirty="0"/>
              <a:t>This control </a:t>
            </a:r>
            <a:r>
              <a:rPr lang="fr-FR" dirty="0" err="1"/>
              <a:t>implies</a:t>
            </a:r>
            <a:r>
              <a:rPr lang="fr-FR" dirty="0"/>
              <a:t> the possession of </a:t>
            </a:r>
            <a:r>
              <a:rPr lang="fr-FR" dirty="0">
                <a:solidFill>
                  <a:schemeClr val="accent5"/>
                </a:solidFill>
              </a:rPr>
              <a:t>at least 10% </a:t>
            </a:r>
            <a:r>
              <a:rPr lang="fr-FR" dirty="0"/>
              <a:t>of </a:t>
            </a:r>
            <a:r>
              <a:rPr lang="fr-FR" dirty="0" err="1"/>
              <a:t>its</a:t>
            </a:r>
            <a:r>
              <a:rPr lang="fr-FR" dirty="0"/>
              <a:t> capital by the parent </a:t>
            </a:r>
            <a:r>
              <a:rPr lang="fr-FR" dirty="0" err="1"/>
              <a:t>company</a:t>
            </a:r>
            <a:r>
              <a:rPr lang="fr-FR" dirty="0"/>
              <a:t> (for </a:t>
            </a:r>
            <a:r>
              <a:rPr lang="fr-FR" dirty="0" err="1"/>
              <a:t>most</a:t>
            </a:r>
            <a:r>
              <a:rPr lang="fr-FR" dirty="0"/>
              <a:t> countries)</a:t>
            </a:r>
          </a:p>
          <a:p>
            <a:pPr algn="l"/>
            <a:r>
              <a:rPr lang="fr-FR" dirty="0"/>
              <a:t>Not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exporting</a:t>
            </a:r>
            <a:r>
              <a:rPr lang="fr-FR" dirty="0"/>
              <a:t> </a:t>
            </a:r>
            <a:r>
              <a:rPr lang="fr-FR" dirty="0" err="1"/>
              <a:t>firms</a:t>
            </a:r>
            <a:endParaRPr lang="fr-FR" dirty="0"/>
          </a:p>
          <a:p>
            <a:pPr algn="l"/>
            <a:r>
              <a:rPr lang="fr-FR" dirty="0" err="1"/>
              <a:t>From</a:t>
            </a:r>
            <a:r>
              <a:rPr lang="fr-FR" dirty="0"/>
              <a:t> the ‘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firm</a:t>
            </a:r>
            <a:r>
              <a:rPr lang="fr-FR" dirty="0"/>
              <a:t>’ in the 1950’s, to the ‘</a:t>
            </a:r>
            <a:r>
              <a:rPr lang="fr-FR" dirty="0" err="1"/>
              <a:t>multidomestic</a:t>
            </a:r>
            <a:r>
              <a:rPr lang="fr-FR" dirty="0"/>
              <a:t> </a:t>
            </a:r>
            <a:r>
              <a:rPr lang="fr-FR" dirty="0" err="1"/>
              <a:t>firm</a:t>
            </a:r>
            <a:r>
              <a:rPr lang="fr-FR" dirty="0"/>
              <a:t>’ (1960’s), to the multinational </a:t>
            </a:r>
            <a:r>
              <a:rPr lang="fr-FR" dirty="0" err="1"/>
              <a:t>firm</a:t>
            </a:r>
            <a:r>
              <a:rPr lang="fr-FR" dirty="0"/>
              <a:t> (70’s 80’s) to the global </a:t>
            </a:r>
            <a:r>
              <a:rPr lang="fr-FR" dirty="0" err="1"/>
              <a:t>firm</a:t>
            </a:r>
            <a:r>
              <a:rPr lang="fr-FR" dirty="0"/>
              <a:t> (1990-2000’s). (</a:t>
            </a:r>
            <a:r>
              <a:rPr lang="fr-FR" sz="1800" i="1" dirty="0"/>
              <a:t>P. </a:t>
            </a:r>
            <a:r>
              <a:rPr lang="fr-FR" sz="1800" i="1" dirty="0" err="1"/>
              <a:t>Norel</a:t>
            </a:r>
            <a:r>
              <a:rPr lang="fr-FR" sz="1800" i="1" dirty="0"/>
              <a:t>, l’invention du marché, une histoire économique de la mondialisation)</a:t>
            </a:r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CA5574-0838-9D69-37B1-59BA33C638E0}"/>
              </a:ext>
            </a:extLst>
          </p:cNvPr>
          <p:cNvSpPr txBox="1"/>
          <p:nvPr/>
        </p:nvSpPr>
        <p:spPr>
          <a:xfrm>
            <a:off x="11136086" y="97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9BA37A0-1242-7FFA-5EA4-10220B2FD0AA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 err="1">
                <a:solidFill>
                  <a:schemeClr val="bg1"/>
                </a:solidFill>
                <a:latin typeface="Arial" charset="0"/>
              </a:rPr>
              <a:t>Definition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A010D-7C83-3EB4-9F76-1C3CE808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39D92BF7-86CD-3527-BBE4-E91A0532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1E3B2C-8BBA-2FB4-1ABC-261B6BB3E417}"/>
              </a:ext>
            </a:extLst>
          </p:cNvPr>
          <p:cNvSpPr txBox="1"/>
          <p:nvPr/>
        </p:nvSpPr>
        <p:spPr>
          <a:xfrm>
            <a:off x="7456" y="967561"/>
            <a:ext cx="621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 for the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of globalisation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925E60-4CE5-DF45-7C2C-AB6526875D60}"/>
              </a:ext>
            </a:extLst>
          </p:cNvPr>
          <p:cNvSpPr txBox="1"/>
          <p:nvPr/>
        </p:nvSpPr>
        <p:spPr>
          <a:xfrm>
            <a:off x="42528" y="1594884"/>
            <a:ext cx="1213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1241C4-DF23-70C7-E84E-E43BF26C0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6" y="1720850"/>
            <a:ext cx="7073900" cy="3416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0A64FC-8821-A79B-14DC-3217D7226F80}"/>
              </a:ext>
            </a:extLst>
          </p:cNvPr>
          <p:cNvSpPr txBox="1"/>
          <p:nvPr/>
        </p:nvSpPr>
        <p:spPr>
          <a:xfrm>
            <a:off x="477283" y="5273349"/>
            <a:ext cx="562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unctad.org</a:t>
            </a:r>
            <a:r>
              <a:rPr lang="fr-FR" dirty="0"/>
              <a:t>/data-</a:t>
            </a:r>
            <a:r>
              <a:rPr lang="fr-FR" dirty="0" err="1"/>
              <a:t>visualization</a:t>
            </a:r>
            <a:r>
              <a:rPr lang="fr-FR" dirty="0"/>
              <a:t>/global-foreign-direct-investment-flows-over-last-30-years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F413A6-13B9-9974-E303-5844BC53D186}"/>
              </a:ext>
            </a:extLst>
          </p:cNvPr>
          <p:cNvSpPr txBox="1"/>
          <p:nvPr/>
        </p:nvSpPr>
        <p:spPr>
          <a:xfrm>
            <a:off x="8599990" y="1458410"/>
            <a:ext cx="1741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FDI in % of GDP </a:t>
            </a:r>
          </a:p>
          <a:p>
            <a:r>
              <a:rPr lang="fr-FR" dirty="0"/>
              <a:t>- in 2000: 22%</a:t>
            </a:r>
          </a:p>
          <a:p>
            <a:r>
              <a:rPr lang="fr-FR" dirty="0"/>
              <a:t>- in 2016: 35%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87E400-7C93-AFB4-4B7F-E286872B15D2}"/>
              </a:ext>
            </a:extLst>
          </p:cNvPr>
          <p:cNvSpPr txBox="1"/>
          <p:nvPr/>
        </p:nvSpPr>
        <p:spPr>
          <a:xfrm>
            <a:off x="7234179" y="3025359"/>
            <a:ext cx="4943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Traditionally</a:t>
            </a:r>
            <a:r>
              <a:rPr lang="fr-FR" sz="2000" dirty="0"/>
              <a:t> </a:t>
            </a:r>
            <a:r>
              <a:rPr lang="fr-FR" sz="2000" dirty="0" err="1"/>
              <a:t>advanced</a:t>
            </a:r>
            <a:r>
              <a:rPr lang="fr-FR" sz="2000" dirty="0"/>
              <a:t> </a:t>
            </a:r>
            <a:r>
              <a:rPr lang="fr-FR" sz="2000" dirty="0" err="1"/>
              <a:t>economies</a:t>
            </a:r>
            <a:r>
              <a:rPr lang="fr-FR" sz="2000" dirty="0"/>
              <a:t> </a:t>
            </a:r>
            <a:r>
              <a:rPr lang="fr-FR" sz="2000" dirty="0" err="1"/>
              <a:t>played</a:t>
            </a:r>
            <a:r>
              <a:rPr lang="fr-FR" sz="2000" dirty="0"/>
              <a:t> a major </a:t>
            </a:r>
            <a:r>
              <a:rPr lang="fr-FR" sz="2000" dirty="0" err="1"/>
              <a:t>role</a:t>
            </a:r>
            <a:r>
              <a:rPr lang="fr-FR" sz="2000" dirty="0"/>
              <a:t> as source and destination of FDI;</a:t>
            </a:r>
          </a:p>
          <a:p>
            <a:r>
              <a:rPr lang="fr-FR" sz="2000" dirty="0"/>
              <a:t>Major shifts </a:t>
            </a:r>
            <a:r>
              <a:rPr lang="fr-FR" sz="2000" dirty="0" err="1"/>
              <a:t>since</a:t>
            </a:r>
            <a:r>
              <a:rPr lang="fr-FR" sz="2000" dirty="0"/>
              <a:t> the 2000’s: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for OFDI </a:t>
            </a:r>
            <a:r>
              <a:rPr lang="fr-FR" sz="2000" dirty="0" err="1"/>
              <a:t>until</a:t>
            </a:r>
            <a:r>
              <a:rPr lang="fr-FR" sz="2000" dirty="0"/>
              <a:t> 2008, 90% came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advanced</a:t>
            </a:r>
            <a:r>
              <a:rPr lang="fr-FR" sz="2000" dirty="0"/>
              <a:t> </a:t>
            </a:r>
            <a:r>
              <a:rPr lang="fr-FR" sz="2000" dirty="0" err="1"/>
              <a:t>economies</a:t>
            </a:r>
            <a:r>
              <a:rPr lang="fr-FR" sz="2000" dirty="0"/>
              <a:t>, 50% </a:t>
            </a:r>
            <a:r>
              <a:rPr lang="fr-FR" sz="2000" dirty="0" err="1"/>
              <a:t>from</a:t>
            </a:r>
            <a:r>
              <a:rPr lang="fr-FR" sz="2000" dirty="0"/>
              <a:t> EU countries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in 2013 </a:t>
            </a:r>
            <a:r>
              <a:rPr lang="fr-FR" sz="2000" dirty="0" err="1"/>
              <a:t>Emerging</a:t>
            </a:r>
            <a:r>
              <a:rPr lang="fr-FR" sz="2000" dirty="0"/>
              <a:t> </a:t>
            </a:r>
            <a:r>
              <a:rPr lang="fr-FR" sz="2000" dirty="0" err="1"/>
              <a:t>economies</a:t>
            </a:r>
            <a:r>
              <a:rPr lang="fr-FR" sz="2000" dirty="0"/>
              <a:t> </a:t>
            </a:r>
            <a:r>
              <a:rPr lang="fr-FR" sz="2000" dirty="0" err="1"/>
              <a:t>represent</a:t>
            </a:r>
            <a:r>
              <a:rPr lang="fr-FR" sz="2000" dirty="0"/>
              <a:t> 50% of global IFDI</a:t>
            </a:r>
          </a:p>
          <a:p>
            <a:r>
              <a:rPr lang="fr-FR" sz="2000" dirty="0">
                <a:solidFill>
                  <a:srgbClr val="FF0000"/>
                </a:solidFill>
              </a:rPr>
              <a:t>2014: </a:t>
            </a:r>
            <a:r>
              <a:rPr lang="fr-FR" sz="2000" dirty="0" err="1">
                <a:solidFill>
                  <a:srgbClr val="FF0000"/>
                </a:solidFill>
              </a:rPr>
              <a:t>emerging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economies</a:t>
            </a:r>
            <a:r>
              <a:rPr lang="fr-FR" sz="2000" dirty="0">
                <a:solidFill>
                  <a:srgbClr val="FF0000"/>
                </a:solidFill>
              </a:rPr>
              <a:t> 41% of global OFDI and 56% of </a:t>
            </a:r>
            <a:r>
              <a:rPr lang="fr-FR" sz="2000" dirty="0" err="1">
                <a:solidFill>
                  <a:srgbClr val="FF0000"/>
                </a:solidFill>
              </a:rPr>
              <a:t>Inflows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05B1D68-DF95-A4D3-BC11-F547470461DA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FDI: General trend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1990 to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today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670052-1E12-2873-8CB8-D147D824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D40710-C256-D0D1-85DF-D60982BE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65FC110-9E7C-E14E-0C2E-6E6C3519137E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65FC110-9E7C-E14E-0C2E-6E6C351913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65D3F069-C9C6-DB11-BEBF-8934FDEF0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168167"/>
            <a:ext cx="9144000" cy="574168"/>
          </a:xfrm>
        </p:spPr>
        <p:txBody>
          <a:bodyPr>
            <a:normAutofit/>
          </a:bodyPr>
          <a:lstStyle/>
          <a:p>
            <a:r>
              <a:rPr lang="fr-FR" sz="2400" dirty="0"/>
              <a:t>FDI </a:t>
            </a:r>
            <a:r>
              <a:rPr lang="fr-FR" sz="2400" dirty="0" err="1"/>
              <a:t>according</a:t>
            </a:r>
            <a:r>
              <a:rPr lang="fr-FR" sz="2400" dirty="0"/>
              <a:t> to types of countries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23AF6A-1B21-019C-3840-AE0DB55004A2}"/>
              </a:ext>
            </a:extLst>
          </p:cNvPr>
          <p:cNvSpPr txBox="1"/>
          <p:nvPr/>
        </p:nvSpPr>
        <p:spPr>
          <a:xfrm>
            <a:off x="1477911" y="834559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8802C2-A318-2E3C-AC13-6B17F7220B46}"/>
              </a:ext>
            </a:extLst>
          </p:cNvPr>
          <p:cNvSpPr txBox="1"/>
          <p:nvPr/>
        </p:nvSpPr>
        <p:spPr>
          <a:xfrm>
            <a:off x="42528" y="1594884"/>
            <a:ext cx="1213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86DFAB-6BB4-A470-A875-F03C38494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796557"/>
            <a:ext cx="6738851" cy="55738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A9BBEB-6EC6-970D-4BEA-85EC4BFC0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325" y="3098136"/>
            <a:ext cx="2470283" cy="22796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E56E9A7-D0D3-9622-6021-D098FFE6DB52}"/>
              </a:ext>
            </a:extLst>
          </p:cNvPr>
          <p:cNvSpPr txBox="1"/>
          <p:nvPr/>
        </p:nvSpPr>
        <p:spPr>
          <a:xfrm>
            <a:off x="-27154" y="6424583"/>
            <a:ext cx="3479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CNUCED 2022, 2023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3E7CD9A-32DE-E2D3-A1C0-C0295DD320C2}"/>
              </a:ext>
            </a:extLst>
          </p:cNvPr>
          <p:cNvSpPr txBox="1"/>
          <p:nvPr/>
        </p:nvSpPr>
        <p:spPr>
          <a:xfrm>
            <a:off x="8146474" y="1039240"/>
            <a:ext cx="3435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Surge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2014 and 2015= cross-border M&amp;A, due to </a:t>
            </a:r>
            <a:r>
              <a:rPr lang="fr-FR" dirty="0" err="1"/>
              <a:t>corporate</a:t>
            </a:r>
            <a:r>
              <a:rPr lang="fr-FR" dirty="0"/>
              <a:t> reconfigurations of </a:t>
            </a:r>
            <a:r>
              <a:rPr lang="fr-FR" dirty="0" err="1"/>
              <a:t>multinationals</a:t>
            </a:r>
            <a:r>
              <a:rPr lang="fr-FR" dirty="0"/>
              <a:t> (</a:t>
            </a:r>
            <a:r>
              <a:rPr lang="fr-FR" dirty="0" err="1"/>
              <a:t>shifing</a:t>
            </a:r>
            <a:r>
              <a:rPr lang="fr-FR" dirty="0"/>
              <a:t> HQ for ex) for </a:t>
            </a:r>
            <a:r>
              <a:rPr lang="fr-FR" dirty="0" err="1"/>
              <a:t>strategic</a:t>
            </a:r>
            <a:r>
              <a:rPr lang="fr-FR" dirty="0"/>
              <a:t> and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evasion</a:t>
            </a:r>
            <a:r>
              <a:rPr lang="fr-FR" dirty="0"/>
              <a:t> </a:t>
            </a:r>
            <a:r>
              <a:rPr lang="fr-FR" dirty="0" err="1"/>
              <a:t>purposes</a:t>
            </a:r>
            <a:endParaRPr lang="fr-FR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1835494-46B6-8DFC-A788-748CF5281DB6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inflows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in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developed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developing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countries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1CCD3D-5A08-C01C-C95C-5C7AB128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6B7E73-9BE1-3975-C7DB-97FFA062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85FA3BD-68B8-67EA-4358-8BEF8AF4AA67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85FA3BD-68B8-67EA-4358-8BEF8AF4AA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D296F1EB-9BE8-9DDF-8D78-83EF4457E7FE}"/>
              </a:ext>
            </a:extLst>
          </p:cNvPr>
          <p:cNvSpPr txBox="1"/>
          <p:nvPr/>
        </p:nvSpPr>
        <p:spPr>
          <a:xfrm>
            <a:off x="4779216" y="-76039"/>
            <a:ext cx="23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LATEST TRENDS </a:t>
            </a:r>
            <a:r>
              <a:rPr lang="fr-FR" dirty="0" err="1"/>
              <a:t>fOR</a:t>
            </a:r>
            <a:r>
              <a:rPr lang="fr-FR" dirty="0"/>
              <a:t> FDI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B377196-9354-519C-5A1C-B631328232A3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Global 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latest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trends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6280E8-8545-8CF8-8407-7A1F3A882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83" y="293293"/>
            <a:ext cx="6426259" cy="61401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1F8281-62F4-4307-1226-9B90D0A8FEFE}"/>
              </a:ext>
            </a:extLst>
          </p:cNvPr>
          <p:cNvSpPr txBox="1"/>
          <p:nvPr/>
        </p:nvSpPr>
        <p:spPr>
          <a:xfrm>
            <a:off x="212270" y="6433456"/>
            <a:ext cx="115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unctad.org</a:t>
            </a:r>
            <a:r>
              <a:rPr lang="fr-FR" dirty="0"/>
              <a:t>/news/global-foreign-direct-investment-falls-second-consecutive-year-posing-acute-challenges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B2B006-152E-2E6E-168E-C2C686A42887}"/>
              </a:ext>
            </a:extLst>
          </p:cNvPr>
          <p:cNvSpPr txBox="1"/>
          <p:nvPr/>
        </p:nvSpPr>
        <p:spPr>
          <a:xfrm>
            <a:off x="7012155" y="2547257"/>
            <a:ext cx="4989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'the </a:t>
            </a:r>
            <a:r>
              <a:rPr lang="fr-FR" dirty="0" err="1"/>
              <a:t>decline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largely</a:t>
            </a:r>
            <a:r>
              <a:rPr lang="fr-FR" dirty="0"/>
              <a:t> </a:t>
            </a:r>
            <a:r>
              <a:rPr lang="fr-FR" dirty="0" err="1"/>
              <a:t>driven</a:t>
            </a:r>
            <a:r>
              <a:rPr lang="fr-FR" dirty="0"/>
              <a:t> by a 22% drop in FDI in </a:t>
            </a:r>
            <a:r>
              <a:rPr lang="fr-FR" dirty="0" err="1"/>
              <a:t>developed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, </a:t>
            </a:r>
            <a:r>
              <a:rPr lang="fr-FR" dirty="0" err="1"/>
              <a:t>including</a:t>
            </a:r>
            <a:r>
              <a:rPr lang="fr-FR" dirty="0"/>
              <a:t> a </a:t>
            </a:r>
            <a:r>
              <a:rPr lang="fr-FR" dirty="0">
                <a:solidFill>
                  <a:srgbClr val="FF0000"/>
                </a:solidFill>
              </a:rPr>
              <a:t>58% </a:t>
            </a:r>
            <a:r>
              <a:rPr lang="fr-FR" dirty="0" err="1">
                <a:solidFill>
                  <a:srgbClr val="FF0000"/>
                </a:solidFill>
              </a:rPr>
              <a:t>plunge</a:t>
            </a:r>
            <a:r>
              <a:rPr lang="fr-FR" dirty="0">
                <a:solidFill>
                  <a:srgbClr val="FF0000"/>
                </a:solidFill>
              </a:rPr>
              <a:t> in Europe</a:t>
            </a:r>
            <a:r>
              <a:rPr lang="fr-FR" dirty="0"/>
              <a:t>’.</a:t>
            </a:r>
          </a:p>
          <a:p>
            <a:endParaRPr lang="fr-FR" dirty="0"/>
          </a:p>
          <a:p>
            <a:r>
              <a:rPr lang="fr-FR" dirty="0"/>
              <a:t> ‘North </a:t>
            </a:r>
            <a:r>
              <a:rPr lang="fr-FR" dirty="0" err="1"/>
              <a:t>Amercia</a:t>
            </a:r>
            <a:r>
              <a:rPr lang="fr-FR" dirty="0"/>
              <a:t> </a:t>
            </a:r>
            <a:r>
              <a:rPr lang="fr-FR" dirty="0" err="1"/>
              <a:t>bucked</a:t>
            </a:r>
            <a:r>
              <a:rPr lang="fr-FR" dirty="0"/>
              <a:t> the trend </a:t>
            </a:r>
            <a:r>
              <a:rPr lang="fr-FR" dirty="0" err="1"/>
              <a:t>with</a:t>
            </a:r>
            <a:r>
              <a:rPr lang="fr-FR" dirty="0"/>
              <a:t> a 23% </a:t>
            </a:r>
            <a:r>
              <a:rPr lang="fr-FR" dirty="0" err="1"/>
              <a:t>increase</a:t>
            </a:r>
            <a:r>
              <a:rPr lang="fr-FR" dirty="0"/>
              <a:t>, </a:t>
            </a:r>
            <a:r>
              <a:rPr lang="fr-FR" dirty="0" err="1"/>
              <a:t>led</a:t>
            </a:r>
            <a:r>
              <a:rPr lang="fr-FR" dirty="0"/>
              <a:t> by the US’</a:t>
            </a:r>
          </a:p>
          <a:p>
            <a:endParaRPr lang="fr-FR" dirty="0"/>
          </a:p>
          <a:p>
            <a:r>
              <a:rPr lang="fr-FR" dirty="0"/>
              <a:t>‘Asia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/>
              <a:t>world’s</a:t>
            </a:r>
            <a:r>
              <a:rPr lang="fr-FR" dirty="0"/>
              <a:t> top </a:t>
            </a:r>
            <a:r>
              <a:rPr lang="fr-FR" dirty="0" err="1"/>
              <a:t>recipient</a:t>
            </a:r>
            <a:r>
              <a:rPr lang="fr-FR" dirty="0"/>
              <a:t>’</a:t>
            </a:r>
          </a:p>
          <a:p>
            <a:r>
              <a:rPr lang="fr-FR" dirty="0"/>
              <a:t>‘</a:t>
            </a:r>
            <a:r>
              <a:rPr lang="fr-FR" dirty="0" err="1"/>
              <a:t>Africa</a:t>
            </a:r>
            <a:r>
              <a:rPr lang="fr-FR" dirty="0"/>
              <a:t> </a:t>
            </a:r>
            <a:r>
              <a:rPr lang="fr-FR" dirty="0" err="1"/>
              <a:t>saw</a:t>
            </a:r>
            <a:r>
              <a:rPr lang="fr-FR" dirty="0"/>
              <a:t> FDI </a:t>
            </a:r>
            <a:r>
              <a:rPr lang="fr-FR" dirty="0" err="1"/>
              <a:t>rise</a:t>
            </a:r>
            <a:r>
              <a:rPr lang="fr-FR" dirty="0"/>
              <a:t> 75%, </a:t>
            </a:r>
            <a:r>
              <a:rPr lang="fr-FR" dirty="0" err="1"/>
              <a:t>driven</a:t>
            </a:r>
            <a:r>
              <a:rPr lang="fr-FR" dirty="0"/>
              <a:t> by a single large </a:t>
            </a:r>
            <a:r>
              <a:rPr lang="fr-FR" dirty="0" err="1"/>
              <a:t>project</a:t>
            </a:r>
            <a:r>
              <a:rPr lang="fr-FR" dirty="0"/>
              <a:t> in </a:t>
            </a:r>
            <a:r>
              <a:rPr lang="fr-FR" dirty="0" err="1"/>
              <a:t>Egypt</a:t>
            </a:r>
            <a:r>
              <a:rPr lang="fr-FR" dirty="0"/>
              <a:t>’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9FCB49-9923-AFE6-ACD9-34787B95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6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A50647-8217-7694-610F-14FC29BD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E7B00B4F-B98A-D8A3-BFBA-4288BA2B8AF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E7B00B4F-B98A-D8A3-BFBA-4288BA2B8A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64BCD896-5EBE-DE18-540D-66523E117FCE}"/>
              </a:ext>
            </a:extLst>
          </p:cNvPr>
          <p:cNvSpPr txBox="1"/>
          <p:nvPr/>
        </p:nvSpPr>
        <p:spPr>
          <a:xfrm>
            <a:off x="42528" y="776735"/>
            <a:ext cx="121350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0" i="0" u="none" strike="noStrike" baseline="300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TNC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developed</a:t>
            </a:r>
            <a:r>
              <a:rPr lang="fr-FR" sz="2400" dirty="0"/>
              <a:t> countries</a:t>
            </a:r>
          </a:p>
          <a:p>
            <a:r>
              <a:rPr lang="fr-FR" sz="2000" b="1" dirty="0"/>
              <a:t>1) </a:t>
            </a:r>
            <a:r>
              <a:rPr lang="fr-FR" sz="2000" b="1" dirty="0" err="1"/>
              <a:t>Markets</a:t>
            </a:r>
            <a:r>
              <a:rPr lang="fr-FR" sz="2000" dirty="0"/>
              <a:t>: </a:t>
            </a:r>
            <a:r>
              <a:rPr lang="fr-FR" sz="2000" dirty="0" err="1"/>
              <a:t>seeking</a:t>
            </a:r>
            <a:r>
              <a:rPr lang="fr-FR" sz="2000" dirty="0"/>
              <a:t> </a:t>
            </a:r>
            <a:r>
              <a:rPr lang="fr-FR" sz="2000" dirty="0" err="1"/>
              <a:t>access</a:t>
            </a:r>
            <a:r>
              <a:rPr lang="fr-FR" sz="2000" dirty="0"/>
              <a:t> to new </a:t>
            </a:r>
            <a:r>
              <a:rPr lang="fr-FR" sz="2000" dirty="0" err="1"/>
              <a:t>markets</a:t>
            </a:r>
            <a:r>
              <a:rPr lang="fr-FR" sz="2000" dirty="0"/>
              <a:t> </a:t>
            </a:r>
          </a:p>
          <a:p>
            <a:r>
              <a:rPr lang="fr-FR" sz="2000" dirty="0"/>
              <a:t>(China= 6 M </a:t>
            </a:r>
            <a:r>
              <a:rPr lang="fr-FR" sz="2000" dirty="0" err="1"/>
              <a:t>Millionaires</a:t>
            </a:r>
            <a:r>
              <a:rPr lang="fr-FR" sz="2000" dirty="0"/>
              <a:t>, 814 </a:t>
            </a:r>
            <a:r>
              <a:rPr lang="fr-FR" sz="2000" dirty="0" err="1"/>
              <a:t>Billionaires</a:t>
            </a:r>
            <a:r>
              <a:rPr lang="fr-FR" sz="2000" dirty="0"/>
              <a:t>)</a:t>
            </a:r>
          </a:p>
          <a:p>
            <a:r>
              <a:rPr lang="fr-FR" sz="2000" b="1" dirty="0"/>
              <a:t>2) </a:t>
            </a:r>
            <a:r>
              <a:rPr lang="fr-FR" sz="2000" dirty="0"/>
              <a:t>Desire to </a:t>
            </a:r>
            <a:r>
              <a:rPr lang="fr-FR" sz="2000" dirty="0" err="1"/>
              <a:t>access</a:t>
            </a:r>
            <a:r>
              <a:rPr lang="fr-FR" sz="2000" dirty="0"/>
              <a:t> </a:t>
            </a:r>
            <a:r>
              <a:rPr lang="fr-FR" sz="2000" b="1" dirty="0" err="1"/>
              <a:t>natural</a:t>
            </a:r>
            <a:r>
              <a:rPr lang="fr-FR" sz="2000" b="1" dirty="0"/>
              <a:t> </a:t>
            </a:r>
            <a:r>
              <a:rPr lang="fr-FR" sz="2000" b="1" dirty="0" err="1"/>
              <a:t>resources</a:t>
            </a:r>
            <a:endParaRPr lang="fr-FR" sz="2000" b="1" dirty="0"/>
          </a:p>
          <a:p>
            <a:r>
              <a:rPr lang="fr-FR" sz="2000" dirty="0"/>
              <a:t>( </a:t>
            </a:r>
            <a:r>
              <a:rPr lang="fr-FR" sz="2000" dirty="0" err="1"/>
              <a:t>including</a:t>
            </a:r>
            <a:r>
              <a:rPr lang="fr-FR" sz="2000" dirty="0"/>
              <a:t> lithium, rare </a:t>
            </a:r>
            <a:r>
              <a:rPr lang="fr-FR" sz="2000" dirty="0" err="1"/>
              <a:t>earth</a:t>
            </a:r>
            <a:r>
              <a:rPr lang="fr-FR" sz="2000" dirty="0"/>
              <a:t> </a:t>
            </a:r>
            <a:r>
              <a:rPr lang="fr-FR" sz="2000" dirty="0" err="1"/>
              <a:t>elements</a:t>
            </a:r>
            <a:r>
              <a:rPr lang="fr-FR" sz="2000" dirty="0"/>
              <a:t>) </a:t>
            </a:r>
          </a:p>
          <a:p>
            <a:endParaRPr lang="fr-FR" sz="2000" dirty="0"/>
          </a:p>
          <a:p>
            <a:r>
              <a:rPr lang="fr-FR" sz="2000" b="1" dirty="0"/>
              <a:t>3) </a:t>
            </a:r>
            <a:r>
              <a:rPr lang="fr-FR" sz="2000" b="1" dirty="0" err="1"/>
              <a:t>Lower</a:t>
            </a:r>
            <a:r>
              <a:rPr lang="fr-FR" sz="2000" b="1" dirty="0"/>
              <a:t> labour </a:t>
            </a:r>
            <a:r>
              <a:rPr lang="fr-FR" sz="2000" b="1" dirty="0" err="1"/>
              <a:t>costs</a:t>
            </a:r>
            <a:r>
              <a:rPr lang="fr-FR" sz="2000" b="1" dirty="0"/>
              <a:t> and </a:t>
            </a:r>
            <a:r>
              <a:rPr lang="fr-FR" sz="2000" b="1" dirty="0" err="1"/>
              <a:t>higher</a:t>
            </a:r>
            <a:r>
              <a:rPr lang="fr-FR" sz="2000" b="1" dirty="0"/>
              <a:t> </a:t>
            </a:r>
            <a:r>
              <a:rPr lang="fr-FR" sz="2000" b="1" dirty="0" err="1"/>
              <a:t>productivity</a:t>
            </a:r>
            <a:endParaRPr lang="fr-FR" sz="2000" b="1" dirty="0"/>
          </a:p>
          <a:p>
            <a:endParaRPr lang="fr-FR" sz="2000" b="1" dirty="0"/>
          </a:p>
          <a:p>
            <a:r>
              <a:rPr lang="fr-FR" sz="2000" dirty="0" err="1"/>
              <a:t>Recent</a:t>
            </a:r>
            <a:r>
              <a:rPr lang="fr-FR" sz="2000" dirty="0"/>
              <a:t>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Since</a:t>
            </a:r>
            <a:r>
              <a:rPr lang="fr-FR" sz="2000" dirty="0"/>
              <a:t> 2007, FDI </a:t>
            </a:r>
            <a:r>
              <a:rPr lang="fr-FR" sz="2000" dirty="0" err="1"/>
              <a:t>from</a:t>
            </a:r>
            <a:r>
              <a:rPr lang="fr-FR" sz="2000" dirty="0"/>
              <a:t> Europe has </a:t>
            </a:r>
            <a:r>
              <a:rPr lang="fr-FR" sz="2000" dirty="0" err="1"/>
              <a:t>declined</a:t>
            </a:r>
            <a:r>
              <a:rPr lang="fr-FR" sz="2000" dirty="0"/>
              <a:t>  (2008: 70% of total FDI </a:t>
            </a:r>
            <a:r>
              <a:rPr lang="fr-FR" sz="2000" dirty="0" err="1"/>
              <a:t>into</a:t>
            </a:r>
            <a:r>
              <a:rPr lang="fr-FR" sz="2000" dirty="0"/>
              <a:t> non-euro zones, 2014 </a:t>
            </a:r>
            <a:r>
              <a:rPr lang="fr-FR" sz="2000" dirty="0" err="1"/>
              <a:t>only</a:t>
            </a:r>
            <a:r>
              <a:rPr lang="fr-FR" sz="2000" dirty="0"/>
              <a:t> 50%)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More and more important: </a:t>
            </a:r>
            <a:r>
              <a:rPr lang="fr-FR" sz="2000" dirty="0" err="1"/>
              <a:t>role</a:t>
            </a:r>
            <a:r>
              <a:rPr lang="fr-FR" sz="2000" dirty="0"/>
              <a:t> </a:t>
            </a:r>
            <a:r>
              <a:rPr lang="fr-FR" sz="2000" dirty="0" err="1"/>
              <a:t>played</a:t>
            </a:r>
            <a:r>
              <a:rPr lang="fr-FR" sz="2000" dirty="0"/>
              <a:t> by </a:t>
            </a:r>
            <a:r>
              <a:rPr lang="fr-FR" sz="2000" b="1" dirty="0" err="1"/>
              <a:t>institutional</a:t>
            </a:r>
            <a:r>
              <a:rPr lang="fr-FR" sz="2000" b="1" dirty="0"/>
              <a:t> </a:t>
            </a:r>
            <a:r>
              <a:rPr lang="fr-FR" sz="2000" b="1" dirty="0" err="1"/>
              <a:t>quality</a:t>
            </a:r>
            <a:r>
              <a:rPr lang="fr-FR" sz="2000" dirty="0"/>
              <a:t>, </a:t>
            </a:r>
            <a:r>
              <a:rPr lang="fr-FR" sz="2000" dirty="0" err="1"/>
              <a:t>tendancy</a:t>
            </a:r>
            <a:r>
              <a:rPr lang="fr-FR" sz="2000" dirty="0"/>
              <a:t> to </a:t>
            </a:r>
            <a:r>
              <a:rPr lang="fr-FR" sz="2000" dirty="0" err="1"/>
              <a:t>avoid</a:t>
            </a:r>
            <a:r>
              <a:rPr lang="fr-FR" sz="2000" dirty="0"/>
              <a:t> </a:t>
            </a:r>
            <a:r>
              <a:rPr lang="fr-FR" sz="2000" dirty="0" err="1"/>
              <a:t>politically</a:t>
            </a:r>
            <a:r>
              <a:rPr lang="fr-FR" sz="2000" dirty="0"/>
              <a:t> </a:t>
            </a:r>
            <a:r>
              <a:rPr lang="fr-FR" sz="2000" dirty="0" err="1"/>
              <a:t>unstable</a:t>
            </a:r>
            <a:r>
              <a:rPr lang="fr-FR" sz="2000" dirty="0"/>
              <a:t> countries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could</a:t>
            </a:r>
            <a:r>
              <a:rPr lang="fr-FR" sz="2000" dirty="0"/>
              <a:t> </a:t>
            </a:r>
            <a:r>
              <a:rPr lang="fr-FR" sz="2000" dirty="0" err="1"/>
              <a:t>imply</a:t>
            </a:r>
            <a:r>
              <a:rPr lang="fr-FR" sz="2000" dirty="0"/>
              <a:t> </a:t>
            </a:r>
            <a:r>
              <a:rPr lang="fr-FR" sz="2000" dirty="0" err="1"/>
              <a:t>sudden</a:t>
            </a:r>
            <a:r>
              <a:rPr lang="fr-FR" sz="2000" dirty="0"/>
              <a:t> changes in the </a:t>
            </a:r>
            <a:r>
              <a:rPr lang="fr-FR" sz="2000" dirty="0" err="1"/>
              <a:t>law</a:t>
            </a:r>
            <a:r>
              <a:rPr lang="fr-FR" sz="2000" dirty="0"/>
              <a:t> and expropriation, and countries </a:t>
            </a:r>
            <a:r>
              <a:rPr lang="fr-FR" sz="2000" dirty="0" err="1"/>
              <a:t>with</a:t>
            </a:r>
            <a:r>
              <a:rPr lang="fr-FR" sz="2000" dirty="0"/>
              <a:t> high </a:t>
            </a:r>
            <a:r>
              <a:rPr lang="fr-FR" sz="2000" dirty="0" err="1"/>
              <a:t>level</a:t>
            </a:r>
            <a:r>
              <a:rPr lang="fr-FR" sz="2000" dirty="0"/>
              <a:t> of corruption and </a:t>
            </a:r>
            <a:r>
              <a:rPr lang="fr-FR" sz="2000" dirty="0" err="1"/>
              <a:t>bureaucracry</a:t>
            </a:r>
            <a:r>
              <a:rPr lang="fr-FR" sz="2000" dirty="0"/>
              <a:t> (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implies</a:t>
            </a:r>
            <a:r>
              <a:rPr lang="fr-FR" sz="2000" dirty="0"/>
              <a:t> a </a:t>
            </a:r>
            <a:r>
              <a:rPr lang="fr-FR" sz="2000" dirty="0" err="1"/>
              <a:t>higher</a:t>
            </a:r>
            <a:r>
              <a:rPr lang="fr-FR" sz="2000" dirty="0"/>
              <a:t> </a:t>
            </a:r>
            <a:r>
              <a:rPr lang="fr-FR" sz="2000" dirty="0" err="1"/>
              <a:t>cost</a:t>
            </a:r>
            <a:r>
              <a:rPr lang="fr-FR" sz="2000" dirty="0"/>
              <a:t> to do business)</a:t>
            </a:r>
          </a:p>
          <a:p>
            <a:r>
              <a:rPr lang="fr-FR" sz="2000" dirty="0"/>
              <a:t>TNC </a:t>
            </a:r>
            <a:r>
              <a:rPr lang="fr-FR" sz="2000" dirty="0" err="1"/>
              <a:t>favour</a:t>
            </a:r>
            <a:r>
              <a:rPr lang="fr-FR" sz="2000" dirty="0"/>
              <a:t> countries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macro-economic</a:t>
            </a:r>
            <a:r>
              <a:rPr lang="fr-FR" sz="2000" dirty="0"/>
              <a:t> </a:t>
            </a:r>
            <a:r>
              <a:rPr lang="fr-FR" sz="2000" dirty="0" err="1"/>
              <a:t>stability</a:t>
            </a:r>
            <a:r>
              <a:rPr lang="fr-FR" sz="2000" dirty="0"/>
              <a:t>, </a:t>
            </a:r>
            <a:r>
              <a:rPr lang="fr-FR" sz="2000" dirty="0" err="1"/>
              <a:t>low</a:t>
            </a:r>
            <a:r>
              <a:rPr lang="fr-FR" sz="2000" dirty="0"/>
              <a:t> inflation and stable exchange rates 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baseline="30000" dirty="0"/>
              <a:t>[</a:t>
            </a:r>
            <a:r>
              <a:rPr lang="fr-FR" baseline="30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fr-FR" baseline="30000" dirty="0"/>
              <a:t>]  (</a:t>
            </a:r>
            <a:r>
              <a:rPr lang="fr-FR" baseline="30000" dirty="0">
                <a:hlinkClick r:id="rId6"/>
              </a:rPr>
              <a:t>https://www.ecb.europa.eu/press/economic-bulletin/articles/2018/html/ecb.ebart201804_01.en.html</a:t>
            </a:r>
            <a:r>
              <a:rPr lang="fr-FR" baseline="30000" dirty="0"/>
              <a:t>)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D17E17-001D-F7B8-63DB-634C972C7F8A}"/>
              </a:ext>
            </a:extLst>
          </p:cNvPr>
          <p:cNvSpPr txBox="1"/>
          <p:nvPr/>
        </p:nvSpPr>
        <p:spPr>
          <a:xfrm>
            <a:off x="31520" y="299545"/>
            <a:ext cx="360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GENERAL DRIVERS FOR FDI 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B9ED943-81B5-AC59-DDEB-31CF315A20E4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FDI: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general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drivers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developed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economies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06356F-7F39-6AB0-04B3-40D3D115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3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8F91D2-92A4-B370-0BC4-85E35ED2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DEFF617-AC76-32F4-B7EE-87A6706652A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DEFF617-AC76-32F4-B7EE-87A6706652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ED605709-33C1-C2D1-0A68-3DCBB5EA143F}"/>
              </a:ext>
            </a:extLst>
          </p:cNvPr>
          <p:cNvSpPr txBox="1"/>
          <p:nvPr/>
        </p:nvSpPr>
        <p:spPr>
          <a:xfrm>
            <a:off x="7928" y="967561"/>
            <a:ext cx="414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 FROM EME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9ECA08-6A8E-C2A7-2221-A6EEC8AAE76E}"/>
              </a:ext>
            </a:extLst>
          </p:cNvPr>
          <p:cNvSpPr txBox="1"/>
          <p:nvPr/>
        </p:nvSpPr>
        <p:spPr>
          <a:xfrm>
            <a:off x="42528" y="1594884"/>
            <a:ext cx="12135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0" i="0" u="none" strike="noStrike" baseline="300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/>
              <a:t>FDI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emerging</a:t>
            </a:r>
            <a:r>
              <a:rPr lang="fr-FR" sz="2400" dirty="0"/>
              <a:t> countries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1800" i="0" u="none" strike="noStrike" dirty="0" err="1">
                <a:effectLst/>
              </a:rPr>
              <a:t>access</a:t>
            </a:r>
            <a:r>
              <a:rPr lang="fr-FR" sz="1800" i="0" u="none" strike="noStrike" dirty="0">
                <a:effectLst/>
              </a:rPr>
              <a:t> to new, </a:t>
            </a:r>
            <a:r>
              <a:rPr lang="fr-FR" sz="1800" i="0" u="none" strike="noStrike" dirty="0" err="1">
                <a:effectLst/>
              </a:rPr>
              <a:t>complementary</a:t>
            </a:r>
            <a:r>
              <a:rPr lang="fr-FR" sz="1800" i="0" u="none" strike="noStrike" dirty="0">
                <a:effectLst/>
              </a:rPr>
              <a:t> </a:t>
            </a:r>
            <a:r>
              <a:rPr lang="fr-FR" sz="1800" i="0" u="none" strike="noStrike" dirty="0" err="1">
                <a:effectLst/>
              </a:rPr>
              <a:t>resources</a:t>
            </a:r>
            <a:r>
              <a:rPr lang="fr-FR" sz="1800" i="0" u="none" strike="noStrike" dirty="0">
                <a:effectLst/>
              </a:rPr>
              <a:t> and </a:t>
            </a:r>
            <a:r>
              <a:rPr lang="fr-FR" sz="1800" i="0" u="none" strike="noStrike" dirty="0" err="1">
                <a:effectLst/>
              </a:rPr>
              <a:t>capabilities</a:t>
            </a:r>
            <a:r>
              <a:rPr lang="fr-FR" sz="1800" b="1" dirty="0"/>
              <a:t>:</a:t>
            </a:r>
            <a:r>
              <a:rPr lang="fr-FR" sz="1800" b="0" i="0" u="none" strike="noStrike" dirty="0">
                <a:effectLst/>
              </a:rPr>
              <a:t> </a:t>
            </a:r>
            <a:r>
              <a:rPr lang="fr-FR" sz="1800" dirty="0" err="1"/>
              <a:t>Firms</a:t>
            </a:r>
            <a:r>
              <a:rPr lang="fr-FR" sz="1800" dirty="0"/>
              <a:t>’ </a:t>
            </a:r>
            <a:r>
              <a:rPr lang="fr-FR" sz="1800" dirty="0" err="1"/>
              <a:t>desire</a:t>
            </a:r>
            <a:r>
              <a:rPr lang="fr-FR" sz="1800" dirty="0"/>
              <a:t> to </a:t>
            </a:r>
            <a:r>
              <a:rPr lang="fr-FR" sz="1800" dirty="0" err="1"/>
              <a:t>improve</a:t>
            </a:r>
            <a:r>
              <a:rPr lang="fr-FR" sz="1800" dirty="0"/>
              <a:t> </a:t>
            </a:r>
            <a:r>
              <a:rPr lang="fr-FR" sz="1800" dirty="0" err="1"/>
              <a:t>its</a:t>
            </a:r>
            <a:r>
              <a:rPr lang="fr-FR" sz="1800" dirty="0"/>
              <a:t> technologies, </a:t>
            </a:r>
            <a:r>
              <a:rPr lang="fr-FR" sz="1800" dirty="0" err="1"/>
              <a:t>managerial</a:t>
            </a:r>
            <a:r>
              <a:rPr lang="fr-FR" sz="1800" dirty="0"/>
              <a:t> </a:t>
            </a:r>
            <a:r>
              <a:rPr lang="fr-FR" sz="1800" dirty="0" err="1"/>
              <a:t>skills</a:t>
            </a:r>
            <a:r>
              <a:rPr lang="fr-FR" sz="1800" dirty="0"/>
              <a:t> and labour force (</a:t>
            </a:r>
            <a:r>
              <a:rPr lang="fr-FR" sz="1800" dirty="0" err="1"/>
              <a:t>towards</a:t>
            </a:r>
            <a:r>
              <a:rPr lang="fr-FR" sz="1800" dirty="0"/>
              <a:t> </a:t>
            </a:r>
            <a:r>
              <a:rPr lang="fr-FR" sz="1800" dirty="0" err="1"/>
              <a:t>advanced</a:t>
            </a:r>
            <a:r>
              <a:rPr lang="fr-FR" sz="1800" dirty="0"/>
              <a:t> countries)</a:t>
            </a:r>
          </a:p>
          <a:p>
            <a:endParaRPr lang="fr-FR" sz="1800" dirty="0"/>
          </a:p>
          <a:p>
            <a:pPr marL="285750" indent="-285750">
              <a:buFontTx/>
              <a:buChar char="-"/>
            </a:pPr>
            <a:r>
              <a:rPr lang="fr-FR" dirty="0"/>
              <a:t>To </a:t>
            </a:r>
            <a:r>
              <a:rPr lang="fr-FR" dirty="0" err="1"/>
              <a:t>become</a:t>
            </a:r>
            <a:r>
              <a:rPr lang="fr-FR" dirty="0"/>
              <a:t> more </a:t>
            </a:r>
            <a:r>
              <a:rPr lang="fr-FR" dirty="0" err="1"/>
              <a:t>competitive</a:t>
            </a:r>
            <a:r>
              <a:rPr lang="fr-FR" dirty="0"/>
              <a:t> on a global </a:t>
            </a:r>
            <a:r>
              <a:rPr lang="fr-FR" dirty="0" err="1"/>
              <a:t>scale</a:t>
            </a:r>
            <a:r>
              <a:rPr lang="fr-FR" dirty="0"/>
              <a:t>, to </a:t>
            </a:r>
            <a:r>
              <a:rPr lang="fr-FR" dirty="0" err="1"/>
              <a:t>fill</a:t>
            </a:r>
            <a:r>
              <a:rPr lang="fr-FR" dirty="0"/>
              <a:t> the gap of </a:t>
            </a:r>
            <a:r>
              <a:rPr lang="fr-FR" dirty="0" err="1"/>
              <a:t>competitiveness</a:t>
            </a:r>
            <a:r>
              <a:rPr lang="fr-FR" dirty="0"/>
              <a:t> in home </a:t>
            </a:r>
            <a:r>
              <a:rPr lang="fr-FR" dirty="0" err="1"/>
              <a:t>markets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1800" dirty="0" err="1"/>
              <a:t>Often</a:t>
            </a:r>
            <a:r>
              <a:rPr lang="fr-FR" sz="1800" dirty="0"/>
              <a:t> </a:t>
            </a:r>
            <a:r>
              <a:rPr lang="fr-FR" sz="1800" dirty="0" err="1"/>
              <a:t>led</a:t>
            </a:r>
            <a:r>
              <a:rPr lang="fr-FR" sz="1800" dirty="0"/>
              <a:t> by </a:t>
            </a:r>
            <a:r>
              <a:rPr lang="fr-FR" sz="1800" dirty="0" err="1"/>
              <a:t>government-backed</a:t>
            </a:r>
            <a:r>
              <a:rPr lang="fr-FR" sz="1800" dirty="0"/>
              <a:t> </a:t>
            </a:r>
            <a:r>
              <a:rPr lang="fr-FR" sz="1800" dirty="0" err="1"/>
              <a:t>firms</a:t>
            </a:r>
            <a:r>
              <a:rPr lang="fr-FR" sz="1800" dirty="0"/>
              <a:t> EX </a:t>
            </a:r>
            <a:r>
              <a:rPr lang="fr-FR" b="0" i="0" u="none" strike="noStrike" dirty="0" err="1">
                <a:effectLst/>
              </a:rPr>
              <a:t>Government</a:t>
            </a:r>
            <a:r>
              <a:rPr lang="fr-FR" b="0" i="0" u="none" strike="noStrike" dirty="0">
                <a:effectLst/>
              </a:rPr>
              <a:t> initiatives </a:t>
            </a:r>
            <a:r>
              <a:rPr lang="fr-FR" b="0" i="0" u="none" strike="noStrike" dirty="0" err="1">
                <a:effectLst/>
              </a:rPr>
              <a:t>such</a:t>
            </a:r>
            <a:r>
              <a:rPr lang="fr-FR" b="0" i="0" u="none" strike="noStrike" dirty="0">
                <a:effectLst/>
              </a:rPr>
              <a:t> as the “Go Global” </a:t>
            </a:r>
            <a:r>
              <a:rPr lang="fr-FR" b="0" i="0" u="none" strike="noStrike" dirty="0" err="1">
                <a:effectLst/>
              </a:rPr>
              <a:t>policy</a:t>
            </a:r>
            <a:r>
              <a:rPr lang="fr-FR" b="0" i="0" u="none" strike="noStrike" dirty="0">
                <a:effectLst/>
              </a:rPr>
              <a:t>, the “One Belt One Road” initiative and “China </a:t>
            </a:r>
            <a:r>
              <a:rPr lang="fr-FR" b="0" i="0" u="none" strike="noStrike" dirty="0" err="1">
                <a:effectLst/>
              </a:rPr>
              <a:t>Manufacturing</a:t>
            </a:r>
            <a:r>
              <a:rPr lang="fr-FR" b="0" i="0" u="none" strike="noStrike" dirty="0">
                <a:effectLst/>
              </a:rPr>
              <a:t> 2025”</a:t>
            </a:r>
          </a:p>
          <a:p>
            <a:r>
              <a:rPr lang="fr-FR" b="0" i="0" u="none" strike="noStrike" dirty="0">
                <a:effectLst/>
                <a:hlinkClick r:id="rId5"/>
              </a:rPr>
              <a:t>https://www.youtube.com/watch?v=ACbbz0rOv6A</a:t>
            </a:r>
            <a:endParaRPr lang="fr-FR" b="0" i="0" u="none" strike="noStrike" dirty="0">
              <a:effectLst/>
            </a:endParaRPr>
          </a:p>
          <a:p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fr-FR" sz="1800" dirty="0"/>
          </a:p>
          <a:p>
            <a:endParaRPr lang="fr-FR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AAF5FF-BF8B-490D-E53B-7AAF0EED95C9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emerging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countries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9B1CAF-7522-F3AF-3DE4-02D34617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508764-0C44-012C-1BA8-BF37436F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2136BF6-1610-5E20-31B9-B532A30E33B0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2136BF6-1610-5E20-31B9-B532A30E33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re 1">
            <a:extLst>
              <a:ext uri="{FF2B5EF4-FFF2-40B4-BE49-F238E27FC236}">
                <a16:creationId xmlns:a16="http://schemas.microsoft.com/office/drawing/2014/main" id="{42BF8818-DF06-8F5E-1917-CCA7E611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9" y="0"/>
            <a:ext cx="9144000" cy="537499"/>
          </a:xfrm>
        </p:spPr>
        <p:txBody>
          <a:bodyPr>
            <a:normAutofit/>
          </a:bodyPr>
          <a:lstStyle/>
          <a:p>
            <a:r>
              <a:rPr lang="fr-FR" sz="3200" dirty="0"/>
              <a:t>TNC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0A3A37-6C39-8B68-4B75-BA006FBC00D9}"/>
              </a:ext>
            </a:extLst>
          </p:cNvPr>
          <p:cNvSpPr txBox="1"/>
          <p:nvPr/>
        </p:nvSpPr>
        <p:spPr>
          <a:xfrm>
            <a:off x="106308" y="522716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2B9990-AFA8-930E-BAC1-2B767AB182DA}"/>
              </a:ext>
            </a:extLst>
          </p:cNvPr>
          <p:cNvSpPr txBox="1"/>
          <p:nvPr/>
        </p:nvSpPr>
        <p:spPr>
          <a:xfrm>
            <a:off x="42528" y="1594884"/>
            <a:ext cx="1213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0" i="0" u="none" strike="noStrike" baseline="30000" dirty="0">
              <a:effectLst/>
            </a:endParaRPr>
          </a:p>
          <a:p>
            <a:pPr marL="342900" indent="-342900">
              <a:buFont typeface="Wingdings" pitchFamily="2" charset="2"/>
              <a:buChar char="Ø"/>
            </a:pPr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endParaRPr lang="fr-FR" sz="1800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fr-FR" sz="1800" dirty="0"/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40C183-B6EC-C933-C5AB-468426DF5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7101117" cy="6586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3EEA1331-925E-BB5F-0679-5B1DB2CE97C0}"/>
                  </a:ext>
                </a:extLst>
              </p14:cNvPr>
              <p14:cNvContentPartPr/>
              <p14:nvPr/>
            </p14:nvContentPartPr>
            <p14:xfrm>
              <a:off x="1279761" y="928401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3EEA1331-925E-BB5F-0679-5B1DB2CE97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0761" y="9197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C7A5F562-36F5-A39C-B5E5-811AF8A4594B}"/>
                  </a:ext>
                </a:extLst>
              </p14:cNvPr>
              <p14:cNvContentPartPr/>
              <p14:nvPr/>
            </p14:nvContentPartPr>
            <p14:xfrm>
              <a:off x="754521" y="944961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C7A5F562-36F5-A39C-B5E5-811AF8A459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521" y="9363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DFDE09AD-DA66-0196-D762-8A2DD903E2F3}"/>
                  </a:ext>
                </a:extLst>
              </p14:cNvPr>
              <p14:cNvContentPartPr/>
              <p14:nvPr/>
            </p14:nvContentPartPr>
            <p14:xfrm>
              <a:off x="754521" y="944961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DFDE09AD-DA66-0196-D762-8A2DD903E2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521" y="93632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B803F613-7165-703C-4D5F-9B8BF6D627CF}"/>
              </a:ext>
            </a:extLst>
          </p:cNvPr>
          <p:cNvSpPr txBox="1"/>
          <p:nvPr/>
        </p:nvSpPr>
        <p:spPr>
          <a:xfrm>
            <a:off x="5959926" y="6449786"/>
            <a:ext cx="600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unctad.org</a:t>
            </a:r>
            <a:r>
              <a:rPr lang="fr-FR" dirty="0"/>
              <a:t>/publication/world-investment-report-2025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19ED94B4-875D-EF24-29F0-73980C57334D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outflows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D6B02B-F242-2346-DA8E-84F67C93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FE7F1B-F93C-F6CA-ECDB-D6C41ECB8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1670E451-E332-625A-01AF-E712CD089413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1670E451-E332-625A-01AF-E712CD089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C847618-A4C4-FCDF-8B09-D9E8357B53F6}"/>
              </a:ext>
            </a:extLst>
          </p:cNvPr>
          <p:cNvSpPr txBox="1"/>
          <p:nvPr/>
        </p:nvSpPr>
        <p:spPr>
          <a:xfrm>
            <a:off x="1477911" y="-16114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8AE3F3-AE80-BD41-32ED-CFAAFAA7D2E5}"/>
              </a:ext>
            </a:extLst>
          </p:cNvPr>
          <p:cNvSpPr txBox="1"/>
          <p:nvPr/>
        </p:nvSpPr>
        <p:spPr>
          <a:xfrm>
            <a:off x="42528" y="611209"/>
            <a:ext cx="12135072" cy="722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fr-FR" sz="2000" b="0" i="0" u="none" strike="noStrike" dirty="0">
              <a:effectLst/>
            </a:endParaRPr>
          </a:p>
          <a:p>
            <a:pPr algn="l" fontAlgn="base"/>
            <a:endParaRPr lang="fr-FR" sz="2000" dirty="0"/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effectLst/>
              </a:rPr>
              <a:t>Location</a:t>
            </a:r>
            <a:r>
              <a:rPr lang="fr-FR" sz="2000" dirty="0"/>
              <a:t>? </a:t>
            </a:r>
            <a:endParaRPr lang="fr-FR" sz="2000" b="0" i="0" u="none" strike="noStrike" dirty="0">
              <a:effectLst/>
            </a:endParaRPr>
          </a:p>
          <a:p>
            <a:pPr algn="l" fontAlgn="base"/>
            <a:r>
              <a:rPr lang="fr-FR" sz="2000" b="0" i="0" u="none" strike="noStrike" dirty="0">
                <a:effectLst/>
              </a:rPr>
              <a:t>In </a:t>
            </a:r>
            <a:r>
              <a:rPr lang="fr-FR" sz="2000" b="0" i="0" u="none" strike="noStrike" dirty="0" err="1">
                <a:effectLst/>
              </a:rPr>
              <a:t>terms</a:t>
            </a:r>
            <a:r>
              <a:rPr lang="fr-FR" sz="2000" b="0" i="0" u="none" strike="noStrike" dirty="0">
                <a:effectLst/>
              </a:rPr>
              <a:t> of the </a:t>
            </a:r>
            <a:r>
              <a:rPr lang="fr-FR" sz="2000" b="0" i="0" u="none" strike="noStrike" dirty="0" err="1">
                <a:effectLst/>
              </a:rPr>
              <a:t>number</a:t>
            </a:r>
            <a:r>
              <a:rPr lang="fr-FR" sz="2000" b="0" i="0" u="none" strike="noStrike" dirty="0">
                <a:effectLst/>
              </a:rPr>
              <a:t> of M&amp;A </a:t>
            </a:r>
            <a:r>
              <a:rPr lang="fr-FR" sz="2000" b="0" i="0" u="none" strike="noStrike" dirty="0" err="1">
                <a:effectLst/>
              </a:rPr>
              <a:t>projects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worth</a:t>
            </a:r>
            <a:r>
              <a:rPr lang="fr-FR" sz="2000" b="0" i="0" u="none" strike="noStrike" dirty="0">
                <a:effectLst/>
              </a:rPr>
              <a:t> more </a:t>
            </a:r>
            <a:r>
              <a:rPr lang="fr-FR" sz="2000" b="0" i="0" u="none" strike="noStrike" dirty="0" err="1">
                <a:effectLst/>
              </a:rPr>
              <a:t>than</a:t>
            </a:r>
            <a:r>
              <a:rPr lang="fr-FR" sz="2000" b="0" i="0" u="none" strike="noStrike" dirty="0">
                <a:effectLst/>
              </a:rPr>
              <a:t> USD 1 billion, the main </a:t>
            </a:r>
            <a:r>
              <a:rPr lang="fr-FR" sz="2000" b="0" i="0" u="none" strike="noStrike" dirty="0" err="1">
                <a:effectLst/>
              </a:rPr>
              <a:t>investors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were</a:t>
            </a:r>
            <a:endParaRPr lang="fr-FR" sz="2000" b="0" i="0" u="none" strike="noStrike" dirty="0">
              <a:effectLst/>
            </a:endParaRPr>
          </a:p>
          <a:p>
            <a:pPr marL="285750" indent="-285750" algn="l" fontAlgn="base">
              <a:buFontTx/>
              <a:buChar char="-"/>
            </a:pPr>
            <a:r>
              <a:rPr lang="fr-FR" sz="2000" b="0" i="0" u="none" strike="noStrike" dirty="0">
                <a:effectLst/>
              </a:rPr>
              <a:t>the United States (18.6%), </a:t>
            </a:r>
          </a:p>
          <a:p>
            <a:pPr marL="285750" indent="-285750" algn="l" fontAlgn="base">
              <a:buFontTx/>
              <a:buChar char="-"/>
            </a:pPr>
            <a:r>
              <a:rPr lang="fr-FR" sz="2000" b="0" i="0" u="none" strike="noStrike" dirty="0">
                <a:effectLst/>
              </a:rPr>
              <a:t>China (15.4%)  </a:t>
            </a:r>
          </a:p>
          <a:p>
            <a:pPr marL="285750" indent="-285750" algn="l" fontAlgn="base">
              <a:buFontTx/>
              <a:buChar char="-"/>
            </a:pPr>
            <a:r>
              <a:rPr lang="fr-FR" sz="2000" dirty="0"/>
              <a:t>T</a:t>
            </a:r>
            <a:r>
              <a:rPr lang="fr-FR" sz="2000" b="0" i="0" u="none" strike="noStrike" dirty="0">
                <a:effectLst/>
              </a:rPr>
              <a:t>he United </a:t>
            </a:r>
            <a:r>
              <a:rPr lang="fr-FR" sz="2000" b="0" i="0" u="none" strike="noStrike" dirty="0" err="1">
                <a:effectLst/>
              </a:rPr>
              <a:t>Kingdom</a:t>
            </a:r>
            <a:r>
              <a:rPr lang="fr-FR" sz="2000" b="0" i="0" u="none" strike="noStrike" dirty="0">
                <a:effectLst/>
              </a:rPr>
              <a:t> (8.4%), </a:t>
            </a:r>
          </a:p>
          <a:p>
            <a:pPr algn="l" fontAlgn="base"/>
            <a:endParaRPr lang="fr-FR" sz="2000" b="0" i="0" u="none" strike="noStrike" dirty="0">
              <a:effectLst/>
            </a:endParaRPr>
          </a:p>
          <a:p>
            <a:pPr algn="l" fontAlgn="base"/>
            <a:r>
              <a:rPr lang="fr-FR" sz="2000" b="0" i="0" u="none" strike="noStrike" dirty="0" err="1">
                <a:effectLst/>
              </a:rPr>
              <a:t>while</a:t>
            </a:r>
            <a:r>
              <a:rPr lang="fr-FR" sz="2000" b="0" i="0" u="none" strike="noStrike" dirty="0">
                <a:effectLst/>
              </a:rPr>
              <a:t> the </a:t>
            </a:r>
            <a:r>
              <a:rPr lang="fr-FR" sz="2000" b="1" i="0" u="none" strike="noStrike" dirty="0">
                <a:effectLst/>
              </a:rPr>
              <a:t>main </a:t>
            </a:r>
            <a:r>
              <a:rPr lang="fr-FR" sz="2000" b="1" i="0" u="none" strike="noStrike" dirty="0" err="1">
                <a:effectLst/>
              </a:rPr>
              <a:t>recipients</a:t>
            </a:r>
            <a:r>
              <a:rPr lang="fr-FR" sz="2000" b="1" i="0" u="none" strike="noStrike" dirty="0">
                <a:effectLst/>
              </a:rPr>
              <a:t> </a:t>
            </a:r>
            <a:r>
              <a:rPr lang="fr-FR" sz="2000" b="1" i="0" u="none" strike="noStrike" dirty="0" err="1">
                <a:effectLst/>
              </a:rPr>
              <a:t>were</a:t>
            </a:r>
            <a:r>
              <a:rPr lang="fr-FR" sz="2000" b="1" i="0" u="none" strike="noStrike" dirty="0">
                <a:effectLst/>
              </a:rPr>
              <a:t> the United States (33%), the United </a:t>
            </a:r>
            <a:r>
              <a:rPr lang="fr-FR" sz="2000" b="1" i="0" u="none" strike="noStrike" dirty="0" err="1">
                <a:effectLst/>
              </a:rPr>
              <a:t>Kingdom</a:t>
            </a:r>
            <a:r>
              <a:rPr lang="fr-FR" sz="2000" b="1" i="0" u="none" strike="noStrike" dirty="0">
                <a:effectLst/>
              </a:rPr>
              <a:t> (11.2%) and Germany (4.7%) (+</a:t>
            </a:r>
            <a:r>
              <a:rPr lang="fr-FR" sz="2000" b="1" i="0" u="none" strike="noStrike" dirty="0" err="1">
                <a:effectLst/>
              </a:rPr>
              <a:t>Indi</a:t>
            </a:r>
            <a:r>
              <a:rPr lang="fr-FR" sz="2000" b="1" dirty="0" err="1"/>
              <a:t>a</a:t>
            </a:r>
            <a:r>
              <a:rPr lang="fr-FR" sz="2000" b="1" dirty="0"/>
              <a:t> and United Emirates)</a:t>
            </a:r>
            <a:endParaRPr lang="fr-FR" sz="2000" b="1" i="0" u="none" strike="noStrike" dirty="0">
              <a:effectLst/>
            </a:endParaRPr>
          </a:p>
          <a:p>
            <a:pPr algn="l" fontAlgn="base"/>
            <a:endParaRPr lang="fr-FR" sz="2000" b="1" i="0" u="none" strike="noStrike" dirty="0">
              <a:effectLst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effectLst/>
              </a:rPr>
              <a:t> </a:t>
            </a:r>
            <a:r>
              <a:rPr lang="fr-FR" sz="2000" i="0" u="none" strike="noStrike" dirty="0" err="1">
                <a:effectLst/>
              </a:rPr>
              <a:t>Sector</a:t>
            </a:r>
            <a:r>
              <a:rPr lang="fr-FR" sz="2000" i="0" u="none" strike="noStrike" dirty="0">
                <a:effectLst/>
              </a:rPr>
              <a:t>? </a:t>
            </a:r>
          </a:p>
          <a:p>
            <a:pPr algn="l" fontAlgn="base"/>
            <a:r>
              <a:rPr lang="fr-FR" sz="2000" dirty="0"/>
              <a:t>Services, </a:t>
            </a:r>
            <a:r>
              <a:rPr lang="fr-FR" sz="2000" dirty="0" err="1"/>
              <a:t>advanced</a:t>
            </a:r>
            <a:r>
              <a:rPr lang="fr-FR" sz="2000" dirty="0"/>
              <a:t> </a:t>
            </a:r>
            <a:r>
              <a:rPr lang="fr-FR" sz="2000" dirty="0" err="1"/>
              <a:t>manufacturing</a:t>
            </a:r>
            <a:r>
              <a:rPr lang="fr-FR" sz="2000" dirty="0"/>
              <a:t> (semi-</a:t>
            </a:r>
            <a:r>
              <a:rPr lang="fr-FR" sz="2000" dirty="0" err="1"/>
              <a:t>conductors</a:t>
            </a:r>
            <a:r>
              <a:rPr lang="fr-FR" sz="2000" dirty="0"/>
              <a:t> and EV), </a:t>
            </a:r>
            <a:r>
              <a:rPr lang="fr-FR" sz="2000" dirty="0" err="1"/>
              <a:t>renewable</a:t>
            </a:r>
            <a:r>
              <a:rPr lang="fr-FR" sz="2000" dirty="0"/>
              <a:t> </a:t>
            </a:r>
            <a:r>
              <a:rPr lang="fr-FR" sz="2000" dirty="0" err="1"/>
              <a:t>energies</a:t>
            </a:r>
            <a:endParaRPr lang="fr-FR" sz="2000" i="0" u="none" strike="noStrike" dirty="0">
              <a:effectLst/>
            </a:endParaRPr>
          </a:p>
          <a:p>
            <a:pPr algn="l" fontAlgn="base"/>
            <a:endParaRPr lang="fr-FR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Latest</a:t>
            </a:r>
            <a:r>
              <a:rPr lang="fr-FR" sz="2000" dirty="0"/>
              <a:t> trend?</a:t>
            </a:r>
          </a:p>
          <a:p>
            <a:r>
              <a:rPr lang="fr-FR" sz="2000" dirty="0"/>
              <a:t> relocation of FDI Ex: </a:t>
            </a:r>
            <a:r>
              <a:rPr lang="fr-FR" sz="2000" dirty="0" err="1"/>
              <a:t>China’s</a:t>
            </a:r>
            <a:r>
              <a:rPr lang="fr-FR" sz="2000" dirty="0"/>
              <a:t> </a:t>
            </a:r>
            <a:r>
              <a:rPr lang="fr-FR" sz="2000" dirty="0" err="1"/>
              <a:t>investment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Vietnam</a:t>
            </a:r>
            <a:r>
              <a:rPr lang="fr-FR" sz="2000" b="0" i="0" u="none" strike="noStrike" dirty="0">
                <a:effectLst/>
              </a:rPr>
              <a:t> : </a:t>
            </a:r>
            <a:r>
              <a:rPr lang="fr-FR" sz="2000" b="0" i="0" u="none" strike="noStrike" dirty="0" err="1">
                <a:effectLst/>
              </a:rPr>
              <a:t>investment</a:t>
            </a:r>
            <a:r>
              <a:rPr lang="fr-FR" sz="2000" b="0" i="0" u="none" strike="noStrike" dirty="0">
                <a:effectLst/>
              </a:rPr>
              <a:t> ‘</a:t>
            </a:r>
            <a:r>
              <a:rPr lang="fr-FR" sz="2000" b="0" i="0" u="none" strike="noStrike" dirty="0" err="1">
                <a:effectLst/>
              </a:rPr>
              <a:t>retooling</a:t>
            </a:r>
            <a:r>
              <a:rPr lang="fr-FR" sz="2000" b="0" i="0" u="none" strike="noStrike" dirty="0">
                <a:effectLst/>
              </a:rPr>
              <a:t> </a:t>
            </a:r>
            <a:r>
              <a:rPr lang="fr-FR" sz="2000" b="0" i="0" u="none" strike="noStrike" dirty="0" err="1">
                <a:effectLst/>
              </a:rPr>
              <a:t>within</a:t>
            </a:r>
            <a:r>
              <a:rPr lang="fr-FR" sz="2000" b="0" i="0" u="none" strike="noStrike" dirty="0">
                <a:effectLst/>
              </a:rPr>
              <a:t> Asia </a:t>
            </a:r>
            <a:r>
              <a:rPr lang="fr-FR" sz="2000" b="0" i="0" u="none" strike="noStrike" dirty="0" err="1">
                <a:effectLst/>
              </a:rPr>
              <a:t>from</a:t>
            </a:r>
            <a:r>
              <a:rPr lang="fr-FR" sz="2000" b="0" i="0" u="none" strike="noStrike" dirty="0">
                <a:effectLst/>
              </a:rPr>
              <a:t> North East to South East Asia’ </a:t>
            </a:r>
            <a:r>
              <a:rPr lang="fr-FR" sz="2000" b="0" i="0" u="none" strike="noStrike" dirty="0" err="1">
                <a:effectLst/>
              </a:rPr>
              <a:t>with</a:t>
            </a:r>
            <a:r>
              <a:rPr lang="fr-FR" sz="2000" b="0" i="0" u="none" strike="noStrike" dirty="0">
                <a:effectLst/>
              </a:rPr>
              <a:t> Vietnam as a </a:t>
            </a:r>
            <a:r>
              <a:rPr lang="fr-FR" sz="2000" b="0" i="0" u="none" strike="noStrike" dirty="0" err="1">
                <a:effectLst/>
              </a:rPr>
              <a:t>manufacturing</a:t>
            </a:r>
            <a:r>
              <a:rPr lang="fr-FR" sz="2000" b="0" i="0" u="none" strike="noStrike" dirty="0">
                <a:effectLst/>
              </a:rPr>
              <a:t> hub</a:t>
            </a:r>
          </a:p>
          <a:p>
            <a:r>
              <a:rPr lang="fr-FR" sz="2000" b="0" i="0" u="none" strike="noStrike" dirty="0">
                <a:effectLst/>
                <a:hlinkClick r:id="rId5"/>
              </a:rPr>
              <a:t>https://www.youtube.com/watch?v=wg0HDeMmZFo</a:t>
            </a:r>
            <a:endParaRPr lang="fr-FR" sz="2000" b="0" i="0" u="none" strike="noStrike" dirty="0">
              <a:effectLst/>
            </a:endParaRPr>
          </a:p>
          <a:p>
            <a:pPr algn="l" fontAlgn="base"/>
            <a:endParaRPr lang="fr-FR" sz="2000" b="0" i="0" u="none" strike="noStrike" dirty="0"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r-FR" sz="2000" dirty="0" err="1"/>
              <a:t>M&amp;As</a:t>
            </a:r>
            <a:r>
              <a:rPr lang="fr-FR" sz="2000" dirty="0"/>
              <a:t> and GI are </a:t>
            </a:r>
            <a:r>
              <a:rPr lang="fr-FR" sz="2000" dirty="0" err="1"/>
              <a:t>similar</a:t>
            </a:r>
            <a:r>
              <a:rPr lang="fr-FR" sz="2000" dirty="0"/>
              <a:t> in importance for the EU and </a:t>
            </a:r>
            <a:r>
              <a:rPr lang="fr-FR" sz="2000" dirty="0" err="1"/>
              <a:t>other</a:t>
            </a:r>
            <a:r>
              <a:rPr lang="fr-FR" sz="2000" dirty="0"/>
              <a:t> </a:t>
            </a:r>
            <a:r>
              <a:rPr lang="fr-FR" sz="2000" dirty="0" err="1"/>
              <a:t>advanced</a:t>
            </a:r>
            <a:r>
              <a:rPr lang="fr-FR" sz="2000" dirty="0"/>
              <a:t> </a:t>
            </a:r>
            <a:r>
              <a:rPr lang="fr-FR" sz="2000" dirty="0" err="1"/>
              <a:t>economies</a:t>
            </a:r>
            <a:r>
              <a:rPr lang="fr-FR" sz="2000" dirty="0"/>
              <a:t>, </a:t>
            </a:r>
            <a:r>
              <a:rPr lang="fr-FR" sz="2000" dirty="0" err="1"/>
              <a:t>whereas</a:t>
            </a:r>
            <a:r>
              <a:rPr lang="fr-FR" sz="2000" dirty="0"/>
              <a:t> GI </a:t>
            </a:r>
            <a:r>
              <a:rPr lang="fr-FR" sz="2000" dirty="0" err="1"/>
              <a:t>is</a:t>
            </a:r>
            <a:r>
              <a:rPr lang="fr-FR" sz="2000" dirty="0"/>
              <a:t> the </a:t>
            </a:r>
            <a:r>
              <a:rPr lang="fr-FR" sz="2000" dirty="0" err="1"/>
              <a:t>preferred</a:t>
            </a:r>
            <a:r>
              <a:rPr lang="fr-FR" sz="2000" dirty="0"/>
              <a:t> </a:t>
            </a:r>
            <a:r>
              <a:rPr lang="fr-FR" sz="2000" dirty="0" err="1"/>
              <a:t>form</a:t>
            </a:r>
            <a:r>
              <a:rPr lang="fr-FR" sz="2000" dirty="0"/>
              <a:t> of FDI for </a:t>
            </a:r>
            <a:r>
              <a:rPr lang="fr-FR" sz="2000" dirty="0" err="1"/>
              <a:t>EMEs</a:t>
            </a:r>
            <a:r>
              <a:rPr lang="fr-FR" sz="2000" dirty="0"/>
              <a:t>. </a:t>
            </a:r>
          </a:p>
          <a:p>
            <a:pPr algn="l" fontAlgn="base"/>
            <a:endParaRPr lang="fr-FR" sz="2000" b="0" i="0" u="none" strike="noStrike" dirty="0">
              <a:effectLst/>
            </a:endParaRPr>
          </a:p>
          <a:p>
            <a:pPr algn="l" fontAlgn="base"/>
            <a:endParaRPr lang="fr-FR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fr-FR" baseline="30000" dirty="0">
              <a:solidFill>
                <a:srgbClr val="555555"/>
              </a:solidFill>
              <a:latin typeface="Open Sans" panose="020B0606030504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D6331A0-22EB-93BE-3035-68D78FAFFBAB}"/>
              </a:ext>
            </a:extLst>
          </p:cNvPr>
          <p:cNvGrpSpPr/>
          <p:nvPr/>
        </p:nvGrpSpPr>
        <p:grpSpPr>
          <a:xfrm>
            <a:off x="10321521" y="2330961"/>
            <a:ext cx="360" cy="360"/>
            <a:chOff x="10321521" y="233096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8A515104-E196-ED08-5AF6-8BFC8A95C07E}"/>
                    </a:ext>
                  </a:extLst>
                </p14:cNvPr>
                <p14:cNvContentPartPr/>
                <p14:nvPr/>
              </p14:nvContentPartPr>
              <p14:xfrm>
                <a:off x="10321521" y="2330961"/>
                <a:ext cx="360" cy="36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8A515104-E196-ED08-5AF6-8BFC8A95C0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2881" y="23219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53A4B732-F623-2CFB-55B5-04F01A296CBE}"/>
                    </a:ext>
                  </a:extLst>
                </p14:cNvPr>
                <p14:cNvContentPartPr/>
                <p14:nvPr/>
              </p14:nvContentPartPr>
              <p14:xfrm>
                <a:off x="10321521" y="2330961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53A4B732-F623-2CFB-55B5-04F01A296C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2881" y="23219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Rectangle 13">
            <a:extLst>
              <a:ext uri="{FF2B5EF4-FFF2-40B4-BE49-F238E27FC236}">
                <a16:creationId xmlns:a16="http://schemas.microsoft.com/office/drawing/2014/main" id="{4E4AFBA3-4057-1B02-B6A8-DE6A7339EBDB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outflows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D51FC2-5D25-8C80-64F6-C8B3EC88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72A0AB-B830-B830-B830-D5D3AB25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F78A739-D7F4-E343-F5B8-387DD843D552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F78A739-D7F4-E343-F5B8-387DD843D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4400E0F3-D4F6-524C-EE56-E2B19EC2B596}"/>
              </a:ext>
            </a:extLst>
          </p:cNvPr>
          <p:cNvSpPr txBox="1"/>
          <p:nvPr/>
        </p:nvSpPr>
        <p:spPr>
          <a:xfrm>
            <a:off x="1477911" y="967561"/>
            <a:ext cx="30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D66178-BD02-962E-6AEA-1E42516F0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883"/>
            <a:ext cx="6752492" cy="6746234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509DF37E-0807-B173-7A7B-F3C1A66E4D6F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inflows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EF0420-53F8-95D9-F926-1DB91C58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9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A72756-769D-907A-AE31-8C81AD053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46F9DC3-F3B1-E4DF-D3C2-3B840F84178D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46F9DC3-F3B1-E4DF-D3C2-3B840F8417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8A79B578-039E-6502-CA7F-1DBED0D16C6B}"/>
              </a:ext>
            </a:extLst>
          </p:cNvPr>
          <p:cNvSpPr txBox="1"/>
          <p:nvPr/>
        </p:nvSpPr>
        <p:spPr>
          <a:xfrm>
            <a:off x="53553" y="879637"/>
            <a:ext cx="11196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INVESTMENT:</a:t>
            </a:r>
            <a:r>
              <a:rPr lang="fr-FR" sz="2000" dirty="0"/>
              <a:t> stocks of FDI of a few G20 countries, </a:t>
            </a:r>
            <a:r>
              <a:rPr lang="fr-FR" sz="2000" dirty="0" err="1"/>
              <a:t>outflows</a:t>
            </a:r>
            <a:r>
              <a:rPr lang="fr-FR" sz="2000" dirty="0"/>
              <a:t> and </a:t>
            </a:r>
            <a:r>
              <a:rPr lang="fr-FR" sz="2000" dirty="0" err="1"/>
              <a:t>inflows</a:t>
            </a:r>
            <a:r>
              <a:rPr lang="fr-FR" sz="2000" dirty="0"/>
              <a:t> in 2022 in Million $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95E534-E593-A4F5-3EFB-52882CF01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" y="1311978"/>
            <a:ext cx="9111845" cy="47750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BE8604-5549-85C5-BAFE-2404F5FAE50E}"/>
              </a:ext>
            </a:extLst>
          </p:cNvPr>
          <p:cNvSpPr txBox="1"/>
          <p:nvPr/>
        </p:nvSpPr>
        <p:spPr>
          <a:xfrm>
            <a:off x="667265" y="6241111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Source : OCDE, 2023</a:t>
            </a:r>
          </a:p>
          <a:p>
            <a:endParaRPr lang="fr-FR" dirty="0"/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9D850823-F2EE-B703-E0A4-2DE051CE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3810"/>
            <a:ext cx="2062914" cy="27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B0D66CA-B5D2-9ED9-C227-12D62CBE6D8A}"/>
              </a:ext>
            </a:extLst>
          </p:cNvPr>
          <p:cNvSpPr txBox="1"/>
          <p:nvPr/>
        </p:nvSpPr>
        <p:spPr>
          <a:xfrm>
            <a:off x="9595845" y="1468580"/>
            <a:ext cx="24160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US </a:t>
            </a:r>
            <a:r>
              <a:rPr lang="fr-FR" dirty="0" err="1"/>
              <a:t>remains</a:t>
            </a:r>
            <a:r>
              <a:rPr lang="fr-FR" dirty="0"/>
              <a:t> by far the first </a:t>
            </a:r>
            <a:r>
              <a:rPr lang="fr-FR" dirty="0" err="1"/>
              <a:t>recipient</a:t>
            </a:r>
            <a:r>
              <a:rPr lang="fr-FR" dirty="0"/>
              <a:t> for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Vast</a:t>
            </a:r>
            <a:r>
              <a:rPr lang="fr-FR" dirty="0"/>
              <a:t> </a:t>
            </a:r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, productive labour force</a:t>
            </a:r>
          </a:p>
          <a:p>
            <a:pPr marL="285750" indent="-285750">
              <a:buFontTx/>
              <a:buChar char="-"/>
            </a:pPr>
            <a:r>
              <a:rPr lang="fr-FR" dirty="0"/>
              <a:t>Reliable and transparent justice system</a:t>
            </a:r>
          </a:p>
          <a:p>
            <a:pPr marL="285750" indent="-285750">
              <a:buFontTx/>
              <a:buChar char="-"/>
            </a:pPr>
            <a:r>
              <a:rPr lang="fr-FR" dirty="0"/>
              <a:t>Good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collect</a:t>
            </a:r>
            <a:r>
              <a:rPr lang="fr-FR" dirty="0"/>
              <a:t> taxes</a:t>
            </a:r>
          </a:p>
          <a:p>
            <a:pPr marL="285750" indent="-285750">
              <a:buFontTx/>
              <a:buChar char="-"/>
            </a:pPr>
            <a:r>
              <a:rPr lang="fr-FR" dirty="0"/>
              <a:t>Innovation-</a:t>
            </a:r>
            <a:r>
              <a:rPr lang="fr-FR" dirty="0" err="1"/>
              <a:t>friendly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1B0FA5B-5CFB-E089-79B7-2A2B14E8EE54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inflows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outflows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per country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71EFDB-B301-3C55-1E3F-16E377FD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95332B-F999-DE52-E387-56CB168A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3EE00DE-46DA-FF05-AA87-BCB33E5D3364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3EE00DE-46DA-FF05-AA87-BCB33E5D33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er 5">
            <a:extLst>
              <a:ext uri="{FF2B5EF4-FFF2-40B4-BE49-F238E27FC236}">
                <a16:creationId xmlns:a16="http://schemas.microsoft.com/office/drawing/2014/main" id="{3CC0B1A0-5145-30D5-FF5C-47181D3EF1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01967" y="1952625"/>
            <a:ext cx="3592512" cy="2484438"/>
            <a:chOff x="1371600" y="2832100"/>
            <a:chExt cx="1727967" cy="1194900"/>
          </a:xfrm>
        </p:grpSpPr>
        <p:pic>
          <p:nvPicPr>
            <p:cNvPr id="9" name="Image 4">
              <a:extLst>
                <a:ext uri="{FF2B5EF4-FFF2-40B4-BE49-F238E27FC236}">
                  <a16:creationId xmlns:a16="http://schemas.microsoft.com/office/drawing/2014/main" id="{550E6F4E-9FD7-CF8F-3417-29306A96C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4"/>
            <a:stretch>
              <a:fillRect/>
            </a:stretch>
          </p:blipFill>
          <p:spPr bwMode="auto">
            <a:xfrm>
              <a:off x="1371600" y="2832100"/>
              <a:ext cx="757767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2">
              <a:extLst>
                <a:ext uri="{FF2B5EF4-FFF2-40B4-BE49-F238E27FC236}">
                  <a16:creationId xmlns:a16="http://schemas.microsoft.com/office/drawing/2014/main" id="{37BD6D1B-BF2B-1A44-2E79-D5F8FA16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82"/>
            <a:stretch>
              <a:fillRect/>
            </a:stretch>
          </p:blipFill>
          <p:spPr bwMode="auto">
            <a:xfrm>
              <a:off x="2113200" y="2833200"/>
              <a:ext cx="986367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9C1A94DA-113D-5134-765E-3DC459214205}"/>
              </a:ext>
            </a:extLst>
          </p:cNvPr>
          <p:cNvSpPr txBox="1"/>
          <p:nvPr/>
        </p:nvSpPr>
        <p:spPr>
          <a:xfrm>
            <a:off x="835020" y="361815"/>
            <a:ext cx="5057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/>
              <a:t>FDI and </a:t>
            </a:r>
            <a:r>
              <a:rPr lang="fr-FR" sz="2400" b="1" dirty="0" err="1"/>
              <a:t>tax</a:t>
            </a:r>
            <a:r>
              <a:rPr lang="fr-FR" sz="2400" b="1" dirty="0"/>
              <a:t> </a:t>
            </a:r>
            <a:r>
              <a:rPr lang="fr-FR" sz="2400" b="1" dirty="0" err="1"/>
              <a:t>haven</a:t>
            </a:r>
            <a:r>
              <a:rPr lang="fr-FR" sz="2400" b="1" dirty="0"/>
              <a:t>: the </a:t>
            </a:r>
            <a:r>
              <a:rPr lang="fr-FR" sz="2400" b="1" dirty="0" err="1"/>
              <a:t>example</a:t>
            </a:r>
            <a:r>
              <a:rPr lang="fr-FR" sz="2400" b="1" dirty="0"/>
              <a:t> of Luxembourg (the Delaware of Europe!-)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7219E4-B9A3-6345-9CE5-2AAFF6F3BE31}"/>
              </a:ext>
            </a:extLst>
          </p:cNvPr>
          <p:cNvSpPr txBox="1"/>
          <p:nvPr/>
        </p:nvSpPr>
        <p:spPr>
          <a:xfrm>
            <a:off x="7495846" y="825946"/>
            <a:ext cx="423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Volume of in and </a:t>
            </a:r>
            <a:r>
              <a:rPr lang="fr-FR" dirty="0" err="1"/>
              <a:t>outflows</a:t>
            </a:r>
            <a:r>
              <a:rPr lang="fr-FR" dirty="0"/>
              <a:t> of FDI for Luxembourg, </a:t>
            </a:r>
            <a:r>
              <a:rPr lang="fr-FR" dirty="0" err="1"/>
              <a:t>taking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or not  </a:t>
            </a:r>
            <a:r>
              <a:rPr lang="fr-FR" dirty="0" err="1"/>
              <a:t>investments</a:t>
            </a:r>
            <a:r>
              <a:rPr lang="fr-FR" dirty="0"/>
              <a:t> via ad hoc </a:t>
            </a:r>
            <a:r>
              <a:rPr lang="fr-FR" dirty="0" err="1"/>
              <a:t>entities</a:t>
            </a:r>
            <a:r>
              <a:rPr lang="fr-FR" dirty="0"/>
              <a:t> (</a:t>
            </a:r>
            <a:r>
              <a:rPr lang="fr-FR" b="1" dirty="0"/>
              <a:t>SPE</a:t>
            </a:r>
            <a:r>
              <a:rPr lang="fr-FR" dirty="0"/>
              <a:t>) in 2013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48F5F7-516B-4FB9-F3C6-A9B8BDA75542}"/>
              </a:ext>
            </a:extLst>
          </p:cNvPr>
          <p:cNvSpPr txBox="1"/>
          <p:nvPr/>
        </p:nvSpPr>
        <p:spPr>
          <a:xfrm>
            <a:off x="650629" y="1793101"/>
            <a:ext cx="58818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Example: </a:t>
            </a:r>
            <a:r>
              <a:rPr lang="fr-FR" sz="2000" dirty="0"/>
              <a:t>a US </a:t>
            </a:r>
            <a:r>
              <a:rPr lang="fr-FR" sz="2000" dirty="0" err="1"/>
              <a:t>company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like to </a:t>
            </a:r>
            <a:r>
              <a:rPr lang="fr-FR" sz="2000" dirty="0" err="1"/>
              <a:t>invest</a:t>
            </a:r>
            <a:r>
              <a:rPr lang="fr-FR" sz="2000" dirty="0"/>
              <a:t> in France,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establish</a:t>
            </a:r>
            <a:r>
              <a:rPr lang="fr-FR" sz="2000" dirty="0"/>
              <a:t> a </a:t>
            </a:r>
            <a:r>
              <a:rPr lang="fr-FR" sz="2000" b="1" dirty="0" err="1"/>
              <a:t>Special</a:t>
            </a:r>
            <a:r>
              <a:rPr lang="fr-FR" sz="2000" b="1" dirty="0"/>
              <a:t> </a:t>
            </a:r>
            <a:r>
              <a:rPr lang="fr-FR" sz="2000" b="1" dirty="0" err="1"/>
              <a:t>Purpose</a:t>
            </a:r>
            <a:r>
              <a:rPr lang="fr-FR" sz="2000" b="1" dirty="0"/>
              <a:t> </a:t>
            </a:r>
            <a:r>
              <a:rPr lang="fr-FR" sz="2000" b="1" dirty="0" err="1"/>
              <a:t>Entity</a:t>
            </a:r>
            <a:r>
              <a:rPr lang="fr-FR" sz="2000" b="1" dirty="0"/>
              <a:t> </a:t>
            </a:r>
            <a:r>
              <a:rPr lang="fr-FR" sz="2000" dirty="0"/>
              <a:t>, </a:t>
            </a:r>
            <a:r>
              <a:rPr lang="fr-FR" sz="2000" dirty="0" err="1"/>
              <a:t>meaning</a:t>
            </a:r>
            <a:r>
              <a:rPr lang="fr-FR" sz="2000" dirty="0"/>
              <a:t> a fictive </a:t>
            </a:r>
            <a:r>
              <a:rPr lang="fr-FR" sz="2000" dirty="0" err="1"/>
              <a:t>company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no </a:t>
            </a:r>
            <a:r>
              <a:rPr lang="fr-FR" sz="2000" dirty="0" err="1"/>
              <a:t>activity</a:t>
            </a:r>
            <a:r>
              <a:rPr lang="fr-FR" sz="2000" dirty="0"/>
              <a:t>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invest</a:t>
            </a:r>
            <a:r>
              <a:rPr lang="fr-FR" sz="2000" dirty="0"/>
              <a:t> in France.</a:t>
            </a:r>
          </a:p>
          <a:p>
            <a:r>
              <a:rPr lang="fr-FR" sz="2000" dirty="0"/>
              <a:t>The </a:t>
            </a:r>
            <a:r>
              <a:rPr lang="fr-FR" sz="2000" dirty="0" err="1"/>
              <a:t>subsidiary</a:t>
            </a:r>
            <a:r>
              <a:rPr lang="fr-FR" sz="2000" dirty="0"/>
              <a:t> in Luxembourg </a:t>
            </a:r>
            <a:r>
              <a:rPr lang="fr-FR" sz="2000" dirty="0" err="1"/>
              <a:t>will</a:t>
            </a:r>
            <a:r>
              <a:rPr lang="fr-FR" sz="2000" dirty="0"/>
              <a:t> charge </a:t>
            </a:r>
            <a:r>
              <a:rPr lang="fr-FR" sz="2000" dirty="0" err="1"/>
              <a:t>its</a:t>
            </a:r>
            <a:r>
              <a:rPr lang="fr-FR" sz="2000" dirty="0"/>
              <a:t> French </a:t>
            </a:r>
            <a:r>
              <a:rPr lang="fr-FR" sz="2000" dirty="0" err="1"/>
              <a:t>subsidiary</a:t>
            </a:r>
            <a:r>
              <a:rPr lang="fr-FR" sz="2000" dirty="0"/>
              <a:t> </a:t>
            </a:r>
            <a:r>
              <a:rPr lang="fr-FR" sz="2000" dirty="0" err="1"/>
              <a:t>heavily</a:t>
            </a:r>
            <a:r>
              <a:rPr lang="fr-FR" sz="2000" dirty="0"/>
              <a:t> to </a:t>
            </a:r>
            <a:r>
              <a:rPr lang="fr-FR" sz="2000" dirty="0" err="1"/>
              <a:t>reduce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revenue liable for </a:t>
            </a:r>
            <a:r>
              <a:rPr lang="fr-FR" sz="2000" dirty="0" err="1"/>
              <a:t>tax</a:t>
            </a:r>
            <a:r>
              <a:rPr lang="fr-FR" sz="2000" dirty="0"/>
              <a:t> and </a:t>
            </a:r>
            <a:r>
              <a:rPr lang="fr-FR" sz="2000" dirty="0" err="1"/>
              <a:t>artificially</a:t>
            </a:r>
            <a:r>
              <a:rPr lang="fr-FR" sz="2000" dirty="0"/>
              <a:t> </a:t>
            </a:r>
            <a:r>
              <a:rPr lang="fr-FR" sz="2000" dirty="0" err="1"/>
              <a:t>increase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profits in L, </a:t>
            </a:r>
            <a:r>
              <a:rPr lang="fr-FR" sz="2000" dirty="0" err="1"/>
              <a:t>where</a:t>
            </a:r>
            <a:r>
              <a:rPr lang="fr-FR" sz="2000" dirty="0"/>
              <a:t> </a:t>
            </a:r>
            <a:r>
              <a:rPr lang="fr-FR" sz="2000" dirty="0" err="1"/>
              <a:t>corporate</a:t>
            </a:r>
            <a:r>
              <a:rPr lang="fr-FR" sz="2000" dirty="0"/>
              <a:t> </a:t>
            </a:r>
            <a:r>
              <a:rPr lang="fr-FR" sz="2000" dirty="0" err="1"/>
              <a:t>tax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low</a:t>
            </a:r>
            <a:r>
              <a:rPr lang="fr-FR" sz="2000" dirty="0"/>
              <a:t>. The TNC can </a:t>
            </a:r>
            <a:r>
              <a:rPr lang="fr-FR" sz="2000" dirty="0" err="1"/>
              <a:t>then</a:t>
            </a:r>
            <a:r>
              <a:rPr lang="fr-FR" sz="2000" dirty="0"/>
              <a:t> re-</a:t>
            </a:r>
            <a:r>
              <a:rPr lang="fr-FR" sz="2000" dirty="0" err="1"/>
              <a:t>invest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profit in </a:t>
            </a:r>
            <a:r>
              <a:rPr lang="fr-FR" sz="2000" dirty="0" err="1"/>
              <a:t>another</a:t>
            </a:r>
            <a:r>
              <a:rPr lang="fr-FR" sz="2000" dirty="0"/>
              <a:t> country.</a:t>
            </a:r>
          </a:p>
          <a:p>
            <a:endParaRPr lang="fr-FR" sz="2000" dirty="0"/>
          </a:p>
          <a:p>
            <a:r>
              <a:rPr lang="fr-FR" sz="2000" u="sng" dirty="0" err="1"/>
              <a:t>Other</a:t>
            </a:r>
            <a:r>
              <a:rPr lang="fr-FR" sz="2000" u="sng" dirty="0"/>
              <a:t> </a:t>
            </a:r>
            <a:r>
              <a:rPr lang="fr-FR" sz="2000" u="sng" dirty="0" err="1"/>
              <a:t>strategy</a:t>
            </a:r>
            <a:r>
              <a:rPr lang="fr-FR" sz="2000" dirty="0"/>
              <a:t>: </a:t>
            </a:r>
            <a:r>
              <a:rPr lang="fr-FR" sz="2000" b="1" dirty="0" err="1"/>
              <a:t>manipulating</a:t>
            </a:r>
            <a:r>
              <a:rPr lang="fr-FR" sz="2000" b="1" dirty="0"/>
              <a:t> </a:t>
            </a:r>
            <a:r>
              <a:rPr lang="fr-FR" sz="2000" b="1" dirty="0" err="1"/>
              <a:t>its</a:t>
            </a:r>
            <a:r>
              <a:rPr lang="fr-FR" sz="2000" b="1" dirty="0"/>
              <a:t> </a:t>
            </a:r>
            <a:r>
              <a:rPr lang="fr-FR" sz="2000" b="1" dirty="0" err="1"/>
              <a:t>transfer</a:t>
            </a:r>
            <a:r>
              <a:rPr lang="fr-FR" sz="2000" b="1" dirty="0"/>
              <a:t> </a:t>
            </a:r>
            <a:r>
              <a:rPr lang="fr-FR" sz="2000" b="1" dirty="0" err="1"/>
              <a:t>price</a:t>
            </a:r>
            <a:r>
              <a:rPr lang="fr-FR" sz="2000" b="1" dirty="0"/>
              <a:t> </a:t>
            </a:r>
            <a:r>
              <a:rPr lang="fr-FR" sz="2000" dirty="0"/>
              <a:t>in intra-</a:t>
            </a:r>
            <a:r>
              <a:rPr lang="fr-FR" sz="2000" dirty="0" err="1"/>
              <a:t>firm</a:t>
            </a:r>
            <a:r>
              <a:rPr lang="fr-FR" sz="2000" dirty="0"/>
              <a:t> exchanges</a:t>
            </a:r>
          </a:p>
          <a:p>
            <a:r>
              <a:rPr lang="fr-FR" sz="2000" dirty="0"/>
              <a:t>Example of Starbucks in France: the parent </a:t>
            </a:r>
            <a:r>
              <a:rPr lang="fr-FR" sz="2000" dirty="0" err="1"/>
              <a:t>company</a:t>
            </a:r>
            <a:r>
              <a:rPr lang="fr-FR" sz="2000" dirty="0"/>
              <a:t> charges </a:t>
            </a:r>
            <a:r>
              <a:rPr lang="fr-FR" sz="2000" dirty="0" err="1"/>
              <a:t>its</a:t>
            </a:r>
            <a:r>
              <a:rPr lang="fr-FR" sz="2000" dirty="0"/>
              <a:t> French </a:t>
            </a:r>
            <a:r>
              <a:rPr lang="fr-FR" sz="2000" dirty="0" err="1"/>
              <a:t>subsidiary</a:t>
            </a:r>
            <a:r>
              <a:rPr lang="fr-FR" sz="2000" dirty="0"/>
              <a:t> for </a:t>
            </a:r>
            <a:r>
              <a:rPr lang="fr-FR" sz="2000" dirty="0" err="1"/>
              <a:t>everything</a:t>
            </a:r>
            <a:r>
              <a:rPr lang="fr-FR" sz="2000" dirty="0"/>
              <a:t> in the </a:t>
            </a:r>
            <a:r>
              <a:rPr lang="fr-FR" sz="2000" dirty="0" err="1"/>
              <a:t>form</a:t>
            </a:r>
            <a:r>
              <a:rPr lang="fr-FR" sz="2000" dirty="0"/>
              <a:t> of royalties (</a:t>
            </a:r>
            <a:r>
              <a:rPr lang="fr-FR" sz="2000" dirty="0" err="1"/>
              <a:t>recipes</a:t>
            </a:r>
            <a:r>
              <a:rPr lang="fr-FR" sz="2000" dirty="0"/>
              <a:t>, use of logo, patents, </a:t>
            </a:r>
            <a:r>
              <a:rPr lang="fr-FR" sz="2000" dirty="0" err="1"/>
              <a:t>etc</a:t>
            </a:r>
            <a:r>
              <a:rPr lang="fr-FR" sz="2000" dirty="0"/>
              <a:t>), </a:t>
            </a:r>
            <a:r>
              <a:rPr lang="fr-FR" sz="2000" dirty="0" err="1"/>
              <a:t>so</a:t>
            </a:r>
            <a:r>
              <a:rPr lang="fr-FR" sz="2000" dirty="0"/>
              <a:t> S </a:t>
            </a:r>
            <a:r>
              <a:rPr lang="fr-FR" sz="2000" dirty="0" err="1"/>
              <a:t>doesn’t</a:t>
            </a:r>
            <a:r>
              <a:rPr lang="fr-FR" sz="2000" dirty="0"/>
              <a:t> </a:t>
            </a:r>
            <a:r>
              <a:rPr lang="fr-FR" sz="2000" dirty="0" err="1"/>
              <a:t>make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profit and </a:t>
            </a:r>
            <a:r>
              <a:rPr lang="fr-FR" sz="2000" dirty="0" err="1"/>
              <a:t>doesn’t</a:t>
            </a:r>
            <a:r>
              <a:rPr lang="fr-FR" sz="2000" dirty="0"/>
              <a:t> </a:t>
            </a:r>
            <a:r>
              <a:rPr lang="fr-FR" sz="2000" dirty="0" err="1"/>
              <a:t>pay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taxes in France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21EE58-5CF7-969A-9F6F-D90335B715DA}"/>
              </a:ext>
            </a:extLst>
          </p:cNvPr>
          <p:cNvSpPr txBox="1"/>
          <p:nvPr/>
        </p:nvSpPr>
        <p:spPr>
          <a:xfrm>
            <a:off x="7297612" y="5222630"/>
            <a:ext cx="492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95% of </a:t>
            </a:r>
            <a:r>
              <a:rPr lang="fr-FR" dirty="0" err="1"/>
              <a:t>inflows</a:t>
            </a:r>
            <a:r>
              <a:rPr lang="fr-FR" dirty="0"/>
              <a:t> of FDI in Luxembourg are ‘</a:t>
            </a:r>
            <a:r>
              <a:rPr lang="fr-FR" dirty="0" err="1"/>
              <a:t>artificial</a:t>
            </a:r>
            <a:r>
              <a:rPr lang="fr-FR" dirty="0"/>
              <a:t>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3DA13E-325C-A30A-0684-E5228EA8C13D}"/>
              </a:ext>
            </a:extLst>
          </p:cNvPr>
          <p:cNvSpPr txBox="1"/>
          <p:nvPr/>
        </p:nvSpPr>
        <p:spPr>
          <a:xfrm>
            <a:off x="9196754" y="473026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CNUCED 2014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AB395C-2D95-5802-BA9D-F4019E058C45}"/>
              </a:ext>
            </a:extLst>
          </p:cNvPr>
          <p:cNvSpPr txBox="1"/>
          <p:nvPr/>
        </p:nvSpPr>
        <p:spPr>
          <a:xfrm>
            <a:off x="7754815" y="5767746"/>
            <a:ext cx="312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Tax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Rulings</a:t>
            </a:r>
            <a:r>
              <a:rPr lang="fr-FR" sz="2400" b="1" dirty="0">
                <a:solidFill>
                  <a:srgbClr val="FF0000"/>
                </a:solidFill>
              </a:rPr>
              <a:t>: the case of Apple in Ireland 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4C6C0ED-F2BB-9693-E32F-7DC611E96026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and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tax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havens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197BF8-3815-787F-39C6-BC16B94A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7C69A-2CAE-11F0-C546-B22297E3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CAE29-72D3-DCDE-40B4-75BE08A8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3521529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18A5ED-C382-7E26-1988-1BEC9EC04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5627"/>
            <a:ext cx="9144000" cy="510504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600" b="1" dirty="0"/>
              <a:t>Impressive figures..</a:t>
            </a:r>
          </a:p>
          <a:p>
            <a:pPr algn="l"/>
            <a:endParaRPr lang="fr-FR" dirty="0"/>
          </a:p>
          <a:p>
            <a:pPr algn="l"/>
            <a:r>
              <a:rPr lang="fr-FR" b="0" i="0" u="none" strike="noStrike" dirty="0">
                <a:effectLst/>
              </a:rPr>
              <a:t>The </a:t>
            </a:r>
            <a:r>
              <a:rPr lang="fr-FR" b="0" i="0" u="none" strike="noStrike" dirty="0" err="1">
                <a:effectLst/>
              </a:rPr>
              <a:t>foreign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activities</a:t>
            </a:r>
            <a:r>
              <a:rPr lang="fr-FR" b="0" i="0" u="none" strike="noStrike" dirty="0">
                <a:effectLst/>
              </a:rPr>
              <a:t> of </a:t>
            </a:r>
            <a:r>
              <a:rPr lang="fr-FR" b="0" i="0" u="none" strike="noStrike" dirty="0" err="1">
                <a:effectLst/>
              </a:rPr>
              <a:t>these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firms</a:t>
            </a:r>
            <a:r>
              <a:rPr lang="fr-FR" b="0" i="0" u="none" strike="noStrike" dirty="0">
                <a:effectLst/>
              </a:rPr>
              <a:t> are impressive </a:t>
            </a:r>
            <a:r>
              <a:rPr lang="fr-FR" b="0" i="0" u="none" strike="noStrike" dirty="0" err="1">
                <a:effectLst/>
              </a:rPr>
              <a:t>even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when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compared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with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some</a:t>
            </a:r>
            <a:r>
              <a:rPr lang="fr-FR" b="0" i="0" u="none" strike="noStrike" dirty="0">
                <a:effectLst/>
              </a:rPr>
              <a:t> nation states.. </a:t>
            </a:r>
          </a:p>
          <a:p>
            <a:pPr algn="l"/>
            <a:r>
              <a:rPr lang="fr-FR" dirty="0"/>
              <a:t>Ex: </a:t>
            </a:r>
            <a:r>
              <a:rPr lang="fr-FR" dirty="0" err="1"/>
              <a:t>Market</a:t>
            </a:r>
            <a:r>
              <a:rPr lang="fr-FR" dirty="0"/>
              <a:t> capitalisation of </a:t>
            </a:r>
            <a:r>
              <a:rPr lang="fr-FR" dirty="0" err="1"/>
              <a:t>Nvidia</a:t>
            </a:r>
            <a:r>
              <a:rPr lang="fr-FR" dirty="0"/>
              <a:t> </a:t>
            </a:r>
            <a:r>
              <a:rPr lang="fr-FR" dirty="0" err="1"/>
              <a:t>Nov</a:t>
            </a:r>
            <a:r>
              <a:rPr lang="fr-FR" dirty="0"/>
              <a:t> 2025?</a:t>
            </a:r>
          </a:p>
          <a:p>
            <a:pPr algn="l"/>
            <a:r>
              <a:rPr lang="fr-FR" b="0" i="0" u="none" strike="noStrike" dirty="0">
                <a:effectLst/>
              </a:rPr>
              <a:t>4,9 </a:t>
            </a:r>
            <a:r>
              <a:rPr lang="fr-FR" b="0" i="0" u="none" strike="noStrike" dirty="0" err="1">
                <a:effectLst/>
              </a:rPr>
              <a:t>T</a:t>
            </a:r>
            <a:r>
              <a:rPr lang="fr-FR" b="0" i="0" u="none" strike="noStrike" dirty="0">
                <a:effectLst/>
              </a:rPr>
              <a:t> $</a:t>
            </a:r>
          </a:p>
          <a:p>
            <a:pPr algn="l"/>
            <a:r>
              <a:rPr lang="fr-FR" dirty="0"/>
              <a:t>GDP of France? </a:t>
            </a:r>
          </a:p>
          <a:p>
            <a:pPr algn="l"/>
            <a:r>
              <a:rPr lang="fr-FR" b="0" i="0" u="none" strike="noStrike" dirty="0">
                <a:effectLst/>
              </a:rPr>
              <a:t>3,16 </a:t>
            </a:r>
            <a:r>
              <a:rPr lang="fr-FR" b="0" i="0" u="none" strike="noStrike" dirty="0" err="1">
                <a:effectLst/>
              </a:rPr>
              <a:t>T</a:t>
            </a:r>
            <a:r>
              <a:rPr lang="fr-FR" b="0" i="0" u="none" strike="noStrike" dirty="0">
                <a:effectLst/>
              </a:rPr>
              <a:t> $</a:t>
            </a:r>
          </a:p>
          <a:p>
            <a:pPr algn="l"/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b="1" dirty="0" err="1"/>
              <a:t>comparison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not </a:t>
            </a:r>
            <a:r>
              <a:rPr lang="fr-FR" b="1" dirty="0" err="1"/>
              <a:t>really</a:t>
            </a:r>
            <a:r>
              <a:rPr lang="fr-FR" b="1" dirty="0"/>
              <a:t> </a:t>
            </a:r>
            <a:r>
              <a:rPr lang="fr-FR" b="1" dirty="0" err="1"/>
              <a:t>valid</a:t>
            </a:r>
            <a:r>
              <a:rPr lang="fr-FR" b="1" dirty="0"/>
              <a:t>, </a:t>
            </a:r>
            <a:r>
              <a:rPr lang="fr-FR" dirty="0"/>
              <a:t>as GDP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indicators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(</a:t>
            </a:r>
            <a:r>
              <a:rPr lang="fr-FR" dirty="0" err="1"/>
              <a:t>consumption</a:t>
            </a:r>
            <a:r>
              <a:rPr lang="fr-FR" dirty="0"/>
              <a:t>, </a:t>
            </a:r>
            <a:r>
              <a:rPr lang="fr-FR" dirty="0" err="1"/>
              <a:t>investment</a:t>
            </a:r>
            <a:r>
              <a:rPr lang="fr-FR" dirty="0"/>
              <a:t>,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spending</a:t>
            </a:r>
            <a:r>
              <a:rPr lang="fr-FR" dirty="0"/>
              <a:t>)+</a:t>
            </a:r>
            <a:r>
              <a:rPr lang="fr-FR" dirty="0" err="1"/>
              <a:t>currency</a:t>
            </a:r>
            <a:r>
              <a:rPr lang="fr-FR" dirty="0"/>
              <a:t> exchange rate + inflation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225E78C-11B2-14DF-31B5-2B63CF5B8586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Impressive figures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528F81-6418-16E5-2186-4A33FEF1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8D3669-F5E1-B316-8B83-F06B987E6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298E831C-9CD9-7D76-8A3F-6B0F0D5D265D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298E831C-9CD9-7D76-8A3F-6B0F0D5D2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EB0C28B8-59D6-9FD8-AC28-24A05EC39070}"/>
              </a:ext>
            </a:extLst>
          </p:cNvPr>
          <p:cNvSpPr txBox="1"/>
          <p:nvPr/>
        </p:nvSpPr>
        <p:spPr>
          <a:xfrm>
            <a:off x="-1" y="471"/>
            <a:ext cx="814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According</a:t>
            </a:r>
            <a:r>
              <a:rPr lang="fr-FR" sz="2400" dirty="0">
                <a:solidFill>
                  <a:srgbClr val="FF0000"/>
                </a:solidFill>
              </a:rPr>
              <a:t> to the EU, EU </a:t>
            </a:r>
            <a:r>
              <a:rPr lang="fr-FR" sz="2400" dirty="0" err="1">
                <a:solidFill>
                  <a:srgbClr val="FF0000"/>
                </a:solidFill>
              </a:rPr>
              <a:t>members</a:t>
            </a:r>
            <a:r>
              <a:rPr lang="fr-FR" sz="2400" dirty="0">
                <a:solidFill>
                  <a:srgbClr val="FF0000"/>
                </a:solidFill>
              </a:rPr>
              <a:t> lose 1000 Billion € of </a:t>
            </a:r>
            <a:r>
              <a:rPr lang="fr-FR" sz="2400" dirty="0" err="1">
                <a:solidFill>
                  <a:srgbClr val="FF0000"/>
                </a:solidFill>
              </a:rPr>
              <a:t>tax</a:t>
            </a:r>
            <a:r>
              <a:rPr lang="fr-FR" sz="2400" dirty="0">
                <a:solidFill>
                  <a:srgbClr val="FF0000"/>
                </a:solidFill>
              </a:rPr>
              <a:t> revenue, as a </a:t>
            </a:r>
            <a:r>
              <a:rPr lang="fr-FR" sz="2400" dirty="0" err="1">
                <a:solidFill>
                  <a:srgbClr val="FF0000"/>
                </a:solidFill>
              </a:rPr>
              <a:t>consequence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>
                <a:solidFill>
                  <a:srgbClr val="FF0000"/>
                </a:solidFill>
              </a:rPr>
              <a:t>companies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using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these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loopholes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9D399B-018D-F213-732D-B5FE657C6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247" y="2149861"/>
            <a:ext cx="6297706" cy="3900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689F77-4C1D-6726-F9DE-C8CDF96EA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247" y="1672679"/>
            <a:ext cx="6297706" cy="437795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490FD2F-CF20-85D7-A53F-60E2F0F92482}"/>
              </a:ext>
            </a:extLst>
          </p:cNvPr>
          <p:cNvSpPr txBox="1"/>
          <p:nvPr/>
        </p:nvSpPr>
        <p:spPr>
          <a:xfrm>
            <a:off x="1371600" y="6189784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</a:t>
            </a: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Observatoire européen de la fiscalité, 2023.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Données de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Wier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Zucman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(2023)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91DEBD6-677C-123F-8EF1-D9B567248274}"/>
              </a:ext>
            </a:extLst>
          </p:cNvPr>
          <p:cNvSpPr txBox="1"/>
          <p:nvPr/>
        </p:nvSpPr>
        <p:spPr>
          <a:xfrm>
            <a:off x="7895488" y="3042138"/>
            <a:ext cx="4408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2018 </a:t>
            </a:r>
            <a:r>
              <a:rPr lang="fr-FR" sz="2000" b="1" dirty="0" err="1"/>
              <a:t>Tax</a:t>
            </a:r>
            <a:r>
              <a:rPr lang="fr-FR" sz="2000" b="1" dirty="0"/>
              <a:t> </a:t>
            </a:r>
            <a:r>
              <a:rPr lang="fr-FR" sz="2000" b="1" dirty="0" err="1"/>
              <a:t>cuts</a:t>
            </a:r>
            <a:r>
              <a:rPr lang="fr-FR" sz="2000" b="1" dirty="0"/>
              <a:t> and Job </a:t>
            </a:r>
            <a:r>
              <a:rPr lang="fr-FR" sz="2000" b="1" dirty="0" err="1"/>
              <a:t>acts</a:t>
            </a:r>
            <a:endParaRPr lang="fr-FR" sz="2000" b="1" dirty="0"/>
          </a:p>
          <a:p>
            <a:r>
              <a:rPr lang="fr-FR" sz="2000" dirty="0"/>
              <a:t>Law </a:t>
            </a:r>
            <a:r>
              <a:rPr lang="fr-FR" sz="2000" dirty="0" err="1"/>
              <a:t>passed</a:t>
            </a:r>
            <a:r>
              <a:rPr lang="fr-FR" sz="2000" dirty="0"/>
              <a:t> by </a:t>
            </a:r>
            <a:r>
              <a:rPr lang="fr-FR" sz="2000" dirty="0" err="1"/>
              <a:t>D.Trump’s</a:t>
            </a:r>
            <a:r>
              <a:rPr lang="fr-FR" sz="2000" dirty="0"/>
              <a:t> administration:</a:t>
            </a:r>
          </a:p>
          <a:p>
            <a:r>
              <a:rPr lang="fr-FR" sz="2000" dirty="0" err="1"/>
              <a:t>Tax</a:t>
            </a:r>
            <a:r>
              <a:rPr lang="fr-FR" sz="2000" dirty="0"/>
              <a:t> on profits </a:t>
            </a:r>
            <a:r>
              <a:rPr lang="fr-FR" sz="2000" dirty="0" err="1"/>
              <a:t>from</a:t>
            </a:r>
            <a:r>
              <a:rPr lang="fr-FR" sz="2000" dirty="0"/>
              <a:t> 35% to 21%</a:t>
            </a:r>
          </a:p>
          <a:p>
            <a:r>
              <a:rPr lang="fr-FR" sz="2000" dirty="0"/>
              <a:t>For profits made </a:t>
            </a:r>
            <a:r>
              <a:rPr lang="fr-FR" sz="2000" dirty="0" err="1"/>
              <a:t>abroad</a:t>
            </a:r>
            <a:r>
              <a:rPr lang="fr-FR" sz="2000" dirty="0"/>
              <a:t>: 15,5%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81F8B-544C-E410-C242-4E4BC925DA32}"/>
              </a:ext>
            </a:extLst>
          </p:cNvPr>
          <p:cNvSpPr txBox="1"/>
          <p:nvPr/>
        </p:nvSpPr>
        <p:spPr>
          <a:xfrm>
            <a:off x="11878" y="1175659"/>
            <a:ext cx="46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Part of profits of MNC </a:t>
            </a:r>
            <a:r>
              <a:rPr lang="fr-FR" b="1" dirty="0" err="1"/>
              <a:t>registered</a:t>
            </a:r>
            <a:r>
              <a:rPr lang="fr-FR" b="1" dirty="0"/>
              <a:t> in </a:t>
            </a:r>
            <a:r>
              <a:rPr lang="fr-FR" b="1" dirty="0" err="1"/>
              <a:t>tax</a:t>
            </a:r>
            <a:r>
              <a:rPr lang="fr-FR" b="1" dirty="0"/>
              <a:t> </a:t>
            </a:r>
            <a:r>
              <a:rPr lang="fr-FR" b="1" dirty="0" err="1"/>
              <a:t>havens</a:t>
            </a:r>
            <a:endParaRPr lang="fr-FR" b="1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8DD7433-C184-6C0F-F0AB-056E3F8501D7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and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tax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havens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838D9C-502F-E640-6842-9E21092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11F741-3A81-189F-C2CA-24B0FDEA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F598F718-0C0F-47CF-493E-2CF2F3A20DF5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F598F718-0C0F-47CF-493E-2CF2F3A20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2EFE96D5-53C0-3EAB-9CB4-48C595BBC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877" y="1249167"/>
            <a:ext cx="5688623" cy="39794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4F8C12-3B5C-716A-6FD2-ECD87AD98108}"/>
              </a:ext>
            </a:extLst>
          </p:cNvPr>
          <p:cNvSpPr txBox="1"/>
          <p:nvPr/>
        </p:nvSpPr>
        <p:spPr>
          <a:xfrm>
            <a:off x="2409087" y="5996354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Source : </a:t>
            </a: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Observatoire européen de la fiscalité, 2023.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Données de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Wier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and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Zucman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 (2023)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853129-296F-225B-BCA6-681738CD7678}"/>
              </a:ext>
            </a:extLst>
          </p:cNvPr>
          <p:cNvSpPr txBox="1"/>
          <p:nvPr/>
        </p:nvSpPr>
        <p:spPr>
          <a:xfrm>
            <a:off x="24695" y="650631"/>
            <a:ext cx="741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Profits of American </a:t>
            </a:r>
            <a:r>
              <a:rPr lang="fr-FR" b="1" dirty="0" err="1"/>
              <a:t>TNCs</a:t>
            </a:r>
            <a:r>
              <a:rPr lang="fr-FR" b="1" dirty="0"/>
              <a:t> </a:t>
            </a:r>
            <a:r>
              <a:rPr lang="fr-FR" b="1" dirty="0" err="1"/>
              <a:t>transferred</a:t>
            </a:r>
            <a:r>
              <a:rPr lang="fr-FR" b="1" dirty="0"/>
              <a:t> to </a:t>
            </a:r>
            <a:r>
              <a:rPr lang="fr-FR" b="1" dirty="0" err="1"/>
              <a:t>tax</a:t>
            </a:r>
            <a:r>
              <a:rPr lang="fr-FR" b="1" dirty="0"/>
              <a:t> </a:t>
            </a:r>
            <a:r>
              <a:rPr lang="fr-FR" b="1" dirty="0" err="1"/>
              <a:t>havens</a:t>
            </a:r>
            <a:r>
              <a:rPr lang="fr-FR" b="1" dirty="0"/>
              <a:t>, </a:t>
            </a:r>
            <a:r>
              <a:rPr lang="fr-FR" b="1" dirty="0" err="1"/>
              <a:t>between</a:t>
            </a:r>
            <a:r>
              <a:rPr lang="fr-FR" b="1" dirty="0"/>
              <a:t> 1975 and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F7D696-10F9-7071-A562-AB31AA79DD50}"/>
              </a:ext>
            </a:extLst>
          </p:cNvPr>
          <p:cNvSpPr txBox="1"/>
          <p:nvPr/>
        </p:nvSpPr>
        <p:spPr>
          <a:xfrm>
            <a:off x="8352692" y="1987061"/>
            <a:ext cx="3207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Orange part: real </a:t>
            </a:r>
            <a:r>
              <a:rPr lang="fr-FR" dirty="0" err="1"/>
              <a:t>activity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firms</a:t>
            </a:r>
            <a:r>
              <a:rPr lang="fr-FR" dirty="0"/>
              <a:t> in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havens</a:t>
            </a:r>
            <a:r>
              <a:rPr lang="fr-FR" dirty="0"/>
              <a:t>, the </a:t>
            </a:r>
            <a:r>
              <a:rPr lang="fr-FR" dirty="0" err="1"/>
              <a:t>blue</a:t>
            </a:r>
            <a:r>
              <a:rPr lang="fr-FR" dirty="0"/>
              <a:t> part corresponds to the </a:t>
            </a:r>
            <a:r>
              <a:rPr lang="fr-FR" dirty="0" err="1"/>
              <a:t>transfer</a:t>
            </a:r>
            <a:r>
              <a:rPr lang="fr-FR" dirty="0"/>
              <a:t> of </a:t>
            </a:r>
            <a:r>
              <a:rPr lang="fr-FR" dirty="0" err="1"/>
              <a:t>their</a:t>
            </a:r>
            <a:r>
              <a:rPr lang="fr-FR" dirty="0"/>
              <a:t> profits</a:t>
            </a:r>
          </a:p>
          <a:p>
            <a:r>
              <a:rPr lang="fr-FR" dirty="0" err="1"/>
              <a:t>From</a:t>
            </a:r>
            <a:r>
              <a:rPr lang="fr-FR" dirty="0"/>
              <a:t> 0% end of the 1970’s to </a:t>
            </a:r>
            <a:r>
              <a:rPr lang="fr-FR" dirty="0" err="1"/>
              <a:t>almost</a:t>
            </a:r>
            <a:r>
              <a:rPr lang="fr-FR" dirty="0"/>
              <a:t> 50% </a:t>
            </a:r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362947D-6FEE-99E5-A14D-E1855BB9C5E9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and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tax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havens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15E3C7-D040-72F7-698B-F21A2B9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05980A-620F-F571-ECC8-605C09A3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760B4F00-4498-B3E1-FF78-B9DE54FC4096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760B4F00-4498-B3E1-FF78-B9DE54FC4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9F8F47D9-E7BB-B690-0476-AF60D9B6B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35099"/>
            <a:ext cx="5867400" cy="40373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B57E6A-68C3-B0A9-C182-84E0AC104117}"/>
              </a:ext>
            </a:extLst>
          </p:cNvPr>
          <p:cNvSpPr txBox="1"/>
          <p:nvPr/>
        </p:nvSpPr>
        <p:spPr>
          <a:xfrm>
            <a:off x="15203" y="931982"/>
            <a:ext cx="509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Corporate</a:t>
            </a:r>
            <a:r>
              <a:rPr lang="fr-FR" b="1" dirty="0"/>
              <a:t> </a:t>
            </a:r>
            <a:r>
              <a:rPr lang="fr-FR" b="1" dirty="0" err="1"/>
              <a:t>tax</a:t>
            </a:r>
            <a:r>
              <a:rPr lang="fr-FR" b="1" dirty="0"/>
              <a:t> on profits </a:t>
            </a:r>
            <a:r>
              <a:rPr lang="fr-FR" b="1" dirty="0" err="1"/>
              <a:t>from</a:t>
            </a:r>
            <a:r>
              <a:rPr lang="fr-FR" b="1" dirty="0"/>
              <a:t> 2002 to 2022 in OECD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6FE95E-5804-9D4F-4910-D62597CFF3C6}"/>
              </a:ext>
            </a:extLst>
          </p:cNvPr>
          <p:cNvSpPr txBox="1"/>
          <p:nvPr/>
        </p:nvSpPr>
        <p:spPr>
          <a:xfrm>
            <a:off x="6453552" y="2936631"/>
            <a:ext cx="5738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The race-to-the-</a:t>
            </a:r>
            <a:r>
              <a:rPr lang="fr-FR" sz="2400" dirty="0" err="1"/>
              <a:t>bottom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discrepancy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</a:t>
            </a:r>
            <a:r>
              <a:rPr lang="fr-FR" sz="2400" dirty="0" err="1"/>
              <a:t>moving</a:t>
            </a:r>
            <a:r>
              <a:rPr lang="fr-FR" sz="2400" dirty="0"/>
              <a:t> production </a:t>
            </a:r>
            <a:r>
              <a:rPr lang="fr-FR" sz="2400" dirty="0" err="1"/>
              <a:t>factors</a:t>
            </a:r>
            <a:r>
              <a:rPr lang="fr-FR" sz="2400" dirty="0"/>
              <a:t> and non-</a:t>
            </a:r>
            <a:r>
              <a:rPr lang="fr-FR" sz="2400" dirty="0" err="1"/>
              <a:t>moving</a:t>
            </a:r>
            <a:r>
              <a:rPr lang="fr-FR" sz="2400" dirty="0"/>
              <a:t> </a:t>
            </a:r>
            <a:r>
              <a:rPr lang="fr-FR" sz="2400" dirty="0" err="1"/>
              <a:t>ones</a:t>
            </a:r>
            <a:r>
              <a:rPr lang="fr-FR" sz="2400" dirty="0"/>
              <a:t> </a:t>
            </a:r>
          </a:p>
          <a:p>
            <a:r>
              <a:rPr lang="fr-FR" sz="2400" dirty="0" err="1"/>
              <a:t>Lack</a:t>
            </a:r>
            <a:r>
              <a:rPr lang="fr-FR" sz="2400" dirty="0"/>
              <a:t> of International </a:t>
            </a:r>
            <a:r>
              <a:rPr lang="fr-FR" sz="2400" dirty="0" err="1"/>
              <a:t>cooperation</a:t>
            </a:r>
            <a:r>
              <a:rPr lang="fr-FR" sz="2400" dirty="0"/>
              <a:t> and convergence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6DCAE80-9F8C-D214-4B13-3EDA7A049CF6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and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corporate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tax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D9D100-7C33-8B82-DDF8-217EB36A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10C7F4-6BEB-9CA8-7FB0-2C6DD380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4FDBA30C-C766-50A0-33F2-ECA71A0B13D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4FDBA30C-C766-50A0-33F2-ECA71A0B1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11D9A078-AEF2-532C-1BF7-CFEA24FAA7D3}"/>
              </a:ext>
            </a:extLst>
          </p:cNvPr>
          <p:cNvSpPr txBox="1"/>
          <p:nvPr/>
        </p:nvSpPr>
        <p:spPr>
          <a:xfrm>
            <a:off x="211015" y="148723"/>
            <a:ext cx="852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International agreement on the taxation of TNC 8th </a:t>
            </a:r>
            <a:r>
              <a:rPr lang="fr-FR" sz="2400" b="1" dirty="0" err="1"/>
              <a:t>October</a:t>
            </a:r>
            <a:r>
              <a:rPr lang="fr-FR" sz="2400" b="1" dirty="0"/>
              <a:t>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9AF451-C246-1280-2C1B-77ECEA8773B6}"/>
              </a:ext>
            </a:extLst>
          </p:cNvPr>
          <p:cNvSpPr txBox="1"/>
          <p:nvPr/>
        </p:nvSpPr>
        <p:spPr>
          <a:xfrm>
            <a:off x="738552" y="575452"/>
            <a:ext cx="1092590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Signed</a:t>
            </a:r>
            <a:r>
              <a:rPr lang="fr-FR" sz="2400" dirty="0"/>
              <a:t> by 140 countries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 new </a:t>
            </a:r>
            <a:r>
              <a:rPr lang="fr-FR" sz="2400" dirty="0" err="1"/>
              <a:t>way</a:t>
            </a:r>
            <a:r>
              <a:rPr lang="fr-FR" sz="2400" dirty="0"/>
              <a:t> to </a:t>
            </a:r>
            <a:r>
              <a:rPr lang="fr-FR" sz="2400" dirty="0" err="1"/>
              <a:t>tax</a:t>
            </a:r>
            <a:r>
              <a:rPr lang="fr-FR" sz="2400" dirty="0"/>
              <a:t> TNC: TNC </a:t>
            </a:r>
            <a:r>
              <a:rPr lang="fr-FR" sz="2400" dirty="0" err="1"/>
              <a:t>with</a:t>
            </a:r>
            <a:r>
              <a:rPr lang="fr-FR" sz="2400" dirty="0"/>
              <a:t> a Turnover of more </a:t>
            </a:r>
            <a:r>
              <a:rPr lang="fr-FR" sz="2400" dirty="0" err="1"/>
              <a:t>than</a:t>
            </a:r>
            <a:r>
              <a:rPr lang="fr-FR" sz="2400" dirty="0"/>
              <a:t> 20 B € </a:t>
            </a:r>
            <a:r>
              <a:rPr lang="fr-FR" sz="2400" dirty="0" err="1"/>
              <a:t>with</a:t>
            </a:r>
            <a:r>
              <a:rPr lang="fr-FR" sz="2400" dirty="0"/>
              <a:t> high </a:t>
            </a:r>
            <a:r>
              <a:rPr lang="fr-FR" sz="2400" dirty="0" err="1"/>
              <a:t>profitability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have to </a:t>
            </a:r>
            <a:r>
              <a:rPr lang="fr-FR" sz="2400" dirty="0" err="1"/>
              <a:t>allocate</a:t>
            </a:r>
            <a:r>
              <a:rPr lang="fr-FR" sz="2400" dirty="0"/>
              <a:t> 25% of </a:t>
            </a:r>
            <a:r>
              <a:rPr lang="fr-FR" sz="2400" dirty="0" err="1"/>
              <a:t>their</a:t>
            </a:r>
            <a:r>
              <a:rPr lang="fr-FR" sz="2400" dirty="0"/>
              <a:t> profits   to the </a:t>
            </a:r>
            <a:r>
              <a:rPr lang="fr-FR" sz="2400" dirty="0" err="1"/>
              <a:t>territories</a:t>
            </a:r>
            <a:r>
              <a:rPr lang="fr-FR" sz="2400" dirty="0"/>
              <a:t> </a:t>
            </a:r>
            <a:r>
              <a:rPr lang="fr-FR" sz="2400" dirty="0" err="1"/>
              <a:t>where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business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concluded</a:t>
            </a:r>
            <a:r>
              <a:rPr lang="fr-FR" sz="2400" dirty="0"/>
              <a:t> (to </a:t>
            </a:r>
            <a:r>
              <a:rPr lang="fr-FR" sz="2400" dirty="0" err="1"/>
              <a:t>avoid</a:t>
            </a:r>
            <a:r>
              <a:rPr lang="fr-FR" sz="2400" dirty="0"/>
              <a:t> capture by countries </a:t>
            </a:r>
            <a:r>
              <a:rPr lang="fr-FR" sz="2400" dirty="0" err="1"/>
              <a:t>where</a:t>
            </a:r>
            <a:r>
              <a:rPr lang="fr-FR" sz="2400" dirty="0"/>
              <a:t> </a:t>
            </a:r>
            <a:r>
              <a:rPr lang="fr-FR" sz="2400" dirty="0" err="1"/>
              <a:t>they</a:t>
            </a:r>
            <a:r>
              <a:rPr lang="fr-FR" sz="2400" dirty="0"/>
              <a:t> are HQ)</a:t>
            </a:r>
          </a:p>
          <a:p>
            <a:r>
              <a:rPr lang="fr-FR" sz="2400" dirty="0"/>
              <a:t>Not </a:t>
            </a:r>
            <a:r>
              <a:rPr lang="fr-FR" sz="2400" dirty="0" err="1"/>
              <a:t>yet</a:t>
            </a:r>
            <a:r>
              <a:rPr lang="fr-FR" sz="2400" dirty="0"/>
              <a:t> effective? 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Global </a:t>
            </a:r>
            <a:r>
              <a:rPr lang="fr-FR" sz="2400" dirty="0" err="1"/>
              <a:t>corporate</a:t>
            </a:r>
            <a:r>
              <a:rPr lang="fr-FR" sz="2400" dirty="0"/>
              <a:t> </a:t>
            </a:r>
            <a:r>
              <a:rPr lang="fr-FR" sz="2400" dirty="0" err="1"/>
              <a:t>tax</a:t>
            </a:r>
            <a:r>
              <a:rPr lang="fr-FR" sz="2400" dirty="0"/>
              <a:t> at 15% for </a:t>
            </a:r>
            <a:r>
              <a:rPr lang="fr-FR" sz="2400" dirty="0" err="1"/>
              <a:t>companies</a:t>
            </a:r>
            <a:r>
              <a:rPr lang="fr-FR" sz="2400" dirty="0"/>
              <a:t> </a:t>
            </a:r>
            <a:r>
              <a:rPr lang="fr-FR" sz="2400" dirty="0" err="1"/>
              <a:t>whose</a:t>
            </a:r>
            <a:r>
              <a:rPr lang="fr-FR" sz="2400" dirty="0"/>
              <a:t> turnover </a:t>
            </a:r>
            <a:r>
              <a:rPr lang="fr-FR" sz="2400" dirty="0" err="1"/>
              <a:t>exceeds</a:t>
            </a:r>
            <a:r>
              <a:rPr lang="fr-FR" sz="2400" dirty="0"/>
              <a:t> 750 Million Euros, end of dumping </a:t>
            </a:r>
            <a:r>
              <a:rPr lang="fr-FR" sz="2400" dirty="0" err="1"/>
              <a:t>practises</a:t>
            </a:r>
            <a:r>
              <a:rPr lang="fr-FR" sz="2400" dirty="0"/>
              <a:t> and </a:t>
            </a:r>
            <a:r>
              <a:rPr lang="fr-FR" sz="2400" dirty="0" err="1"/>
              <a:t>tax</a:t>
            </a:r>
            <a:r>
              <a:rPr lang="fr-FR" sz="2400" dirty="0"/>
              <a:t> </a:t>
            </a:r>
            <a:r>
              <a:rPr lang="fr-FR" sz="2400" dirty="0" err="1"/>
              <a:t>havens</a:t>
            </a:r>
            <a:r>
              <a:rPr lang="fr-FR" sz="2400" dirty="0"/>
              <a:t> (in the US, </a:t>
            </a:r>
            <a:r>
              <a:rPr lang="fr-FR" sz="2400" dirty="0" err="1"/>
              <a:t>corporate</a:t>
            </a:r>
            <a:r>
              <a:rPr lang="fr-FR" sz="2400" dirty="0"/>
              <a:t> </a:t>
            </a:r>
            <a:r>
              <a:rPr lang="fr-FR" sz="2400" dirty="0" err="1"/>
              <a:t>tax</a:t>
            </a:r>
            <a:r>
              <a:rPr lang="fr-FR" sz="2400" dirty="0"/>
              <a:t> </a:t>
            </a:r>
            <a:r>
              <a:rPr lang="fr-FR" sz="2400" dirty="0" err="1"/>
              <a:t>raised</a:t>
            </a:r>
            <a:r>
              <a:rPr lang="fr-FR" sz="2400" dirty="0"/>
              <a:t> to 26,5%) effective in 2024 in the EU and GB, not </a:t>
            </a:r>
            <a:r>
              <a:rPr lang="fr-FR" sz="2400" dirty="0" err="1"/>
              <a:t>yet</a:t>
            </a:r>
            <a:r>
              <a:rPr lang="fr-FR" sz="2400" dirty="0"/>
              <a:t> in the US and China</a:t>
            </a:r>
          </a:p>
          <a:p>
            <a:r>
              <a:rPr lang="fr-FR" sz="2400" dirty="0" err="1"/>
              <a:t>Yet</a:t>
            </a:r>
            <a:r>
              <a:rPr lang="fr-FR" sz="2400" dirty="0"/>
              <a:t>, </a:t>
            </a:r>
            <a:r>
              <a:rPr lang="fr-FR" sz="2400" dirty="0" err="1"/>
              <a:t>possibility</a:t>
            </a:r>
            <a:r>
              <a:rPr lang="fr-FR" sz="2400" dirty="0"/>
              <a:t> to use </a:t>
            </a:r>
            <a:r>
              <a:rPr lang="fr-FR" sz="2400" dirty="0" err="1"/>
              <a:t>tax</a:t>
            </a:r>
            <a:r>
              <a:rPr lang="fr-FR" sz="2400" dirty="0"/>
              <a:t> </a:t>
            </a:r>
            <a:r>
              <a:rPr lang="fr-FR" sz="2400" dirty="0" err="1"/>
              <a:t>credit</a:t>
            </a:r>
            <a:r>
              <a:rPr lang="fr-FR" sz="2400" dirty="0"/>
              <a:t> to </a:t>
            </a:r>
            <a:r>
              <a:rPr lang="fr-FR" sz="2400" dirty="0" err="1"/>
              <a:t>decrease</a:t>
            </a:r>
            <a:r>
              <a:rPr lang="fr-FR" sz="2400" dirty="0"/>
              <a:t> the </a:t>
            </a:r>
            <a:r>
              <a:rPr lang="fr-FR" sz="2400" dirty="0" err="1"/>
              <a:t>tax</a:t>
            </a:r>
            <a:r>
              <a:rPr lang="fr-FR" sz="2400" dirty="0"/>
              <a:t>… 15%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, </a:t>
            </a:r>
            <a:r>
              <a:rPr lang="fr-FR" sz="2400" dirty="0" err="1"/>
              <a:t>less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national </a:t>
            </a:r>
            <a:r>
              <a:rPr lang="fr-FR" sz="2400" dirty="0" err="1"/>
              <a:t>companies</a:t>
            </a:r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err="1"/>
              <a:t>Controversial</a:t>
            </a:r>
            <a:r>
              <a:rPr lang="fr-FR" sz="2400" dirty="0"/>
              <a:t> issue: </a:t>
            </a:r>
            <a:r>
              <a:rPr lang="fr-FR" sz="2400" b="1" dirty="0"/>
              <a:t>‘if countries </a:t>
            </a:r>
            <a:r>
              <a:rPr lang="fr-FR" sz="2400" b="1" dirty="0" err="1"/>
              <a:t>could</a:t>
            </a:r>
            <a:r>
              <a:rPr lang="fr-FR" sz="2400" b="1" dirty="0"/>
              <a:t> </a:t>
            </a:r>
            <a:r>
              <a:rPr lang="fr-FR" sz="2400" b="1" dirty="0" err="1"/>
              <a:t>agree</a:t>
            </a:r>
            <a:r>
              <a:rPr lang="fr-FR" sz="2400" b="1" dirty="0"/>
              <a:t> on a global minimum </a:t>
            </a:r>
            <a:r>
              <a:rPr lang="fr-FR" sz="2400" b="1" dirty="0" err="1"/>
              <a:t>corporate</a:t>
            </a:r>
            <a:r>
              <a:rPr lang="fr-FR" sz="2400" b="1" dirty="0"/>
              <a:t> </a:t>
            </a:r>
            <a:r>
              <a:rPr lang="fr-FR" sz="2400" b="1" dirty="0" err="1"/>
              <a:t>tax</a:t>
            </a:r>
            <a:r>
              <a:rPr lang="fr-FR" sz="2400" b="1" dirty="0"/>
              <a:t> of -, </a:t>
            </a:r>
            <a:r>
              <a:rPr lang="fr-FR" sz="2400" b="1" dirty="0" err="1"/>
              <a:t>say</a:t>
            </a:r>
            <a:r>
              <a:rPr lang="fr-FR" sz="2400" b="1" dirty="0"/>
              <a:t> 20%, the </a:t>
            </a:r>
            <a:r>
              <a:rPr lang="fr-FR" sz="2400" b="1" dirty="0" err="1"/>
              <a:t>problem</a:t>
            </a:r>
            <a:r>
              <a:rPr lang="fr-FR" sz="2400" b="1" dirty="0"/>
              <a:t> of profit-</a:t>
            </a:r>
            <a:r>
              <a:rPr lang="fr-FR" sz="2400" b="1" dirty="0" err="1"/>
              <a:t>shifting</a:t>
            </a:r>
            <a:r>
              <a:rPr lang="fr-FR" sz="2400" b="1" dirty="0"/>
              <a:t> </a:t>
            </a:r>
            <a:r>
              <a:rPr lang="fr-FR" sz="2400" b="1" dirty="0" err="1"/>
              <a:t>would</a:t>
            </a:r>
            <a:r>
              <a:rPr lang="fr-FR" sz="2400" b="1" dirty="0"/>
              <a:t>, in </a:t>
            </a:r>
            <a:r>
              <a:rPr lang="fr-FR" sz="2400" b="1" dirty="0" err="1"/>
              <a:t>our</a:t>
            </a:r>
            <a:r>
              <a:rPr lang="fr-FR" sz="2400" b="1" dirty="0"/>
              <a:t> estimation, </a:t>
            </a:r>
            <a:r>
              <a:rPr lang="fr-FR" sz="2400" b="1" dirty="0" err="1"/>
              <a:t>largely</a:t>
            </a:r>
            <a:r>
              <a:rPr lang="fr-FR" sz="2400" b="1" dirty="0"/>
              <a:t> </a:t>
            </a:r>
            <a:r>
              <a:rPr lang="fr-FR" sz="2400" b="1" dirty="0" err="1"/>
              <a:t>disappear</a:t>
            </a:r>
            <a:r>
              <a:rPr lang="fr-FR" sz="2400" b="1" dirty="0"/>
              <a:t>, as </a:t>
            </a:r>
            <a:r>
              <a:rPr lang="fr-FR" sz="2400" b="1" dirty="0" err="1"/>
              <a:t>tax</a:t>
            </a:r>
            <a:r>
              <a:rPr lang="fr-FR" sz="2400" b="1" dirty="0"/>
              <a:t> </a:t>
            </a:r>
            <a:r>
              <a:rPr lang="fr-FR" sz="2400" b="1" dirty="0" err="1"/>
              <a:t>havens</a:t>
            </a:r>
            <a:r>
              <a:rPr lang="fr-FR" sz="2400" b="1" dirty="0"/>
              <a:t> </a:t>
            </a:r>
            <a:r>
              <a:rPr lang="fr-FR" sz="2400" b="1" dirty="0" err="1"/>
              <a:t>would</a:t>
            </a:r>
            <a:r>
              <a:rPr lang="fr-FR" sz="2400" b="1" dirty="0"/>
              <a:t> </a:t>
            </a:r>
            <a:r>
              <a:rPr lang="fr-FR" sz="2400" b="1" dirty="0" err="1"/>
              <a:t>simply</a:t>
            </a:r>
            <a:r>
              <a:rPr lang="fr-FR" sz="2400" b="1" dirty="0"/>
              <a:t> </a:t>
            </a:r>
            <a:r>
              <a:rPr lang="fr-FR" sz="2400" b="1" dirty="0" err="1"/>
              <a:t>cease</a:t>
            </a:r>
            <a:r>
              <a:rPr lang="fr-FR" sz="2400" b="1" dirty="0"/>
              <a:t> to </a:t>
            </a:r>
            <a:r>
              <a:rPr lang="fr-FR" sz="2400" b="1" dirty="0" err="1"/>
              <a:t>exist</a:t>
            </a:r>
            <a:r>
              <a:rPr lang="fr-FR" sz="2400" b="1" dirty="0"/>
              <a:t>’ </a:t>
            </a:r>
            <a:r>
              <a:rPr lang="fr-FR" sz="2400" dirty="0"/>
              <a:t>(https://</a:t>
            </a:r>
            <a:r>
              <a:rPr lang="fr-FR" sz="2400" dirty="0" err="1"/>
              <a:t>theconversation.com</a:t>
            </a:r>
            <a:r>
              <a:rPr lang="fr-FR" sz="2400" dirty="0"/>
              <a:t>/1-trillion-in-the-shade-the-annual-profits-multinational-corporations-shift-to-tax-havens-continues-to-climb-and-climb-200034)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342900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1A955BC-1296-048A-7BE8-22CDB3FA685C}"/>
              </a:ext>
            </a:extLst>
          </p:cNvPr>
          <p:cNvSpPr txBox="1">
            <a:spLocks noChangeArrowheads="1"/>
          </p:cNvSpPr>
          <p:nvPr/>
        </p:nvSpPr>
        <p:spPr>
          <a:xfrm>
            <a:off x="8760401" y="6213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 and taxation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387BF9-DB53-C86E-65E1-2CBE2019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0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08D84F5-B80E-576E-3635-1E3AFDA08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58726DF7-F417-E203-921F-396045A4E45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58726DF7-F417-E203-921F-396045A4E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DB334FFC-E4EC-4847-916B-4A13134C85C8}"/>
              </a:ext>
            </a:extLst>
          </p:cNvPr>
          <p:cNvSpPr txBox="1"/>
          <p:nvPr/>
        </p:nvSpPr>
        <p:spPr>
          <a:xfrm>
            <a:off x="538527" y="62059"/>
            <a:ext cx="1092590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 </a:t>
            </a:r>
            <a:r>
              <a:rPr lang="fr-FR" sz="2400" dirty="0" err="1"/>
              <a:t>growing</a:t>
            </a:r>
            <a:r>
              <a:rPr lang="fr-FR" sz="2400" dirty="0"/>
              <a:t> </a:t>
            </a:r>
            <a:r>
              <a:rPr lang="fr-FR" sz="2400" dirty="0" err="1"/>
              <a:t>demand</a:t>
            </a:r>
            <a:r>
              <a:rPr lang="fr-FR" sz="2400" dirty="0"/>
              <a:t> for more fiscal justice (</a:t>
            </a:r>
            <a:r>
              <a:rPr lang="fr-FR" sz="2400" dirty="0" err="1"/>
              <a:t>cf</a:t>
            </a:r>
            <a:r>
              <a:rPr lang="fr-FR" sz="2400" dirty="0"/>
              <a:t> </a:t>
            </a:r>
            <a:r>
              <a:rPr lang="fr-FR" sz="2400" dirty="0" err="1"/>
              <a:t>rise</a:t>
            </a:r>
            <a:r>
              <a:rPr lang="fr-FR" sz="2400" dirty="0"/>
              <a:t> of </a:t>
            </a:r>
            <a:r>
              <a:rPr lang="fr-FR" sz="2400" dirty="0" err="1"/>
              <a:t>exceptional</a:t>
            </a:r>
            <a:r>
              <a:rPr lang="fr-FR" sz="2400" dirty="0"/>
              <a:t> profits </a:t>
            </a:r>
            <a:r>
              <a:rPr lang="fr-FR" sz="2400" dirty="0" err="1"/>
              <a:t>since</a:t>
            </a:r>
            <a:r>
              <a:rPr lang="fr-FR" sz="2400" dirty="0"/>
              <a:t> 2000, 12 to 16% </a:t>
            </a:r>
            <a:r>
              <a:rPr lang="fr-FR" sz="2400" dirty="0" err="1"/>
              <a:t>with</a:t>
            </a:r>
            <a:r>
              <a:rPr lang="fr-FR" sz="2400" dirty="0"/>
              <a:t> more </a:t>
            </a:r>
            <a:r>
              <a:rPr lang="fr-FR" sz="2400" dirty="0" err="1"/>
              <a:t>than</a:t>
            </a:r>
            <a:r>
              <a:rPr lang="fr-FR" sz="2400" dirty="0"/>
              <a:t> a </a:t>
            </a:r>
            <a:r>
              <a:rPr lang="fr-FR" sz="2400" dirty="0" err="1"/>
              <a:t>third</a:t>
            </a:r>
            <a:r>
              <a:rPr lang="fr-FR" sz="2400" dirty="0"/>
              <a:t> over 25%), and </a:t>
            </a:r>
            <a:r>
              <a:rPr lang="fr-FR" sz="2400" dirty="0" err="1"/>
              <a:t>against</a:t>
            </a:r>
            <a:r>
              <a:rPr lang="fr-FR" sz="2400" dirty="0"/>
              <a:t> the concentration of </a:t>
            </a:r>
            <a:r>
              <a:rPr lang="fr-FR" sz="2400" dirty="0" err="1"/>
              <a:t>these</a:t>
            </a:r>
            <a:r>
              <a:rPr lang="fr-FR" sz="2400" dirty="0"/>
              <a:t> giga-</a:t>
            </a:r>
            <a:r>
              <a:rPr lang="fr-FR" sz="2400" dirty="0" err="1"/>
              <a:t>firms</a:t>
            </a:r>
            <a:r>
              <a:rPr lang="fr-FR" sz="2400" dirty="0"/>
              <a:t> </a:t>
            </a:r>
            <a:r>
              <a:rPr lang="fr-FR" sz="2400" b="1" dirty="0" err="1"/>
              <a:t>considered</a:t>
            </a:r>
            <a:r>
              <a:rPr lang="fr-FR" sz="2400" b="1" dirty="0"/>
              <a:t> as a </a:t>
            </a:r>
            <a:r>
              <a:rPr lang="fr-FR" sz="2400" b="1" dirty="0" err="1"/>
              <a:t>threat</a:t>
            </a:r>
            <a:r>
              <a:rPr lang="fr-FR" sz="2400" b="1" dirty="0"/>
              <a:t> to </a:t>
            </a:r>
            <a:r>
              <a:rPr lang="fr-FR" sz="2400" b="1" dirty="0" err="1"/>
              <a:t>fair</a:t>
            </a:r>
            <a:r>
              <a:rPr lang="fr-FR" sz="2400" b="1" dirty="0"/>
              <a:t> </a:t>
            </a:r>
            <a:r>
              <a:rPr lang="fr-FR" sz="2400" b="1" dirty="0" err="1"/>
              <a:t>competition</a:t>
            </a:r>
            <a:r>
              <a:rPr lang="fr-FR" sz="2400" b="1" dirty="0"/>
              <a:t> </a:t>
            </a:r>
            <a:r>
              <a:rPr lang="fr-FR" sz="2400" dirty="0"/>
              <a:t>(as </a:t>
            </a:r>
            <a:r>
              <a:rPr lang="fr-FR" sz="2400" dirty="0" err="1"/>
              <a:t>well</a:t>
            </a:r>
            <a:r>
              <a:rPr lang="fr-FR" sz="2400" dirty="0"/>
              <a:t> as a </a:t>
            </a:r>
            <a:r>
              <a:rPr lang="fr-FR" sz="2400" dirty="0" err="1"/>
              <a:t>threat</a:t>
            </a:r>
            <a:r>
              <a:rPr lang="fr-FR" sz="2400" dirty="0"/>
              <a:t> to </a:t>
            </a:r>
            <a:r>
              <a:rPr lang="fr-FR" sz="2400" dirty="0" err="1"/>
              <a:t>investment</a:t>
            </a:r>
            <a:r>
              <a:rPr lang="fr-FR" sz="2400" dirty="0"/>
              <a:t> and innovation)</a:t>
            </a:r>
          </a:p>
          <a:p>
            <a:r>
              <a:rPr lang="fr-FR" sz="2400" dirty="0"/>
              <a:t> and the </a:t>
            </a:r>
            <a:r>
              <a:rPr lang="fr-FR" sz="2400" b="1" dirty="0"/>
              <a:t>lobbying </a:t>
            </a:r>
            <a:r>
              <a:rPr lang="fr-FR" sz="2400" dirty="0" err="1"/>
              <a:t>exerted</a:t>
            </a:r>
            <a:r>
              <a:rPr lang="fr-FR" sz="2400" dirty="0"/>
              <a:t> on </a:t>
            </a:r>
            <a:r>
              <a:rPr lang="fr-FR" sz="2400" dirty="0" err="1"/>
              <a:t>legislators</a:t>
            </a:r>
            <a:r>
              <a:rPr lang="fr-FR" sz="2400" dirty="0"/>
              <a:t> (in 2022 4 Billion $ </a:t>
            </a:r>
            <a:r>
              <a:rPr lang="fr-FR" sz="2400" dirty="0" err="1"/>
              <a:t>spent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an </a:t>
            </a:r>
            <a:r>
              <a:rPr lang="fr-FR" sz="2400" dirty="0" err="1"/>
              <a:t>estimated</a:t>
            </a:r>
            <a:r>
              <a:rPr lang="fr-FR" sz="2400" dirty="0"/>
              <a:t> return of 137 to 152% on </a:t>
            </a:r>
            <a:r>
              <a:rPr lang="fr-FR" sz="2400" dirty="0" err="1"/>
              <a:t>investment</a:t>
            </a:r>
            <a:r>
              <a:rPr lang="fr-FR" sz="2400" dirty="0"/>
              <a:t>…)</a:t>
            </a:r>
          </a:p>
          <a:p>
            <a:r>
              <a:rPr lang="fr-FR" sz="2400" i="1" dirty="0">
                <a:effectLst/>
                <a:latin typeface="Helvetica" pitchFamily="2" charset="0"/>
              </a:rPr>
              <a:t>‘</a:t>
            </a:r>
            <a:r>
              <a:rPr lang="fr-FR" i="1" dirty="0" err="1">
                <a:effectLst/>
                <a:latin typeface="Helvetica" pitchFamily="2" charset="0"/>
              </a:rPr>
              <a:t>Those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who</a:t>
            </a:r>
            <a:r>
              <a:rPr lang="fr-FR" i="1" dirty="0">
                <a:effectLst/>
                <a:latin typeface="Helvetica" pitchFamily="2" charset="0"/>
              </a:rPr>
              <a:t> have </a:t>
            </a:r>
            <a:r>
              <a:rPr lang="fr-FR" i="1" dirty="0" err="1">
                <a:effectLst/>
                <a:latin typeface="Helvetica" pitchFamily="2" charset="0"/>
              </a:rPr>
              <a:t>market</a:t>
            </a:r>
            <a:r>
              <a:rPr lang="fr-FR" i="1" dirty="0">
                <a:effectLst/>
                <a:latin typeface="Helvetica" pitchFamily="2" charset="0"/>
              </a:rPr>
              <a:t> power can </a:t>
            </a:r>
            <a:r>
              <a:rPr lang="fr-FR" i="1" dirty="0" err="1">
                <a:effectLst/>
                <a:latin typeface="Helvetica" pitchFamily="2" charset="0"/>
              </a:rPr>
              <a:t>raise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prices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above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what’s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considered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fair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market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i="1" dirty="0">
                <a:effectLst/>
                <a:latin typeface="Helvetica" pitchFamily="2" charset="0"/>
              </a:rPr>
              <a:t>value. </a:t>
            </a:r>
            <a:r>
              <a:rPr lang="fr-FR" i="1" dirty="0" err="1">
                <a:effectLst/>
                <a:latin typeface="Helvetica" pitchFamily="2" charset="0"/>
              </a:rPr>
              <a:t>We’re</a:t>
            </a:r>
            <a:r>
              <a:rPr lang="fr-FR" i="1" dirty="0">
                <a:effectLst/>
                <a:latin typeface="Helvetica" pitchFamily="2" charset="0"/>
              </a:rPr>
              <a:t> at a point in </a:t>
            </a:r>
            <a:r>
              <a:rPr lang="fr-FR" i="1" dirty="0" err="1">
                <a:effectLst/>
                <a:latin typeface="Helvetica" pitchFamily="2" charset="0"/>
              </a:rPr>
              <a:t>our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market</a:t>
            </a:r>
            <a:r>
              <a:rPr lang="fr-FR" i="1" dirty="0">
                <a:effectLst/>
                <a:latin typeface="Helvetica" pitchFamily="2" charset="0"/>
              </a:rPr>
              <a:t> concentrations </a:t>
            </a:r>
            <a:r>
              <a:rPr lang="fr-FR" i="1" dirty="0" err="1">
                <a:effectLst/>
                <a:latin typeface="Helvetica" pitchFamily="2" charset="0"/>
              </a:rPr>
              <a:t>that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we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haven’t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seen</a:t>
            </a:r>
            <a:r>
              <a:rPr lang="fr-FR" i="1" dirty="0">
                <a:effectLst/>
                <a:latin typeface="Helvetica" pitchFamily="2" charset="0"/>
              </a:rPr>
              <a:t> </a:t>
            </a:r>
            <a:r>
              <a:rPr lang="fr-FR" i="1" dirty="0" err="1">
                <a:effectLst/>
                <a:latin typeface="Helvetica" pitchFamily="2" charset="0"/>
              </a:rPr>
              <a:t>ever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i="1" dirty="0" err="1">
                <a:latin typeface="Helvetica" pitchFamily="2" charset="0"/>
              </a:rPr>
              <a:t>b</a:t>
            </a:r>
            <a:r>
              <a:rPr lang="fr-FR" i="1" dirty="0" err="1">
                <a:effectLst/>
                <a:latin typeface="Helvetica" pitchFamily="2" charset="0"/>
              </a:rPr>
              <a:t>efore</a:t>
            </a:r>
            <a:r>
              <a:rPr lang="fr-FR" i="1" dirty="0">
                <a:effectLst/>
                <a:latin typeface="Helvetica" pitchFamily="2" charset="0"/>
              </a:rPr>
              <a:t>’ . (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Krista Brown, a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analyst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American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Liberties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Project)</a:t>
            </a:r>
          </a:p>
          <a:p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 Possible solutions: A return of anti-trust </a:t>
            </a:r>
            <a:r>
              <a:rPr lang="fr-FR" sz="2400" dirty="0" err="1"/>
              <a:t>policies</a:t>
            </a:r>
            <a:r>
              <a:rPr lang="fr-FR" sz="2400" dirty="0"/>
              <a:t> in the US? a ban of donations to </a:t>
            </a:r>
            <a:r>
              <a:rPr lang="fr-FR" sz="2400" dirty="0" err="1"/>
              <a:t>political</a:t>
            </a:r>
            <a:r>
              <a:rPr lang="fr-FR" sz="2400" dirty="0"/>
              <a:t> parties? 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 err="1"/>
              <a:t>Necessity</a:t>
            </a:r>
            <a:r>
              <a:rPr lang="fr-FR" sz="2400" dirty="0"/>
              <a:t> for </a:t>
            </a:r>
            <a:r>
              <a:rPr lang="fr-FR" sz="2400" dirty="0" err="1"/>
              <a:t>companies</a:t>
            </a:r>
            <a:r>
              <a:rPr lang="fr-FR" sz="2400" dirty="0"/>
              <a:t> to return to ‘</a:t>
            </a:r>
            <a:r>
              <a:rPr lang="fr-FR" sz="2400" b="1" dirty="0"/>
              <a:t>triple </a:t>
            </a:r>
            <a:r>
              <a:rPr lang="fr-FR" sz="2400" b="1" dirty="0" err="1"/>
              <a:t>bottom</a:t>
            </a:r>
            <a:r>
              <a:rPr lang="fr-FR" sz="2400" b="1" dirty="0"/>
              <a:t>-line </a:t>
            </a:r>
            <a:r>
              <a:rPr lang="fr-FR" sz="2400" b="1" dirty="0" err="1"/>
              <a:t>approach</a:t>
            </a:r>
            <a:r>
              <a:rPr lang="fr-FR" sz="2400" b="1" dirty="0"/>
              <a:t>’ </a:t>
            </a:r>
            <a:r>
              <a:rPr lang="fr-FR" sz="2400" dirty="0">
                <a:hlinkClick r:id="rId5"/>
              </a:rPr>
              <a:t>https://</a:t>
            </a:r>
            <a:r>
              <a:rPr lang="fr-FR" sz="2400" dirty="0" err="1">
                <a:hlinkClick r:id="rId5"/>
              </a:rPr>
              <a:t>online.hbs.edu</a:t>
            </a:r>
            <a:r>
              <a:rPr lang="fr-FR" sz="2400" dirty="0">
                <a:hlinkClick r:id="rId5"/>
              </a:rPr>
              <a:t>/blog/post/</a:t>
            </a:r>
            <a:r>
              <a:rPr lang="fr-FR" sz="2400" dirty="0" err="1">
                <a:hlinkClick r:id="rId5"/>
              </a:rPr>
              <a:t>what</a:t>
            </a:r>
            <a:r>
              <a:rPr lang="fr-FR" sz="2400" dirty="0">
                <a:hlinkClick r:id="rId5"/>
              </a:rPr>
              <a:t>-</a:t>
            </a:r>
            <a:r>
              <a:rPr lang="fr-FR" sz="2400" dirty="0" err="1">
                <a:hlinkClick r:id="rId5"/>
              </a:rPr>
              <a:t>is</a:t>
            </a:r>
            <a:r>
              <a:rPr lang="fr-FR" sz="2400" dirty="0">
                <a:hlinkClick r:id="rId5"/>
              </a:rPr>
              <a:t>-the-triple-</a:t>
            </a:r>
            <a:r>
              <a:rPr lang="fr-FR" sz="2400" dirty="0" err="1">
                <a:hlinkClick r:id="rId5"/>
              </a:rPr>
              <a:t>bottom</a:t>
            </a:r>
            <a:r>
              <a:rPr lang="fr-FR" sz="2400" dirty="0">
                <a:hlinkClick r:id="rId5"/>
              </a:rPr>
              <a:t>-line</a:t>
            </a:r>
            <a:endParaRPr lang="fr-FR" sz="2400" dirty="0"/>
          </a:p>
          <a:p>
            <a:r>
              <a:rPr lang="fr-FR" sz="2400" dirty="0"/>
              <a:t>ESG </a:t>
            </a:r>
          </a:p>
          <a:p>
            <a:r>
              <a:rPr lang="fr-FR" sz="2400" b="1" dirty="0"/>
              <a:t>The B-corporation </a:t>
            </a:r>
            <a:r>
              <a:rPr lang="fr-FR" sz="2400" b="1" dirty="0" err="1"/>
              <a:t>certificate</a:t>
            </a:r>
            <a:r>
              <a:rPr lang="fr-FR" sz="2400" dirty="0"/>
              <a:t>: 5700 </a:t>
            </a:r>
            <a:r>
              <a:rPr lang="fr-FR" sz="2400" dirty="0" err="1"/>
              <a:t>companies</a:t>
            </a:r>
            <a:r>
              <a:rPr lang="fr-FR" sz="2400" dirty="0"/>
              <a:t> in 80 countries </a:t>
            </a:r>
            <a:r>
              <a:rPr lang="fr-FR" sz="2400" dirty="0" err="1"/>
              <a:t>among</a:t>
            </a:r>
            <a:r>
              <a:rPr lang="fr-FR" sz="2400" dirty="0"/>
              <a:t>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Patagonia</a:t>
            </a:r>
            <a:r>
              <a:rPr lang="fr-FR" sz="2400" dirty="0"/>
              <a:t>, the Body Shop, Ben and </a:t>
            </a:r>
            <a:r>
              <a:rPr lang="fr-FR" sz="2400" dirty="0" err="1"/>
              <a:t>Jerry’s</a:t>
            </a:r>
            <a:r>
              <a:rPr lang="fr-FR" sz="2400" dirty="0"/>
              <a:t>  (https://</a:t>
            </a:r>
            <a:r>
              <a:rPr lang="fr-FR" sz="2400" dirty="0" err="1"/>
              <a:t>www.bcorporation.net</a:t>
            </a:r>
            <a:r>
              <a:rPr lang="fr-FR" sz="2400" dirty="0"/>
              <a:t>/en-us/certification/)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9C1CAA9-53CA-1CDC-A8F7-996C644D1C5A}"/>
              </a:ext>
            </a:extLst>
          </p:cNvPr>
          <p:cNvSpPr txBox="1"/>
          <p:nvPr/>
        </p:nvSpPr>
        <p:spPr>
          <a:xfrm>
            <a:off x="11711354" y="70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C38316-53EE-82B1-033F-BCE041DC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A2EF6E-503E-4174-F010-20C06C9BC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3566" y="3974991"/>
            <a:ext cx="2247788" cy="18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07277-E25C-6A35-93B9-B4692181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3130"/>
          </a:xfrm>
        </p:spPr>
        <p:txBody>
          <a:bodyPr>
            <a:normAutofit fontScale="90000"/>
          </a:bodyPr>
          <a:lstStyle/>
          <a:p>
            <a:r>
              <a:rPr lang="fr-FR" dirty="0"/>
              <a:t> Quiz about TNC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5A86F-4721-B89E-B0A0-9F616E8A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6"/>
            <a:ext cx="10515600" cy="5929743"/>
          </a:xfrm>
        </p:spPr>
        <p:txBody>
          <a:bodyPr>
            <a:normAutofit fontScale="92500"/>
          </a:bodyPr>
          <a:lstStyle/>
          <a:p>
            <a:r>
              <a:rPr lang="fr-FR" dirty="0"/>
              <a:t>1)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ranks</a:t>
            </a:r>
            <a:r>
              <a:rPr lang="fr-FR" dirty="0"/>
              <a:t> first as far as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foreign</a:t>
            </a:r>
            <a:r>
              <a:rPr lang="fr-FR" dirty="0"/>
              <a:t> assets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concerned</a:t>
            </a:r>
            <a:r>
              <a:rPr lang="fr-FR" dirty="0"/>
              <a:t>? </a:t>
            </a:r>
          </a:p>
          <a:p>
            <a:r>
              <a:rPr lang="fr-FR" dirty="0"/>
              <a:t>2) </a:t>
            </a:r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two</a:t>
            </a:r>
            <a:r>
              <a:rPr lang="fr-FR" dirty="0"/>
              <a:t> main types of FDI?</a:t>
            </a:r>
          </a:p>
          <a:p>
            <a:r>
              <a:rPr lang="fr-FR" dirty="0"/>
              <a:t>3) </a:t>
            </a:r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traditional</a:t>
            </a:r>
            <a:r>
              <a:rPr lang="fr-FR" dirty="0"/>
              <a:t> drivers of FDI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? </a:t>
            </a:r>
          </a:p>
          <a:p>
            <a:r>
              <a:rPr lang="fr-FR" dirty="0"/>
              <a:t>4)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characterizes</a:t>
            </a:r>
            <a:r>
              <a:rPr lang="fr-FR" dirty="0"/>
              <a:t> </a:t>
            </a:r>
            <a:r>
              <a:rPr lang="fr-FR" dirty="0" err="1"/>
              <a:t>Chinese</a:t>
            </a:r>
            <a:r>
              <a:rPr lang="fr-FR" dirty="0"/>
              <a:t> OFDI? </a:t>
            </a:r>
          </a:p>
          <a:p>
            <a:r>
              <a:rPr lang="fr-FR" dirty="0"/>
              <a:t>5) Name </a:t>
            </a:r>
            <a:r>
              <a:rPr lang="fr-FR" dirty="0" err="1"/>
              <a:t>two</a:t>
            </a:r>
            <a:r>
              <a:rPr lang="fr-FR" dirty="0"/>
              <a:t> countries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re-</a:t>
            </a:r>
            <a:r>
              <a:rPr lang="fr-FR" dirty="0" err="1"/>
              <a:t>tooling</a:t>
            </a:r>
            <a:r>
              <a:rPr lang="fr-FR" dirty="0"/>
              <a:t> and de-</a:t>
            </a:r>
            <a:r>
              <a:rPr lang="fr-FR" dirty="0" err="1"/>
              <a:t>risking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at </a:t>
            </a:r>
            <a:r>
              <a:rPr lang="fr-FR" dirty="0" err="1"/>
              <a:t>work</a:t>
            </a:r>
            <a:r>
              <a:rPr lang="fr-FR" dirty="0"/>
              <a:t> in China? </a:t>
            </a:r>
          </a:p>
          <a:p>
            <a:r>
              <a:rPr lang="fr-FR" dirty="0"/>
              <a:t>6) In 2022 </a:t>
            </a:r>
            <a:r>
              <a:rPr lang="fr-FR" dirty="0" err="1"/>
              <a:t>what</a:t>
            </a:r>
            <a:r>
              <a:rPr lang="fr-FR" dirty="0"/>
              <a:t> country </a:t>
            </a:r>
            <a:r>
              <a:rPr lang="fr-FR" dirty="0" err="1"/>
              <a:t>gets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investment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foreign</a:t>
            </a:r>
            <a:r>
              <a:rPr lang="fr-FR" dirty="0"/>
              <a:t> K?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  <a:p>
            <a:r>
              <a:rPr lang="fr-FR" dirty="0"/>
              <a:t>7)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</a:t>
            </a:r>
            <a:r>
              <a:rPr lang="fr-FR" dirty="0" err="1"/>
              <a:t>multinationals</a:t>
            </a:r>
            <a:r>
              <a:rPr lang="fr-FR" dirty="0"/>
              <a:t> to </a:t>
            </a:r>
            <a:r>
              <a:rPr lang="fr-FR" dirty="0" err="1"/>
              <a:t>pay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taxes?  </a:t>
            </a:r>
          </a:p>
          <a:p>
            <a:r>
              <a:rPr lang="fr-FR" dirty="0"/>
              <a:t>8) In the EU, how </a:t>
            </a:r>
            <a:r>
              <a:rPr lang="fr-FR" dirty="0" err="1"/>
              <a:t>much</a:t>
            </a:r>
            <a:r>
              <a:rPr lang="fr-FR" dirty="0"/>
              <a:t> money </a:t>
            </a:r>
            <a:r>
              <a:rPr lang="fr-FR" dirty="0" err="1"/>
              <a:t>is</a:t>
            </a:r>
            <a:r>
              <a:rPr lang="fr-FR" dirty="0"/>
              <a:t> ‘</a:t>
            </a:r>
            <a:r>
              <a:rPr lang="fr-FR" dirty="0" err="1"/>
              <a:t>lost</a:t>
            </a:r>
            <a:r>
              <a:rPr lang="fr-FR" dirty="0"/>
              <a:t>’ for the states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evasion</a:t>
            </a:r>
            <a:r>
              <a:rPr lang="fr-FR" dirty="0"/>
              <a:t>?</a:t>
            </a:r>
          </a:p>
          <a:p>
            <a:r>
              <a:rPr lang="fr-FR" dirty="0"/>
              <a:t>9) </a:t>
            </a:r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two</a:t>
            </a:r>
            <a:r>
              <a:rPr lang="fr-FR" dirty="0"/>
              <a:t> main obligations </a:t>
            </a:r>
            <a:r>
              <a:rPr lang="fr-FR" dirty="0" err="1"/>
              <a:t>MNCs</a:t>
            </a:r>
            <a:r>
              <a:rPr lang="fr-FR" dirty="0"/>
              <a:t> must </a:t>
            </a:r>
            <a:r>
              <a:rPr lang="fr-FR" dirty="0" err="1"/>
              <a:t>comply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the signature of the International agreement on taxation in </a:t>
            </a:r>
            <a:r>
              <a:rPr lang="fr-FR" dirty="0" err="1"/>
              <a:t>Oct</a:t>
            </a:r>
            <a:r>
              <a:rPr lang="fr-FR" dirty="0"/>
              <a:t> 2021?  </a:t>
            </a:r>
          </a:p>
          <a:p>
            <a:r>
              <a:rPr lang="fr-FR" dirty="0"/>
              <a:t>10)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triple-</a:t>
            </a:r>
            <a:r>
              <a:rPr lang="fr-FR" dirty="0" err="1"/>
              <a:t>bottom</a:t>
            </a:r>
            <a:r>
              <a:rPr lang="fr-FR" dirty="0"/>
              <a:t>-line </a:t>
            </a:r>
            <a:r>
              <a:rPr lang="fr-FR" dirty="0" err="1"/>
              <a:t>approach</a:t>
            </a:r>
            <a:r>
              <a:rPr lang="fr-FR" dirty="0"/>
              <a:t>?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97E09-C00F-C7BF-BBCD-5E9F7E11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7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" y="0"/>
            <a:ext cx="9144000" cy="685800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2000" b="1" dirty="0" err="1"/>
              <a:t>Other</a:t>
            </a:r>
            <a:r>
              <a:rPr lang="fr-FR" sz="2000" b="1" dirty="0"/>
              <a:t> </a:t>
            </a:r>
            <a:r>
              <a:rPr lang="fr-FR" sz="2000" b="1" dirty="0" err="1"/>
              <a:t>striking</a:t>
            </a:r>
            <a:r>
              <a:rPr lang="fr-FR" sz="2000" b="1" dirty="0"/>
              <a:t>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err="1"/>
              <a:t>Number</a:t>
            </a:r>
            <a:r>
              <a:rPr lang="fr-FR" sz="1800" dirty="0"/>
              <a:t> of </a:t>
            </a:r>
            <a:r>
              <a:rPr lang="fr-FR" sz="1800" dirty="0" err="1"/>
              <a:t>TNCs</a:t>
            </a:r>
            <a:r>
              <a:rPr lang="fr-FR" sz="1800" dirty="0"/>
              <a:t> </a:t>
            </a:r>
            <a:r>
              <a:rPr lang="fr-FR" sz="1800" dirty="0" err="1"/>
              <a:t>worldwide</a:t>
            </a:r>
            <a:endParaRPr lang="fr-FR" sz="1800" dirty="0"/>
          </a:p>
          <a:p>
            <a:pPr algn="l"/>
            <a:r>
              <a:rPr lang="fr-FR" sz="1800" dirty="0"/>
              <a:t>1970: 7000 TNC</a:t>
            </a:r>
          </a:p>
          <a:p>
            <a:pPr algn="l"/>
            <a:r>
              <a:rPr lang="fr-FR" sz="1800" dirty="0"/>
              <a:t>1990: 35 000 TNC</a:t>
            </a:r>
          </a:p>
          <a:p>
            <a:pPr algn="l"/>
            <a:r>
              <a:rPr lang="fr-FR" sz="1800" dirty="0"/>
              <a:t>2010: 100 000 TNC </a:t>
            </a:r>
            <a:r>
              <a:rPr lang="fr-FR" sz="1800" dirty="0" err="1"/>
              <a:t>controlling</a:t>
            </a:r>
            <a:r>
              <a:rPr lang="fr-FR" sz="1800" dirty="0"/>
              <a:t> </a:t>
            </a:r>
            <a:r>
              <a:rPr lang="fr-FR" sz="1800" dirty="0" err="1"/>
              <a:t>around</a:t>
            </a:r>
            <a:r>
              <a:rPr lang="fr-FR" sz="1800" dirty="0"/>
              <a:t> 900 000 </a:t>
            </a:r>
            <a:r>
              <a:rPr lang="fr-FR" sz="1800" dirty="0" err="1"/>
              <a:t>subsidiaries</a:t>
            </a:r>
            <a:r>
              <a:rPr lang="fr-FR" sz="1800" dirty="0"/>
              <a:t> </a:t>
            </a:r>
            <a:r>
              <a:rPr lang="fr-FR" sz="1800" dirty="0" err="1"/>
              <a:t>worldwide</a:t>
            </a:r>
            <a:r>
              <a:rPr lang="fr-FR" sz="18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/>
              <a:t>Production</a:t>
            </a:r>
          </a:p>
          <a:p>
            <a:pPr algn="l"/>
            <a:r>
              <a:rPr lang="fr-FR" sz="1800" dirty="0" err="1"/>
              <a:t>Between</a:t>
            </a:r>
            <a:r>
              <a:rPr lang="fr-FR" sz="1800" dirty="0"/>
              <a:t> 1990 and 2017, the production of the </a:t>
            </a:r>
            <a:r>
              <a:rPr lang="fr-FR" sz="1800" dirty="0" err="1"/>
              <a:t>subsidiaries</a:t>
            </a:r>
            <a:r>
              <a:rPr lang="fr-FR" sz="1800" dirty="0"/>
              <a:t> of TNC have been </a:t>
            </a:r>
            <a:r>
              <a:rPr lang="fr-FR" sz="1800" b="1" dirty="0" err="1"/>
              <a:t>multiplied</a:t>
            </a:r>
            <a:r>
              <a:rPr lang="fr-FR" sz="1800" b="1" dirty="0"/>
              <a:t> by 5.8, </a:t>
            </a:r>
            <a:r>
              <a:rPr lang="fr-FR" sz="1800" dirty="0" err="1"/>
              <a:t>while</a:t>
            </a:r>
            <a:r>
              <a:rPr lang="fr-FR" sz="1800" dirty="0"/>
              <a:t> global GDP has been </a:t>
            </a:r>
            <a:r>
              <a:rPr lang="fr-FR" sz="1800" dirty="0" err="1"/>
              <a:t>multiplied</a:t>
            </a:r>
            <a:r>
              <a:rPr lang="fr-FR" sz="1800" dirty="0"/>
              <a:t> by 3.4. </a:t>
            </a:r>
          </a:p>
          <a:p>
            <a:pPr algn="l"/>
            <a:r>
              <a:rPr lang="fr-FR" sz="1800" dirty="0">
                <a:solidFill>
                  <a:srgbClr val="FF0000"/>
                </a:solidFill>
              </a:rPr>
              <a:t>in 2023  Global stock of FDI : 41 Trillion US$// Global GDP 106.9 Trillion$ (source: IMF)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/>
              <a:t>Structure</a:t>
            </a:r>
          </a:p>
          <a:p>
            <a:pPr algn="l"/>
            <a:r>
              <a:rPr lang="fr-FR" sz="1800" dirty="0"/>
              <a:t>Most of </a:t>
            </a:r>
            <a:r>
              <a:rPr lang="fr-FR" sz="1800" dirty="0" err="1"/>
              <a:t>them</a:t>
            </a:r>
            <a:r>
              <a:rPr lang="fr-FR" sz="1800" dirty="0"/>
              <a:t> have </a:t>
            </a:r>
            <a:r>
              <a:rPr lang="fr-FR" sz="1800" b="1" dirty="0"/>
              <a:t>a </a:t>
            </a:r>
            <a:r>
              <a:rPr lang="fr-FR" sz="1800" b="1" dirty="0" err="1"/>
              <a:t>rather</a:t>
            </a:r>
            <a:r>
              <a:rPr lang="fr-FR" sz="1800" b="1" dirty="0"/>
              <a:t> simple structure </a:t>
            </a:r>
            <a:r>
              <a:rPr lang="fr-FR" sz="1800" dirty="0"/>
              <a:t>(parent </a:t>
            </a:r>
            <a:r>
              <a:rPr lang="fr-FR" sz="1800" dirty="0" err="1"/>
              <a:t>company</a:t>
            </a:r>
            <a:r>
              <a:rPr lang="fr-FR" sz="1800" dirty="0"/>
              <a:t> </a:t>
            </a:r>
            <a:r>
              <a:rPr lang="fr-FR" sz="1800" dirty="0" err="1"/>
              <a:t>owns</a:t>
            </a:r>
            <a:r>
              <a:rPr lang="fr-FR" sz="1800" dirty="0"/>
              <a:t> </a:t>
            </a:r>
            <a:r>
              <a:rPr lang="fr-FR" sz="1800" dirty="0" err="1"/>
              <a:t>directly</a:t>
            </a:r>
            <a:r>
              <a:rPr lang="fr-FR" sz="1800" dirty="0"/>
              <a:t> and </a:t>
            </a:r>
            <a:r>
              <a:rPr lang="fr-FR" sz="1800" dirty="0" err="1"/>
              <a:t>totally</a:t>
            </a:r>
            <a:r>
              <a:rPr lang="fr-FR" sz="1800" dirty="0"/>
              <a:t> one or </a:t>
            </a:r>
            <a:r>
              <a:rPr lang="fr-FR" sz="1800" dirty="0" err="1"/>
              <a:t>several</a:t>
            </a:r>
            <a:r>
              <a:rPr lang="fr-FR" sz="1800" dirty="0"/>
              <a:t> </a:t>
            </a:r>
            <a:r>
              <a:rPr lang="fr-FR" sz="1800" dirty="0" err="1"/>
              <a:t>subsidiaries</a:t>
            </a:r>
            <a:r>
              <a:rPr lang="fr-FR" sz="1800" dirty="0"/>
              <a:t>)</a:t>
            </a:r>
          </a:p>
          <a:p>
            <a:pPr algn="l"/>
            <a:r>
              <a:rPr lang="fr-FR" sz="1800" dirty="0"/>
              <a:t>But the first 100 TNC have on </a:t>
            </a:r>
            <a:r>
              <a:rPr lang="fr-FR" sz="1800" dirty="0" err="1"/>
              <a:t>average</a:t>
            </a:r>
            <a:r>
              <a:rPr lang="fr-FR" sz="1800" dirty="0"/>
              <a:t> 500 </a:t>
            </a:r>
            <a:r>
              <a:rPr lang="fr-FR" sz="1800" dirty="0" err="1"/>
              <a:t>subsidiaries</a:t>
            </a:r>
            <a:r>
              <a:rPr lang="fr-FR" sz="1800" dirty="0"/>
              <a:t> in more </a:t>
            </a:r>
            <a:r>
              <a:rPr lang="fr-FR" sz="1800" dirty="0" err="1"/>
              <a:t>than</a:t>
            </a:r>
            <a:r>
              <a:rPr lang="fr-FR" sz="1800" dirty="0"/>
              <a:t> 50 countries,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b="1" dirty="0"/>
              <a:t>7 </a:t>
            </a:r>
            <a:r>
              <a:rPr lang="fr-FR" sz="1800" b="1" dirty="0" err="1"/>
              <a:t>levels</a:t>
            </a:r>
            <a:r>
              <a:rPr lang="fr-FR" sz="1800" b="1" dirty="0"/>
              <a:t> of </a:t>
            </a:r>
            <a:r>
              <a:rPr lang="fr-FR" sz="1800" b="1" dirty="0" err="1"/>
              <a:t>shareholder</a:t>
            </a:r>
            <a:r>
              <a:rPr lang="fr-FR" sz="1800" b="1" dirty="0"/>
              <a:t>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/>
              <a:t>Location</a:t>
            </a:r>
          </a:p>
          <a:p>
            <a:pPr algn="l"/>
            <a:r>
              <a:rPr lang="fr-FR" sz="1800" dirty="0"/>
              <a:t>74% of TNC are </a:t>
            </a:r>
            <a:r>
              <a:rPr lang="fr-FR" sz="1800" dirty="0" err="1"/>
              <a:t>located</a:t>
            </a:r>
            <a:r>
              <a:rPr lang="fr-FR" sz="1800" dirty="0"/>
              <a:t> </a:t>
            </a:r>
            <a:r>
              <a:rPr lang="fr-FR" sz="1800" b="1" dirty="0"/>
              <a:t>in </a:t>
            </a:r>
            <a:r>
              <a:rPr lang="fr-FR" sz="1800" b="1" dirty="0" err="1"/>
              <a:t>just</a:t>
            </a:r>
            <a:r>
              <a:rPr lang="fr-FR" sz="1800" b="1" dirty="0"/>
              <a:t> 10 countries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 err="1"/>
              <a:t>Sectors</a:t>
            </a:r>
            <a:endParaRPr lang="fr-FR" sz="1800" dirty="0"/>
          </a:p>
          <a:p>
            <a:pPr algn="l"/>
            <a:r>
              <a:rPr lang="fr-FR" sz="1800" dirty="0"/>
              <a:t>The </a:t>
            </a:r>
            <a:r>
              <a:rPr lang="fr-FR" sz="1800" dirty="0" err="1"/>
              <a:t>industry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</a:t>
            </a:r>
            <a:r>
              <a:rPr lang="fr-FR" sz="1800" dirty="0" err="1"/>
              <a:t>most</a:t>
            </a:r>
            <a:r>
              <a:rPr lang="fr-FR" sz="1800" dirty="0"/>
              <a:t> TNC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banking</a:t>
            </a:r>
            <a:r>
              <a:rPr lang="fr-FR" sz="1800" dirty="0"/>
              <a:t> (15%), </a:t>
            </a:r>
            <a:r>
              <a:rPr lang="fr-FR" sz="1800" dirty="0" err="1"/>
              <a:t>followed</a:t>
            </a:r>
            <a:r>
              <a:rPr lang="fr-FR" sz="1800" dirty="0"/>
              <a:t> by 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financial</a:t>
            </a:r>
            <a:r>
              <a:rPr lang="fr-FR" sz="1800" dirty="0"/>
              <a:t> corporations, construction, </a:t>
            </a:r>
            <a:r>
              <a:rPr lang="fr-FR" sz="1800" dirty="0" err="1"/>
              <a:t>materials</a:t>
            </a:r>
            <a:r>
              <a:rPr lang="fr-FR" sz="1800" dirty="0"/>
              <a:t>, </a:t>
            </a:r>
            <a:r>
              <a:rPr lang="fr-FR" sz="1800" dirty="0" err="1"/>
              <a:t>oil&amp;gas</a:t>
            </a:r>
            <a:r>
              <a:rPr lang="fr-FR" sz="2000" dirty="0"/>
              <a:t>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A1E44A-4E8A-AAA0-6686-50AD4C4384A8}"/>
              </a:ext>
            </a:extLst>
          </p:cNvPr>
          <p:cNvSpPr txBox="1"/>
          <p:nvPr/>
        </p:nvSpPr>
        <p:spPr>
          <a:xfrm>
            <a:off x="9758149" y="192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FE8B2B7-92C6-FC4D-EBDC-E6DEBCAD3B35}"/>
              </a:ext>
            </a:extLst>
          </p:cNvPr>
          <p:cNvSpPr txBox="1">
            <a:spLocks noChangeArrowheads="1"/>
          </p:cNvSpPr>
          <p:nvPr/>
        </p:nvSpPr>
        <p:spPr>
          <a:xfrm>
            <a:off x="6333065" y="0"/>
            <a:ext cx="5875865" cy="53877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Impressive figures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A861ED-4CE8-2165-4BE4-8FF48295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dirty="0"/>
              <a:t>TNC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AC2373-80F1-AC97-832B-1A1E66F8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80" y="202350"/>
            <a:ext cx="7732817" cy="64874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37D491-0C8D-3A87-C427-B2F127C1F83B}"/>
              </a:ext>
            </a:extLst>
          </p:cNvPr>
          <p:cNvSpPr txBox="1"/>
          <p:nvPr/>
        </p:nvSpPr>
        <p:spPr>
          <a:xfrm>
            <a:off x="9232577" y="1949783"/>
            <a:ext cx="2752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BP’s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in </a:t>
            </a:r>
            <a:r>
              <a:rPr lang="fr-FR" dirty="0" err="1"/>
              <a:t>each</a:t>
            </a:r>
            <a:r>
              <a:rPr lang="fr-FR" dirty="0"/>
              <a:t> country are </a:t>
            </a:r>
            <a:r>
              <a:rPr lang="fr-FR" dirty="0" err="1"/>
              <a:t>led</a:t>
            </a:r>
            <a:r>
              <a:rPr lang="fr-FR" dirty="0"/>
              <a:t> by a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subsidiary</a:t>
            </a:r>
            <a:r>
              <a:rPr lang="fr-FR" dirty="0"/>
              <a:t>, </a:t>
            </a:r>
            <a:r>
              <a:rPr lang="fr-FR" dirty="0" err="1"/>
              <a:t>often</a:t>
            </a:r>
            <a:r>
              <a:rPr lang="fr-FR" dirty="0"/>
              <a:t> not </a:t>
            </a:r>
            <a:r>
              <a:rPr lang="fr-FR" dirty="0" err="1"/>
              <a:t>headquartered</a:t>
            </a:r>
            <a:r>
              <a:rPr lang="fr-FR" dirty="0"/>
              <a:t> in the </a:t>
            </a:r>
            <a:r>
              <a:rPr lang="fr-FR" dirty="0" err="1"/>
              <a:t>same</a:t>
            </a:r>
            <a:r>
              <a:rPr lang="fr-FR" dirty="0"/>
              <a:t> country. The </a:t>
            </a:r>
            <a:r>
              <a:rPr lang="fr-FR" dirty="0" err="1"/>
              <a:t>drilling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 in </a:t>
            </a:r>
            <a:r>
              <a:rPr lang="fr-FR" dirty="0" err="1"/>
              <a:t>Azerbadjan</a:t>
            </a:r>
            <a:r>
              <a:rPr lang="fr-FR" dirty="0"/>
              <a:t> or Angola are </a:t>
            </a:r>
            <a:r>
              <a:rPr lang="fr-FR" dirty="0" err="1"/>
              <a:t>led</a:t>
            </a:r>
            <a:r>
              <a:rPr lang="fr-FR" dirty="0"/>
              <a:t> by </a:t>
            </a:r>
            <a:r>
              <a:rPr lang="fr-FR" dirty="0" err="1"/>
              <a:t>units</a:t>
            </a:r>
            <a:r>
              <a:rPr lang="fr-FR" dirty="0"/>
              <a:t> in the UK or the US, </a:t>
            </a:r>
            <a:r>
              <a:rPr lang="fr-FR" dirty="0" err="1"/>
              <a:t>within</a:t>
            </a:r>
            <a:r>
              <a:rPr lang="fr-FR" dirty="0"/>
              <a:t> the UK/US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laws</a:t>
            </a:r>
            <a:r>
              <a:rPr lang="fr-FR" dirty="0"/>
              <a:t>. </a:t>
            </a:r>
          </a:p>
          <a:p>
            <a:r>
              <a:rPr lang="fr-FR" dirty="0"/>
              <a:t>A lot of </a:t>
            </a:r>
            <a:r>
              <a:rPr lang="fr-FR" dirty="0" err="1"/>
              <a:t>subsidiaries</a:t>
            </a:r>
            <a:r>
              <a:rPr lang="fr-FR" dirty="0"/>
              <a:t> are HQ in </a:t>
            </a:r>
            <a:r>
              <a:rPr lang="fr-FR" dirty="0" err="1"/>
              <a:t>tax</a:t>
            </a:r>
            <a:r>
              <a:rPr lang="fr-FR" dirty="0"/>
              <a:t> </a:t>
            </a:r>
            <a:r>
              <a:rPr lang="fr-FR" dirty="0" err="1"/>
              <a:t>havens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4DA51A-C456-08EF-D189-C43509002BA5}"/>
              </a:ext>
            </a:extLst>
          </p:cNvPr>
          <p:cNvSpPr txBox="1"/>
          <p:nvPr/>
        </p:nvSpPr>
        <p:spPr>
          <a:xfrm>
            <a:off x="10940143" y="13062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9D33E5D-B364-BA50-4A42-A966A9E8DB19}"/>
              </a:ext>
            </a:extLst>
          </p:cNvPr>
          <p:cNvSpPr txBox="1">
            <a:spLocks noChangeArrowheads="1"/>
          </p:cNvSpPr>
          <p:nvPr/>
        </p:nvSpPr>
        <p:spPr>
          <a:xfrm>
            <a:off x="9232577" y="0"/>
            <a:ext cx="2976353" cy="49996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Example of BP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B6EE2F-70FE-1AAE-3E56-B4385137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BB529C-96E5-1593-B237-D6FE863E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22" y="1142146"/>
            <a:ext cx="9133916" cy="50619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22" y="167957"/>
            <a:ext cx="9144000" cy="851337"/>
          </a:xfrm>
        </p:spPr>
        <p:txBody>
          <a:bodyPr>
            <a:normAutofit fontScale="90000"/>
          </a:bodyPr>
          <a:lstStyle/>
          <a:p>
            <a:pPr algn="l"/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2023</a:t>
            </a:r>
            <a:br>
              <a:rPr lang="fr-FR" sz="2400" dirty="0"/>
            </a:br>
            <a:r>
              <a:rPr lang="fr-FR" sz="2400" dirty="0"/>
              <a:t>TNC </a:t>
            </a:r>
            <a:r>
              <a:rPr lang="fr-FR" sz="2400" dirty="0" err="1"/>
              <a:t>ranking</a:t>
            </a:r>
            <a:r>
              <a:rPr lang="fr-FR" sz="2400" dirty="0"/>
              <a:t> </a:t>
            </a:r>
            <a:r>
              <a:rPr lang="fr-FR" sz="2400" dirty="0" err="1"/>
              <a:t>according</a:t>
            </a:r>
            <a:r>
              <a:rPr lang="fr-FR" sz="2400" dirty="0"/>
              <a:t> to the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foreign</a:t>
            </a:r>
            <a:r>
              <a:rPr lang="fr-FR" sz="2400" dirty="0"/>
              <a:t> assets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9534" y="5206418"/>
                <a:ext cx="19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2190262D-4EBB-2F91-8333-F489DC6BEF12}"/>
                  </a:ext>
                </a:extLst>
              </p14:cNvPr>
              <p14:cNvContentPartPr/>
              <p14:nvPr/>
            </p14:nvContentPartPr>
            <p14:xfrm>
              <a:off x="9603865" y="3184402"/>
              <a:ext cx="360" cy="36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2190262D-4EBB-2F91-8333-F489DC6BEF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9865" y="307640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FC5E5C5C-406A-D2A3-52CD-BE08420963C8}"/>
                  </a:ext>
                </a:extLst>
              </p14:cNvPr>
              <p14:cNvContentPartPr/>
              <p14:nvPr/>
            </p14:nvContentPartPr>
            <p14:xfrm>
              <a:off x="9615155" y="3566525"/>
              <a:ext cx="360" cy="36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FC5E5C5C-406A-D2A3-52CD-BE08420963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1155" y="34585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" name="Encre 60">
                <a:extLst>
                  <a:ext uri="{FF2B5EF4-FFF2-40B4-BE49-F238E27FC236}">
                    <a16:creationId xmlns:a16="http://schemas.microsoft.com/office/drawing/2014/main" id="{80624D5A-C144-4C50-C127-B07A8857FA22}"/>
                  </a:ext>
                </a:extLst>
              </p14:cNvPr>
              <p14:cNvContentPartPr/>
              <p14:nvPr/>
            </p14:nvContentPartPr>
            <p14:xfrm>
              <a:off x="9621631" y="3930732"/>
              <a:ext cx="360" cy="360"/>
            </p14:xfrm>
          </p:contentPart>
        </mc:Choice>
        <mc:Fallback xmlns="">
          <p:pic>
            <p:nvPicPr>
              <p:cNvPr id="61" name="Encre 60">
                <a:extLst>
                  <a:ext uri="{FF2B5EF4-FFF2-40B4-BE49-F238E27FC236}">
                    <a16:creationId xmlns:a16="http://schemas.microsoft.com/office/drawing/2014/main" id="{80624D5A-C144-4C50-C127-B07A8857FA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7631" y="382273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ZoneTexte 61">
            <a:extLst>
              <a:ext uri="{FF2B5EF4-FFF2-40B4-BE49-F238E27FC236}">
                <a16:creationId xmlns:a16="http://schemas.microsoft.com/office/drawing/2014/main" id="{E472442A-9E8C-AE36-DE04-3B7FFD34F766}"/>
              </a:ext>
            </a:extLst>
          </p:cNvPr>
          <p:cNvSpPr txBox="1"/>
          <p:nvPr/>
        </p:nvSpPr>
        <p:spPr>
          <a:xfrm>
            <a:off x="9806051" y="3025672"/>
            <a:ext cx="159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Vehicles</a:t>
            </a:r>
            <a:endParaRPr lang="fr-FR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B14A4006-7767-D936-298E-5F971F73F1C7}"/>
              </a:ext>
            </a:extLst>
          </p:cNvPr>
          <p:cNvSpPr txBox="1"/>
          <p:nvPr/>
        </p:nvSpPr>
        <p:spPr>
          <a:xfrm>
            <a:off x="9929589" y="3360533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Petroleum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77815F5-A6D5-B993-0829-6950560EEAD5}"/>
              </a:ext>
            </a:extLst>
          </p:cNvPr>
          <p:cNvSpPr txBox="1"/>
          <p:nvPr/>
        </p:nvSpPr>
        <p:spPr>
          <a:xfrm>
            <a:off x="9962246" y="374256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Telecoms</a:t>
            </a:r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Encre 64">
                <a:extLst>
                  <a:ext uri="{FF2B5EF4-FFF2-40B4-BE49-F238E27FC236}">
                    <a16:creationId xmlns:a16="http://schemas.microsoft.com/office/drawing/2014/main" id="{3C34F761-8FCE-EF03-8E58-DEA775689123}"/>
                  </a:ext>
                </a:extLst>
              </p14:cNvPr>
              <p14:cNvContentPartPr/>
              <p14:nvPr/>
            </p14:nvContentPartPr>
            <p14:xfrm>
              <a:off x="1455296" y="3808826"/>
              <a:ext cx="360" cy="360"/>
            </p14:xfrm>
          </p:contentPart>
        </mc:Choice>
        <mc:Fallback xmlns="">
          <p:pic>
            <p:nvPicPr>
              <p:cNvPr id="65" name="Encre 64">
                <a:extLst>
                  <a:ext uri="{FF2B5EF4-FFF2-40B4-BE49-F238E27FC236}">
                    <a16:creationId xmlns:a16="http://schemas.microsoft.com/office/drawing/2014/main" id="{3C34F761-8FCE-EF03-8E58-DEA775689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46656" y="379982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E4C9C97E-2615-2971-7CA6-098F3EA6F670}"/>
              </a:ext>
            </a:extLst>
          </p:cNvPr>
          <p:cNvSpPr txBox="1"/>
          <p:nvPr/>
        </p:nvSpPr>
        <p:spPr>
          <a:xfrm>
            <a:off x="1625326" y="6442362"/>
            <a:ext cx="421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b="1" dirty="0"/>
              <a:t>OLIGOPOLIES in certain </a:t>
            </a:r>
            <a:r>
              <a:rPr lang="fr-FR" b="1" dirty="0" err="1"/>
              <a:t>sectors</a:t>
            </a:r>
            <a:r>
              <a:rPr lang="fr-FR" dirty="0"/>
              <a:t> 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A219C6A-F01D-B30C-4D53-662A7D2CEF6C}"/>
              </a:ext>
            </a:extLst>
          </p:cNvPr>
          <p:cNvSpPr txBox="1">
            <a:spLocks noChangeArrowheads="1"/>
          </p:cNvSpPr>
          <p:nvPr/>
        </p:nvSpPr>
        <p:spPr>
          <a:xfrm>
            <a:off x="8442231" y="0"/>
            <a:ext cx="3766699" cy="781061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TNC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ranking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: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foreign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assets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E9E17219-2130-2704-749E-E38C89EAAB16}"/>
                  </a:ext>
                </a:extLst>
              </p14:cNvPr>
              <p14:cNvContentPartPr/>
              <p14:nvPr/>
            </p14:nvContentPartPr>
            <p14:xfrm>
              <a:off x="857674" y="2373969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E9E17219-2130-2704-749E-E38C89EAAB1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9034" y="23653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30E09906-BD9E-1E1F-C4D5-1CBDC52CFD52}"/>
                  </a:ext>
                </a:extLst>
              </p14:cNvPr>
              <p14:cNvContentPartPr/>
              <p14:nvPr/>
            </p14:nvContentPartPr>
            <p14:xfrm>
              <a:off x="936514" y="-1212711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30E09906-BD9E-1E1F-C4D5-1CBDC52CFD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7514" y="-122171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5039D4-FC5F-F98C-9504-31ABA3EE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1C3A9-CF7C-686C-F161-4BCF6A5CB80B}"/>
              </a:ext>
            </a:extLst>
          </p:cNvPr>
          <p:cNvSpPr/>
          <p:nvPr/>
        </p:nvSpPr>
        <p:spPr>
          <a:xfrm>
            <a:off x="423333" y="2034645"/>
            <a:ext cx="7349067" cy="211997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811CE-F712-6C0F-9EC4-FBCC49EA5564}"/>
              </a:ext>
            </a:extLst>
          </p:cNvPr>
          <p:cNvSpPr/>
          <p:nvPr/>
        </p:nvSpPr>
        <p:spPr>
          <a:xfrm>
            <a:off x="477939" y="2476371"/>
            <a:ext cx="7406220" cy="184263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F19A5-B2C2-C12A-C0B6-D90E3D7A0D66}"/>
              </a:ext>
            </a:extLst>
          </p:cNvPr>
          <p:cNvSpPr/>
          <p:nvPr/>
        </p:nvSpPr>
        <p:spPr>
          <a:xfrm>
            <a:off x="476563" y="2839955"/>
            <a:ext cx="7349067" cy="211997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CDB93-20CE-7869-C4ED-4E5E1B98A3E5}"/>
              </a:ext>
            </a:extLst>
          </p:cNvPr>
          <p:cNvSpPr/>
          <p:nvPr/>
        </p:nvSpPr>
        <p:spPr>
          <a:xfrm>
            <a:off x="477939" y="2641448"/>
            <a:ext cx="7349067" cy="211997"/>
          </a:xfrm>
          <a:prstGeom prst="rect">
            <a:avLst/>
          </a:prstGeom>
          <a:solidFill>
            <a:srgbClr val="2FFF7A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A6AEE-7420-9240-A4E8-B02BA2122A8F}"/>
              </a:ext>
            </a:extLst>
          </p:cNvPr>
          <p:cNvSpPr/>
          <p:nvPr/>
        </p:nvSpPr>
        <p:spPr>
          <a:xfrm>
            <a:off x="447459" y="2263011"/>
            <a:ext cx="7406220" cy="184263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A6416-3EE2-76E2-48C5-C62CDEF6A843}"/>
              </a:ext>
            </a:extLst>
          </p:cNvPr>
          <p:cNvSpPr/>
          <p:nvPr/>
        </p:nvSpPr>
        <p:spPr>
          <a:xfrm>
            <a:off x="457619" y="3065651"/>
            <a:ext cx="7406220" cy="184263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8E6BA2-1F8D-58D5-64C1-C3AA67B3BCD9}"/>
              </a:ext>
            </a:extLst>
          </p:cNvPr>
          <p:cNvSpPr/>
          <p:nvPr/>
        </p:nvSpPr>
        <p:spPr>
          <a:xfrm>
            <a:off x="486723" y="3276835"/>
            <a:ext cx="7349067" cy="211997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9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81FD4-7071-7D29-1A79-7234A8F8D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8240" y="168166"/>
            <a:ext cx="9144000" cy="851337"/>
          </a:xfrm>
        </p:spPr>
        <p:txBody>
          <a:bodyPr>
            <a:normAutofit fontScale="90000"/>
          </a:bodyPr>
          <a:lstStyle/>
          <a:p>
            <a:r>
              <a:rPr lang="fr-FR" sz="2800" dirty="0" err="1"/>
              <a:t>Ranking</a:t>
            </a:r>
            <a:r>
              <a:rPr lang="fr-FR" sz="2800" dirty="0"/>
              <a:t> of TNC </a:t>
            </a:r>
            <a:r>
              <a:rPr lang="fr-FR" sz="2800" dirty="0" err="1"/>
              <a:t>according</a:t>
            </a:r>
            <a:r>
              <a:rPr lang="fr-FR" sz="2800" dirty="0"/>
              <a:t> to turnover in 2022 (</a:t>
            </a:r>
            <a:r>
              <a:rPr lang="fr-FR" sz="2800" dirty="0" err="1"/>
              <a:t>excluding</a:t>
            </a:r>
            <a:r>
              <a:rPr lang="fr-FR" sz="2800" dirty="0"/>
              <a:t> </a:t>
            </a:r>
            <a:r>
              <a:rPr lang="fr-FR" sz="2800" dirty="0" err="1"/>
              <a:t>financial</a:t>
            </a:r>
            <a:r>
              <a:rPr lang="fr-FR" sz="2800" dirty="0"/>
              <a:t> </a:t>
            </a:r>
            <a:r>
              <a:rPr lang="fr-FR" sz="2800" dirty="0" err="1"/>
              <a:t>sector</a:t>
            </a:r>
            <a:r>
              <a:rPr lang="fr-FR" sz="2800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A95070-64B5-734E-2FCA-E531E4A74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7225"/>
            <a:ext cx="9332686" cy="4436975"/>
          </a:xfrm>
        </p:spPr>
        <p:txBody>
          <a:bodyPr>
            <a:normAutofit/>
          </a:bodyPr>
          <a:lstStyle/>
          <a:p>
            <a:pPr algn="l"/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AFD1727D-2975-FC96-CD7C-9F16DBE66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15" y="1019504"/>
            <a:ext cx="9399676" cy="48906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0" name="Encre 99">
                <a:extLst>
                  <a:ext uri="{FF2B5EF4-FFF2-40B4-BE49-F238E27FC236}">
                    <a16:creationId xmlns:a16="http://schemas.microsoft.com/office/drawing/2014/main" id="{C7FCAF79-0F2D-0DFC-39A4-6EAD403DF9A4}"/>
                  </a:ext>
                </a:extLst>
              </p14:cNvPr>
              <p14:cNvContentPartPr/>
              <p14:nvPr/>
            </p14:nvContentPartPr>
            <p14:xfrm>
              <a:off x="7019573" y="6361182"/>
              <a:ext cx="360" cy="360"/>
            </p14:xfrm>
          </p:contentPart>
        </mc:Choice>
        <mc:Fallback xmlns="">
          <p:pic>
            <p:nvPicPr>
              <p:cNvPr id="100" name="Encre 99">
                <a:extLst>
                  <a:ext uri="{FF2B5EF4-FFF2-40B4-BE49-F238E27FC236}">
                    <a16:creationId xmlns:a16="http://schemas.microsoft.com/office/drawing/2014/main" id="{C7FCAF79-0F2D-0DFC-39A4-6EAD403DF9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5573" y="6253182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01" name="ZoneTexte 100">
            <a:extLst>
              <a:ext uri="{FF2B5EF4-FFF2-40B4-BE49-F238E27FC236}">
                <a16:creationId xmlns:a16="http://schemas.microsoft.com/office/drawing/2014/main" id="{A8AE9A0D-39CB-2308-7FEA-79ECFAA25707}"/>
              </a:ext>
            </a:extLst>
          </p:cNvPr>
          <p:cNvSpPr txBox="1"/>
          <p:nvPr/>
        </p:nvSpPr>
        <p:spPr>
          <a:xfrm>
            <a:off x="7145077" y="6159893"/>
            <a:ext cx="8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energy</a:t>
            </a:r>
            <a:endParaRPr lang="fr-FR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89100F-0FAE-C637-93C7-052D032B8838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TNC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ranking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:Turnover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3693E4-E0F7-8FE2-ACD9-51BE0C77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DE01E-F42B-AFE5-E7BA-0438BC9DDA53}"/>
              </a:ext>
            </a:extLst>
          </p:cNvPr>
          <p:cNvSpPr/>
          <p:nvPr/>
        </p:nvSpPr>
        <p:spPr>
          <a:xfrm>
            <a:off x="1392339" y="2029331"/>
            <a:ext cx="7697140" cy="198669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3CFD-CA44-2E69-0AF8-9E8B95EF48A2}"/>
              </a:ext>
            </a:extLst>
          </p:cNvPr>
          <p:cNvSpPr/>
          <p:nvPr/>
        </p:nvSpPr>
        <p:spPr>
          <a:xfrm>
            <a:off x="1412659" y="2447565"/>
            <a:ext cx="7666020" cy="198669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DB776E-7A68-CAF0-67B1-4664AAE35526}"/>
              </a:ext>
            </a:extLst>
          </p:cNvPr>
          <p:cNvSpPr/>
          <p:nvPr/>
        </p:nvSpPr>
        <p:spPr>
          <a:xfrm>
            <a:off x="1422819" y="2660925"/>
            <a:ext cx="7666020" cy="198669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D837D7-BDA1-E5DB-5185-A21D4D402AC3}"/>
              </a:ext>
            </a:extLst>
          </p:cNvPr>
          <p:cNvSpPr/>
          <p:nvPr/>
        </p:nvSpPr>
        <p:spPr>
          <a:xfrm>
            <a:off x="1443139" y="2843805"/>
            <a:ext cx="7666020" cy="198669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672C5-651E-92E0-DE42-C46DF07518DD}"/>
              </a:ext>
            </a:extLst>
          </p:cNvPr>
          <p:cNvSpPr/>
          <p:nvPr/>
        </p:nvSpPr>
        <p:spPr>
          <a:xfrm>
            <a:off x="1422819" y="3047005"/>
            <a:ext cx="7666020" cy="198669"/>
          </a:xfrm>
          <a:prstGeom prst="rect">
            <a:avLst/>
          </a:prstGeom>
          <a:solidFill>
            <a:srgbClr val="FF7F88">
              <a:alpha val="4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4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FB58092-BDD9-19D5-DCD1-35DEE31228C4}"/>
              </a:ext>
            </a:extLst>
          </p:cNvPr>
          <p:cNvSpPr txBox="1"/>
          <p:nvPr/>
        </p:nvSpPr>
        <p:spPr>
          <a:xfrm>
            <a:off x="243212" y="757727"/>
            <a:ext cx="527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Top 20 corporations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market</a:t>
            </a:r>
            <a:r>
              <a:rPr lang="fr-FR" dirty="0"/>
              <a:t> capitalisation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228AE1-C5F0-97A4-B860-FE32E2EBBA1E}"/>
              </a:ext>
            </a:extLst>
          </p:cNvPr>
          <p:cNvSpPr txBox="1"/>
          <p:nvPr/>
        </p:nvSpPr>
        <p:spPr>
          <a:xfrm>
            <a:off x="8008883" y="2238703"/>
            <a:ext cx="3307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first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operate</a:t>
            </a:r>
            <a:r>
              <a:rPr lang="fr-FR" dirty="0"/>
              <a:t> in ICT/ new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Dominance of US </a:t>
            </a:r>
            <a:r>
              <a:rPr lang="fr-FR" dirty="0" err="1"/>
              <a:t>companies</a:t>
            </a:r>
            <a:r>
              <a:rPr lang="fr-FR" dirty="0"/>
              <a:t> (62 in the top 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 in the top 10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0EAD25F-3707-10D0-6825-C85572711CF1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TNC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ranking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: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market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capitalisation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7DAF3B-6302-B37E-DD2D-E8AA57052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82" y="1477985"/>
            <a:ext cx="4730994" cy="37036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415566-8E00-C2D4-9670-4908CC645A4B}"/>
              </a:ext>
            </a:extLst>
          </p:cNvPr>
          <p:cNvSpPr txBox="1"/>
          <p:nvPr/>
        </p:nvSpPr>
        <p:spPr>
          <a:xfrm>
            <a:off x="902677" y="5861538"/>
            <a:ext cx="790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timesofindia.indiatimes.com</a:t>
            </a:r>
            <a:r>
              <a:rPr lang="fr-FR" dirty="0"/>
              <a:t>/business/international-business/</a:t>
            </a:r>
            <a:r>
              <a:rPr lang="fr-FR" dirty="0" err="1"/>
              <a:t>richest</a:t>
            </a:r>
            <a:r>
              <a:rPr lang="fr-FR" dirty="0"/>
              <a:t>-</a:t>
            </a:r>
            <a:r>
              <a:rPr lang="fr-FR" dirty="0" err="1"/>
              <a:t>companies</a:t>
            </a:r>
            <a:r>
              <a:rPr lang="fr-FR" dirty="0"/>
              <a:t>-in-the-world/</a:t>
            </a:r>
            <a:r>
              <a:rPr lang="fr-FR" dirty="0" err="1"/>
              <a:t>featureshow</a:t>
            </a:r>
            <a:r>
              <a:rPr lang="fr-FR" dirty="0"/>
              <a:t>/115288039.cms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D792BA-C082-7465-74EC-69F1DF79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457FFE-36CA-0EF3-F602-47484CFAF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FE2F50DB-B417-465D-BF12-669619DFC19B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FE2F50DB-B417-465D-BF12-669619DFC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C6CA7659-536D-71BA-D169-47839E711D80}"/>
              </a:ext>
            </a:extLst>
          </p:cNvPr>
          <p:cNvSpPr txBox="1"/>
          <p:nvPr/>
        </p:nvSpPr>
        <p:spPr>
          <a:xfrm>
            <a:off x="3868615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1D383F-35A4-D672-CA8F-D3425EF4CC1B}"/>
              </a:ext>
            </a:extLst>
          </p:cNvPr>
          <p:cNvSpPr txBox="1"/>
          <p:nvPr/>
        </p:nvSpPr>
        <p:spPr>
          <a:xfrm>
            <a:off x="-17583" y="668215"/>
            <a:ext cx="120630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dirty="0"/>
              <a:t>A</a:t>
            </a:r>
            <a:r>
              <a:rPr lang="fr-FR" sz="2000" b="1" dirty="0"/>
              <a:t>n </a:t>
            </a:r>
            <a:r>
              <a:rPr lang="fr-FR" sz="2000" b="1" dirty="0" err="1"/>
              <a:t>attempt</a:t>
            </a:r>
            <a:r>
              <a:rPr lang="fr-FR" sz="2000" b="1" dirty="0"/>
              <a:t> to </a:t>
            </a:r>
            <a:r>
              <a:rPr lang="fr-FR" sz="2000" b="1" dirty="0" err="1"/>
              <a:t>regulate</a:t>
            </a:r>
            <a:r>
              <a:rPr lang="fr-FR" sz="2000" b="1" dirty="0"/>
              <a:t> </a:t>
            </a:r>
            <a:r>
              <a:rPr lang="fr-FR" sz="2000" b="1" dirty="0" err="1"/>
              <a:t>TNC’s</a:t>
            </a:r>
            <a:r>
              <a:rPr lang="fr-FR" sz="2000" b="1" dirty="0"/>
              <a:t> </a:t>
            </a:r>
            <a:r>
              <a:rPr lang="fr-FR" sz="2000" b="1" dirty="0" err="1"/>
              <a:t>activities</a:t>
            </a:r>
            <a:r>
              <a:rPr lang="fr-FR" sz="2000" b="1" dirty="0"/>
              <a:t>: 2017 Loi sur le devoir de vigilance (Duty of Vigilance Law)- France</a:t>
            </a:r>
          </a:p>
          <a:p>
            <a:r>
              <a:rPr lang="fr-FR" sz="2000" dirty="0"/>
              <a:t>For </a:t>
            </a:r>
            <a:r>
              <a:rPr lang="fr-FR" sz="2000" dirty="0" err="1"/>
              <a:t>companies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more </a:t>
            </a:r>
            <a:r>
              <a:rPr lang="fr-FR" sz="2000" dirty="0" err="1"/>
              <a:t>than</a:t>
            </a:r>
            <a:r>
              <a:rPr lang="fr-FR" sz="2000" dirty="0"/>
              <a:t> 5000 </a:t>
            </a:r>
            <a:r>
              <a:rPr lang="fr-FR" sz="2000" dirty="0" err="1"/>
              <a:t>employees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HQ in France and 10 000 </a:t>
            </a:r>
            <a:r>
              <a:rPr lang="fr-FR" sz="2000" dirty="0" err="1"/>
              <a:t>employees</a:t>
            </a:r>
            <a:r>
              <a:rPr lang="fr-FR" sz="2000" dirty="0"/>
              <a:t> for </a:t>
            </a:r>
            <a:r>
              <a:rPr lang="fr-FR" sz="2000" dirty="0" err="1"/>
              <a:t>others</a:t>
            </a:r>
            <a:r>
              <a:rPr lang="fr-FR" sz="2000" dirty="0"/>
              <a:t>, </a:t>
            </a:r>
            <a:r>
              <a:rPr lang="fr-FR" sz="2000" u="sng" dirty="0"/>
              <a:t>must </a:t>
            </a:r>
            <a:r>
              <a:rPr lang="fr-FR" sz="2000" u="sng" dirty="0" err="1"/>
              <a:t>publish</a:t>
            </a:r>
            <a:r>
              <a:rPr lang="fr-FR" sz="2000" u="sng" dirty="0"/>
              <a:t> a vigilance plan, </a:t>
            </a:r>
            <a:r>
              <a:rPr lang="fr-FR" sz="2000" dirty="0" err="1"/>
              <a:t>stipulating</a:t>
            </a:r>
            <a:r>
              <a:rPr lang="fr-FR" sz="2000" dirty="0"/>
              <a:t> the </a:t>
            </a:r>
            <a:r>
              <a:rPr lang="fr-FR" sz="2000" dirty="0" err="1"/>
              <a:t>severe</a:t>
            </a:r>
            <a:r>
              <a:rPr lang="fr-FR" sz="2000" dirty="0"/>
              <a:t> </a:t>
            </a:r>
            <a:r>
              <a:rPr lang="fr-FR" sz="2000" dirty="0" err="1"/>
              <a:t>risks</a:t>
            </a:r>
            <a:r>
              <a:rPr lang="fr-FR" sz="2000" dirty="0"/>
              <a:t> in areas of </a:t>
            </a:r>
            <a:r>
              <a:rPr lang="fr-FR" sz="2000" dirty="0" err="1"/>
              <a:t>human</a:t>
            </a:r>
            <a:r>
              <a:rPr lang="fr-FR" sz="2000" dirty="0"/>
              <a:t> </a:t>
            </a:r>
            <a:r>
              <a:rPr lang="fr-FR" sz="2000" dirty="0" err="1"/>
              <a:t>rights</a:t>
            </a:r>
            <a:r>
              <a:rPr lang="fr-FR" sz="2000" dirty="0"/>
              <a:t>, the respect of </a:t>
            </a:r>
            <a:r>
              <a:rPr lang="fr-FR" sz="2000" dirty="0" err="1"/>
              <a:t>liberties</a:t>
            </a:r>
            <a:r>
              <a:rPr lang="fr-FR" sz="2000" dirty="0"/>
              <a:t>, </a:t>
            </a:r>
            <a:r>
              <a:rPr lang="fr-FR" sz="2000" dirty="0" err="1"/>
              <a:t>health</a:t>
            </a:r>
            <a:r>
              <a:rPr lang="fr-FR" sz="2000" dirty="0"/>
              <a:t>, </a:t>
            </a:r>
            <a:r>
              <a:rPr lang="fr-FR" sz="2000" dirty="0" err="1"/>
              <a:t>security</a:t>
            </a:r>
            <a:r>
              <a:rPr lang="fr-FR" sz="2000" dirty="0"/>
              <a:t> of people and respect of the </a:t>
            </a:r>
            <a:r>
              <a:rPr lang="fr-FR" sz="2000" dirty="0" err="1"/>
              <a:t>environment</a:t>
            </a:r>
            <a:r>
              <a:rPr lang="fr-FR" sz="2000" dirty="0"/>
              <a:t>, in all </a:t>
            </a:r>
            <a:r>
              <a:rPr lang="fr-FR" sz="2000" dirty="0" err="1"/>
              <a:t>subisdiaries</a:t>
            </a:r>
            <a:r>
              <a:rPr lang="fr-FR" sz="2000" dirty="0"/>
              <a:t>, </a:t>
            </a:r>
            <a:r>
              <a:rPr lang="fr-FR" sz="2000" dirty="0" err="1"/>
              <a:t>suppliers</a:t>
            </a:r>
            <a:r>
              <a:rPr lang="fr-FR" sz="2000" dirty="0"/>
              <a:t> and </a:t>
            </a:r>
            <a:r>
              <a:rPr lang="fr-FR" sz="2000" dirty="0" err="1"/>
              <a:t>subcontractors</a:t>
            </a:r>
            <a:r>
              <a:rPr lang="fr-FR" sz="2000" dirty="0"/>
              <a:t>. </a:t>
            </a:r>
          </a:p>
          <a:p>
            <a:r>
              <a:rPr lang="fr-FR" sz="2000" dirty="0" err="1"/>
              <a:t>Victims</a:t>
            </a:r>
            <a:r>
              <a:rPr lang="fr-FR" sz="2000" dirty="0"/>
              <a:t> can </a:t>
            </a:r>
            <a:r>
              <a:rPr lang="fr-FR" sz="2000" dirty="0" err="1"/>
              <a:t>send</a:t>
            </a:r>
            <a:r>
              <a:rPr lang="fr-FR" sz="2000" dirty="0"/>
              <a:t> the </a:t>
            </a:r>
            <a:r>
              <a:rPr lang="fr-FR" sz="2000" dirty="0" err="1"/>
              <a:t>company</a:t>
            </a:r>
            <a:r>
              <a:rPr lang="fr-FR" sz="2000" dirty="0"/>
              <a:t> a </a:t>
            </a:r>
            <a:r>
              <a:rPr lang="fr-FR" sz="2000" dirty="0" err="1"/>
              <a:t>formal</a:t>
            </a:r>
            <a:r>
              <a:rPr lang="fr-FR" sz="2000" dirty="0"/>
              <a:t> notice (3 </a:t>
            </a:r>
            <a:r>
              <a:rPr lang="fr-FR" sz="2000" dirty="0" err="1"/>
              <a:t>months</a:t>
            </a:r>
            <a:r>
              <a:rPr lang="fr-FR" sz="2000" dirty="0"/>
              <a:t>), and </a:t>
            </a:r>
            <a:r>
              <a:rPr lang="fr-FR" sz="2000" dirty="0" err="1"/>
              <a:t>assign</a:t>
            </a:r>
            <a:r>
              <a:rPr lang="fr-FR" sz="2000" dirty="0"/>
              <a:t> to </a:t>
            </a:r>
            <a:r>
              <a:rPr lang="fr-FR" sz="2000" dirty="0" err="1"/>
              <a:t>company</a:t>
            </a:r>
            <a:r>
              <a:rPr lang="fr-FR" sz="2000" dirty="0"/>
              <a:t> to court</a:t>
            </a:r>
          </a:p>
          <a:p>
            <a:r>
              <a:rPr lang="fr-FR" sz="2000" dirty="0"/>
              <a:t>1st condamnation of LA Banque Postale in 2023 (for </a:t>
            </a:r>
            <a:r>
              <a:rPr lang="fr-FR" sz="2000" dirty="0" err="1"/>
              <a:t>employing</a:t>
            </a:r>
            <a:r>
              <a:rPr lang="fr-FR" sz="2000" dirty="0"/>
              <a:t> </a:t>
            </a:r>
            <a:r>
              <a:rPr lang="fr-FR" sz="2000" dirty="0" err="1"/>
              <a:t>undocumented</a:t>
            </a:r>
            <a:r>
              <a:rPr lang="fr-FR" sz="2000" dirty="0"/>
              <a:t> immigrants in a </a:t>
            </a:r>
            <a:r>
              <a:rPr lang="fr-FR" sz="2000" dirty="0" err="1"/>
              <a:t>subsidiary</a:t>
            </a:r>
            <a:r>
              <a:rPr lang="fr-FR" sz="2000" dirty="0"/>
              <a:t>)</a:t>
            </a:r>
          </a:p>
          <a:p>
            <a:endParaRPr lang="fr-FR" sz="2000" dirty="0"/>
          </a:p>
          <a:p>
            <a:r>
              <a:rPr lang="fr-FR" sz="2000" u="sng" dirty="0"/>
              <a:t>IN </a:t>
            </a:r>
            <a:r>
              <a:rPr lang="fr-FR" sz="2000" u="sng" dirty="0" err="1"/>
              <a:t>fact</a:t>
            </a:r>
            <a:r>
              <a:rPr lang="fr-FR" sz="2000" u="sng" dirty="0"/>
              <a:t> </a:t>
            </a:r>
            <a:r>
              <a:rPr lang="fr-FR" sz="2000" u="sng" dirty="0" err="1"/>
              <a:t>very</a:t>
            </a:r>
            <a:r>
              <a:rPr lang="fr-FR" sz="2000" u="sng" dirty="0"/>
              <a:t> </a:t>
            </a:r>
            <a:r>
              <a:rPr lang="fr-FR" sz="2000" u="sng" dirty="0" err="1"/>
              <a:t>difficult</a:t>
            </a:r>
            <a:r>
              <a:rPr lang="fr-FR" sz="2000" u="sng" dirty="0"/>
              <a:t> to </a:t>
            </a:r>
            <a:r>
              <a:rPr lang="fr-FR" sz="2000" u="sng" dirty="0" err="1"/>
              <a:t>implement</a:t>
            </a:r>
            <a:r>
              <a:rPr lang="fr-FR" sz="2000" dirty="0"/>
              <a:t>, the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attempts</a:t>
            </a:r>
            <a:r>
              <a:rPr lang="fr-FR" sz="2000" dirty="0"/>
              <a:t> by NGO </a:t>
            </a:r>
            <a:r>
              <a:rPr lang="fr-FR" sz="2000" dirty="0" err="1"/>
              <a:t>dropped</a:t>
            </a:r>
            <a:r>
              <a:rPr lang="fr-FR" sz="2000" dirty="0"/>
              <a:t> in 2023.</a:t>
            </a:r>
          </a:p>
          <a:p>
            <a:endParaRPr lang="fr-FR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err="1"/>
              <a:t>Still</a:t>
            </a:r>
            <a:r>
              <a:rPr lang="fr-FR" sz="2000" dirty="0"/>
              <a:t>, The </a:t>
            </a:r>
            <a:r>
              <a:rPr lang="fr-FR" sz="2000" b="1" dirty="0" err="1"/>
              <a:t>European</a:t>
            </a:r>
            <a:r>
              <a:rPr lang="fr-FR" sz="2000" b="1" dirty="0"/>
              <a:t> </a:t>
            </a:r>
            <a:r>
              <a:rPr lang="fr-FR" sz="2000" b="1" dirty="0" err="1"/>
              <a:t>Parliament</a:t>
            </a:r>
            <a:r>
              <a:rPr lang="fr-FR" sz="2000" b="1" dirty="0"/>
              <a:t> </a:t>
            </a:r>
            <a:r>
              <a:rPr lang="fr-FR" sz="2000" b="1" dirty="0" err="1"/>
              <a:t>passed</a:t>
            </a:r>
            <a:r>
              <a:rPr lang="fr-FR" sz="2000" b="1" dirty="0"/>
              <a:t> the </a:t>
            </a:r>
            <a:r>
              <a:rPr lang="fr-FR" sz="2000" b="1" dirty="0" err="1"/>
              <a:t>law</a:t>
            </a:r>
            <a:r>
              <a:rPr lang="fr-FR" sz="2000" b="1" dirty="0"/>
              <a:t> in April 2024</a:t>
            </a:r>
            <a:r>
              <a:rPr lang="fr-FR" sz="2000" b="1" dirty="0">
                <a:solidFill>
                  <a:schemeClr val="accent1"/>
                </a:solidFill>
              </a:rPr>
              <a:t>: Due diligence </a:t>
            </a:r>
            <a:r>
              <a:rPr lang="fr-FR" sz="2000" b="1" dirty="0"/>
              <a:t>for </a:t>
            </a:r>
            <a:r>
              <a:rPr lang="fr-FR" sz="2000" b="1" dirty="0" err="1"/>
              <a:t>companies</a:t>
            </a:r>
            <a:r>
              <a:rPr lang="fr-FR" sz="2000" b="1" dirty="0"/>
              <a:t> of over 1000 </a:t>
            </a:r>
            <a:r>
              <a:rPr lang="fr-FR" sz="2000" b="1" dirty="0" err="1"/>
              <a:t>employees</a:t>
            </a:r>
            <a:r>
              <a:rPr lang="fr-FR" sz="2000" b="1" dirty="0"/>
              <a:t> and turnover </a:t>
            </a:r>
            <a:r>
              <a:rPr lang="fr-FR" sz="2000" b="1" dirty="0" err="1"/>
              <a:t>higher</a:t>
            </a:r>
            <a:r>
              <a:rPr lang="fr-FR" sz="2000" b="1" dirty="0"/>
              <a:t> </a:t>
            </a:r>
            <a:r>
              <a:rPr lang="fr-FR" sz="2000" b="1" dirty="0" err="1"/>
              <a:t>than</a:t>
            </a:r>
            <a:r>
              <a:rPr lang="fr-FR" sz="2000" b="1" dirty="0"/>
              <a:t> 450Million € </a:t>
            </a:r>
            <a:r>
              <a:rPr lang="fr-FR" sz="2000" dirty="0">
                <a:hlinkClick r:id="rId5"/>
              </a:rPr>
              <a:t>https://www.europarl.europa.eu/news/en/press-room/20240419IPR20585/due-diligence-meps-adopt-rules-for-firms-on-human-rights-and-environment</a:t>
            </a:r>
            <a:endParaRPr lang="fr-FR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hlinkClick r:id="rId6"/>
              </a:rPr>
              <a:t>https://www.youtube.com/watch?v=UTN9S8P7UE4</a:t>
            </a:r>
            <a:endParaRPr lang="fr-FR" sz="2000" dirty="0"/>
          </a:p>
          <a:p>
            <a:pPr marL="342900" indent="-342900">
              <a:buFont typeface="Wingdings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/>
              <a:t>2025 The Omnibus directive: </a:t>
            </a:r>
            <a:r>
              <a:rPr lang="fr-FR" sz="2000" dirty="0" err="1"/>
              <a:t>desire</a:t>
            </a:r>
            <a:r>
              <a:rPr lang="fr-FR" sz="2000" dirty="0"/>
              <a:t> to ‘</a:t>
            </a:r>
            <a:r>
              <a:rPr lang="fr-FR" sz="2000" dirty="0" err="1"/>
              <a:t>simplify</a:t>
            </a:r>
            <a:r>
              <a:rPr lang="fr-FR" sz="2000" dirty="0"/>
              <a:t> EU </a:t>
            </a:r>
            <a:r>
              <a:rPr lang="fr-FR" sz="2000" dirty="0" err="1"/>
              <a:t>regulations</a:t>
            </a:r>
            <a:r>
              <a:rPr lang="fr-FR" sz="2000" dirty="0"/>
              <a:t>’ or </a:t>
            </a:r>
            <a:r>
              <a:rPr lang="fr-FR" sz="2000" dirty="0" err="1"/>
              <a:t>threat</a:t>
            </a:r>
            <a:r>
              <a:rPr lang="fr-FR" sz="2000" dirty="0"/>
              <a:t> of </a:t>
            </a:r>
            <a:r>
              <a:rPr lang="fr-FR" sz="2000" dirty="0" err="1"/>
              <a:t>dismantling</a:t>
            </a:r>
            <a:r>
              <a:rPr lang="fr-FR" sz="2000" dirty="0"/>
              <a:t> the CS3D (</a:t>
            </a:r>
            <a:r>
              <a:rPr lang="fr-FR" sz="2000" dirty="0" err="1"/>
              <a:t>corporate</a:t>
            </a:r>
            <a:r>
              <a:rPr lang="fr-FR" sz="2000" dirty="0"/>
              <a:t> </a:t>
            </a:r>
            <a:r>
              <a:rPr lang="fr-FR" sz="2000" dirty="0" err="1"/>
              <a:t>Sustainability</a:t>
            </a:r>
            <a:r>
              <a:rPr lang="fr-FR" sz="2000" dirty="0"/>
              <a:t> Due Diligence Directive)  /</a:t>
            </a:r>
            <a:r>
              <a:rPr lang="fr-FR" sz="2000" dirty="0" err="1"/>
              <a:t>alignment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Trumpist</a:t>
            </a:r>
            <a:r>
              <a:rPr lang="fr-FR" sz="2000" dirty="0"/>
              <a:t> agenda?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25F3BD-B65F-6B83-422B-27700754E1F4}"/>
              </a:ext>
            </a:extLst>
          </p:cNvPr>
          <p:cNvSpPr txBox="1">
            <a:spLocks noChangeArrowheads="1"/>
          </p:cNvSpPr>
          <p:nvPr/>
        </p:nvSpPr>
        <p:spPr>
          <a:xfrm>
            <a:off x="8874368" y="0"/>
            <a:ext cx="3334561" cy="668215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An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attempt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regulate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TNC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88CB6-3D1A-8063-87D0-B22F6FA2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14:cNvPr>
              <p14:cNvContentPartPr/>
              <p14:nvPr/>
            </p14:nvContentPartPr>
            <p14:xfrm>
              <a:off x="2198174" y="5215058"/>
              <a:ext cx="1800" cy="1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0F1EC7A8-AA03-E854-A161-60F0A7459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9174" y="5206058"/>
                <a:ext cx="19440" cy="194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F61E3B2C-8BBA-2FB4-1ABC-261B6BB3E417}"/>
              </a:ext>
            </a:extLst>
          </p:cNvPr>
          <p:cNvSpPr txBox="1"/>
          <p:nvPr/>
        </p:nvSpPr>
        <p:spPr>
          <a:xfrm>
            <a:off x="131022" y="609213"/>
            <a:ext cx="354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FOREIGN DIRECT INVESTMENT (FDI)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925E60-4CE5-DF45-7C2C-AB6526875D60}"/>
              </a:ext>
            </a:extLst>
          </p:cNvPr>
          <p:cNvSpPr txBox="1"/>
          <p:nvPr/>
        </p:nvSpPr>
        <p:spPr>
          <a:xfrm>
            <a:off x="42528" y="1199464"/>
            <a:ext cx="12135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/>
              <a:t>Definition</a:t>
            </a:r>
            <a:r>
              <a:rPr lang="fr-FR" b="1" dirty="0"/>
              <a:t> </a:t>
            </a:r>
            <a:r>
              <a:rPr lang="fr-FR" dirty="0">
                <a:cs typeface="Arial" panose="020B0604020202020204" pitchFamily="34" charset="0"/>
              </a:rPr>
              <a:t>: </a:t>
            </a:r>
          </a:p>
          <a:p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These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are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investments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made by an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institutional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unit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residing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 one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economy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with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the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aim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of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acquiring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a lasting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interest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 an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institutional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unit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residing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another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economy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, and of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exercising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significant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influence over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its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management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within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the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framework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of a long-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term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 </a:t>
            </a:r>
            <a:r>
              <a:rPr lang="fr-FR" b="0" i="0" u="none" strike="noStrike" dirty="0" err="1">
                <a:effectLst/>
                <a:cs typeface="Arial" panose="020B0604020202020204" pitchFamily="34" charset="0"/>
              </a:rPr>
              <a:t>relationship</a:t>
            </a:r>
            <a:r>
              <a:rPr lang="fr-FR" b="0" i="0" u="none" strike="noStrike" dirty="0">
                <a:effectLst/>
                <a:cs typeface="Arial" panose="020B0604020202020204" pitchFamily="34" charset="0"/>
              </a:rPr>
              <a:t>. (Insee) </a:t>
            </a:r>
          </a:p>
          <a:p>
            <a:r>
              <a:rPr lang="fr-FR" dirty="0">
                <a:cs typeface="Arial" panose="020B0604020202020204" pitchFamily="34" charset="0"/>
              </a:rPr>
              <a:t>Minimum </a:t>
            </a:r>
            <a:r>
              <a:rPr lang="fr-FR" u="sng" dirty="0">
                <a:cs typeface="Arial" panose="020B0604020202020204" pitchFamily="34" charset="0"/>
              </a:rPr>
              <a:t>10% </a:t>
            </a:r>
            <a:r>
              <a:rPr lang="fr-FR" dirty="0">
                <a:cs typeface="Arial" panose="020B0604020202020204" pitchFamily="34" charset="0"/>
              </a:rPr>
              <a:t>of the </a:t>
            </a:r>
            <a:r>
              <a:rPr lang="fr-FR" dirty="0" err="1">
                <a:cs typeface="Arial" panose="020B0604020202020204" pitchFamily="34" charset="0"/>
              </a:rPr>
              <a:t>share</a:t>
            </a:r>
            <a:r>
              <a:rPr lang="fr-FR" dirty="0">
                <a:cs typeface="Arial" panose="020B0604020202020204" pitchFamily="34" charset="0"/>
              </a:rPr>
              <a:t> capital (and the </a:t>
            </a:r>
            <a:r>
              <a:rPr lang="fr-FR" dirty="0" err="1">
                <a:cs typeface="Arial" panose="020B0604020202020204" pitchFamily="34" charset="0"/>
              </a:rPr>
              <a:t>voting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shares</a:t>
            </a:r>
            <a:r>
              <a:rPr lang="fr-FR" dirty="0">
                <a:cs typeface="Arial" panose="020B0604020202020204" pitchFamily="34" charset="0"/>
              </a:rPr>
              <a:t>)</a:t>
            </a:r>
          </a:p>
          <a:p>
            <a:r>
              <a:rPr lang="fr-FR" dirty="0" err="1">
                <a:cs typeface="Arial" panose="020B0604020202020204" pitchFamily="34" charset="0"/>
              </a:rPr>
              <a:t>Involving</a:t>
            </a:r>
            <a:r>
              <a:rPr lang="fr-FR" dirty="0">
                <a:cs typeface="Arial" panose="020B0604020202020204" pitchFamily="34" charset="0"/>
              </a:rPr>
              <a:t> a long-</a:t>
            </a:r>
            <a:r>
              <a:rPr lang="fr-FR" dirty="0" err="1">
                <a:cs typeface="Arial" panose="020B0604020202020204" pitchFamily="34" charset="0"/>
              </a:rPr>
              <a:t>term</a:t>
            </a:r>
            <a:r>
              <a:rPr lang="fr-FR" dirty="0">
                <a:cs typeface="Arial" panose="020B0604020202020204" pitchFamily="34" charset="0"/>
              </a:rPr>
              <a:t> </a:t>
            </a:r>
            <a:r>
              <a:rPr lang="fr-FR" dirty="0" err="1">
                <a:cs typeface="Arial" panose="020B0604020202020204" pitchFamily="34" charset="0"/>
              </a:rPr>
              <a:t>relationship</a:t>
            </a:r>
            <a:r>
              <a:rPr lang="fr-FR" dirty="0">
                <a:cs typeface="Arial" panose="020B0604020202020204" pitchFamily="34" charset="0"/>
              </a:rPr>
              <a:t> and </a:t>
            </a:r>
            <a:r>
              <a:rPr lang="fr-FR" b="1" dirty="0">
                <a:cs typeface="Arial" panose="020B0604020202020204" pitchFamily="34" charset="0"/>
              </a:rPr>
              <a:t>lasting </a:t>
            </a:r>
            <a:r>
              <a:rPr lang="fr-FR" b="1" dirty="0" err="1">
                <a:cs typeface="Arial" panose="020B0604020202020204" pitchFamily="34" charset="0"/>
              </a:rPr>
              <a:t>interest</a:t>
            </a:r>
            <a:r>
              <a:rPr lang="fr-FR" b="1" dirty="0">
                <a:cs typeface="Arial" panose="020B0604020202020204" pitchFamily="34" charset="0"/>
              </a:rPr>
              <a:t> and control</a:t>
            </a:r>
          </a:p>
          <a:p>
            <a:r>
              <a:rPr lang="fr-FR" dirty="0">
                <a:solidFill>
                  <a:srgbClr val="525457"/>
                </a:solidFill>
                <a:cs typeface="Arial" panose="020B0604020202020204" pitchFamily="34" charset="0"/>
              </a:rPr>
              <a:t>‘</a:t>
            </a:r>
            <a:r>
              <a:rPr lang="fr-FR" dirty="0" err="1">
                <a:effectLst/>
                <a:cs typeface="Arial" panose="020B0604020202020204" pitchFamily="34" charset="0"/>
              </a:rPr>
              <a:t>significant</a:t>
            </a:r>
            <a:r>
              <a:rPr lang="fr-FR" dirty="0">
                <a:effectLst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cs typeface="Arial" panose="020B0604020202020204" pitchFamily="34" charset="0"/>
              </a:rPr>
              <a:t>degree</a:t>
            </a:r>
            <a:r>
              <a:rPr lang="fr-FR" dirty="0">
                <a:effectLst/>
                <a:cs typeface="Arial" panose="020B0604020202020204" pitchFamily="34" charset="0"/>
              </a:rPr>
              <a:t> of influence on the management of the </a:t>
            </a:r>
            <a:r>
              <a:rPr lang="fr-FR" dirty="0" err="1">
                <a:effectLst/>
                <a:cs typeface="Arial" panose="020B0604020202020204" pitchFamily="34" charset="0"/>
              </a:rPr>
              <a:t>enterprise</a:t>
            </a:r>
            <a:r>
              <a:rPr lang="fr-FR" dirty="0">
                <a:effectLst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cs typeface="Arial" panose="020B0604020202020204" pitchFamily="34" charset="0"/>
              </a:rPr>
              <a:t>resident</a:t>
            </a:r>
            <a:r>
              <a:rPr lang="fr-FR" dirty="0">
                <a:effectLst/>
                <a:cs typeface="Arial" panose="020B0604020202020204" pitchFamily="34" charset="0"/>
              </a:rPr>
              <a:t> in the </a:t>
            </a:r>
            <a:r>
              <a:rPr lang="fr-FR" dirty="0" err="1">
                <a:effectLst/>
                <a:cs typeface="Arial" panose="020B0604020202020204" pitchFamily="34" charset="0"/>
              </a:rPr>
              <a:t>other</a:t>
            </a:r>
            <a:r>
              <a:rPr lang="fr-FR" dirty="0">
                <a:effectLst/>
                <a:cs typeface="Arial" panose="020B0604020202020204" pitchFamily="34" charset="0"/>
              </a:rPr>
              <a:t> </a:t>
            </a:r>
            <a:r>
              <a:rPr lang="fr-FR" dirty="0" err="1">
                <a:effectLst/>
                <a:cs typeface="Arial" panose="020B0604020202020204" pitchFamily="34" charset="0"/>
              </a:rPr>
              <a:t>economy</a:t>
            </a:r>
            <a:r>
              <a:rPr lang="fr-FR" dirty="0">
                <a:effectLst/>
                <a:cs typeface="Arial" panose="020B0604020202020204" pitchFamily="34" charset="0"/>
              </a:rPr>
              <a:t>.’ </a:t>
            </a:r>
            <a:endParaRPr lang="fr-FR" dirty="0">
              <a:cs typeface="Arial" panose="020B0604020202020204" pitchFamily="34" charset="0"/>
            </a:endParaRP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comprises: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Equity</a:t>
            </a:r>
            <a:r>
              <a:rPr lang="fr-FR" dirty="0"/>
              <a:t> capital (</a:t>
            </a:r>
            <a:r>
              <a:rPr lang="fr-FR" dirty="0" err="1"/>
              <a:t>purchase</a:t>
            </a:r>
            <a:r>
              <a:rPr lang="fr-FR" dirty="0"/>
              <a:t> of </a:t>
            </a:r>
            <a:r>
              <a:rPr lang="fr-FR" dirty="0" err="1"/>
              <a:t>shares</a:t>
            </a:r>
            <a:r>
              <a:rPr lang="fr-FR" dirty="0"/>
              <a:t> in an </a:t>
            </a:r>
            <a:r>
              <a:rPr lang="fr-FR" dirty="0" err="1"/>
              <a:t>enterprise</a:t>
            </a:r>
            <a:r>
              <a:rPr lang="fr-FR" dirty="0"/>
              <a:t> in a country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effectLst/>
              </a:rPr>
              <a:t>Reinvested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earnings</a:t>
            </a:r>
            <a:r>
              <a:rPr lang="fr-FR" dirty="0">
                <a:effectLst/>
              </a:rPr>
              <a:t> (direct </a:t>
            </a:r>
            <a:r>
              <a:rPr lang="fr-FR" dirty="0" err="1">
                <a:effectLst/>
              </a:rPr>
              <a:t>investors</a:t>
            </a:r>
            <a:r>
              <a:rPr lang="fr-FR" dirty="0">
                <a:effectLst/>
              </a:rPr>
              <a:t>’ </a:t>
            </a:r>
            <a:r>
              <a:rPr lang="fr-FR" dirty="0" err="1">
                <a:effectLst/>
              </a:rPr>
              <a:t>share</a:t>
            </a:r>
            <a:r>
              <a:rPr lang="fr-FR" dirty="0">
                <a:effectLst/>
              </a:rPr>
              <a:t> of </a:t>
            </a:r>
            <a:r>
              <a:rPr lang="fr-FR" dirty="0" err="1">
                <a:effectLst/>
              </a:rPr>
              <a:t>earning</a:t>
            </a:r>
            <a:r>
              <a:rPr lang="fr-FR" dirty="0">
                <a:effectLst/>
              </a:rPr>
              <a:t> not </a:t>
            </a:r>
            <a:r>
              <a:rPr lang="fr-FR" dirty="0" err="1">
                <a:effectLst/>
              </a:rPr>
              <a:t>distributed</a:t>
            </a:r>
            <a:r>
              <a:rPr lang="fr-FR" dirty="0">
                <a:effectLst/>
              </a:rPr>
              <a:t> as </a:t>
            </a:r>
            <a:r>
              <a:rPr lang="fr-FR" dirty="0" err="1">
                <a:effectLst/>
              </a:rPr>
              <a:t>dividends</a:t>
            </a:r>
            <a:r>
              <a:rPr lang="fr-FR" dirty="0">
                <a:effectLst/>
              </a:rPr>
              <a:t>, not </a:t>
            </a:r>
            <a:r>
              <a:rPr lang="fr-FR" dirty="0" err="1">
                <a:effectLst/>
              </a:rPr>
              <a:t>remitted</a:t>
            </a:r>
            <a:r>
              <a:rPr lang="fr-FR" dirty="0">
                <a:effectLst/>
              </a:rPr>
              <a:t> to the direct </a:t>
            </a:r>
            <a:r>
              <a:rPr lang="fr-FR" dirty="0" err="1">
                <a:effectLst/>
              </a:rPr>
              <a:t>investor</a:t>
            </a:r>
            <a:r>
              <a:rPr lang="fr-FR" dirty="0">
                <a:effectLst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>
                <a:effectLst/>
              </a:rPr>
              <a:t>Intra-</a:t>
            </a:r>
            <a:r>
              <a:rPr lang="fr-FR" dirty="0" err="1">
                <a:effectLst/>
              </a:rPr>
              <a:t>company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loans</a:t>
            </a:r>
            <a:r>
              <a:rPr lang="fr-FR" dirty="0">
                <a:effectLst/>
              </a:rPr>
              <a:t> (short or </a:t>
            </a:r>
            <a:r>
              <a:rPr lang="fr-FR" dirty="0" err="1">
                <a:effectLst/>
              </a:rPr>
              <a:t>mong-term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borrowing</a:t>
            </a:r>
            <a:r>
              <a:rPr lang="fr-FR" dirty="0">
                <a:effectLst/>
              </a:rPr>
              <a:t> and </a:t>
            </a:r>
            <a:r>
              <a:rPr lang="fr-FR" dirty="0" err="1">
                <a:effectLst/>
              </a:rPr>
              <a:t>lending</a:t>
            </a:r>
            <a:r>
              <a:rPr lang="fr-FR" dirty="0">
                <a:effectLst/>
              </a:rPr>
              <a:t> of </a:t>
            </a:r>
            <a:r>
              <a:rPr lang="fr-FR" dirty="0" err="1">
                <a:effectLst/>
              </a:rPr>
              <a:t>funds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between</a:t>
            </a:r>
            <a:r>
              <a:rPr lang="fr-FR" dirty="0">
                <a:effectLst/>
              </a:rPr>
              <a:t> direct </a:t>
            </a:r>
            <a:r>
              <a:rPr lang="fr-FR" dirty="0" err="1">
                <a:effectLst/>
              </a:rPr>
              <a:t>investors</a:t>
            </a:r>
            <a:r>
              <a:rPr lang="fr-FR" dirty="0">
                <a:effectLst/>
              </a:rPr>
              <a:t> and </a:t>
            </a:r>
            <a:r>
              <a:rPr lang="fr-FR" dirty="0" err="1">
                <a:effectLst/>
              </a:rPr>
              <a:t>subsidiaries</a:t>
            </a:r>
            <a:r>
              <a:rPr lang="fr-FR" dirty="0">
                <a:effectLst/>
              </a:rPr>
              <a:t>)</a:t>
            </a:r>
            <a:endParaRPr lang="fr-FR" dirty="0"/>
          </a:p>
          <a:p>
            <a:endParaRPr lang="fr-FR" dirty="0">
              <a:effectLst/>
            </a:endParaRPr>
          </a:p>
          <a:p>
            <a:r>
              <a:rPr lang="fr-FR" dirty="0"/>
              <a:t>Flows and stocks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err="1"/>
              <a:t>Two</a:t>
            </a:r>
            <a:r>
              <a:rPr lang="fr-FR" b="1" dirty="0"/>
              <a:t> main types of FDI: </a:t>
            </a:r>
            <a:r>
              <a:rPr lang="fr-FR" b="1" dirty="0" err="1"/>
              <a:t>greenfields</a:t>
            </a:r>
            <a:r>
              <a:rPr lang="fr-FR" b="1" dirty="0"/>
              <a:t> and M&amp;A</a:t>
            </a:r>
          </a:p>
          <a:p>
            <a:r>
              <a:rPr lang="fr-FR" b="1" dirty="0"/>
              <a:t>(+ </a:t>
            </a:r>
            <a:r>
              <a:rPr lang="fr-FR" b="1" dirty="0" err="1"/>
              <a:t>springboard</a:t>
            </a:r>
            <a:r>
              <a:rPr lang="fr-FR" b="1" dirty="0"/>
              <a:t> </a:t>
            </a:r>
            <a:r>
              <a:rPr lang="fr-FR" b="1" dirty="0" err="1"/>
              <a:t>strategy</a:t>
            </a:r>
            <a:r>
              <a:rPr lang="fr-FR" b="1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sz="1800" dirty="0">
              <a:effectLst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sz="1800" dirty="0">
              <a:effectLst/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395DF51-903F-255E-CDD3-B244C68E8108}"/>
              </a:ext>
            </a:extLst>
          </p:cNvPr>
          <p:cNvSpPr txBox="1">
            <a:spLocks noChangeArrowheads="1"/>
          </p:cNvSpPr>
          <p:nvPr/>
        </p:nvSpPr>
        <p:spPr>
          <a:xfrm>
            <a:off x="8815760" y="0"/>
            <a:ext cx="3393170" cy="769757"/>
          </a:xfrm>
          <a:prstGeom prst="rect">
            <a:avLst/>
          </a:prstGeom>
          <a:solidFill>
            <a:srgbClr val="00336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fr-FR" dirty="0">
                <a:solidFill>
                  <a:schemeClr val="bg1"/>
                </a:solidFill>
                <a:latin typeface="Arial" charset="0"/>
              </a:rPr>
              <a:t>FDI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3CF192-E169-A07C-B45E-409CECDC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85DD-8040-FB46-AA1A-C79628C3C0E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7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4610</Words>
  <Application>Microsoft Macintosh PowerPoint</Application>
  <PresentationFormat>Grand écran</PresentationFormat>
  <Paragraphs>379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Helvetica</vt:lpstr>
      <vt:lpstr>inherit</vt:lpstr>
      <vt:lpstr>Inter</vt:lpstr>
      <vt:lpstr>Open Sans</vt:lpstr>
      <vt:lpstr>SymbolMT</vt:lpstr>
      <vt:lpstr>TimesNewRomanPSMT</vt:lpstr>
      <vt:lpstr>Wingdings</vt:lpstr>
      <vt:lpstr>Thème Office</vt:lpstr>
      <vt:lpstr>TNC</vt:lpstr>
      <vt:lpstr>TNC</vt:lpstr>
      <vt:lpstr>Présentation PowerPoint</vt:lpstr>
      <vt:lpstr>TNC</vt:lpstr>
      <vt:lpstr>   2023 TNC ranking according to the number of foreign assets</vt:lpstr>
      <vt:lpstr>Ranking of TNC according to turnover in 2022 (excluding financial sector)</vt:lpstr>
      <vt:lpstr>Présentation PowerPoint</vt:lpstr>
      <vt:lpstr>Présentation PowerPoint</vt:lpstr>
      <vt:lpstr>Présentation PowerPoint</vt:lpstr>
      <vt:lpstr>TNC</vt:lpstr>
      <vt:lpstr>FDI according to types of countries</vt:lpstr>
      <vt:lpstr>Présentation PowerPoint</vt:lpstr>
      <vt:lpstr>Présentation PowerPoint</vt:lpstr>
      <vt:lpstr>Présentation PowerPoint</vt:lpstr>
      <vt:lpstr>TNC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Quiz about TNC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260</cp:revision>
  <dcterms:created xsi:type="dcterms:W3CDTF">2024-09-18T15:55:39Z</dcterms:created>
  <dcterms:modified xsi:type="dcterms:W3CDTF">2025-11-12T20:51:58Z</dcterms:modified>
</cp:coreProperties>
</file>