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25"/>
  </p:notesMasterIdLst>
  <p:sldIdLst>
    <p:sldId id="256" r:id="rId2"/>
    <p:sldId id="261" r:id="rId3"/>
    <p:sldId id="262" r:id="rId4"/>
    <p:sldId id="307" r:id="rId5"/>
    <p:sldId id="308" r:id="rId6"/>
    <p:sldId id="309" r:id="rId7"/>
    <p:sldId id="310" r:id="rId8"/>
    <p:sldId id="311" r:id="rId9"/>
    <p:sldId id="266" r:id="rId10"/>
    <p:sldId id="267" r:id="rId11"/>
    <p:sldId id="268" r:id="rId12"/>
    <p:sldId id="321" r:id="rId13"/>
    <p:sldId id="263" r:id="rId14"/>
    <p:sldId id="264" r:id="rId15"/>
    <p:sldId id="269" r:id="rId16"/>
    <p:sldId id="284" r:id="rId17"/>
    <p:sldId id="318" r:id="rId18"/>
    <p:sldId id="315" r:id="rId19"/>
    <p:sldId id="257" r:id="rId20"/>
    <p:sldId id="259" r:id="rId21"/>
    <p:sldId id="260" r:id="rId22"/>
    <p:sldId id="304" r:id="rId23"/>
    <p:sldId id="320" r:id="rId2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50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F4A69C-AEA6-47C3-B274-703A7D85E42C}" type="datetimeFigureOut">
              <a:rPr lang="fr-FR" smtClean="0"/>
              <a:t>26/09/2022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BFF455-7664-4356-B8D7-138CA77BB353}" type="slidenum">
              <a:rPr lang="fr-FR" smtClean="0"/>
              <a:t>‹N°›</a:t>
            </a:fld>
            <a:endParaRPr lang="fr-FR"/>
          </a:p>
        </p:txBody>
      </p:sp>
    </p:spTree>
    <p:extLst>
      <p:ext uri="{BB962C8B-B14F-4D97-AF65-F5344CB8AC3E}">
        <p14:creationId xmlns:p14="http://schemas.microsoft.com/office/powerpoint/2010/main" val="40923887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3BFF455-7664-4356-B8D7-138CA77BB353}" type="slidenum">
              <a:rPr lang="fr-FR" smtClean="0"/>
              <a:t>1</a:t>
            </a:fld>
            <a:endParaRPr lang="fr-FR"/>
          </a:p>
        </p:txBody>
      </p:sp>
    </p:spTree>
    <p:extLst>
      <p:ext uri="{BB962C8B-B14F-4D97-AF65-F5344CB8AC3E}">
        <p14:creationId xmlns:p14="http://schemas.microsoft.com/office/powerpoint/2010/main" val="3534676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3BFF455-7664-4356-B8D7-138CA77BB353}" type="slidenum">
              <a:rPr lang="fr-FR" smtClean="0"/>
              <a:t>2</a:t>
            </a:fld>
            <a:endParaRPr lang="fr-FR"/>
          </a:p>
        </p:txBody>
      </p:sp>
    </p:spTree>
    <p:extLst>
      <p:ext uri="{BB962C8B-B14F-4D97-AF65-F5344CB8AC3E}">
        <p14:creationId xmlns:p14="http://schemas.microsoft.com/office/powerpoint/2010/main" val="20941642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3BFF455-7664-4356-B8D7-138CA77BB353}" type="slidenum">
              <a:rPr lang="fr-FR" smtClean="0"/>
              <a:t>3</a:t>
            </a:fld>
            <a:endParaRPr lang="fr-FR"/>
          </a:p>
        </p:txBody>
      </p:sp>
    </p:spTree>
    <p:extLst>
      <p:ext uri="{BB962C8B-B14F-4D97-AF65-F5344CB8AC3E}">
        <p14:creationId xmlns:p14="http://schemas.microsoft.com/office/powerpoint/2010/main" val="3956998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Ex. Les prélèvements de sang effectués spécifiquement pour la recherche qui sont réalisés par ponction veineuse, périphérique ou capillaire et dont le volume total du prélèvement ne dépasse pas la valeur définie en fonction du poids de la personne</a:t>
            </a:r>
          </a:p>
          <a:p>
            <a:endParaRPr lang="fr-FR" dirty="0"/>
          </a:p>
        </p:txBody>
      </p:sp>
      <p:sp>
        <p:nvSpPr>
          <p:cNvPr id="4" name="Espace réservé du numéro de diapositive 3"/>
          <p:cNvSpPr>
            <a:spLocks noGrp="1"/>
          </p:cNvSpPr>
          <p:nvPr>
            <p:ph type="sldNum" sz="quarter" idx="10"/>
          </p:nvPr>
        </p:nvSpPr>
        <p:spPr/>
        <p:txBody>
          <a:bodyPr/>
          <a:lstStyle/>
          <a:p>
            <a:fld id="{E3BFF455-7664-4356-B8D7-138CA77BB353}" type="slidenum">
              <a:rPr lang="fr-FR" smtClean="0"/>
              <a:t>7</a:t>
            </a:fld>
            <a:endParaRPr lang="fr-FR"/>
          </a:p>
        </p:txBody>
      </p:sp>
    </p:spTree>
    <p:extLst>
      <p:ext uri="{BB962C8B-B14F-4D97-AF65-F5344CB8AC3E}">
        <p14:creationId xmlns:p14="http://schemas.microsoft.com/office/powerpoint/2010/main" val="110165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2362200" y="4038600"/>
            <a:ext cx="6477000" cy="1828800"/>
          </a:xfrm>
        </p:spPr>
        <p:txBody>
          <a:bodyPr anchor="b"/>
          <a:lstStyle>
            <a:lvl1pPr>
              <a:defRPr cap="all" baseline="0"/>
            </a:lvl1pPr>
          </a:lstStyle>
          <a:p>
            <a:r>
              <a:rPr kumimoji="0" lang="fr-FR"/>
              <a:t>Modifiez le style du titre</a:t>
            </a:r>
            <a:endParaRPr kumimoji="0" lang="en-US"/>
          </a:p>
        </p:txBody>
      </p:sp>
      <p:sp>
        <p:nvSpPr>
          <p:cNvPr id="9" name="Sous-titr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Modifiez le style des sous-titres du masque</a:t>
            </a:r>
            <a:endParaRPr kumimoji="0" lang="en-US"/>
          </a:p>
        </p:txBody>
      </p:sp>
      <p:sp>
        <p:nvSpPr>
          <p:cNvPr id="28" name="Espace réservé de la date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A678723-66A6-4085-88A3-0F59F8A1108F}" type="datetime1">
              <a:rPr lang="fr-FR" smtClean="0"/>
              <a:t>26/09/2022</a:t>
            </a:fld>
            <a:endParaRPr lang="fr-FR"/>
          </a:p>
        </p:txBody>
      </p:sp>
      <p:sp>
        <p:nvSpPr>
          <p:cNvPr id="17" name="Espace réservé du pied de page 16"/>
          <p:cNvSpPr>
            <a:spLocks noGrp="1"/>
          </p:cNvSpPr>
          <p:nvPr>
            <p:ph type="ftr" sz="quarter" idx="11"/>
          </p:nvPr>
        </p:nvSpPr>
        <p:spPr>
          <a:xfrm>
            <a:off x="2085393" y="236538"/>
            <a:ext cx="5867400" cy="365125"/>
          </a:xfrm>
        </p:spPr>
        <p:txBody>
          <a:bodyPr/>
          <a:lstStyle>
            <a:lvl1pPr algn="r">
              <a:defRPr>
                <a:solidFill>
                  <a:schemeClr val="tx2"/>
                </a:solidFill>
              </a:defRPr>
            </a:lvl1pPr>
          </a:lstStyle>
          <a:p>
            <a:r>
              <a:rPr lang="fr-FR"/>
              <a:t>F.DOIRET Chargée de mission ERERA, membre CPP</a:t>
            </a:r>
          </a:p>
        </p:txBody>
      </p:sp>
      <p:sp>
        <p:nvSpPr>
          <p:cNvPr id="29" name="Espace réservé du numéro de diapositive 28"/>
          <p:cNvSpPr>
            <a:spLocks noGrp="1"/>
          </p:cNvSpPr>
          <p:nvPr>
            <p:ph type="sldNum" sz="quarter" idx="12"/>
          </p:nvPr>
        </p:nvSpPr>
        <p:spPr>
          <a:xfrm>
            <a:off x="8001000" y="228600"/>
            <a:ext cx="838200" cy="381000"/>
          </a:xfrm>
        </p:spPr>
        <p:txBody>
          <a:bodyPr/>
          <a:lstStyle>
            <a:lvl1pPr>
              <a:defRPr>
                <a:solidFill>
                  <a:schemeClr val="tx2"/>
                </a:solidFill>
              </a:defRPr>
            </a:lvl1pPr>
          </a:lstStyle>
          <a:p>
            <a:fld id="{10345BE6-6A9E-4C6E-8F00-401273C316A5}"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E89B0E2B-7A32-46E0-A183-960485E28DDE}" type="datetime1">
              <a:rPr lang="fr-FR" smtClean="0"/>
              <a:t>26/09/2022</a:t>
            </a:fld>
            <a:endParaRPr lang="fr-FR"/>
          </a:p>
        </p:txBody>
      </p:sp>
      <p:sp>
        <p:nvSpPr>
          <p:cNvPr id="5" name="Espace réservé du pied de page 4"/>
          <p:cNvSpPr>
            <a:spLocks noGrp="1"/>
          </p:cNvSpPr>
          <p:nvPr>
            <p:ph type="ftr" sz="quarter" idx="11"/>
          </p:nvPr>
        </p:nvSpPr>
        <p:spPr/>
        <p:txBody>
          <a:bodyPr/>
          <a:lstStyle/>
          <a:p>
            <a:r>
              <a:rPr lang="fr-FR"/>
              <a:t>F.DOIRET Chargée de mission ERERA, membre CPP</a:t>
            </a:r>
          </a:p>
        </p:txBody>
      </p:sp>
      <p:sp>
        <p:nvSpPr>
          <p:cNvPr id="6" name="Espace réservé du numéro de diapositive 5"/>
          <p:cNvSpPr>
            <a:spLocks noGrp="1"/>
          </p:cNvSpPr>
          <p:nvPr>
            <p:ph type="sldNum" sz="quarter" idx="12"/>
          </p:nvPr>
        </p:nvSpPr>
        <p:spPr/>
        <p:txBody>
          <a:bodyPr/>
          <a:lstStyle/>
          <a:p>
            <a:fld id="{10345BE6-6A9E-4C6E-8F00-401273C316A5}"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1"/>
      </p:bgRef>
    </p:bg>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609600"/>
            <a:ext cx="2057400" cy="5516563"/>
          </a:xfrm>
        </p:spPr>
        <p:txBody>
          <a:bodyPr vert="eaVert"/>
          <a:lstStyle/>
          <a:p>
            <a:r>
              <a:rPr kumimoji="0" lang="fr-FR"/>
              <a:t>Modifiez le style du titre</a:t>
            </a:r>
            <a:endParaRPr kumimoji="0" lang="en-US"/>
          </a:p>
        </p:txBody>
      </p:sp>
      <p:sp>
        <p:nvSpPr>
          <p:cNvPr id="3" name="Espace réservé du texte vertical 2"/>
          <p:cNvSpPr>
            <a:spLocks noGrp="1"/>
          </p:cNvSpPr>
          <p:nvPr>
            <p:ph type="body" orient="vert" idx="1"/>
          </p:nvPr>
        </p:nvSpPr>
        <p:spPr>
          <a:xfrm>
            <a:off x="457200" y="609600"/>
            <a:ext cx="5562600" cy="5516564"/>
          </a:xfrm>
        </p:spPr>
        <p:txBody>
          <a:bodyPr vert="eaVer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a:xfrm>
            <a:off x="6553200" y="6248402"/>
            <a:ext cx="2209800" cy="365125"/>
          </a:xfrm>
        </p:spPr>
        <p:txBody>
          <a:bodyPr/>
          <a:lstStyle/>
          <a:p>
            <a:fld id="{9909073D-2B0C-4EAA-B129-C4EE1BD1065C}" type="datetime1">
              <a:rPr lang="fr-FR" smtClean="0"/>
              <a:t>26/09/2022</a:t>
            </a:fld>
            <a:endParaRPr lang="fr-FR"/>
          </a:p>
        </p:txBody>
      </p:sp>
      <p:sp>
        <p:nvSpPr>
          <p:cNvPr id="5" name="Espace réservé du pied de page 4"/>
          <p:cNvSpPr>
            <a:spLocks noGrp="1"/>
          </p:cNvSpPr>
          <p:nvPr>
            <p:ph type="ftr" sz="quarter" idx="11"/>
          </p:nvPr>
        </p:nvSpPr>
        <p:spPr>
          <a:xfrm>
            <a:off x="457201" y="6248207"/>
            <a:ext cx="5573483" cy="365125"/>
          </a:xfrm>
        </p:spPr>
        <p:txBody>
          <a:bodyPr/>
          <a:lstStyle/>
          <a:p>
            <a:r>
              <a:rPr lang="fr-FR"/>
              <a:t>F.DOIRET Chargée de mission ERERA, membre CPP</a:t>
            </a: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rot="5400000">
            <a:off x="5989638" y="144462"/>
            <a:ext cx="533400" cy="244476"/>
          </a:xfrm>
        </p:spPr>
        <p:txBody>
          <a:bodyPr/>
          <a:lstStyle/>
          <a:p>
            <a:fld id="{10345BE6-6A9E-4C6E-8F00-401273C316A5}"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kumimoji="0" lang="fr-FR"/>
              <a:t>Modifiez le style du titre</a:t>
            </a:r>
            <a:endParaRPr kumimoji="0" lang="en-US"/>
          </a:p>
        </p:txBody>
      </p:sp>
      <p:sp>
        <p:nvSpPr>
          <p:cNvPr id="4" name="Espace réservé de la date 3"/>
          <p:cNvSpPr>
            <a:spLocks noGrp="1"/>
          </p:cNvSpPr>
          <p:nvPr>
            <p:ph type="dt" sz="half" idx="10"/>
          </p:nvPr>
        </p:nvSpPr>
        <p:spPr/>
        <p:txBody>
          <a:bodyPr/>
          <a:lstStyle/>
          <a:p>
            <a:fld id="{34467D72-085A-42B1-AB17-EC8DADB51936}" type="datetime1">
              <a:rPr lang="fr-FR" smtClean="0"/>
              <a:t>26/09/2022</a:t>
            </a:fld>
            <a:endParaRPr lang="fr-FR"/>
          </a:p>
        </p:txBody>
      </p:sp>
      <p:sp>
        <p:nvSpPr>
          <p:cNvPr id="5" name="Espace réservé du pied de page 4"/>
          <p:cNvSpPr>
            <a:spLocks noGrp="1"/>
          </p:cNvSpPr>
          <p:nvPr>
            <p:ph type="ftr" sz="quarter" idx="11"/>
          </p:nvPr>
        </p:nvSpPr>
        <p:spPr/>
        <p:txBody>
          <a:bodyPr/>
          <a:lstStyle/>
          <a:p>
            <a:r>
              <a:rPr lang="fr-FR"/>
              <a:t>F.DOIRET Chargée de mission ERERA, membre CPP</a:t>
            </a:r>
          </a:p>
        </p:txBody>
      </p:sp>
      <p:sp>
        <p:nvSpPr>
          <p:cNvPr id="6" name="Espace réservé du numéro de diapositive 5"/>
          <p:cNvSpPr>
            <a:spLocks noGrp="1"/>
          </p:cNvSpPr>
          <p:nvPr>
            <p:ph type="sldNum" sz="quarter" idx="12"/>
          </p:nvPr>
        </p:nvSpPr>
        <p:spPr/>
        <p:txBody>
          <a:bodyPr/>
          <a:lstStyle>
            <a:lvl1pPr>
              <a:defRPr>
                <a:solidFill>
                  <a:srgbClr val="FFFFFF"/>
                </a:solidFill>
              </a:defRPr>
            </a:lvl1pPr>
          </a:lstStyle>
          <a:p>
            <a:fld id="{10345BE6-6A9E-4C6E-8F00-401273C316A5}" type="slidenum">
              <a:rPr lang="fr-FR" smtClean="0"/>
              <a:t>‹N°›</a:t>
            </a:fld>
            <a:endParaRPr lang="fr-FR"/>
          </a:p>
        </p:txBody>
      </p:sp>
      <p:sp>
        <p:nvSpPr>
          <p:cNvPr id="8" name="Espace réservé du contenu 7"/>
          <p:cNvSpPr>
            <a:spLocks noGrp="1"/>
          </p:cNvSpPr>
          <p:nvPr>
            <p:ph sz="quarter" idx="1"/>
          </p:nvPr>
        </p:nvSpPr>
        <p:spPr>
          <a:xfrm>
            <a:off x="612648" y="1600200"/>
            <a:ext cx="8153400" cy="4495800"/>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Modifiez les styles du texte du masque</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fr-FR"/>
              <a:t>Modifiez le style du titre</a:t>
            </a:r>
            <a:endParaRPr kumimoji="0" lang="en-US"/>
          </a:p>
        </p:txBody>
      </p:sp>
      <p:sp>
        <p:nvSpPr>
          <p:cNvPr id="12" name="Espace réservé de la date 11"/>
          <p:cNvSpPr>
            <a:spLocks noGrp="1"/>
          </p:cNvSpPr>
          <p:nvPr>
            <p:ph type="dt" sz="half" idx="10"/>
          </p:nvPr>
        </p:nvSpPr>
        <p:spPr/>
        <p:txBody>
          <a:bodyPr/>
          <a:lstStyle/>
          <a:p>
            <a:fld id="{51201FA7-7332-4E0A-9B22-73D1AFED7895}" type="datetime1">
              <a:rPr lang="fr-FR" smtClean="0"/>
              <a:t>26/09/2022</a:t>
            </a:fld>
            <a:endParaRPr lang="fr-FR"/>
          </a:p>
        </p:txBody>
      </p:sp>
      <p:sp>
        <p:nvSpPr>
          <p:cNvPr id="13" name="Espace réservé du numéro de diapositive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10345BE6-6A9E-4C6E-8F00-401273C316A5}" type="slidenum">
              <a:rPr lang="fr-FR" smtClean="0"/>
              <a:t>‹N°›</a:t>
            </a:fld>
            <a:endParaRPr lang="fr-FR"/>
          </a:p>
        </p:txBody>
      </p:sp>
      <p:sp>
        <p:nvSpPr>
          <p:cNvPr id="14" name="Espace réservé du pied de page 13"/>
          <p:cNvSpPr>
            <a:spLocks noGrp="1"/>
          </p:cNvSpPr>
          <p:nvPr>
            <p:ph type="ftr" sz="quarter" idx="12"/>
          </p:nvPr>
        </p:nvSpPr>
        <p:spPr/>
        <p:txBody>
          <a:bodyPr/>
          <a:lstStyle/>
          <a:p>
            <a:r>
              <a:rPr lang="fr-FR"/>
              <a:t>F.DOIRET Chargée de mission ERERA, membre CPP</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9" name="Espace réservé du contenu 8"/>
          <p:cNvSpPr>
            <a:spLocks noGrp="1"/>
          </p:cNvSpPr>
          <p:nvPr>
            <p:ph sz="quarter" idx="1"/>
          </p:nvPr>
        </p:nvSpPr>
        <p:spPr>
          <a:xfrm>
            <a:off x="609600" y="1589567"/>
            <a:ext cx="3886200" cy="4572000"/>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1" name="Espace réservé du contenu 10"/>
          <p:cNvSpPr>
            <a:spLocks noGrp="1"/>
          </p:cNvSpPr>
          <p:nvPr>
            <p:ph sz="quarter" idx="2"/>
          </p:nvPr>
        </p:nvSpPr>
        <p:spPr>
          <a:xfrm>
            <a:off x="4844901" y="1589567"/>
            <a:ext cx="3886200" cy="4572000"/>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8" name="Espace réservé de la date 7"/>
          <p:cNvSpPr>
            <a:spLocks noGrp="1"/>
          </p:cNvSpPr>
          <p:nvPr>
            <p:ph type="dt" sz="half" idx="15"/>
          </p:nvPr>
        </p:nvSpPr>
        <p:spPr/>
        <p:txBody>
          <a:bodyPr rtlCol="0"/>
          <a:lstStyle/>
          <a:p>
            <a:fld id="{1735ADAE-3EC4-48CB-A22B-EDFFDB96176B}" type="datetime1">
              <a:rPr lang="fr-FR" smtClean="0"/>
              <a:t>26/09/2022</a:t>
            </a:fld>
            <a:endParaRPr lang="fr-FR"/>
          </a:p>
        </p:txBody>
      </p:sp>
      <p:sp>
        <p:nvSpPr>
          <p:cNvPr id="10" name="Espace réservé du numéro de diapositive 9"/>
          <p:cNvSpPr>
            <a:spLocks noGrp="1"/>
          </p:cNvSpPr>
          <p:nvPr>
            <p:ph type="sldNum" sz="quarter" idx="16"/>
          </p:nvPr>
        </p:nvSpPr>
        <p:spPr/>
        <p:txBody>
          <a:bodyPr rtlCol="0"/>
          <a:lstStyle/>
          <a:p>
            <a:fld id="{10345BE6-6A9E-4C6E-8F00-401273C316A5}" type="slidenum">
              <a:rPr lang="fr-FR" smtClean="0"/>
              <a:t>‹N°›</a:t>
            </a:fld>
            <a:endParaRPr lang="fr-FR"/>
          </a:p>
        </p:txBody>
      </p:sp>
      <p:sp>
        <p:nvSpPr>
          <p:cNvPr id="12" name="Espace réservé du pied de page 11"/>
          <p:cNvSpPr>
            <a:spLocks noGrp="1"/>
          </p:cNvSpPr>
          <p:nvPr>
            <p:ph type="ftr" sz="quarter" idx="17"/>
          </p:nvPr>
        </p:nvSpPr>
        <p:spPr/>
        <p:txBody>
          <a:bodyPr rtlCol="0"/>
          <a:lstStyle/>
          <a:p>
            <a:r>
              <a:rPr lang="fr-FR"/>
              <a:t>F.DOIRET Chargée de mission ERERA, membre CPP</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33400" y="273050"/>
            <a:ext cx="8153400" cy="869950"/>
          </a:xfrm>
        </p:spPr>
        <p:txBody>
          <a:bodyPr anchor="ctr"/>
          <a:lstStyle>
            <a:lvl1pPr>
              <a:defRPr/>
            </a:lvl1pPr>
          </a:lstStyle>
          <a:p>
            <a:r>
              <a:rPr kumimoji="0" lang="fr-FR"/>
              <a:t>Modifiez le style du titre</a:t>
            </a:r>
            <a:endParaRPr kumimoji="0" lang="en-US"/>
          </a:p>
        </p:txBody>
      </p:sp>
      <p:sp>
        <p:nvSpPr>
          <p:cNvPr id="11" name="Espace réservé du contenu 10"/>
          <p:cNvSpPr>
            <a:spLocks noGrp="1"/>
          </p:cNvSpPr>
          <p:nvPr>
            <p:ph sz="quarter" idx="2"/>
          </p:nvPr>
        </p:nvSpPr>
        <p:spPr>
          <a:xfrm>
            <a:off x="609600" y="2438400"/>
            <a:ext cx="3886200" cy="3581400"/>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quarter" idx="4"/>
          </p:nvPr>
        </p:nvSpPr>
        <p:spPr>
          <a:xfrm>
            <a:off x="4800600" y="2438400"/>
            <a:ext cx="3886200" cy="3581400"/>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0" name="Espace réservé de la date 9"/>
          <p:cNvSpPr>
            <a:spLocks noGrp="1"/>
          </p:cNvSpPr>
          <p:nvPr>
            <p:ph type="dt" sz="half" idx="15"/>
          </p:nvPr>
        </p:nvSpPr>
        <p:spPr/>
        <p:txBody>
          <a:bodyPr rtlCol="0"/>
          <a:lstStyle/>
          <a:p>
            <a:fld id="{B0C220C0-A5A3-4EC9-958E-FF91A9117141}" type="datetime1">
              <a:rPr lang="fr-FR" smtClean="0"/>
              <a:t>26/09/2022</a:t>
            </a:fld>
            <a:endParaRPr lang="fr-FR"/>
          </a:p>
        </p:txBody>
      </p:sp>
      <p:sp>
        <p:nvSpPr>
          <p:cNvPr id="12" name="Espace réservé du numéro de diapositive 11"/>
          <p:cNvSpPr>
            <a:spLocks noGrp="1"/>
          </p:cNvSpPr>
          <p:nvPr>
            <p:ph type="sldNum" sz="quarter" idx="16"/>
          </p:nvPr>
        </p:nvSpPr>
        <p:spPr/>
        <p:txBody>
          <a:bodyPr rtlCol="0"/>
          <a:lstStyle/>
          <a:p>
            <a:fld id="{10345BE6-6A9E-4C6E-8F00-401273C316A5}" type="slidenum">
              <a:rPr lang="fr-FR" smtClean="0"/>
              <a:t>‹N°›</a:t>
            </a:fld>
            <a:endParaRPr lang="fr-FR"/>
          </a:p>
        </p:txBody>
      </p:sp>
      <p:sp>
        <p:nvSpPr>
          <p:cNvPr id="14" name="Espace réservé du pied de page 13"/>
          <p:cNvSpPr>
            <a:spLocks noGrp="1"/>
          </p:cNvSpPr>
          <p:nvPr>
            <p:ph type="ftr" sz="quarter" idx="17"/>
          </p:nvPr>
        </p:nvSpPr>
        <p:spPr/>
        <p:txBody>
          <a:bodyPr rtlCol="0"/>
          <a:lstStyle/>
          <a:p>
            <a:r>
              <a:rPr lang="fr-FR"/>
              <a:t>F.DOIRET Chargée de mission ERERA, membre CPP</a:t>
            </a:r>
          </a:p>
        </p:txBody>
      </p:sp>
      <p:sp>
        <p:nvSpPr>
          <p:cNvPr id="16" name="Espace réservé du texte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fr-FR"/>
              <a:t>Modifiez les styles du texte du masque</a:t>
            </a:r>
          </a:p>
        </p:txBody>
      </p:sp>
      <p:sp>
        <p:nvSpPr>
          <p:cNvPr id="15" name="Espace réservé du texte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fr-FR"/>
              <a:t>Modifiez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3" name="Espace réservé de la date 2"/>
          <p:cNvSpPr>
            <a:spLocks noGrp="1"/>
          </p:cNvSpPr>
          <p:nvPr>
            <p:ph type="dt" sz="half" idx="10"/>
          </p:nvPr>
        </p:nvSpPr>
        <p:spPr/>
        <p:txBody>
          <a:bodyPr/>
          <a:lstStyle/>
          <a:p>
            <a:fld id="{1C863DF0-6192-4E58-90B8-FB3BF46D11D0}" type="datetime1">
              <a:rPr lang="fr-FR" smtClean="0"/>
              <a:t>26/09/2022</a:t>
            </a:fld>
            <a:endParaRPr lang="fr-FR"/>
          </a:p>
        </p:txBody>
      </p:sp>
      <p:sp>
        <p:nvSpPr>
          <p:cNvPr id="4" name="Espace réservé du pied de page 3"/>
          <p:cNvSpPr>
            <a:spLocks noGrp="1"/>
          </p:cNvSpPr>
          <p:nvPr>
            <p:ph type="ftr" sz="quarter" idx="11"/>
          </p:nvPr>
        </p:nvSpPr>
        <p:spPr/>
        <p:txBody>
          <a:bodyPr/>
          <a:lstStyle/>
          <a:p>
            <a:r>
              <a:rPr lang="fr-FR"/>
              <a:t>F.DOIRET Chargée de mission ERERA, membre CPP</a:t>
            </a:r>
          </a:p>
        </p:txBody>
      </p:sp>
      <p:sp>
        <p:nvSpPr>
          <p:cNvPr id="5" name="Espace réservé du numéro de diapositive 4"/>
          <p:cNvSpPr>
            <a:spLocks noGrp="1"/>
          </p:cNvSpPr>
          <p:nvPr>
            <p:ph type="sldNum" sz="quarter" idx="12"/>
          </p:nvPr>
        </p:nvSpPr>
        <p:spPr/>
        <p:txBody>
          <a:bodyPr/>
          <a:lstStyle>
            <a:lvl1pPr>
              <a:defRPr>
                <a:solidFill>
                  <a:srgbClr val="FFFFFF"/>
                </a:solidFill>
              </a:defRPr>
            </a:lvl1pPr>
          </a:lstStyle>
          <a:p>
            <a:fld id="{10345BE6-6A9E-4C6E-8F00-401273C316A5}"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E1CAE6B-0897-4A10-B052-15DA7A722978}" type="datetime1">
              <a:rPr lang="fr-FR" smtClean="0"/>
              <a:t>26/09/2022</a:t>
            </a:fld>
            <a:endParaRPr lang="fr-FR"/>
          </a:p>
        </p:txBody>
      </p:sp>
      <p:sp>
        <p:nvSpPr>
          <p:cNvPr id="3" name="Espace réservé du pied de page 2"/>
          <p:cNvSpPr>
            <a:spLocks noGrp="1"/>
          </p:cNvSpPr>
          <p:nvPr>
            <p:ph type="ftr" sz="quarter" idx="11"/>
          </p:nvPr>
        </p:nvSpPr>
        <p:spPr/>
        <p:txBody>
          <a:bodyPr/>
          <a:lstStyle/>
          <a:p>
            <a:r>
              <a:rPr lang="fr-FR"/>
              <a:t>F.DOIRET Chargée de mission ERERA, membre CPP</a:t>
            </a:r>
          </a:p>
        </p:txBody>
      </p:sp>
      <p:sp>
        <p:nvSpPr>
          <p:cNvPr id="4" name="Espace réservé du numéro de diapositive 3"/>
          <p:cNvSpPr>
            <a:spLocks noGrp="1"/>
          </p:cNvSpPr>
          <p:nvPr>
            <p:ph type="sldNum" sz="quarter" idx="12"/>
          </p:nvPr>
        </p:nvSpPr>
        <p:spPr>
          <a:xfrm>
            <a:off x="0" y="6248400"/>
            <a:ext cx="533400" cy="381000"/>
          </a:xfrm>
        </p:spPr>
        <p:txBody>
          <a:bodyPr/>
          <a:lstStyle>
            <a:lvl1pPr>
              <a:defRPr>
                <a:solidFill>
                  <a:schemeClr val="tx2"/>
                </a:solidFill>
              </a:defRPr>
            </a:lvl1pPr>
          </a:lstStyle>
          <a:p>
            <a:fld id="{10345BE6-6A9E-4C6E-8F00-401273C316A5}"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8077200" cy="869950"/>
          </a:xfrm>
        </p:spPr>
        <p:txBody>
          <a:bodyPr anchor="ctr"/>
          <a:lstStyle>
            <a:lvl1pPr algn="l">
              <a:buNone/>
              <a:defRPr sz="4400" b="0"/>
            </a:lvl1pPr>
          </a:lstStyle>
          <a:p>
            <a:r>
              <a:rPr kumimoji="0" lang="fr-FR"/>
              <a:t>Modifiez le style du titre</a:t>
            </a:r>
            <a:endParaRPr kumimoji="0" lang="en-US"/>
          </a:p>
        </p:txBody>
      </p:sp>
      <p:sp>
        <p:nvSpPr>
          <p:cNvPr id="5" name="Espace réservé de la date 4"/>
          <p:cNvSpPr>
            <a:spLocks noGrp="1"/>
          </p:cNvSpPr>
          <p:nvPr>
            <p:ph type="dt" sz="half" idx="10"/>
          </p:nvPr>
        </p:nvSpPr>
        <p:spPr/>
        <p:txBody>
          <a:bodyPr/>
          <a:lstStyle/>
          <a:p>
            <a:fld id="{E0115B03-A5FE-440D-8299-E8445093BC2C}" type="datetime1">
              <a:rPr lang="fr-FR" smtClean="0"/>
              <a:t>26/09/2022</a:t>
            </a:fld>
            <a:endParaRPr lang="fr-FR"/>
          </a:p>
        </p:txBody>
      </p:sp>
      <p:sp>
        <p:nvSpPr>
          <p:cNvPr id="6" name="Espace réservé du pied de page 5"/>
          <p:cNvSpPr>
            <a:spLocks noGrp="1"/>
          </p:cNvSpPr>
          <p:nvPr>
            <p:ph type="ftr" sz="quarter" idx="11"/>
          </p:nvPr>
        </p:nvSpPr>
        <p:spPr/>
        <p:txBody>
          <a:bodyPr/>
          <a:lstStyle/>
          <a:p>
            <a:r>
              <a:rPr lang="fr-FR"/>
              <a:t>F.DOIRET Chargée de mission ERERA, membre CPP</a:t>
            </a:r>
          </a:p>
        </p:txBody>
      </p:sp>
      <p:sp>
        <p:nvSpPr>
          <p:cNvPr id="7" name="Espace réservé du numéro de diapositive 6"/>
          <p:cNvSpPr>
            <a:spLocks noGrp="1"/>
          </p:cNvSpPr>
          <p:nvPr>
            <p:ph type="sldNum" sz="quarter" idx="12"/>
          </p:nvPr>
        </p:nvSpPr>
        <p:spPr/>
        <p:txBody>
          <a:bodyPr/>
          <a:lstStyle>
            <a:lvl1pPr>
              <a:defRPr>
                <a:solidFill>
                  <a:srgbClr val="FFFFFF"/>
                </a:solidFill>
              </a:defRPr>
            </a:lvl1pPr>
          </a:lstStyle>
          <a:p>
            <a:fld id="{10345BE6-6A9E-4C6E-8F00-401273C316A5}" type="slidenum">
              <a:rPr lang="fr-FR" smtClean="0"/>
              <a:t>‹N°›</a:t>
            </a:fld>
            <a:endParaRPr lang="fr-FR"/>
          </a:p>
        </p:txBody>
      </p:sp>
      <p:sp>
        <p:nvSpPr>
          <p:cNvPr id="3" name="Espace réservé du texte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a:t>Modifiez les styles du texte du masque</a:t>
            </a:r>
          </a:p>
        </p:txBody>
      </p:sp>
      <p:sp>
        <p:nvSpPr>
          <p:cNvPr id="9" name="Espace réservé du contenu 8"/>
          <p:cNvSpPr>
            <a:spLocks noGrp="1"/>
          </p:cNvSpPr>
          <p:nvPr>
            <p:ph sz="quarter" idx="1"/>
          </p:nvPr>
        </p:nvSpPr>
        <p:spPr>
          <a:xfrm>
            <a:off x="2362200" y="1752600"/>
            <a:ext cx="6400800" cy="4419600"/>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3">
        <a:schemeClr val="bg2"/>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a:t>Modifiez les styles du texte du masque</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fr-FR"/>
              <a:t>Modifiez le style du titre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Espace réservé de la date 11"/>
          <p:cNvSpPr>
            <a:spLocks noGrp="1"/>
          </p:cNvSpPr>
          <p:nvPr>
            <p:ph type="dt" sz="half" idx="10"/>
          </p:nvPr>
        </p:nvSpPr>
        <p:spPr>
          <a:xfrm>
            <a:off x="6248400" y="6248400"/>
            <a:ext cx="2667000" cy="365125"/>
          </a:xfrm>
        </p:spPr>
        <p:txBody>
          <a:bodyPr rtlCol="0"/>
          <a:lstStyle/>
          <a:p>
            <a:fld id="{34F12272-E33B-4306-B7C4-FD116CB256A7}" type="datetime1">
              <a:rPr lang="fr-FR" smtClean="0"/>
              <a:t>26/09/2022</a:t>
            </a:fld>
            <a:endParaRPr lang="fr-FR"/>
          </a:p>
        </p:txBody>
      </p:sp>
      <p:sp>
        <p:nvSpPr>
          <p:cNvPr id="13" name="Espace réservé du numéro de diapositive 12"/>
          <p:cNvSpPr>
            <a:spLocks noGrp="1"/>
          </p:cNvSpPr>
          <p:nvPr>
            <p:ph type="sldNum" sz="quarter" idx="11"/>
          </p:nvPr>
        </p:nvSpPr>
        <p:spPr>
          <a:xfrm>
            <a:off x="0" y="4667249"/>
            <a:ext cx="1447800" cy="663578"/>
          </a:xfrm>
        </p:spPr>
        <p:txBody>
          <a:bodyPr rtlCol="0"/>
          <a:lstStyle>
            <a:lvl1pPr>
              <a:defRPr sz="2800"/>
            </a:lvl1pPr>
          </a:lstStyle>
          <a:p>
            <a:fld id="{10345BE6-6A9E-4C6E-8F00-401273C316A5}" type="slidenum">
              <a:rPr lang="fr-FR" smtClean="0"/>
              <a:t>‹N°›</a:t>
            </a:fld>
            <a:endParaRPr lang="fr-FR"/>
          </a:p>
        </p:txBody>
      </p:sp>
      <p:sp>
        <p:nvSpPr>
          <p:cNvPr id="14" name="Espace réservé du pied de page 13"/>
          <p:cNvSpPr>
            <a:spLocks noGrp="1"/>
          </p:cNvSpPr>
          <p:nvPr>
            <p:ph type="ftr" sz="quarter" idx="12"/>
          </p:nvPr>
        </p:nvSpPr>
        <p:spPr>
          <a:xfrm>
            <a:off x="1600200" y="6248206"/>
            <a:ext cx="4572000" cy="365125"/>
          </a:xfrm>
        </p:spPr>
        <p:txBody>
          <a:bodyPr rtlCol="0"/>
          <a:lstStyle/>
          <a:p>
            <a:r>
              <a:rPr lang="fr-FR"/>
              <a:t>F.DOIRET Chargée de mission ERERA, membre CPP</a:t>
            </a:r>
          </a:p>
        </p:txBody>
      </p:sp>
      <p:sp>
        <p:nvSpPr>
          <p:cNvPr id="3" name="Espace réservé pour une image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fr-FR"/>
              <a:t>Cliquez sur l'icône pour ajouter une image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609600" y="228600"/>
            <a:ext cx="8153400" cy="990600"/>
          </a:xfrm>
          <a:prstGeom prst="rect">
            <a:avLst/>
          </a:prstGeom>
        </p:spPr>
        <p:txBody>
          <a:bodyPr vert="horz" anchor="ctr">
            <a:normAutofit/>
          </a:bodyPr>
          <a:lstStyle/>
          <a:p>
            <a:r>
              <a:rPr kumimoji="0" lang="fr-FR"/>
              <a:t>Modifiez le style du titre</a:t>
            </a:r>
            <a:endParaRPr kumimoji="0" lang="en-US"/>
          </a:p>
        </p:txBody>
      </p:sp>
      <p:sp>
        <p:nvSpPr>
          <p:cNvPr id="13" name="Espace réservé du texte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fr-FR"/>
              <a:t>Modifiez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50634DE1-56DC-4476-8C2E-3A571CFF5693}" type="datetime1">
              <a:rPr lang="fr-FR" smtClean="0"/>
              <a:t>26/09/2022</a:t>
            </a:fld>
            <a:endParaRPr lang="fr-FR"/>
          </a:p>
        </p:txBody>
      </p:sp>
      <p:sp>
        <p:nvSpPr>
          <p:cNvPr id="3" name="Espace réservé du pied de page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r>
              <a:rPr lang="fr-FR"/>
              <a:t>F.DOIRET Chargée de mission ERERA, membre CPP</a:t>
            </a: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10345BE6-6A9E-4C6E-8F00-401273C316A5}"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sldNum="0" hd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legifrance.gouv.fr/affichCodeArticle.do?cidTexte=LEGITEXT000006072665&amp;idArticle=LEGIARTI000006685825&amp;dateTexte=&amp;categorieLien=cid"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legifrance.gouv.fr/affichCodeArticle.do?cidTexte=LEGITEXT000006072665&amp;idArticle=LEGIARTI000006685825&amp;dateTexte=&amp;categorieLien=cid"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legifrance.gouv.fr/affichCodeArticle.do?cidTexte=LEGITEXT000006072665&amp;idArticle=LEGIARTI000006685835&amp;dateTexte=&amp;categorieLien=cid"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legifrance.gouv.fr/affichCodeArticle.do?cidTexte=LEGITEXT000006072665&amp;idArticle=LEGIARTI000006685825&amp;dateTexte=&amp;categorieLien=cid"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412777"/>
            <a:ext cx="7772400" cy="3600400"/>
          </a:xfrm>
        </p:spPr>
        <p:txBody>
          <a:bodyPr>
            <a:normAutofit fontScale="90000"/>
          </a:bodyPr>
          <a:lstStyle/>
          <a:p>
            <a:pPr algn="ctr"/>
            <a:r>
              <a:rPr lang="fr-FR" sz="4000" dirty="0"/>
              <a:t>La recherche bio médicale: rôle des comites de protection de la personne</a:t>
            </a:r>
            <a:br>
              <a:rPr lang="fr-FR" sz="4000" dirty="0"/>
            </a:br>
            <a:br>
              <a:rPr lang="fr-FR" sz="4000" dirty="0"/>
            </a:br>
            <a:r>
              <a:rPr lang="fr-FR" sz="4000" dirty="0"/>
              <a:t>Analyse éthique</a:t>
            </a:r>
            <a:br>
              <a:rPr lang="fr-FR" sz="4000" dirty="0"/>
            </a:br>
            <a:r>
              <a:rPr lang="fr-FR" sz="4000" dirty="0"/>
              <a:t>par les CPP</a:t>
            </a:r>
            <a:endParaRPr lang="fr-FR" sz="3600" dirty="0"/>
          </a:p>
        </p:txBody>
      </p:sp>
      <p:sp>
        <p:nvSpPr>
          <p:cNvPr id="4" name="Espace réservé du pied de page 3"/>
          <p:cNvSpPr>
            <a:spLocks noGrp="1"/>
          </p:cNvSpPr>
          <p:nvPr>
            <p:ph type="ftr" sz="quarter" idx="11"/>
          </p:nvPr>
        </p:nvSpPr>
        <p:spPr/>
        <p:txBody>
          <a:bodyPr/>
          <a:lstStyle/>
          <a:p>
            <a:r>
              <a:rPr lang="fr-FR" dirty="0"/>
              <a:t>F.DOIRET Chargée de mission ERERA, directrice réseau de santé</a:t>
            </a:r>
          </a:p>
        </p:txBody>
      </p:sp>
    </p:spTree>
    <p:extLst>
      <p:ext uri="{BB962C8B-B14F-4D97-AF65-F5344CB8AC3E}">
        <p14:creationId xmlns:p14="http://schemas.microsoft.com/office/powerpoint/2010/main" val="1387321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42920"/>
          </a:xfrm>
        </p:spPr>
        <p:txBody>
          <a:bodyPr>
            <a:noAutofit/>
          </a:bodyPr>
          <a:lstStyle/>
          <a:p>
            <a:r>
              <a:rPr lang="fr-FR" dirty="0"/>
              <a:t>LES CAS PARTICULIERS</a:t>
            </a:r>
          </a:p>
        </p:txBody>
      </p:sp>
      <p:sp>
        <p:nvSpPr>
          <p:cNvPr id="3" name="Espace réservé du contenu 2"/>
          <p:cNvSpPr>
            <a:spLocks noGrp="1"/>
          </p:cNvSpPr>
          <p:nvPr>
            <p:ph idx="1"/>
          </p:nvPr>
        </p:nvSpPr>
        <p:spPr>
          <a:xfrm>
            <a:off x="457200" y="1628800"/>
            <a:ext cx="8229600" cy="4497363"/>
          </a:xfrm>
        </p:spPr>
        <p:txBody>
          <a:bodyPr>
            <a:normAutofit fontScale="70000" lnSpcReduction="20000"/>
          </a:bodyPr>
          <a:lstStyle/>
          <a:p>
            <a:pPr marL="0" indent="0" algn="just">
              <a:buNone/>
            </a:pPr>
            <a:r>
              <a:rPr lang="fr-FR" b="1" u="sng" dirty="0"/>
              <a:t>Les personnes privées de liberté par une décision judiciaire ou administrative, les personnes faisant l'objet de soins psychiatriques et les personnes admises dans un établissement sanitaire ou social</a:t>
            </a:r>
            <a:r>
              <a:rPr lang="fr-FR" dirty="0"/>
              <a:t> ne peuvent être sollicitées pour se prêter à des recherches aux 1° ou 2° de </a:t>
            </a:r>
            <a:r>
              <a:rPr lang="fr-FR" dirty="0">
                <a:hlinkClick r:id="rId2">
                  <a:extLst>
                    <a:ext uri="{A12FA001-AC4F-418D-AE19-62706E023703}">
                      <ahyp:hlinkClr xmlns:ahyp="http://schemas.microsoft.com/office/drawing/2018/hyperlinkcolor" val="tx"/>
                    </a:ext>
                  </a:extLst>
                </a:hlinkClick>
              </a:rPr>
              <a:t>l'article L. 1121-1</a:t>
            </a:r>
            <a:r>
              <a:rPr lang="fr-FR" dirty="0"/>
              <a:t> que dans les conditions suivantes :</a:t>
            </a:r>
          </a:p>
          <a:p>
            <a:pPr marL="0" indent="0" algn="just">
              <a:buNone/>
            </a:pPr>
            <a:endParaRPr lang="fr-FR" dirty="0"/>
          </a:p>
          <a:p>
            <a:pPr algn="just"/>
            <a:r>
              <a:rPr lang="fr-FR" dirty="0"/>
              <a:t>- </a:t>
            </a:r>
            <a:r>
              <a:rPr lang="fr-FR" b="1" i="1" dirty="0"/>
              <a:t>soit</a:t>
            </a:r>
            <a:r>
              <a:rPr lang="fr-FR" dirty="0"/>
              <a:t> l'importance du bénéfice escompté pour ces personnes est de nature à justifier le risque prévisible encouru ;</a:t>
            </a:r>
          </a:p>
          <a:p>
            <a:pPr marL="0" indent="0" algn="just">
              <a:buNone/>
            </a:pPr>
            <a:endParaRPr lang="fr-FR" dirty="0"/>
          </a:p>
          <a:p>
            <a:pPr algn="just"/>
            <a:r>
              <a:rPr lang="fr-FR" dirty="0"/>
              <a:t>- </a:t>
            </a:r>
            <a:r>
              <a:rPr lang="fr-FR" b="1" i="1" dirty="0"/>
              <a:t>soit</a:t>
            </a:r>
            <a:r>
              <a:rPr lang="fr-FR" dirty="0"/>
              <a:t> ces recherches se justifient au regard du bénéfice escompté pour d'autres personnes se trouvant dans la même situation juridique ou administrative à la condition que des recherches d'une efficacité comparable ne puissent être effectuées sur une autre catégorie de la population. Dans ce cas, les risques prévisibles et les contraintes que comporte la recherche doivent présenter un caractère minimal. (art. L1121-6 CSP)</a:t>
            </a:r>
          </a:p>
          <a:p>
            <a:pPr algn="just"/>
            <a:endParaRPr lang="fr-FR" dirty="0"/>
          </a:p>
        </p:txBody>
      </p:sp>
      <p:sp>
        <p:nvSpPr>
          <p:cNvPr id="4" name="Espace réservé du numéro de diapositive 3">
            <a:extLst>
              <a:ext uri="{FF2B5EF4-FFF2-40B4-BE49-F238E27FC236}">
                <a16:creationId xmlns:a16="http://schemas.microsoft.com/office/drawing/2014/main" id="{72B2D0A1-21ED-6D4A-8E3F-B52D169B1780}"/>
              </a:ext>
            </a:extLst>
          </p:cNvPr>
          <p:cNvSpPr>
            <a:spLocks noGrp="1"/>
          </p:cNvSpPr>
          <p:nvPr>
            <p:ph type="sldNum" sz="quarter" idx="12"/>
          </p:nvPr>
        </p:nvSpPr>
        <p:spPr/>
        <p:txBody>
          <a:bodyPr>
            <a:normAutofit fontScale="85000" lnSpcReduction="20000"/>
          </a:bodyPr>
          <a:lstStyle/>
          <a:p>
            <a:endParaRPr lang="fr-FR" dirty="0"/>
          </a:p>
        </p:txBody>
      </p:sp>
    </p:spTree>
    <p:extLst>
      <p:ext uri="{BB962C8B-B14F-4D97-AF65-F5344CB8AC3E}">
        <p14:creationId xmlns:p14="http://schemas.microsoft.com/office/powerpoint/2010/main" val="611061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74314"/>
          </a:xfrm>
        </p:spPr>
        <p:txBody>
          <a:bodyPr>
            <a:noAutofit/>
          </a:bodyPr>
          <a:lstStyle/>
          <a:p>
            <a:r>
              <a:rPr lang="fr-FR" dirty="0"/>
              <a:t>LES CAS PARTICULIERS</a:t>
            </a:r>
          </a:p>
        </p:txBody>
      </p:sp>
      <p:sp>
        <p:nvSpPr>
          <p:cNvPr id="3" name="Espace réservé du contenu 2"/>
          <p:cNvSpPr>
            <a:spLocks noGrp="1"/>
          </p:cNvSpPr>
          <p:nvPr>
            <p:ph idx="1"/>
          </p:nvPr>
        </p:nvSpPr>
        <p:spPr>
          <a:xfrm>
            <a:off x="457200" y="1516698"/>
            <a:ext cx="8229600" cy="4609465"/>
          </a:xfrm>
        </p:spPr>
        <p:txBody>
          <a:bodyPr>
            <a:noAutofit/>
          </a:bodyPr>
          <a:lstStyle/>
          <a:p>
            <a:pPr marL="400050" lvl="1" indent="0" algn="just">
              <a:buNone/>
            </a:pPr>
            <a:r>
              <a:rPr lang="fr-FR" sz="2400" b="1" u="sng" dirty="0"/>
              <a:t>Les mineurs peuvent être sollicités pour se prêter à des recherches mentionnées </a:t>
            </a:r>
            <a:r>
              <a:rPr lang="fr-FR" sz="2400" dirty="0"/>
              <a:t>aux 1° ou 2° de l'article </a:t>
            </a:r>
            <a:r>
              <a:rPr lang="fr-FR" sz="2400" dirty="0">
                <a:hlinkClick r:id="rId2"/>
              </a:rPr>
              <a:t>L. 1121-1</a:t>
            </a:r>
            <a:r>
              <a:rPr lang="fr-FR" sz="2400" dirty="0"/>
              <a:t> seulement si des recherches d'une efficacité comparable ne peuvent être effectuées sur des personnes majeures et dans les conditions suivantes :</a:t>
            </a:r>
          </a:p>
          <a:p>
            <a:pPr algn="just"/>
            <a:r>
              <a:rPr lang="fr-FR" sz="2400" dirty="0"/>
              <a:t>-</a:t>
            </a:r>
            <a:r>
              <a:rPr lang="fr-FR" sz="2400" b="1" i="1" dirty="0"/>
              <a:t>soit</a:t>
            </a:r>
            <a:r>
              <a:rPr lang="fr-FR" sz="2400" dirty="0"/>
              <a:t> l'importance du bénéfice escompté pour ces personnes est de nature à justifier le risque prévisible encouru ;</a:t>
            </a:r>
          </a:p>
          <a:p>
            <a:pPr algn="just"/>
            <a:r>
              <a:rPr lang="fr-FR" sz="2400" dirty="0"/>
              <a:t>-</a:t>
            </a:r>
            <a:r>
              <a:rPr lang="fr-FR" sz="2400" b="1" i="1" dirty="0"/>
              <a:t>soit</a:t>
            </a:r>
            <a:r>
              <a:rPr lang="fr-FR" sz="2400" dirty="0"/>
              <a:t> ces recherches se justifient au regard du bénéfice escompté pour d'autres mineurs. Dans ce cas, les risques prévisibles et les contraintes que comporte la recherche doivent présenter un caractère minimal (art. L1121-7 CSP)</a:t>
            </a:r>
          </a:p>
        </p:txBody>
      </p:sp>
      <p:sp>
        <p:nvSpPr>
          <p:cNvPr id="4" name="Espace réservé du numéro de diapositive 3">
            <a:extLst>
              <a:ext uri="{FF2B5EF4-FFF2-40B4-BE49-F238E27FC236}">
                <a16:creationId xmlns:a16="http://schemas.microsoft.com/office/drawing/2014/main" id="{2C861CCB-101B-684D-9914-AE9240E10683}"/>
              </a:ext>
            </a:extLst>
          </p:cNvPr>
          <p:cNvSpPr>
            <a:spLocks noGrp="1"/>
          </p:cNvSpPr>
          <p:nvPr>
            <p:ph type="sldNum" sz="quarter" idx="12"/>
          </p:nvPr>
        </p:nvSpPr>
        <p:spPr>
          <a:xfrm>
            <a:off x="0" y="1338470"/>
            <a:ext cx="533400" cy="178228"/>
          </a:xfrm>
        </p:spPr>
        <p:txBody>
          <a:bodyPr>
            <a:normAutofit fontScale="40000" lnSpcReduction="20000"/>
          </a:bodyPr>
          <a:lstStyle/>
          <a:p>
            <a:endParaRPr lang="fr-FR" dirty="0"/>
          </a:p>
        </p:txBody>
      </p:sp>
    </p:spTree>
    <p:extLst>
      <p:ext uri="{BB962C8B-B14F-4D97-AF65-F5344CB8AC3E}">
        <p14:creationId xmlns:p14="http://schemas.microsoft.com/office/powerpoint/2010/main" val="1216234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3512"/>
          </a:xfrm>
        </p:spPr>
        <p:txBody>
          <a:bodyPr>
            <a:noAutofit/>
          </a:bodyPr>
          <a:lstStyle/>
          <a:p>
            <a:r>
              <a:rPr lang="fr-FR" dirty="0"/>
              <a:t>LES CAS PARTICULIERS</a:t>
            </a:r>
          </a:p>
        </p:txBody>
      </p:sp>
      <p:sp>
        <p:nvSpPr>
          <p:cNvPr id="3" name="Espace réservé du contenu 2"/>
          <p:cNvSpPr>
            <a:spLocks noGrp="1"/>
          </p:cNvSpPr>
          <p:nvPr>
            <p:ph idx="1"/>
          </p:nvPr>
        </p:nvSpPr>
        <p:spPr>
          <a:xfrm>
            <a:off x="457200" y="1810770"/>
            <a:ext cx="8229600" cy="4315393"/>
          </a:xfrm>
        </p:spPr>
        <p:txBody>
          <a:bodyPr>
            <a:normAutofit fontScale="77500" lnSpcReduction="20000"/>
          </a:bodyPr>
          <a:lstStyle/>
          <a:p>
            <a:pPr marL="0" indent="0" algn="just">
              <a:buNone/>
            </a:pPr>
            <a:r>
              <a:rPr lang="fr-FR" b="1" u="sng" dirty="0"/>
              <a:t>Les personnes majeures faisant l'objet d'une mesure de protection juridique ou hors d'état d'exprimer leur consentement </a:t>
            </a:r>
            <a:r>
              <a:rPr lang="fr-FR" dirty="0"/>
              <a:t>ne peuvent être sollicitées pour des recherches mentionnées aux 1° ou 2° de l'article L.1121-1 que si des recherches d'une efficacité comparable ne peuvent être effectuées sur une autre catégorie de la population et dans les conditions suivantes :</a:t>
            </a:r>
          </a:p>
          <a:p>
            <a:pPr marL="0" indent="0" algn="just">
              <a:buNone/>
            </a:pPr>
            <a:endParaRPr lang="fr-FR" dirty="0"/>
          </a:p>
          <a:p>
            <a:pPr algn="just"/>
            <a:r>
              <a:rPr lang="fr-FR" dirty="0"/>
              <a:t>-</a:t>
            </a:r>
            <a:r>
              <a:rPr lang="fr-FR" b="1" i="1" dirty="0"/>
              <a:t>soit</a:t>
            </a:r>
            <a:r>
              <a:rPr lang="fr-FR" dirty="0"/>
              <a:t> l'importance du bénéfice escompté pour ces personnes est de nature à justifier le risque prévisible encouru ;</a:t>
            </a:r>
          </a:p>
          <a:p>
            <a:pPr algn="just"/>
            <a:endParaRPr lang="fr-FR" dirty="0"/>
          </a:p>
          <a:p>
            <a:pPr algn="just"/>
            <a:r>
              <a:rPr lang="fr-FR" dirty="0"/>
              <a:t>-</a:t>
            </a:r>
            <a:r>
              <a:rPr lang="fr-FR" b="1" i="1" dirty="0"/>
              <a:t>soit </a:t>
            </a:r>
            <a:r>
              <a:rPr lang="fr-FR" dirty="0"/>
              <a:t>ces recherches se justifient au regard du bénéfice escompté pour d'autres personnes placées dans la même situation. Dans ce cas, les risques prévisibles et les contraintes que comporte la recherche doivent présenter un caractère minimal. (art. L1121-8 CSP)</a:t>
            </a:r>
          </a:p>
          <a:p>
            <a:pPr algn="just"/>
            <a:endParaRPr lang="fr-FR" dirty="0"/>
          </a:p>
        </p:txBody>
      </p:sp>
      <p:sp>
        <p:nvSpPr>
          <p:cNvPr id="4" name="Espace réservé du numéro de diapositive 3">
            <a:extLst>
              <a:ext uri="{FF2B5EF4-FFF2-40B4-BE49-F238E27FC236}">
                <a16:creationId xmlns:a16="http://schemas.microsoft.com/office/drawing/2014/main" id="{5FB98A4A-15C0-5240-B46A-E8CDC91B7BFD}"/>
              </a:ext>
            </a:extLst>
          </p:cNvPr>
          <p:cNvSpPr>
            <a:spLocks noGrp="1"/>
          </p:cNvSpPr>
          <p:nvPr>
            <p:ph type="sldNum" sz="quarter" idx="12"/>
          </p:nvPr>
        </p:nvSpPr>
        <p:spPr/>
        <p:txBody>
          <a:bodyPr>
            <a:normAutofit fontScale="85000" lnSpcReduction="20000"/>
          </a:bodyPr>
          <a:lstStyle/>
          <a:p>
            <a:endParaRPr lang="fr-FR" dirty="0"/>
          </a:p>
        </p:txBody>
      </p:sp>
    </p:spTree>
    <p:extLst>
      <p:ext uri="{BB962C8B-B14F-4D97-AF65-F5344CB8AC3E}">
        <p14:creationId xmlns:p14="http://schemas.microsoft.com/office/powerpoint/2010/main" val="11159734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3512"/>
          </a:xfrm>
        </p:spPr>
        <p:txBody>
          <a:bodyPr>
            <a:noAutofit/>
          </a:bodyPr>
          <a:lstStyle/>
          <a:p>
            <a:r>
              <a:rPr lang="fr-FR" sz="3200" dirty="0"/>
              <a:t>CONDITIONS ABSOLUES (ART. L.1121-2 CSP)</a:t>
            </a:r>
          </a:p>
        </p:txBody>
      </p:sp>
      <p:sp>
        <p:nvSpPr>
          <p:cNvPr id="3" name="Espace réservé du contenu 2"/>
          <p:cNvSpPr>
            <a:spLocks noGrp="1"/>
          </p:cNvSpPr>
          <p:nvPr>
            <p:ph idx="1"/>
          </p:nvPr>
        </p:nvSpPr>
        <p:spPr>
          <a:xfrm>
            <a:off x="457200" y="1516698"/>
            <a:ext cx="8229600" cy="4687985"/>
          </a:xfrm>
        </p:spPr>
        <p:txBody>
          <a:bodyPr>
            <a:noAutofit/>
          </a:bodyPr>
          <a:lstStyle/>
          <a:p>
            <a:pPr marL="0" indent="0" algn="just">
              <a:buNone/>
            </a:pPr>
            <a:r>
              <a:rPr lang="fr-FR" sz="2000" b="1" u="sng" dirty="0"/>
              <a:t>Aucune recherche impliquant la personne humaine ne peut être effectuée </a:t>
            </a:r>
            <a:r>
              <a:rPr lang="fr-FR" sz="1800" b="1" u="sng" dirty="0"/>
              <a:t>:</a:t>
            </a:r>
          </a:p>
          <a:p>
            <a:pPr algn="just"/>
            <a:r>
              <a:rPr lang="fr-FR" sz="1800" dirty="0"/>
              <a:t>- </a:t>
            </a:r>
            <a:r>
              <a:rPr lang="fr-FR" sz="1800" i="1" dirty="0"/>
              <a:t>si elle ne se fonde pas sur le dernier état des connaissances scientifiques </a:t>
            </a:r>
            <a:r>
              <a:rPr lang="fr-FR" sz="1800" dirty="0"/>
              <a:t>et sur une expérimentation préclinique suffisante ;</a:t>
            </a:r>
          </a:p>
          <a:p>
            <a:pPr algn="just"/>
            <a:r>
              <a:rPr lang="fr-FR" sz="1800" i="1" dirty="0"/>
              <a:t>- si le risque prévisible encouru par les personnes qui se prêtent à la recherche est hors de proportion avec le bénéfice escompté</a:t>
            </a:r>
            <a:r>
              <a:rPr lang="fr-FR" sz="1800" dirty="0"/>
              <a:t> pour ces personnes ou l'intérêt de cette recherche ;</a:t>
            </a:r>
          </a:p>
          <a:p>
            <a:pPr algn="just"/>
            <a:r>
              <a:rPr lang="fr-FR" sz="1800" i="1" dirty="0"/>
              <a:t>- si elle ne vise pas à étendre la connaissance scientifique de l'être humain</a:t>
            </a:r>
            <a:r>
              <a:rPr lang="fr-FR" sz="1800" dirty="0"/>
              <a:t> et les moyens susceptibles d'améliorer sa condition ;</a:t>
            </a:r>
          </a:p>
          <a:p>
            <a:pPr algn="just"/>
            <a:r>
              <a:rPr lang="fr-FR" sz="1800" dirty="0"/>
              <a:t>- </a:t>
            </a:r>
            <a:r>
              <a:rPr lang="fr-FR" sz="1800" i="1" dirty="0"/>
              <a:t>si la recherche impliquant la personne humaine n'a pas été conçue de telle façon que soient réduits au minimum la douleur</a:t>
            </a:r>
            <a:r>
              <a:rPr lang="fr-FR" sz="1800" dirty="0"/>
              <a:t>, les désagréments, la peur et tout autre inconvénient prévisible lié à la maladie ou à la recherche, en tenant compte particulièrement du degré de maturité pour les mineurs et de la capacité de compréhension pour les majeurs hors d'état d'exprimer leur consentement.</a:t>
            </a:r>
          </a:p>
          <a:p>
            <a:pPr algn="just"/>
            <a:r>
              <a:rPr lang="fr-FR" sz="1800" i="1" dirty="0"/>
              <a:t>L'intérêt des personnes qui se prêtent à une recherche impliquant la personne humaine prime toujours les seuls intérêts de la science et de la société.</a:t>
            </a:r>
          </a:p>
          <a:p>
            <a:pPr algn="just"/>
            <a:r>
              <a:rPr lang="fr-FR" sz="1800" b="1" u="sng" dirty="0"/>
              <a:t>La recherche impliquant la personne humaine ne peut débuter que si l'ensemble de ces conditions sont remplies. Leur respect doit être constamment maintenu.</a:t>
            </a:r>
          </a:p>
          <a:p>
            <a:pPr algn="just"/>
            <a:endParaRPr lang="fr-FR" sz="1800" dirty="0"/>
          </a:p>
        </p:txBody>
      </p:sp>
      <p:sp>
        <p:nvSpPr>
          <p:cNvPr id="4" name="Espace réservé du numéro de diapositive 3">
            <a:extLst>
              <a:ext uri="{FF2B5EF4-FFF2-40B4-BE49-F238E27FC236}">
                <a16:creationId xmlns:a16="http://schemas.microsoft.com/office/drawing/2014/main" id="{2F3FD8E4-BABF-B849-BBA7-C3672E18BA7B}"/>
              </a:ext>
            </a:extLst>
          </p:cNvPr>
          <p:cNvSpPr>
            <a:spLocks noGrp="1"/>
          </p:cNvSpPr>
          <p:nvPr>
            <p:ph type="sldNum" sz="quarter" idx="12"/>
          </p:nvPr>
        </p:nvSpPr>
        <p:spPr/>
        <p:txBody>
          <a:bodyPr>
            <a:normAutofit fontScale="85000" lnSpcReduction="20000"/>
          </a:bodyPr>
          <a:lstStyle/>
          <a:p>
            <a:endParaRPr lang="fr-FR" dirty="0"/>
          </a:p>
        </p:txBody>
      </p:sp>
    </p:spTree>
    <p:extLst>
      <p:ext uri="{BB962C8B-B14F-4D97-AF65-F5344CB8AC3E}">
        <p14:creationId xmlns:p14="http://schemas.microsoft.com/office/powerpoint/2010/main" val="2106495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a:t>MISE EN ŒUVRE (ART. L.1121-3 CSP)</a:t>
            </a:r>
          </a:p>
        </p:txBody>
      </p:sp>
      <p:sp>
        <p:nvSpPr>
          <p:cNvPr id="3" name="Espace réservé du contenu 2"/>
          <p:cNvSpPr>
            <a:spLocks noGrp="1"/>
          </p:cNvSpPr>
          <p:nvPr>
            <p:ph idx="1"/>
          </p:nvPr>
        </p:nvSpPr>
        <p:spPr>
          <a:xfrm>
            <a:off x="457200" y="1516698"/>
            <a:ext cx="8229600" cy="4921573"/>
          </a:xfrm>
        </p:spPr>
        <p:txBody>
          <a:bodyPr>
            <a:normAutofit fontScale="92500" lnSpcReduction="10000"/>
          </a:bodyPr>
          <a:lstStyle/>
          <a:p>
            <a:pPr marL="0" indent="0" algn="just">
              <a:buNone/>
            </a:pPr>
            <a:r>
              <a:rPr lang="fr-FR" sz="1800" b="1" u="sng" dirty="0"/>
              <a:t>Les recherches ne peuvent être effectuées que si elles sont réalisées dans les conditions suivantes :</a:t>
            </a:r>
          </a:p>
          <a:p>
            <a:pPr algn="just"/>
            <a:r>
              <a:rPr lang="fr-FR" sz="1800" dirty="0"/>
              <a:t>- sous la direction et sous la surveillance d'un médecin justifiant d'une expérience appropriée ;</a:t>
            </a:r>
          </a:p>
          <a:p>
            <a:pPr algn="just"/>
            <a:r>
              <a:rPr lang="fr-FR" sz="1800" dirty="0"/>
              <a:t>- dans des conditions matérielles et techniques adaptées à la recherche et compatibles avec les impératifs de rigueur scientifique et de sécurité des personnes qui se prêtent à ces recherches. </a:t>
            </a:r>
          </a:p>
          <a:p>
            <a:pPr marL="0" indent="0" algn="just">
              <a:buNone/>
            </a:pPr>
            <a:r>
              <a:rPr lang="fr-FR" sz="1800" i="1" dirty="0"/>
              <a:t>Dans les sciences du comportement humain, une personne qualifiée</a:t>
            </a:r>
            <a:r>
              <a:rPr lang="fr-FR" sz="1800" dirty="0"/>
              <a:t>, conjointement avec l'investigateur, peut exercer la direction de la recherche. </a:t>
            </a:r>
          </a:p>
          <a:p>
            <a:pPr marL="0" indent="0" algn="just">
              <a:buNone/>
            </a:pPr>
            <a:r>
              <a:rPr lang="fr-FR" sz="1800" dirty="0"/>
              <a:t>Les recherches concernant le domaine de </a:t>
            </a:r>
            <a:r>
              <a:rPr lang="fr-FR" sz="1800" i="1" dirty="0"/>
              <a:t>l'odontologie</a:t>
            </a:r>
            <a:r>
              <a:rPr lang="fr-FR" sz="1800" dirty="0"/>
              <a:t> ne peuvent être effectuées que sous la direction et la surveillance d'un chirurgien-dentiste ou d'un médecin justifiant d'une expérience appropriée. </a:t>
            </a:r>
          </a:p>
          <a:p>
            <a:pPr marL="0" indent="0" algn="just">
              <a:buNone/>
            </a:pPr>
            <a:r>
              <a:rPr lang="fr-FR" sz="1800" dirty="0"/>
              <a:t>Les recherches impliquant la personne humaine concernant le domaine de </a:t>
            </a:r>
            <a:r>
              <a:rPr lang="fr-FR" sz="1800" i="1" dirty="0"/>
              <a:t>la maïeutique</a:t>
            </a:r>
            <a:r>
              <a:rPr lang="fr-FR" sz="1800" dirty="0"/>
              <a:t> et conformes aux dispositions du dernier alinéa de </a:t>
            </a:r>
            <a:r>
              <a:rPr lang="fr-FR" sz="1800" dirty="0">
                <a:hlinkClick r:id="rId2"/>
              </a:rPr>
              <a:t>l'article L. 1121-5 </a:t>
            </a:r>
            <a:r>
              <a:rPr lang="fr-FR" sz="1800" dirty="0"/>
              <a:t>ne peuvent être effectuées que sous la direction et la surveillance d'un médecin ou d'une sage-femme. </a:t>
            </a:r>
          </a:p>
          <a:p>
            <a:pPr marL="0" indent="0" algn="just">
              <a:buNone/>
            </a:pPr>
            <a:r>
              <a:rPr lang="fr-FR" sz="1800" dirty="0"/>
              <a:t>Les recherches mentionnées au 2° de l'article L. 1121-1 concernant le domaine </a:t>
            </a:r>
            <a:r>
              <a:rPr lang="fr-FR" sz="1800" i="1" dirty="0"/>
              <a:t>des soins infirmiers </a:t>
            </a:r>
            <a:r>
              <a:rPr lang="fr-FR" sz="1800" dirty="0"/>
              <a:t>ne peuvent être effectuées que sous la direction et la surveillance d'un infirmier ou d'un médecin.</a:t>
            </a:r>
          </a:p>
          <a:p>
            <a:pPr algn="just"/>
            <a:endParaRPr lang="fr-FR" sz="1800" dirty="0"/>
          </a:p>
        </p:txBody>
      </p:sp>
      <p:sp>
        <p:nvSpPr>
          <p:cNvPr id="4" name="Espace réservé du numéro de diapositive 3">
            <a:extLst>
              <a:ext uri="{FF2B5EF4-FFF2-40B4-BE49-F238E27FC236}">
                <a16:creationId xmlns:a16="http://schemas.microsoft.com/office/drawing/2014/main" id="{BA09DE9A-87D7-0345-A18D-B9655C427AF9}"/>
              </a:ext>
            </a:extLst>
          </p:cNvPr>
          <p:cNvSpPr>
            <a:spLocks noGrp="1"/>
          </p:cNvSpPr>
          <p:nvPr>
            <p:ph type="sldNum" sz="quarter" idx="12"/>
          </p:nvPr>
        </p:nvSpPr>
        <p:spPr/>
        <p:txBody>
          <a:bodyPr>
            <a:normAutofit fontScale="85000" lnSpcReduction="20000"/>
          </a:bodyPr>
          <a:lstStyle/>
          <a:p>
            <a:endParaRPr lang="fr-FR" dirty="0"/>
          </a:p>
        </p:txBody>
      </p:sp>
    </p:spTree>
    <p:extLst>
      <p:ext uri="{BB962C8B-B14F-4D97-AF65-F5344CB8AC3E}">
        <p14:creationId xmlns:p14="http://schemas.microsoft.com/office/powerpoint/2010/main" val="23268554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eaLnBrk="1" fontAlgn="auto" hangingPunct="1">
              <a:spcAft>
                <a:spcPts val="0"/>
              </a:spcAft>
              <a:defRPr/>
            </a:pPr>
            <a:r>
              <a:rPr lang="fr-FR" sz="3600" dirty="0">
                <a:solidFill>
                  <a:schemeClr val="tx2">
                    <a:satMod val="130000"/>
                  </a:schemeClr>
                </a:solidFill>
                <a:cs typeface="Arial" panose="020B0604020202020204" pitchFamily="34" charset="0"/>
              </a:rPr>
              <a:t>LA NOTION DE CONSENTEMENT</a:t>
            </a:r>
          </a:p>
        </p:txBody>
      </p:sp>
      <p:sp>
        <p:nvSpPr>
          <p:cNvPr id="3" name="Espace réservé du contenu 2"/>
          <p:cNvSpPr>
            <a:spLocks noGrp="1"/>
          </p:cNvSpPr>
          <p:nvPr>
            <p:ph sz="quarter" idx="1"/>
          </p:nvPr>
        </p:nvSpPr>
        <p:spPr/>
        <p:txBody>
          <a:bodyPr>
            <a:normAutofit/>
          </a:bodyPr>
          <a:lstStyle/>
          <a:p>
            <a:pPr marL="365760" indent="-283464" algn="just" eaLnBrk="1" fontAlgn="auto" hangingPunct="1">
              <a:spcAft>
                <a:spcPts val="0"/>
              </a:spcAft>
              <a:buClr>
                <a:schemeClr val="accent6"/>
              </a:buClr>
              <a:buFont typeface="Wingdings 2"/>
              <a:buChar char=""/>
              <a:defRPr/>
            </a:pPr>
            <a:endParaRPr lang="fr-FR" sz="1600" dirty="0">
              <a:solidFill>
                <a:schemeClr val="tx2"/>
              </a:solidFill>
              <a:latin typeface="Arial" panose="020B0604020202020204" pitchFamily="34" charset="0"/>
              <a:cs typeface="Arial" panose="020B0604020202020204" pitchFamily="34" charset="0"/>
            </a:endParaRPr>
          </a:p>
          <a:p>
            <a:pPr marL="365760" indent="-283464" algn="just" eaLnBrk="1" fontAlgn="auto" hangingPunct="1">
              <a:spcAft>
                <a:spcPts val="0"/>
              </a:spcAft>
              <a:buClr>
                <a:schemeClr val="accent6"/>
              </a:buClr>
              <a:buFont typeface="Wingdings 2"/>
              <a:buChar char=""/>
              <a:defRPr/>
            </a:pPr>
            <a:r>
              <a:rPr lang="fr-FR" sz="2000" dirty="0">
                <a:solidFill>
                  <a:schemeClr val="tx2"/>
                </a:solidFill>
                <a:cs typeface="Arial" panose="020B0604020202020204" pitchFamily="34" charset="0"/>
              </a:rPr>
              <a:t>Le </a:t>
            </a:r>
            <a:r>
              <a:rPr lang="fr-FR" sz="2000" b="1" dirty="0">
                <a:solidFill>
                  <a:schemeClr val="tx2"/>
                </a:solidFill>
                <a:cs typeface="Arial" panose="020B0604020202020204" pitchFamily="34" charset="0"/>
              </a:rPr>
              <a:t>consentement</a:t>
            </a:r>
            <a:r>
              <a:rPr lang="fr-FR" sz="2000" dirty="0">
                <a:solidFill>
                  <a:schemeClr val="tx2"/>
                </a:solidFill>
                <a:cs typeface="Arial" panose="020B0604020202020204" pitchFamily="34" charset="0"/>
              </a:rPr>
              <a:t> du malade aux soins est une obligation consécutive au caractère contractuel de la relation médecin-malade.</a:t>
            </a:r>
          </a:p>
          <a:p>
            <a:pPr marL="365760" indent="-283464" algn="just" eaLnBrk="1" fontAlgn="auto" hangingPunct="1">
              <a:spcAft>
                <a:spcPts val="0"/>
              </a:spcAft>
              <a:buClr>
                <a:schemeClr val="accent6"/>
              </a:buClr>
              <a:buFont typeface="Wingdings 2"/>
              <a:buChar char=""/>
              <a:defRPr/>
            </a:pPr>
            <a:r>
              <a:rPr lang="fr-FR" sz="2000" dirty="0">
                <a:solidFill>
                  <a:schemeClr val="tx2"/>
                </a:solidFill>
                <a:cs typeface="Arial" panose="020B0604020202020204" pitchFamily="34" charset="0"/>
              </a:rPr>
              <a:t>Le consentement doit être </a:t>
            </a:r>
            <a:r>
              <a:rPr lang="fr-FR" sz="2000" b="1" dirty="0">
                <a:solidFill>
                  <a:schemeClr val="tx2"/>
                </a:solidFill>
                <a:cs typeface="Arial" panose="020B0604020202020204" pitchFamily="34" charset="0"/>
              </a:rPr>
              <a:t>libre</a:t>
            </a:r>
            <a:r>
              <a:rPr lang="fr-FR" sz="2000" dirty="0">
                <a:solidFill>
                  <a:schemeClr val="tx2"/>
                </a:solidFill>
                <a:cs typeface="Arial" panose="020B0604020202020204" pitchFamily="34" charset="0"/>
              </a:rPr>
              <a:t>, c’est-à-dire en l'absence de contrainte, et </a:t>
            </a:r>
            <a:r>
              <a:rPr lang="fr-FR" sz="2000" b="1" dirty="0">
                <a:solidFill>
                  <a:schemeClr val="tx2"/>
                </a:solidFill>
                <a:cs typeface="Arial" panose="020B0604020202020204" pitchFamily="34" charset="0"/>
              </a:rPr>
              <a:t>éclairé</a:t>
            </a:r>
            <a:r>
              <a:rPr lang="fr-FR" sz="2000" dirty="0">
                <a:solidFill>
                  <a:schemeClr val="tx2"/>
                </a:solidFill>
                <a:cs typeface="Arial" panose="020B0604020202020204" pitchFamily="34" charset="0"/>
              </a:rPr>
              <a:t>, c’est-à-dire précédé par une information. </a:t>
            </a:r>
          </a:p>
          <a:p>
            <a:pPr marL="365760" indent="-283464" algn="just" eaLnBrk="1" fontAlgn="auto" hangingPunct="1">
              <a:spcAft>
                <a:spcPts val="0"/>
              </a:spcAft>
              <a:buClr>
                <a:schemeClr val="accent6"/>
              </a:buClr>
              <a:buFont typeface="Wingdings 2"/>
              <a:buChar char=""/>
              <a:defRPr/>
            </a:pPr>
            <a:r>
              <a:rPr lang="fr-FR" sz="2000" dirty="0">
                <a:solidFill>
                  <a:schemeClr val="tx2"/>
                </a:solidFill>
                <a:cs typeface="Arial" panose="020B0604020202020204" pitchFamily="34" charset="0"/>
              </a:rPr>
              <a:t>La notion de </a:t>
            </a:r>
            <a:r>
              <a:rPr lang="fr-FR" sz="2000" b="1" dirty="0">
                <a:solidFill>
                  <a:schemeClr val="tx2"/>
                </a:solidFill>
                <a:cs typeface="Arial" panose="020B0604020202020204" pitchFamily="34" charset="0"/>
              </a:rPr>
              <a:t>consentement éclairé</a:t>
            </a:r>
            <a:r>
              <a:rPr lang="fr-FR" sz="2000" dirty="0">
                <a:solidFill>
                  <a:schemeClr val="tx2"/>
                </a:solidFill>
                <a:cs typeface="Arial" panose="020B0604020202020204" pitchFamily="34" charset="0"/>
              </a:rPr>
              <a:t> implique que le médecin est tenu de présenter clairement au patient tous les risques d'une conduite thérapeutique.</a:t>
            </a:r>
          </a:p>
          <a:p>
            <a:pPr marL="365760" indent="-283464" algn="just" eaLnBrk="1" fontAlgn="auto" hangingPunct="1">
              <a:spcAft>
                <a:spcPts val="0"/>
              </a:spcAft>
              <a:buClr>
                <a:schemeClr val="accent6"/>
              </a:buClr>
              <a:buFont typeface="Wingdings 2"/>
              <a:buChar char=""/>
              <a:defRPr/>
            </a:pPr>
            <a:r>
              <a:rPr lang="fr-FR" sz="2000" dirty="0">
                <a:solidFill>
                  <a:schemeClr val="tx2"/>
                </a:solidFill>
                <a:cs typeface="Arial" panose="020B0604020202020204" pitchFamily="34" charset="0"/>
              </a:rPr>
              <a:t>Le consentement dans la recherche clinique </a:t>
            </a:r>
            <a:r>
              <a:rPr lang="fr-FR" sz="2000" dirty="0" err="1">
                <a:solidFill>
                  <a:schemeClr val="tx2"/>
                </a:solidFill>
                <a:cs typeface="Arial" panose="020B0604020202020204" pitchFamily="34" charset="0"/>
              </a:rPr>
              <a:t>revet</a:t>
            </a:r>
            <a:r>
              <a:rPr lang="fr-FR" sz="2000" dirty="0">
                <a:solidFill>
                  <a:schemeClr val="tx2"/>
                </a:solidFill>
                <a:cs typeface="Arial" panose="020B0604020202020204" pitchFamily="34" charset="0"/>
              </a:rPr>
              <a:t> les mêmes aspects: malade ou volontaires sains</a:t>
            </a:r>
          </a:p>
        </p:txBody>
      </p:sp>
    </p:spTree>
    <p:extLst>
      <p:ext uri="{BB962C8B-B14F-4D97-AF65-F5344CB8AC3E}">
        <p14:creationId xmlns:p14="http://schemas.microsoft.com/office/powerpoint/2010/main" val="904096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eaLnBrk="1" fontAlgn="auto" hangingPunct="1">
              <a:spcAft>
                <a:spcPts val="0"/>
              </a:spcAft>
              <a:defRPr/>
            </a:pPr>
            <a:r>
              <a:rPr lang="fr-FR" sz="3600" dirty="0">
                <a:solidFill>
                  <a:schemeClr val="tx2">
                    <a:satMod val="130000"/>
                  </a:schemeClr>
                </a:solidFill>
                <a:latin typeface="+mn-lt"/>
                <a:cs typeface="Arial" panose="020B0604020202020204" pitchFamily="34" charset="0"/>
              </a:rPr>
              <a:t>LE  COMITÉ DE PROTECTION DE LA PERSONNE CPP</a:t>
            </a:r>
          </a:p>
        </p:txBody>
      </p:sp>
      <p:sp>
        <p:nvSpPr>
          <p:cNvPr id="3" name="Espace réservé du contenu 2"/>
          <p:cNvSpPr>
            <a:spLocks noGrp="1"/>
          </p:cNvSpPr>
          <p:nvPr>
            <p:ph sz="quarter" idx="1"/>
          </p:nvPr>
        </p:nvSpPr>
        <p:spPr>
          <a:xfrm>
            <a:off x="612648" y="1600200"/>
            <a:ext cx="8153400" cy="4925144"/>
          </a:xfrm>
        </p:spPr>
        <p:txBody>
          <a:bodyPr>
            <a:noAutofit/>
          </a:bodyPr>
          <a:lstStyle/>
          <a:p>
            <a:pPr marL="360363" lvl="3" indent="0" algn="just">
              <a:lnSpc>
                <a:spcPct val="70000"/>
              </a:lnSpc>
              <a:spcBef>
                <a:spcPct val="0"/>
              </a:spcBef>
              <a:buClr>
                <a:schemeClr val="accent6"/>
              </a:buClr>
              <a:buNone/>
              <a:defRPr/>
            </a:pPr>
            <a:r>
              <a:rPr lang="fr-FR" altLang="fr-FR" b="1" dirty="0">
                <a:solidFill>
                  <a:schemeClr val="tx2"/>
                </a:solidFill>
                <a:cs typeface="Arial" panose="020B0604020202020204" pitchFamily="34" charset="0"/>
              </a:rPr>
              <a:t>Rôle</a:t>
            </a:r>
            <a:r>
              <a:rPr lang="fr-FR" altLang="fr-FR" dirty="0">
                <a:solidFill>
                  <a:schemeClr val="tx2"/>
                </a:solidFill>
                <a:cs typeface="Arial" panose="020B0604020202020204" pitchFamily="34" charset="0"/>
              </a:rPr>
              <a:t> (art. L 1123-7 du CSP)  et domaine de compétences (art. R. 1123-21 du CSP)</a:t>
            </a:r>
          </a:p>
          <a:p>
            <a:pPr marL="82296" indent="0" algn="just" eaLnBrk="1" fontAlgn="auto" hangingPunct="1">
              <a:lnSpc>
                <a:spcPct val="80000"/>
              </a:lnSpc>
              <a:spcAft>
                <a:spcPts val="0"/>
              </a:spcAft>
              <a:buClr>
                <a:schemeClr val="hlink"/>
              </a:buClr>
              <a:buFont typeface="Wingdings 2"/>
              <a:buNone/>
              <a:defRPr/>
            </a:pPr>
            <a:endParaRPr lang="fr-FR" altLang="fr-FR" sz="2000" dirty="0">
              <a:solidFill>
                <a:schemeClr val="tx2"/>
              </a:solidFill>
              <a:cs typeface="Arial" panose="020B0604020202020204" pitchFamily="34" charset="0"/>
            </a:endParaRPr>
          </a:p>
          <a:p>
            <a:pPr marL="640080" lvl="1" indent="-237744" algn="just" eaLnBrk="1" fontAlgn="auto" hangingPunct="1">
              <a:lnSpc>
                <a:spcPct val="70000"/>
              </a:lnSpc>
              <a:spcBef>
                <a:spcPct val="0"/>
              </a:spcBef>
              <a:spcAft>
                <a:spcPts val="0"/>
              </a:spcAft>
              <a:buClr>
                <a:schemeClr val="accent6"/>
              </a:buClr>
              <a:buFont typeface="Courier New" panose="02070309020205020404" pitchFamily="49" charset="0"/>
              <a:buChar char="o"/>
              <a:defRPr/>
            </a:pPr>
            <a:r>
              <a:rPr lang="fr-FR" altLang="fr-FR" sz="2000" dirty="0">
                <a:solidFill>
                  <a:schemeClr val="tx2"/>
                </a:solidFill>
                <a:cs typeface="Arial" panose="020B0604020202020204" pitchFamily="34" charset="0"/>
              </a:rPr>
              <a:t>Aspect </a:t>
            </a:r>
            <a:r>
              <a:rPr lang="fr-FR" altLang="fr-FR" sz="2000" b="1" dirty="0">
                <a:solidFill>
                  <a:schemeClr val="tx2"/>
                </a:solidFill>
                <a:cs typeface="Arial" panose="020B0604020202020204" pitchFamily="34" charset="0"/>
              </a:rPr>
              <a:t>scientifique</a:t>
            </a:r>
            <a:r>
              <a:rPr lang="fr-FR" altLang="fr-FR" sz="2000" dirty="0">
                <a:solidFill>
                  <a:schemeClr val="tx2"/>
                </a:solidFill>
                <a:cs typeface="Arial" panose="020B0604020202020204" pitchFamily="34" charset="0"/>
              </a:rPr>
              <a:t> : il doit s'assurer de la pertinence générale des projets, de l'adéquation entre les objectifs poursuivis et les moyens mis en œuvre, ainsi que de la qualification du ou des investigateurs. </a:t>
            </a:r>
          </a:p>
          <a:p>
            <a:pPr marL="1097280" lvl="3" indent="-173736" algn="just" eaLnBrk="1" fontAlgn="auto" hangingPunct="1">
              <a:lnSpc>
                <a:spcPct val="70000"/>
              </a:lnSpc>
              <a:spcBef>
                <a:spcPct val="0"/>
              </a:spcBef>
              <a:spcAft>
                <a:spcPts val="0"/>
              </a:spcAft>
              <a:buClr>
                <a:schemeClr val="accent6"/>
              </a:buClr>
              <a:buFont typeface="Wingdings" panose="05000000000000000000" pitchFamily="2" charset="2"/>
              <a:buChar char="Ø"/>
              <a:defRPr/>
            </a:pPr>
            <a:r>
              <a:rPr lang="fr-FR" altLang="fr-FR" dirty="0">
                <a:solidFill>
                  <a:schemeClr val="tx2"/>
                </a:solidFill>
                <a:cs typeface="Arial" panose="020B0604020202020204" pitchFamily="34" charset="0"/>
              </a:rPr>
              <a:t> Protocole </a:t>
            </a:r>
          </a:p>
          <a:p>
            <a:pPr marL="1097280" lvl="3" indent="-173736" algn="just" eaLnBrk="1" fontAlgn="auto" hangingPunct="1">
              <a:lnSpc>
                <a:spcPct val="70000"/>
              </a:lnSpc>
              <a:spcBef>
                <a:spcPct val="0"/>
              </a:spcBef>
              <a:spcAft>
                <a:spcPts val="0"/>
              </a:spcAft>
              <a:buClr>
                <a:schemeClr val="accent6"/>
              </a:buClr>
              <a:buFont typeface="Wingdings" panose="05000000000000000000" pitchFamily="2" charset="2"/>
              <a:buChar char="Ø"/>
              <a:defRPr/>
            </a:pPr>
            <a:r>
              <a:rPr lang="fr-FR" altLang="fr-FR" dirty="0">
                <a:solidFill>
                  <a:schemeClr val="tx2"/>
                </a:solidFill>
                <a:cs typeface="Arial" panose="020B0604020202020204" pitchFamily="34" charset="0"/>
              </a:rPr>
              <a:t> Cahier d’observation</a:t>
            </a:r>
          </a:p>
          <a:p>
            <a:pPr marL="1097280" lvl="3" indent="-173736" algn="just" eaLnBrk="1" fontAlgn="auto" hangingPunct="1">
              <a:lnSpc>
                <a:spcPct val="70000"/>
              </a:lnSpc>
              <a:spcBef>
                <a:spcPct val="0"/>
              </a:spcBef>
              <a:spcAft>
                <a:spcPts val="0"/>
              </a:spcAft>
              <a:buClr>
                <a:schemeClr val="accent6"/>
              </a:buClr>
              <a:buFont typeface="Wingdings" panose="05000000000000000000" pitchFamily="2" charset="2"/>
              <a:buChar char="Ø"/>
              <a:defRPr/>
            </a:pPr>
            <a:r>
              <a:rPr lang="fr-FR" altLang="fr-FR" dirty="0">
                <a:solidFill>
                  <a:schemeClr val="tx2"/>
                </a:solidFill>
                <a:cs typeface="Arial" panose="020B0604020202020204" pitchFamily="34" charset="0"/>
              </a:rPr>
              <a:t> CV investigateurs </a:t>
            </a:r>
            <a:endParaRPr lang="fr-FR" altLang="fr-FR" sz="2000" b="1" dirty="0">
              <a:solidFill>
                <a:schemeClr val="tx2"/>
              </a:solidFill>
              <a:cs typeface="Arial" panose="020B0604020202020204" pitchFamily="34" charset="0"/>
            </a:endParaRPr>
          </a:p>
          <a:p>
            <a:pPr marL="640080" lvl="1" indent="-237744" algn="just" eaLnBrk="1" fontAlgn="auto" hangingPunct="1">
              <a:lnSpc>
                <a:spcPct val="70000"/>
              </a:lnSpc>
              <a:spcBef>
                <a:spcPct val="0"/>
              </a:spcBef>
              <a:spcAft>
                <a:spcPts val="0"/>
              </a:spcAft>
              <a:buClr>
                <a:schemeClr val="accent6"/>
              </a:buClr>
              <a:buFont typeface="Courier New" panose="02070309020205020404" pitchFamily="49" charset="0"/>
              <a:buChar char="o"/>
              <a:defRPr/>
            </a:pPr>
            <a:endParaRPr lang="fr-FR" altLang="fr-FR" sz="2000" dirty="0">
              <a:solidFill>
                <a:schemeClr val="tx2"/>
              </a:solidFill>
              <a:cs typeface="Arial" panose="020B0604020202020204" pitchFamily="34" charset="0"/>
            </a:endParaRPr>
          </a:p>
          <a:p>
            <a:pPr marL="640080" lvl="1" indent="-237744" algn="just" eaLnBrk="1" fontAlgn="auto" hangingPunct="1">
              <a:lnSpc>
                <a:spcPct val="70000"/>
              </a:lnSpc>
              <a:spcBef>
                <a:spcPct val="0"/>
              </a:spcBef>
              <a:spcAft>
                <a:spcPts val="0"/>
              </a:spcAft>
              <a:buClr>
                <a:schemeClr val="accent6"/>
              </a:buClr>
              <a:buFont typeface="Courier New" panose="02070309020205020404" pitchFamily="49" charset="0"/>
              <a:buChar char="o"/>
              <a:defRPr/>
            </a:pPr>
            <a:endParaRPr lang="fr-FR" altLang="fr-FR" sz="2000" dirty="0">
              <a:solidFill>
                <a:schemeClr val="tx2"/>
              </a:solidFill>
              <a:cs typeface="Arial" panose="020B0604020202020204" pitchFamily="34" charset="0"/>
            </a:endParaRPr>
          </a:p>
          <a:p>
            <a:pPr marL="640080" lvl="1" indent="-237744" algn="just" eaLnBrk="1" fontAlgn="auto" hangingPunct="1">
              <a:lnSpc>
                <a:spcPct val="70000"/>
              </a:lnSpc>
              <a:spcBef>
                <a:spcPct val="0"/>
              </a:spcBef>
              <a:spcAft>
                <a:spcPts val="0"/>
              </a:spcAft>
              <a:buClr>
                <a:schemeClr val="accent6"/>
              </a:buClr>
              <a:buFont typeface="Courier New" panose="02070309020205020404" pitchFamily="49" charset="0"/>
              <a:buChar char="o"/>
              <a:defRPr/>
            </a:pPr>
            <a:r>
              <a:rPr lang="fr-FR" altLang="fr-FR" sz="2000" dirty="0">
                <a:solidFill>
                  <a:schemeClr val="tx2"/>
                </a:solidFill>
                <a:cs typeface="Arial" panose="020B0604020202020204" pitchFamily="34" charset="0"/>
              </a:rPr>
              <a:t>Aspect </a:t>
            </a:r>
            <a:r>
              <a:rPr lang="fr-FR" altLang="fr-FR" sz="2000" b="1" dirty="0">
                <a:solidFill>
                  <a:schemeClr val="tx2"/>
                </a:solidFill>
                <a:cs typeface="Arial" panose="020B0604020202020204" pitchFamily="34" charset="0"/>
              </a:rPr>
              <a:t>protection</a:t>
            </a:r>
            <a:r>
              <a:rPr lang="fr-FR" altLang="fr-FR" sz="2000" dirty="0">
                <a:solidFill>
                  <a:schemeClr val="tx2"/>
                </a:solidFill>
                <a:cs typeface="Arial" panose="020B0604020202020204" pitchFamily="34" charset="0"/>
              </a:rPr>
              <a:t> </a:t>
            </a:r>
            <a:r>
              <a:rPr lang="fr-FR" altLang="fr-FR" sz="2000" b="1" dirty="0">
                <a:solidFill>
                  <a:schemeClr val="tx2"/>
                </a:solidFill>
                <a:cs typeface="Arial" panose="020B0604020202020204" pitchFamily="34" charset="0"/>
              </a:rPr>
              <a:t>des personnes</a:t>
            </a:r>
            <a:r>
              <a:rPr lang="fr-FR" altLang="fr-FR" sz="2000" dirty="0">
                <a:solidFill>
                  <a:schemeClr val="tx2"/>
                </a:solidFill>
                <a:cs typeface="Arial" panose="020B0604020202020204" pitchFamily="34" charset="0"/>
              </a:rPr>
              <a:t> et dimension éthique : il doit veiller à ce que le participant à la recherche reçoive une information adaptée sur les </a:t>
            </a:r>
            <a:r>
              <a:rPr lang="fr-FR" altLang="fr-FR" sz="2000" b="1" dirty="0">
                <a:solidFill>
                  <a:schemeClr val="tx2"/>
                </a:solidFill>
                <a:cs typeface="Arial" panose="020B0604020202020204" pitchFamily="34" charset="0"/>
              </a:rPr>
              <a:t>risques et bénéfices de la recherche</a:t>
            </a:r>
            <a:r>
              <a:rPr lang="fr-FR" altLang="fr-FR" sz="2000" dirty="0">
                <a:solidFill>
                  <a:schemeClr val="tx2"/>
                </a:solidFill>
                <a:cs typeface="Arial" panose="020B0604020202020204" pitchFamily="34" charset="0"/>
              </a:rPr>
              <a:t>, et doit veiller aux modalités de recueil du consentement. </a:t>
            </a:r>
          </a:p>
          <a:p>
            <a:pPr marL="1097280" lvl="3" indent="-173736" algn="just" eaLnBrk="1" fontAlgn="auto" hangingPunct="1">
              <a:lnSpc>
                <a:spcPct val="70000"/>
              </a:lnSpc>
              <a:spcBef>
                <a:spcPct val="0"/>
              </a:spcBef>
              <a:spcAft>
                <a:spcPts val="0"/>
              </a:spcAft>
              <a:buClr>
                <a:schemeClr val="accent6"/>
              </a:buClr>
              <a:buFont typeface="Wingdings" panose="05000000000000000000" pitchFamily="2" charset="2"/>
              <a:buChar char="Ø"/>
              <a:defRPr/>
            </a:pPr>
            <a:r>
              <a:rPr lang="fr-FR" altLang="fr-FR" dirty="0">
                <a:solidFill>
                  <a:schemeClr val="tx2"/>
                </a:solidFill>
                <a:cs typeface="Arial" panose="020B0604020202020204" pitchFamily="34" charset="0"/>
              </a:rPr>
              <a:t> Notice d’information </a:t>
            </a:r>
          </a:p>
          <a:p>
            <a:pPr marL="1097280" lvl="3" indent="-173736" algn="just" eaLnBrk="1" fontAlgn="auto" hangingPunct="1">
              <a:lnSpc>
                <a:spcPct val="70000"/>
              </a:lnSpc>
              <a:spcBef>
                <a:spcPct val="0"/>
              </a:spcBef>
              <a:spcAft>
                <a:spcPts val="0"/>
              </a:spcAft>
              <a:buClr>
                <a:schemeClr val="accent6"/>
              </a:buClr>
              <a:buFont typeface="Wingdings" panose="05000000000000000000" pitchFamily="2" charset="2"/>
              <a:buChar char="Ø"/>
              <a:defRPr/>
            </a:pPr>
            <a:r>
              <a:rPr lang="fr-FR" altLang="fr-FR" dirty="0">
                <a:solidFill>
                  <a:schemeClr val="tx2"/>
                </a:solidFill>
                <a:cs typeface="Arial" panose="020B0604020202020204" pitchFamily="34" charset="0"/>
              </a:rPr>
              <a:t> Formulaire de recueil du consentement</a:t>
            </a:r>
          </a:p>
          <a:p>
            <a:pPr marL="441325" lvl="3" indent="0" algn="just">
              <a:lnSpc>
                <a:spcPct val="70000"/>
              </a:lnSpc>
              <a:spcBef>
                <a:spcPct val="0"/>
              </a:spcBef>
              <a:buClr>
                <a:schemeClr val="accent6"/>
              </a:buClr>
              <a:buNone/>
              <a:defRPr/>
            </a:pPr>
            <a:endParaRPr lang="fr-FR" altLang="fr-FR" dirty="0">
              <a:solidFill>
                <a:schemeClr val="tx2"/>
              </a:solidFill>
              <a:cs typeface="Arial" panose="020B0604020202020204" pitchFamily="34" charset="0"/>
            </a:endParaRPr>
          </a:p>
        </p:txBody>
      </p:sp>
    </p:spTree>
    <p:extLst>
      <p:ext uri="{BB962C8B-B14F-4D97-AF65-F5344CB8AC3E}">
        <p14:creationId xmlns:p14="http://schemas.microsoft.com/office/powerpoint/2010/main" val="28703469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CPP COMPOSITION</a:t>
            </a:r>
          </a:p>
        </p:txBody>
      </p:sp>
      <p:sp>
        <p:nvSpPr>
          <p:cNvPr id="4" name="Espace réservé du contenu 3"/>
          <p:cNvSpPr>
            <a:spLocks noGrp="1"/>
          </p:cNvSpPr>
          <p:nvPr>
            <p:ph sz="quarter" idx="1"/>
          </p:nvPr>
        </p:nvSpPr>
        <p:spPr/>
        <p:txBody>
          <a:bodyPr>
            <a:normAutofit lnSpcReduction="10000"/>
          </a:bodyPr>
          <a:lstStyle/>
          <a:p>
            <a:pPr marL="0" indent="0">
              <a:buNone/>
            </a:pPr>
            <a:endParaRPr lang="fr-FR" dirty="0"/>
          </a:p>
          <a:p>
            <a:r>
              <a:rPr lang="fr-FR" dirty="0"/>
              <a:t>Ils sont composés de manière à garantir leur indépendance et la diversité des compétences dans le domaine biomédicale et à l’égard des questions éthiques, sociales, psychologiques et juridiques.</a:t>
            </a:r>
          </a:p>
          <a:p>
            <a:endParaRPr lang="fr-FR" dirty="0"/>
          </a:p>
          <a:p>
            <a:r>
              <a:rPr lang="fr-FR" dirty="0"/>
              <a:t>Ils comportent en leur sein des représentants d’associations de malades ou d’usagers du système de santé agréés. </a:t>
            </a:r>
            <a:br>
              <a:rPr lang="fr-FR" dirty="0"/>
            </a:br>
            <a:endParaRPr lang="fr-FR" dirty="0"/>
          </a:p>
        </p:txBody>
      </p:sp>
    </p:spTree>
    <p:extLst>
      <p:ext uri="{BB962C8B-B14F-4D97-AF65-F5344CB8AC3E}">
        <p14:creationId xmlns:p14="http://schemas.microsoft.com/office/powerpoint/2010/main" val="3743158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CPP MISSIONS</a:t>
            </a:r>
          </a:p>
        </p:txBody>
      </p:sp>
      <p:sp>
        <p:nvSpPr>
          <p:cNvPr id="4" name="Espace réservé du contenu 3"/>
          <p:cNvSpPr>
            <a:spLocks noGrp="1"/>
          </p:cNvSpPr>
          <p:nvPr>
            <p:ph sz="quarter" idx="1"/>
          </p:nvPr>
        </p:nvSpPr>
        <p:spPr/>
        <p:txBody>
          <a:bodyPr>
            <a:normAutofit/>
          </a:bodyPr>
          <a:lstStyle/>
          <a:p>
            <a:r>
              <a:rPr lang="fr-FR" dirty="0"/>
              <a:t>Le CPP rend un avis sur les :</a:t>
            </a:r>
          </a:p>
          <a:p>
            <a:pPr lvl="1"/>
            <a:r>
              <a:rPr lang="fr-FR" dirty="0"/>
              <a:t>Projets initiaux de recherches biomédicales </a:t>
            </a:r>
          </a:p>
          <a:p>
            <a:pPr lvl="1"/>
            <a:r>
              <a:rPr lang="fr-FR" dirty="0"/>
              <a:t>Projets de modifications substantielles </a:t>
            </a:r>
          </a:p>
          <a:p>
            <a:pPr lvl="1"/>
            <a:r>
              <a:rPr lang="fr-FR" dirty="0"/>
              <a:t>Evaluations de soins courants </a:t>
            </a:r>
          </a:p>
          <a:p>
            <a:pPr lvl="1"/>
            <a:r>
              <a:rPr lang="fr-FR" dirty="0"/>
              <a:t>Déclarations de collection d'échantillons biologiques </a:t>
            </a:r>
          </a:p>
          <a:p>
            <a:pPr lvl="1"/>
            <a:r>
              <a:rPr lang="fr-FR" dirty="0"/>
              <a:t>Utilisations d'éléments et produits du corps humain à des fins scientifiques avec changement de finalité par rapport au consentement initial.</a:t>
            </a:r>
          </a:p>
          <a:p>
            <a:endParaRPr lang="fr-FR" dirty="0"/>
          </a:p>
        </p:txBody>
      </p:sp>
    </p:spTree>
    <p:extLst>
      <p:ext uri="{BB962C8B-B14F-4D97-AF65-F5344CB8AC3E}">
        <p14:creationId xmlns:p14="http://schemas.microsoft.com/office/powerpoint/2010/main" val="17544536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br>
              <a:rPr lang="fr-FR" dirty="0">
                <a:latin typeface="Arial" panose="020B0604020202020204" pitchFamily="34" charset="0"/>
                <a:cs typeface="Arial" panose="020B0604020202020204" pitchFamily="34" charset="0"/>
              </a:rPr>
            </a:br>
            <a:r>
              <a:rPr lang="fr-FR" sz="4000" dirty="0">
                <a:latin typeface="Arial" panose="020B0604020202020204" pitchFamily="34" charset="0"/>
                <a:cs typeface="Arial" panose="020B0604020202020204" pitchFamily="34" charset="0"/>
              </a:rPr>
              <a:t>RÉFLEXION ETHIQUE AU SEIN DES CPP</a:t>
            </a:r>
            <a:br>
              <a:rPr lang="fr-FR" dirty="0"/>
            </a:br>
            <a:endParaRPr lang="fr-FR" dirty="0"/>
          </a:p>
        </p:txBody>
      </p:sp>
      <p:sp>
        <p:nvSpPr>
          <p:cNvPr id="3" name="Espace réservé du contenu 2"/>
          <p:cNvSpPr>
            <a:spLocks noGrp="1"/>
          </p:cNvSpPr>
          <p:nvPr>
            <p:ph sz="quarter" idx="1"/>
          </p:nvPr>
        </p:nvSpPr>
        <p:spPr>
          <a:xfrm>
            <a:off x="612648" y="1600200"/>
            <a:ext cx="8153400" cy="4709120"/>
          </a:xfrm>
        </p:spPr>
        <p:txBody>
          <a:bodyPr>
            <a:noAutofit/>
          </a:bodyPr>
          <a:lstStyle/>
          <a:p>
            <a:r>
              <a:rPr lang="fr-FR" sz="2000" dirty="0">
                <a:solidFill>
                  <a:schemeClr val="tx2"/>
                </a:solidFill>
                <a:cs typeface="Arial" panose="020B0604020202020204" pitchFamily="34" charset="0"/>
              </a:rPr>
              <a:t>Principes spécifiques</a:t>
            </a:r>
          </a:p>
          <a:p>
            <a:pPr lvl="1"/>
            <a:r>
              <a:rPr lang="fr-FR" sz="2000" dirty="0">
                <a:solidFill>
                  <a:schemeClr val="tx2"/>
                </a:solidFill>
                <a:cs typeface="Arial" panose="020B0604020202020204" pitchFamily="34" charset="0"/>
              </a:rPr>
              <a:t>Information du patient</a:t>
            </a:r>
          </a:p>
          <a:p>
            <a:pPr lvl="1"/>
            <a:r>
              <a:rPr lang="fr-FR" sz="2000" dirty="0">
                <a:solidFill>
                  <a:schemeClr val="tx2"/>
                </a:solidFill>
                <a:cs typeface="Arial" panose="020B0604020202020204" pitchFamily="34" charset="0"/>
              </a:rPr>
              <a:t>Équité</a:t>
            </a:r>
          </a:p>
          <a:p>
            <a:pPr lvl="1"/>
            <a:r>
              <a:rPr lang="fr-FR" sz="2000" dirty="0">
                <a:solidFill>
                  <a:schemeClr val="tx2"/>
                </a:solidFill>
                <a:cs typeface="Arial" panose="020B0604020202020204" pitchFamily="34" charset="0"/>
              </a:rPr>
              <a:t>Respect de la personne</a:t>
            </a:r>
          </a:p>
          <a:p>
            <a:r>
              <a:rPr lang="fr-FR" sz="2000" dirty="0">
                <a:solidFill>
                  <a:schemeClr val="tx2"/>
                </a:solidFill>
                <a:cs typeface="Arial" panose="020B0604020202020204" pitchFamily="34" charset="0"/>
              </a:rPr>
              <a:t>Concepts éthiques</a:t>
            </a:r>
          </a:p>
          <a:p>
            <a:pPr lvl="1"/>
            <a:r>
              <a:rPr lang="fr-FR" sz="2000" dirty="0">
                <a:solidFill>
                  <a:schemeClr val="tx2"/>
                </a:solidFill>
                <a:cs typeface="Arial" panose="020B0604020202020204" pitchFamily="34" charset="0"/>
              </a:rPr>
              <a:t>Responsabilité</a:t>
            </a:r>
          </a:p>
          <a:p>
            <a:pPr lvl="1"/>
            <a:r>
              <a:rPr lang="fr-FR" sz="2000" dirty="0">
                <a:solidFill>
                  <a:schemeClr val="tx2"/>
                </a:solidFill>
                <a:cs typeface="Arial" panose="020B0604020202020204" pitchFamily="34" charset="0"/>
              </a:rPr>
              <a:t>Balance bénéfice/ risque</a:t>
            </a:r>
          </a:p>
          <a:p>
            <a:pPr lvl="1"/>
            <a:r>
              <a:rPr lang="fr-FR" sz="2000" dirty="0">
                <a:solidFill>
                  <a:schemeClr val="tx2"/>
                </a:solidFill>
                <a:cs typeface="Arial" panose="020B0604020202020204" pitchFamily="34" charset="0"/>
              </a:rPr>
              <a:t>Consentement</a:t>
            </a:r>
          </a:p>
          <a:p>
            <a:r>
              <a:rPr lang="fr-FR" sz="2000" dirty="0">
                <a:solidFill>
                  <a:schemeClr val="tx2"/>
                </a:solidFill>
                <a:cs typeface="Arial" panose="020B0604020202020204" pitchFamily="34" charset="0"/>
              </a:rPr>
              <a:t>Situations particulières</a:t>
            </a:r>
          </a:p>
          <a:p>
            <a:pPr lvl="1"/>
            <a:r>
              <a:rPr lang="fr-FR" sz="2000" dirty="0">
                <a:solidFill>
                  <a:schemeClr val="tx2"/>
                </a:solidFill>
                <a:cs typeface="Arial" panose="020B0604020202020204" pitchFamily="34" charset="0"/>
              </a:rPr>
              <a:t>L’urgence ; la perte de la conscience ; la mort cérébrale</a:t>
            </a:r>
          </a:p>
          <a:p>
            <a:pPr lvl="1"/>
            <a:r>
              <a:rPr lang="fr-FR" sz="2000" dirty="0">
                <a:solidFill>
                  <a:schemeClr val="tx2"/>
                </a:solidFill>
                <a:cs typeface="Arial" panose="020B0604020202020204" pitchFamily="34" charset="0"/>
              </a:rPr>
              <a:t>Les personnes vulnérables et les mineurs</a:t>
            </a:r>
          </a:p>
          <a:p>
            <a:r>
              <a:rPr lang="fr-FR" sz="2000" dirty="0">
                <a:solidFill>
                  <a:schemeClr val="tx2"/>
                </a:solidFill>
                <a:cs typeface="Arial" panose="020B0604020202020204" pitchFamily="34" charset="0"/>
              </a:rPr>
              <a:t>Formation des membres des CPP</a:t>
            </a:r>
          </a:p>
          <a:p>
            <a:pPr marL="0" indent="0">
              <a:buNone/>
            </a:pPr>
            <a:endParaRPr lang="fr-FR" sz="20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7577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eaLnBrk="1" fontAlgn="auto" hangingPunct="1">
              <a:spcAft>
                <a:spcPts val="0"/>
              </a:spcAft>
              <a:defRPr/>
            </a:pPr>
            <a:r>
              <a:rPr lang="fr-FR" sz="3600" dirty="0">
                <a:solidFill>
                  <a:schemeClr val="tx2">
                    <a:satMod val="130000"/>
                  </a:schemeClr>
                </a:solidFill>
                <a:latin typeface="Arial" panose="020B0604020202020204" pitchFamily="34" charset="0"/>
                <a:cs typeface="Arial" panose="020B0604020202020204" pitchFamily="34" charset="0"/>
              </a:rPr>
              <a:t>Introduction</a:t>
            </a:r>
          </a:p>
        </p:txBody>
      </p:sp>
      <p:sp>
        <p:nvSpPr>
          <p:cNvPr id="3" name="Espace réservé du contenu 2"/>
          <p:cNvSpPr>
            <a:spLocks noGrp="1"/>
          </p:cNvSpPr>
          <p:nvPr>
            <p:ph sz="quarter" idx="1"/>
          </p:nvPr>
        </p:nvSpPr>
        <p:spPr/>
        <p:txBody>
          <a:bodyPr>
            <a:noAutofit/>
          </a:bodyPr>
          <a:lstStyle/>
          <a:p>
            <a:pPr marL="609600" indent="-609600" algn="just" eaLnBrk="1" fontAlgn="auto" hangingPunct="1">
              <a:spcBef>
                <a:spcPts val="500"/>
              </a:spcBef>
              <a:spcAft>
                <a:spcPts val="500"/>
              </a:spcAft>
              <a:buClr>
                <a:schemeClr val="hlink"/>
              </a:buClr>
              <a:buFont typeface="Wingdings 2"/>
              <a:buNone/>
              <a:defRPr/>
            </a:pPr>
            <a:r>
              <a:rPr lang="fr-FR" altLang="fr-FR" sz="2000" b="1" dirty="0">
                <a:solidFill>
                  <a:schemeClr val="accent6"/>
                </a:solidFill>
                <a:latin typeface="+mj-lt"/>
                <a:cs typeface="Arial" panose="020B0604020202020204" pitchFamily="34" charset="0"/>
                <a:sym typeface="Monotype Sorts" pitchFamily="2" charset="2"/>
              </a:rPr>
              <a:t>Pourquoi fait-on de la Recherche Clinique ? </a:t>
            </a:r>
            <a:endParaRPr lang="fr-FR" altLang="fr-FR" sz="2000" b="1" dirty="0">
              <a:solidFill>
                <a:srgbClr val="990099"/>
              </a:solidFill>
              <a:latin typeface="+mj-lt"/>
              <a:cs typeface="Arial" panose="020B0604020202020204" pitchFamily="34" charset="0"/>
              <a:sym typeface="Monotype Sorts" pitchFamily="2" charset="2"/>
            </a:endParaRPr>
          </a:p>
          <a:p>
            <a:pPr algn="just" eaLnBrk="1" fontAlgn="auto" hangingPunct="1">
              <a:spcBef>
                <a:spcPts val="500"/>
              </a:spcBef>
              <a:spcAft>
                <a:spcPts val="500"/>
              </a:spcAft>
              <a:buClr>
                <a:schemeClr val="hlink"/>
              </a:buClr>
              <a:buFont typeface="Wingdings" panose="05000000000000000000" pitchFamily="2" charset="2"/>
              <a:buChar char="q"/>
              <a:defRPr/>
            </a:pPr>
            <a:r>
              <a:rPr lang="fr-FR" altLang="fr-FR" sz="2000" b="1" dirty="0">
                <a:solidFill>
                  <a:schemeClr val="tx2"/>
                </a:solidFill>
                <a:latin typeface="+mj-lt"/>
                <a:cs typeface="Arial" panose="020B0604020202020204" pitchFamily="34" charset="0"/>
                <a:sym typeface="Monotype Sorts" pitchFamily="2" charset="2"/>
              </a:rPr>
              <a:t>Faire évoluer </a:t>
            </a:r>
            <a:r>
              <a:rPr lang="fr-FR" altLang="fr-FR" sz="2000" dirty="0">
                <a:solidFill>
                  <a:schemeClr val="tx2"/>
                </a:solidFill>
                <a:latin typeface="+mj-lt"/>
                <a:cs typeface="Arial" panose="020B0604020202020204" pitchFamily="34" charset="0"/>
                <a:sym typeface="Monotype Sorts" pitchFamily="2" charset="2"/>
              </a:rPr>
              <a:t>la prise en charge des patients</a:t>
            </a:r>
            <a:endParaRPr lang="fr-FR" altLang="fr-FR" sz="2000" dirty="0">
              <a:latin typeface="+mj-lt"/>
              <a:cs typeface="Arial" panose="020B0604020202020204" pitchFamily="34" charset="0"/>
              <a:sym typeface="Monotype Sorts" pitchFamily="2" charset="2"/>
            </a:endParaRPr>
          </a:p>
          <a:p>
            <a:pPr algn="just">
              <a:spcBef>
                <a:spcPts val="500"/>
              </a:spcBef>
              <a:spcAft>
                <a:spcPts val="500"/>
              </a:spcAft>
              <a:buClr>
                <a:schemeClr val="hlink"/>
              </a:buClr>
              <a:defRPr/>
            </a:pPr>
            <a:r>
              <a:rPr lang="fr-FR" altLang="fr-FR" sz="2000" b="1" dirty="0">
                <a:solidFill>
                  <a:schemeClr val="tx2"/>
                </a:solidFill>
                <a:latin typeface="+mj-lt"/>
                <a:cs typeface="Arial" panose="020B0604020202020204" pitchFamily="34" charset="0"/>
                <a:sym typeface="Monotype Sorts" pitchFamily="2" charset="2"/>
              </a:rPr>
              <a:t>Apporter de nouvelles connaissances </a:t>
            </a:r>
            <a:r>
              <a:rPr lang="fr-FR" altLang="fr-FR" sz="2000" dirty="0">
                <a:solidFill>
                  <a:schemeClr val="tx2"/>
                </a:solidFill>
                <a:latin typeface="+mj-lt"/>
                <a:cs typeface="Arial" panose="020B0604020202020204" pitchFamily="34" charset="0"/>
                <a:sym typeface="Monotype Sorts" pitchFamily="2" charset="2"/>
              </a:rPr>
              <a:t>et permettre le progrès médical</a:t>
            </a:r>
          </a:p>
          <a:p>
            <a:pPr marL="990600" lvl="1" indent="-533400" algn="just" eaLnBrk="1" fontAlgn="auto" hangingPunct="1">
              <a:spcAft>
                <a:spcPts val="0"/>
              </a:spcAft>
              <a:buClr>
                <a:schemeClr val="hlink"/>
              </a:buClr>
              <a:buFontTx/>
              <a:buAutoNum type="arabicPeriod"/>
              <a:defRPr/>
            </a:pPr>
            <a:endParaRPr lang="fr-FR" altLang="fr-FR" sz="2000" dirty="0">
              <a:latin typeface="+mj-lt"/>
              <a:cs typeface="Arial" panose="020B0604020202020204" pitchFamily="34" charset="0"/>
              <a:sym typeface="Monotype Sorts" pitchFamily="2" charset="2"/>
            </a:endParaRPr>
          </a:p>
          <a:p>
            <a:pPr marL="365760" indent="-283464" algn="just">
              <a:lnSpc>
                <a:spcPct val="90000"/>
              </a:lnSpc>
              <a:spcBef>
                <a:spcPts val="500"/>
              </a:spcBef>
              <a:spcAft>
                <a:spcPts val="500"/>
              </a:spcAft>
              <a:buClr>
                <a:schemeClr val="hlink"/>
              </a:buClr>
              <a:buNone/>
              <a:defRPr/>
            </a:pPr>
            <a:r>
              <a:rPr lang="fr-FR" altLang="fr-FR" sz="2000" b="1" dirty="0">
                <a:solidFill>
                  <a:schemeClr val="accent6"/>
                </a:solidFill>
                <a:latin typeface="+mj-lt"/>
                <a:cs typeface="Arial" panose="020B0604020202020204" pitchFamily="34" charset="0"/>
                <a:sym typeface="Monotype Sorts" pitchFamily="2" charset="2"/>
              </a:rPr>
              <a:t>Pourquoi des lois en Recherche Clinique ?</a:t>
            </a:r>
            <a:endParaRPr lang="fr-FR" altLang="fr-FR" sz="2000" b="1" dirty="0">
              <a:solidFill>
                <a:srgbClr val="990099"/>
              </a:solidFill>
              <a:latin typeface="+mj-lt"/>
              <a:cs typeface="Arial" panose="020B0604020202020204" pitchFamily="34" charset="0"/>
              <a:sym typeface="Monotype Sorts" pitchFamily="2" charset="2"/>
            </a:endParaRPr>
          </a:p>
          <a:p>
            <a:pPr marL="368046" indent="-285750" algn="just">
              <a:lnSpc>
                <a:spcPct val="90000"/>
              </a:lnSpc>
              <a:spcBef>
                <a:spcPts val="500"/>
              </a:spcBef>
              <a:spcAft>
                <a:spcPts val="500"/>
              </a:spcAft>
              <a:buClr>
                <a:schemeClr val="hlink"/>
              </a:buClr>
              <a:defRPr/>
            </a:pPr>
            <a:r>
              <a:rPr lang="fr-FR" altLang="fr-FR" sz="2000" b="1" dirty="0">
                <a:solidFill>
                  <a:schemeClr val="tx2"/>
                </a:solidFill>
                <a:latin typeface="+mj-lt"/>
                <a:cs typeface="Arial" panose="020B0604020202020204" pitchFamily="34" charset="0"/>
                <a:sym typeface="Monotype Sorts" pitchFamily="2" charset="2"/>
              </a:rPr>
              <a:t>Protéger </a:t>
            </a:r>
            <a:r>
              <a:rPr lang="fr-FR" altLang="fr-FR" sz="2000" dirty="0">
                <a:solidFill>
                  <a:schemeClr val="tx2"/>
                </a:solidFill>
                <a:latin typeface="+mj-lt"/>
                <a:cs typeface="Arial" panose="020B0604020202020204" pitchFamily="34" charset="0"/>
                <a:sym typeface="Monotype Sorts" pitchFamily="2" charset="2"/>
              </a:rPr>
              <a:t>les personnes qui se prêtent à la recherche</a:t>
            </a:r>
          </a:p>
          <a:p>
            <a:pPr marL="688086" lvl="1" indent="-285750" algn="just">
              <a:lnSpc>
                <a:spcPct val="90000"/>
              </a:lnSpc>
              <a:spcBef>
                <a:spcPct val="0"/>
              </a:spcBef>
              <a:buClr>
                <a:schemeClr val="accent6"/>
              </a:buClr>
              <a:buFont typeface="Wingdings" panose="05000000000000000000" pitchFamily="2" charset="2"/>
              <a:buChar char="ü"/>
              <a:defRPr/>
            </a:pPr>
            <a:r>
              <a:rPr lang="fr-FR" altLang="fr-FR" sz="2000" b="1" dirty="0">
                <a:solidFill>
                  <a:schemeClr val="tx2"/>
                </a:solidFill>
                <a:latin typeface="+mj-lt"/>
                <a:cs typeface="Arial" panose="020B0604020202020204" pitchFamily="34" charset="0"/>
                <a:sym typeface="Monotype Sorts" pitchFamily="2" charset="2"/>
              </a:rPr>
              <a:t>	</a:t>
            </a:r>
            <a:r>
              <a:rPr lang="fr-FR" altLang="fr-FR" sz="2000" dirty="0">
                <a:solidFill>
                  <a:schemeClr val="tx2"/>
                </a:solidFill>
                <a:latin typeface="+mj-lt"/>
                <a:cs typeface="Arial" panose="020B0604020202020204" pitchFamily="34" charset="0"/>
                <a:sym typeface="Monotype Sorts" pitchFamily="2" charset="2"/>
              </a:rPr>
              <a:t>Information / Consentement de participation</a:t>
            </a:r>
          </a:p>
          <a:p>
            <a:pPr marL="688086" lvl="1" indent="-285750" algn="just">
              <a:lnSpc>
                <a:spcPct val="90000"/>
              </a:lnSpc>
              <a:spcBef>
                <a:spcPct val="0"/>
              </a:spcBef>
              <a:buClr>
                <a:schemeClr val="accent6"/>
              </a:buClr>
              <a:buFont typeface="Wingdings" panose="05000000000000000000" pitchFamily="2" charset="2"/>
              <a:buChar char="ü"/>
              <a:defRPr/>
            </a:pPr>
            <a:r>
              <a:rPr lang="fr-FR" altLang="fr-FR" sz="2000" dirty="0">
                <a:solidFill>
                  <a:schemeClr val="tx2"/>
                </a:solidFill>
                <a:latin typeface="+mj-lt"/>
                <a:cs typeface="Arial" panose="020B0604020202020204" pitchFamily="34" charset="0"/>
                <a:sym typeface="Monotype Sorts" pitchFamily="2" charset="2"/>
              </a:rPr>
              <a:t>	Modalités de recueil du consentement</a:t>
            </a:r>
          </a:p>
          <a:p>
            <a:pPr marL="688086" lvl="1" indent="-285750" algn="just">
              <a:lnSpc>
                <a:spcPct val="90000"/>
              </a:lnSpc>
              <a:spcBef>
                <a:spcPct val="0"/>
              </a:spcBef>
              <a:buClr>
                <a:schemeClr val="accent6"/>
              </a:buClr>
              <a:buFont typeface="Wingdings" panose="05000000000000000000" pitchFamily="2" charset="2"/>
              <a:buChar char="ü"/>
              <a:defRPr/>
            </a:pPr>
            <a:r>
              <a:rPr lang="fr-FR" altLang="fr-FR" sz="2000" dirty="0">
                <a:solidFill>
                  <a:schemeClr val="tx2"/>
                </a:solidFill>
                <a:latin typeface="+mj-lt"/>
                <a:cs typeface="Arial" panose="020B0604020202020204" pitchFamily="34" charset="0"/>
                <a:sym typeface="Monotype Sorts" pitchFamily="2" charset="2"/>
              </a:rPr>
              <a:t>	Droit de retirer son consentement à tout moment</a:t>
            </a:r>
          </a:p>
          <a:p>
            <a:pPr marL="688086" lvl="1" indent="-285750" algn="just">
              <a:lnSpc>
                <a:spcPct val="90000"/>
              </a:lnSpc>
              <a:spcBef>
                <a:spcPct val="0"/>
              </a:spcBef>
              <a:buClr>
                <a:schemeClr val="accent6"/>
              </a:buClr>
              <a:buFont typeface="Wingdings" panose="05000000000000000000" pitchFamily="2" charset="2"/>
              <a:buChar char="ü"/>
              <a:defRPr/>
            </a:pPr>
            <a:r>
              <a:rPr lang="fr-FR" altLang="fr-FR" sz="2000" dirty="0">
                <a:solidFill>
                  <a:schemeClr val="tx2"/>
                </a:solidFill>
                <a:latin typeface="+mj-lt"/>
                <a:cs typeface="Arial" panose="020B0604020202020204" pitchFamily="34" charset="0"/>
                <a:sym typeface="Monotype Sorts" pitchFamily="2" charset="2"/>
              </a:rPr>
              <a:t>   Pharmacovigilance</a:t>
            </a:r>
          </a:p>
          <a:p>
            <a:pPr marL="688086" lvl="1" indent="-285750" algn="just">
              <a:lnSpc>
                <a:spcPct val="90000"/>
              </a:lnSpc>
              <a:spcBef>
                <a:spcPct val="0"/>
              </a:spcBef>
              <a:buClr>
                <a:schemeClr val="accent6"/>
              </a:buClr>
              <a:buFont typeface="Wingdings" panose="05000000000000000000" pitchFamily="2" charset="2"/>
              <a:buChar char="ü"/>
              <a:defRPr/>
            </a:pPr>
            <a:r>
              <a:rPr lang="fr-FR" altLang="fr-FR" sz="2000" dirty="0">
                <a:solidFill>
                  <a:schemeClr val="tx2"/>
                </a:solidFill>
                <a:latin typeface="+mj-lt"/>
                <a:cs typeface="Arial" panose="020B0604020202020204" pitchFamily="34" charset="0"/>
                <a:sym typeface="Monotype Sorts" pitchFamily="2" charset="2"/>
              </a:rPr>
              <a:t>	Assurance</a:t>
            </a:r>
          </a:p>
          <a:p>
            <a:pPr marL="377825" lvl="1" indent="-285750" algn="just">
              <a:lnSpc>
                <a:spcPct val="90000"/>
              </a:lnSpc>
              <a:spcBef>
                <a:spcPct val="0"/>
              </a:spcBef>
              <a:buClr>
                <a:schemeClr val="accent6"/>
              </a:buClr>
              <a:buFont typeface="Wingdings" panose="05000000000000000000" pitchFamily="2" charset="2"/>
              <a:buChar char="q"/>
              <a:defRPr/>
            </a:pPr>
            <a:endParaRPr lang="fr-FR" altLang="fr-FR" sz="2000" b="1" dirty="0">
              <a:solidFill>
                <a:schemeClr val="tx2"/>
              </a:solidFill>
              <a:latin typeface="+mj-lt"/>
              <a:cs typeface="Arial" panose="020B0604020202020204" pitchFamily="34" charset="0"/>
              <a:sym typeface="Monotype Sorts" pitchFamily="2" charset="2"/>
            </a:endParaRPr>
          </a:p>
          <a:p>
            <a:pPr marL="377825" lvl="1" indent="-285750" algn="just">
              <a:lnSpc>
                <a:spcPct val="90000"/>
              </a:lnSpc>
              <a:spcBef>
                <a:spcPct val="0"/>
              </a:spcBef>
              <a:buClr>
                <a:schemeClr val="accent6"/>
              </a:buClr>
              <a:buFont typeface="Wingdings" panose="05000000000000000000" pitchFamily="2" charset="2"/>
              <a:buChar char="q"/>
              <a:defRPr/>
            </a:pPr>
            <a:r>
              <a:rPr lang="fr-FR" altLang="fr-FR" sz="2000" b="1" dirty="0">
                <a:solidFill>
                  <a:schemeClr val="tx2"/>
                </a:solidFill>
                <a:latin typeface="+mj-lt"/>
                <a:cs typeface="Arial" panose="020B0604020202020204" pitchFamily="34" charset="0"/>
                <a:sym typeface="Monotype Sorts" pitchFamily="2" charset="2"/>
              </a:rPr>
              <a:t>Définir les acteurs </a:t>
            </a:r>
            <a:r>
              <a:rPr lang="fr-FR" altLang="fr-FR" sz="2000" dirty="0">
                <a:solidFill>
                  <a:schemeClr val="tx2"/>
                </a:solidFill>
                <a:latin typeface="+mj-lt"/>
                <a:cs typeface="Arial" panose="020B0604020202020204" pitchFamily="34" charset="0"/>
                <a:sym typeface="Monotype Sorts" pitchFamily="2" charset="2"/>
              </a:rPr>
              <a:t>de la recherche et leurs</a:t>
            </a:r>
            <a:r>
              <a:rPr lang="fr-FR" altLang="fr-FR" sz="2000" b="1" dirty="0">
                <a:solidFill>
                  <a:schemeClr val="tx2"/>
                </a:solidFill>
                <a:latin typeface="+mj-lt"/>
                <a:cs typeface="Arial" panose="020B0604020202020204" pitchFamily="34" charset="0"/>
                <a:sym typeface="Monotype Sorts" pitchFamily="2" charset="2"/>
              </a:rPr>
              <a:t> responsabilités</a:t>
            </a:r>
            <a:endParaRPr lang="fr-FR" sz="2000" dirty="0">
              <a:solidFill>
                <a:schemeClr val="tx2"/>
              </a:solidFill>
              <a:latin typeface="+mj-lt"/>
              <a:cs typeface="Arial" panose="020B0604020202020204" pitchFamily="34" charset="0"/>
            </a:endParaRPr>
          </a:p>
          <a:p>
            <a:pPr marL="0" indent="0" eaLnBrk="1" fontAlgn="auto" hangingPunct="1">
              <a:spcAft>
                <a:spcPts val="0"/>
              </a:spcAft>
              <a:buFont typeface="Wingdings 2"/>
              <a:buNone/>
              <a:defRPr/>
            </a:pPr>
            <a:endParaRPr lang="fr-FR" sz="2000" dirty="0">
              <a:latin typeface="+mj-lt"/>
            </a:endParaRPr>
          </a:p>
        </p:txBody>
      </p:sp>
    </p:spTree>
    <p:extLst>
      <p:ext uri="{BB962C8B-B14F-4D97-AF65-F5344CB8AC3E}">
        <p14:creationId xmlns:p14="http://schemas.microsoft.com/office/powerpoint/2010/main" val="39492398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dirty="0">
                <a:latin typeface="Arial" panose="020B0604020202020204" pitchFamily="34" charset="0"/>
                <a:cs typeface="Arial" panose="020B0604020202020204" pitchFamily="34" charset="0"/>
              </a:rPr>
              <a:t>Grille de lecture éthique</a:t>
            </a:r>
          </a:p>
        </p:txBody>
      </p:sp>
      <p:graphicFrame>
        <p:nvGraphicFramePr>
          <p:cNvPr id="4" name="Espace réservé du contenu 3"/>
          <p:cNvGraphicFramePr>
            <a:graphicFrameLocks noGrp="1"/>
          </p:cNvGraphicFramePr>
          <p:nvPr>
            <p:ph sz="quarter" idx="1"/>
            <p:extLst>
              <p:ext uri="{D42A27DB-BD31-4B8C-83A1-F6EECF244321}">
                <p14:modId xmlns:p14="http://schemas.microsoft.com/office/powerpoint/2010/main" val="4139008080"/>
              </p:ext>
            </p:extLst>
          </p:nvPr>
        </p:nvGraphicFramePr>
        <p:xfrm>
          <a:off x="467544" y="1196752"/>
          <a:ext cx="8229600" cy="5237547"/>
        </p:xfrm>
        <a:graphic>
          <a:graphicData uri="http://schemas.openxmlformats.org/drawingml/2006/table">
            <a:tbl>
              <a:tblPr firstRow="1" bandRow="1">
                <a:tableStyleId>{5C22544A-7EE6-4342-B048-85BDC9FD1C3A}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288032">
                <a:tc>
                  <a:txBody>
                    <a:bodyPr/>
                    <a:lstStyle/>
                    <a:p>
                      <a:pPr algn="ctr"/>
                      <a:r>
                        <a:rPr lang="fr-FR" sz="1200" dirty="0">
                          <a:latin typeface="Arial" panose="020B0604020202020204" pitchFamily="34" charset="0"/>
                          <a:cs typeface="Arial" panose="020B0604020202020204" pitchFamily="34" charset="0"/>
                        </a:rPr>
                        <a:t>Appréciation</a:t>
                      </a:r>
                    </a:p>
                  </a:txBody>
                  <a:tcPr/>
                </a:tc>
                <a:tc>
                  <a:txBody>
                    <a:bodyPr/>
                    <a:lstStyle/>
                    <a:p>
                      <a:pPr algn="ctr"/>
                      <a:r>
                        <a:rPr lang="fr-FR" sz="1200" dirty="0">
                          <a:latin typeface="Arial" panose="020B0604020202020204" pitchFamily="34" charset="0"/>
                          <a:cs typeface="Arial" panose="020B0604020202020204" pitchFamily="34" charset="0"/>
                        </a:rPr>
                        <a:t>Correct</a:t>
                      </a:r>
                    </a:p>
                  </a:txBody>
                  <a:tcPr/>
                </a:tc>
                <a:tc>
                  <a:txBody>
                    <a:bodyPr/>
                    <a:lstStyle/>
                    <a:p>
                      <a:pPr algn="ctr"/>
                      <a:r>
                        <a:rPr lang="fr-FR" sz="1200" dirty="0">
                          <a:latin typeface="Arial" panose="020B0604020202020204" pitchFamily="34" charset="0"/>
                          <a:cs typeface="Arial" panose="020B0604020202020204" pitchFamily="34" charset="0"/>
                        </a:rPr>
                        <a:t>Insuffisant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200" dirty="0">
                          <a:latin typeface="Arial" panose="020B0604020202020204" pitchFamily="34" charset="0"/>
                          <a:cs typeface="Arial" panose="020B0604020202020204" pitchFamily="34" charset="0"/>
                        </a:rPr>
                        <a:t>Nul</a:t>
                      </a:r>
                    </a:p>
                    <a:p>
                      <a:pPr algn="ctr"/>
                      <a:endParaRPr lang="fr-FR" sz="1200" dirty="0">
                        <a:latin typeface="Arial" panose="020B0604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200" dirty="0">
                          <a:latin typeface="Arial" panose="020B0604020202020204" pitchFamily="34" charset="0"/>
                          <a:cs typeface="Arial" panose="020B0604020202020204" pitchFamily="34" charset="0"/>
                        </a:rPr>
                        <a:t>Commentaires</a:t>
                      </a:r>
                    </a:p>
                    <a:p>
                      <a:pPr algn="ctr"/>
                      <a:endParaRPr lang="fr-FR"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452187">
                <a:tc>
                  <a:txBody>
                    <a:bodyPr/>
                    <a:lstStyle/>
                    <a:p>
                      <a:r>
                        <a:rPr lang="fr-FR" sz="1400" dirty="0"/>
                        <a:t>Information</a:t>
                      </a:r>
                    </a:p>
                    <a:p>
                      <a:r>
                        <a:rPr lang="fr-FR" sz="1400" dirty="0"/>
                        <a:t>en bon français</a:t>
                      </a:r>
                    </a:p>
                  </a:txBody>
                  <a:tcPr/>
                </a:tc>
                <a:tc>
                  <a:txBody>
                    <a:bodyPr/>
                    <a:lstStyle/>
                    <a:p>
                      <a:endParaRPr lang="fr-FR" dirty="0"/>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10001"/>
                  </a:ext>
                </a:extLst>
              </a:tr>
              <a:tr h="452187">
                <a:tc>
                  <a:txBody>
                    <a:bodyPr/>
                    <a:lstStyle/>
                    <a:p>
                      <a:r>
                        <a:rPr lang="fr-FR" sz="1400" dirty="0"/>
                        <a:t>Langage non</a:t>
                      </a:r>
                      <a:r>
                        <a:rPr lang="fr-FR" sz="1400" baseline="0" dirty="0"/>
                        <a:t> </a:t>
                      </a:r>
                      <a:r>
                        <a:rPr lang="fr-FR" sz="1400" dirty="0"/>
                        <a:t>technique</a:t>
                      </a: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10002"/>
                  </a:ext>
                </a:extLst>
              </a:tr>
              <a:tr h="323624">
                <a:tc>
                  <a:txBody>
                    <a:bodyPr/>
                    <a:lstStyle/>
                    <a:p>
                      <a:r>
                        <a:rPr lang="fr-FR" sz="1400" dirty="0"/>
                        <a:t>Droit de refuser</a:t>
                      </a:r>
                    </a:p>
                  </a:txBody>
                  <a:tcPr/>
                </a:tc>
                <a:tc>
                  <a:txBody>
                    <a:bodyPr/>
                    <a:lstStyle/>
                    <a:p>
                      <a:endParaRPr lang="fr-FR" dirty="0"/>
                    </a:p>
                  </a:txBody>
                  <a:tcPr/>
                </a:tc>
                <a:tc>
                  <a:txBody>
                    <a:bodyPr/>
                    <a:lstStyle/>
                    <a:p>
                      <a:endParaRPr lang="fr-FR" dirty="0"/>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10003"/>
                  </a:ext>
                </a:extLst>
              </a:tr>
              <a:tr h="452187">
                <a:tc>
                  <a:txBody>
                    <a:bodyPr/>
                    <a:lstStyle/>
                    <a:p>
                      <a:r>
                        <a:rPr lang="fr-FR" sz="1400" dirty="0"/>
                        <a:t>Droit de retirer le consentement</a:t>
                      </a:r>
                    </a:p>
                  </a:txBody>
                  <a:tcPr/>
                </a:tc>
                <a:tc>
                  <a:txBody>
                    <a:bodyPr/>
                    <a:lstStyle/>
                    <a:p>
                      <a:endParaRPr lang="fr-FR"/>
                    </a:p>
                  </a:txBody>
                  <a:tcPr/>
                </a:tc>
                <a:tc>
                  <a:txBody>
                    <a:bodyPr/>
                    <a:lstStyle/>
                    <a:p>
                      <a:endParaRPr lang="fr-FR" dirty="0"/>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10004"/>
                  </a:ext>
                </a:extLst>
              </a:tr>
              <a:tr h="323624">
                <a:tc>
                  <a:txBody>
                    <a:bodyPr/>
                    <a:lstStyle/>
                    <a:p>
                      <a:r>
                        <a:rPr lang="fr-FR" sz="1400" dirty="0"/>
                        <a:t>Références BPC</a:t>
                      </a: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10005"/>
                  </a:ext>
                </a:extLst>
              </a:tr>
              <a:tr h="452187">
                <a:tc>
                  <a:txBody>
                    <a:bodyPr/>
                    <a:lstStyle/>
                    <a:p>
                      <a:r>
                        <a:rPr lang="fr-FR" sz="1400" dirty="0"/>
                        <a:t>Déclaration Helsinki</a:t>
                      </a: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10006"/>
                  </a:ext>
                </a:extLst>
              </a:tr>
              <a:tr h="323624">
                <a:tc>
                  <a:txBody>
                    <a:bodyPr/>
                    <a:lstStyle/>
                    <a:p>
                      <a:r>
                        <a:rPr lang="fr-FR" sz="1400" dirty="0"/>
                        <a:t>Déclaration CNIL</a:t>
                      </a:r>
                    </a:p>
                  </a:txBody>
                  <a:tcPr/>
                </a:tc>
                <a:tc>
                  <a:txBody>
                    <a:bodyPr/>
                    <a:lstStyle/>
                    <a:p>
                      <a:endParaRPr lang="fr-FR" dirty="0"/>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10007"/>
                  </a:ext>
                </a:extLst>
              </a:tr>
              <a:tr h="638382">
                <a:tc>
                  <a:txBody>
                    <a:bodyPr/>
                    <a:lstStyle/>
                    <a:p>
                      <a:r>
                        <a:rPr lang="fr-FR" sz="1400" dirty="0"/>
                        <a:t>Rectification</a:t>
                      </a:r>
                      <a:r>
                        <a:rPr lang="fr-FR" sz="1400" baseline="0" dirty="0"/>
                        <a:t> </a:t>
                      </a:r>
                      <a:r>
                        <a:rPr lang="fr-FR" sz="1400" dirty="0"/>
                        <a:t>données personnelles</a:t>
                      </a:r>
                    </a:p>
                  </a:txBody>
                  <a:tcPr/>
                </a:tc>
                <a:tc>
                  <a:txBody>
                    <a:bodyPr/>
                    <a:lstStyle/>
                    <a:p>
                      <a:endParaRPr lang="fr-FR" dirty="0"/>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10008"/>
                  </a:ext>
                </a:extLst>
              </a:tr>
              <a:tr h="824577">
                <a:tc>
                  <a:txBody>
                    <a:bodyPr/>
                    <a:lstStyle/>
                    <a:p>
                      <a:r>
                        <a:rPr lang="fr-FR" sz="1400" dirty="0"/>
                        <a:t>Exclusion femme enceinte</a:t>
                      </a:r>
                    </a:p>
                    <a:p>
                      <a:r>
                        <a:rPr lang="fr-FR" sz="1400" dirty="0"/>
                        <a:t>mineurs/ adultes protégés</a:t>
                      </a: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4877902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dirty="0">
                <a:latin typeface="Arial" panose="020B0604020202020204" pitchFamily="34" charset="0"/>
                <a:cs typeface="Arial" panose="020B0604020202020204" pitchFamily="34" charset="0"/>
              </a:rPr>
              <a:t>Grille de lecture éthique</a:t>
            </a:r>
          </a:p>
        </p:txBody>
      </p:sp>
      <p:graphicFrame>
        <p:nvGraphicFramePr>
          <p:cNvPr id="4" name="Espace réservé du contenu 3"/>
          <p:cNvGraphicFramePr>
            <a:graphicFrameLocks noGrp="1"/>
          </p:cNvGraphicFramePr>
          <p:nvPr>
            <p:ph sz="quarter" idx="1"/>
            <p:extLst>
              <p:ext uri="{D42A27DB-BD31-4B8C-83A1-F6EECF244321}">
                <p14:modId xmlns:p14="http://schemas.microsoft.com/office/powerpoint/2010/main" val="298033065"/>
              </p:ext>
            </p:extLst>
          </p:nvPr>
        </p:nvGraphicFramePr>
        <p:xfrm>
          <a:off x="467544" y="1196752"/>
          <a:ext cx="8229600" cy="4975736"/>
        </p:xfrm>
        <a:graphic>
          <a:graphicData uri="http://schemas.openxmlformats.org/drawingml/2006/table">
            <a:tbl>
              <a:tblPr firstRow="1" bandRow="1">
                <a:tableStyleId>{5C22544A-7EE6-4342-B048-85BDC9FD1C3A}</a:tableStyleId>
              </a:tblPr>
              <a:tblGrid>
                <a:gridCol w="2088232">
                  <a:extLst>
                    <a:ext uri="{9D8B030D-6E8A-4147-A177-3AD203B41FA5}">
                      <a16:colId xmlns:a16="http://schemas.microsoft.com/office/drawing/2014/main" val="20000"/>
                    </a:ext>
                  </a:extLst>
                </a:gridCol>
                <a:gridCol w="1203608">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432048">
                <a:tc>
                  <a:txBody>
                    <a:bodyPr/>
                    <a:lstStyle/>
                    <a:p>
                      <a:pPr algn="ctr"/>
                      <a:r>
                        <a:rPr lang="fr-FR" sz="1400" dirty="0">
                          <a:latin typeface="Arial" panose="020B0604020202020204" pitchFamily="34" charset="0"/>
                          <a:cs typeface="Arial" panose="020B0604020202020204" pitchFamily="34" charset="0"/>
                        </a:rPr>
                        <a:t>Scientifique</a:t>
                      </a:r>
                      <a:r>
                        <a:rPr lang="fr-FR" sz="1400" baseline="0" dirty="0">
                          <a:latin typeface="Arial" panose="020B0604020202020204" pitchFamily="34" charset="0"/>
                          <a:cs typeface="Arial" panose="020B0604020202020204" pitchFamily="34" charset="0"/>
                        </a:rPr>
                        <a:t> </a:t>
                      </a:r>
                      <a:endParaRPr lang="fr-FR" sz="1400" dirty="0">
                        <a:latin typeface="Arial" panose="020B0604020202020204" pitchFamily="34" charset="0"/>
                        <a:cs typeface="Arial" panose="020B0604020202020204" pitchFamily="34" charset="0"/>
                      </a:endParaRPr>
                    </a:p>
                  </a:txBody>
                  <a:tcPr/>
                </a:tc>
                <a:tc>
                  <a:txBody>
                    <a:bodyPr/>
                    <a:lstStyle/>
                    <a:p>
                      <a:pPr algn="ctr"/>
                      <a:r>
                        <a:rPr lang="fr-FR" sz="1400" dirty="0">
                          <a:latin typeface="Arial" panose="020B0604020202020204" pitchFamily="34" charset="0"/>
                          <a:cs typeface="Arial" panose="020B0604020202020204" pitchFamily="34" charset="0"/>
                        </a:rPr>
                        <a:t>Correct</a:t>
                      </a:r>
                    </a:p>
                  </a:txBody>
                  <a:tcPr/>
                </a:tc>
                <a:tc>
                  <a:txBody>
                    <a:bodyPr/>
                    <a:lstStyle/>
                    <a:p>
                      <a:pPr algn="ctr"/>
                      <a:r>
                        <a:rPr lang="fr-FR" sz="1400" dirty="0">
                          <a:latin typeface="Arial" panose="020B0604020202020204" pitchFamily="34" charset="0"/>
                          <a:cs typeface="Arial" panose="020B0604020202020204" pitchFamily="34" charset="0"/>
                        </a:rPr>
                        <a:t>Insuffisant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dirty="0">
                          <a:latin typeface="Arial" panose="020B0604020202020204" pitchFamily="34" charset="0"/>
                          <a:cs typeface="Arial" panose="020B0604020202020204" pitchFamily="34" charset="0"/>
                        </a:rPr>
                        <a:t>Nul</a:t>
                      </a:r>
                    </a:p>
                    <a:p>
                      <a:pPr algn="ctr"/>
                      <a:endParaRPr lang="fr-FR" sz="1400" dirty="0">
                        <a:latin typeface="Arial" panose="020B0604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dirty="0">
                          <a:latin typeface="Arial" panose="020B0604020202020204" pitchFamily="34" charset="0"/>
                          <a:cs typeface="Arial" panose="020B0604020202020204" pitchFamily="34" charset="0"/>
                        </a:rPr>
                        <a:t>Commentaires</a:t>
                      </a:r>
                    </a:p>
                    <a:p>
                      <a:pPr algn="ctr"/>
                      <a:endParaRPr lang="fr-FR"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70840">
                <a:tc>
                  <a:txBody>
                    <a:bodyPr/>
                    <a:lstStyle/>
                    <a:p>
                      <a:r>
                        <a:rPr lang="fr-FR" sz="1400" dirty="0"/>
                        <a:t>Bibliographie</a:t>
                      </a:r>
                    </a:p>
                  </a:txBody>
                  <a:tcPr/>
                </a:tc>
                <a:tc>
                  <a:txBody>
                    <a:bodyPr/>
                    <a:lstStyle/>
                    <a:p>
                      <a:endParaRPr lang="fr-FR" dirty="0"/>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10001"/>
                  </a:ext>
                </a:extLst>
              </a:tr>
              <a:tr h="454536">
                <a:tc>
                  <a:txBody>
                    <a:bodyPr/>
                    <a:lstStyle/>
                    <a:p>
                      <a:r>
                        <a:rPr lang="fr-FR" sz="1400" dirty="0"/>
                        <a:t>Stratégies</a:t>
                      </a:r>
                      <a:r>
                        <a:rPr lang="fr-FR" sz="1400" baseline="0" dirty="0"/>
                        <a:t> </a:t>
                      </a:r>
                      <a:r>
                        <a:rPr lang="fr-FR" sz="1400" dirty="0"/>
                        <a:t>habituelles</a:t>
                      </a: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10002"/>
                  </a:ext>
                </a:extLst>
              </a:tr>
              <a:tr h="370840">
                <a:tc>
                  <a:txBody>
                    <a:bodyPr/>
                    <a:lstStyle/>
                    <a:p>
                      <a:r>
                        <a:rPr lang="fr-FR" sz="1400" dirty="0"/>
                        <a:t>Hypothèse / objectif</a:t>
                      </a: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10003"/>
                  </a:ext>
                </a:extLst>
              </a:tr>
              <a:tr h="370840">
                <a:tc>
                  <a:txBody>
                    <a:bodyPr/>
                    <a:lstStyle/>
                    <a:p>
                      <a:r>
                        <a:rPr lang="fr-FR" sz="1400" dirty="0"/>
                        <a:t>Comparaison stratégies</a:t>
                      </a:r>
                    </a:p>
                  </a:txBody>
                  <a:tcPr/>
                </a:tc>
                <a:tc>
                  <a:txBody>
                    <a:bodyPr/>
                    <a:lstStyle/>
                    <a:p>
                      <a:endParaRPr lang="fr-FR"/>
                    </a:p>
                  </a:txBody>
                  <a:tcPr/>
                </a:tc>
                <a:tc>
                  <a:txBody>
                    <a:bodyPr/>
                    <a:lstStyle/>
                    <a:p>
                      <a:endParaRPr lang="fr-FR" dirty="0"/>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10004"/>
                  </a:ext>
                </a:extLst>
              </a:tr>
              <a:tr h="370840">
                <a:tc>
                  <a:txBody>
                    <a:bodyPr/>
                    <a:lstStyle/>
                    <a:p>
                      <a:r>
                        <a:rPr lang="fr-FR" sz="1400" dirty="0"/>
                        <a:t>Actes / méthodes utilises</a:t>
                      </a: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10005"/>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a:t>Urgence</a:t>
                      </a: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10006"/>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a:t>Surveillance particulière</a:t>
                      </a:r>
                    </a:p>
                  </a:txBody>
                  <a:tcPr/>
                </a:tc>
                <a:tc>
                  <a:txBody>
                    <a:bodyPr/>
                    <a:lstStyle/>
                    <a:p>
                      <a:endParaRPr lang="fr-FR" dirty="0"/>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10007"/>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a:t>Règles arrêt définitif/temporaire</a:t>
                      </a:r>
                    </a:p>
                  </a:txBody>
                  <a:tcPr/>
                </a:tc>
                <a:tc>
                  <a:txBody>
                    <a:bodyPr/>
                    <a:lstStyle/>
                    <a:p>
                      <a:endParaRPr lang="fr-FR" dirty="0"/>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10008"/>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a:t>Avis comite</a:t>
                      </a:r>
                      <a:r>
                        <a:rPr lang="fr-FR" sz="1400" baseline="0" dirty="0"/>
                        <a:t> </a:t>
                      </a:r>
                      <a:r>
                        <a:rPr lang="fr-FR" sz="1400" dirty="0"/>
                        <a:t>indépendant</a:t>
                      </a: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10009"/>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a:t>Bio statistique</a:t>
                      </a: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10010"/>
                  </a:ext>
                </a:extLst>
              </a:tr>
              <a:tr h="370840">
                <a:tc>
                  <a:txBody>
                    <a:bodyPr/>
                    <a:lstStyle/>
                    <a:p>
                      <a:r>
                        <a:rPr lang="fr-FR" sz="1400" dirty="0"/>
                        <a:t>Durée/patient</a:t>
                      </a:r>
                    </a:p>
                    <a:p>
                      <a:r>
                        <a:rPr lang="fr-FR" sz="1400" dirty="0"/>
                        <a:t>tableau récapitulatif</a:t>
                      </a: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4112071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dirty="0">
                <a:latin typeface="Arial" panose="020B0604020202020204" pitchFamily="34" charset="0"/>
                <a:cs typeface="Arial" panose="020B0604020202020204" pitchFamily="34" charset="0"/>
              </a:rPr>
              <a:t>En somme</a:t>
            </a:r>
          </a:p>
        </p:txBody>
      </p:sp>
      <p:sp>
        <p:nvSpPr>
          <p:cNvPr id="3" name="Espace réservé du contenu 2"/>
          <p:cNvSpPr>
            <a:spLocks noGrp="1"/>
          </p:cNvSpPr>
          <p:nvPr>
            <p:ph sz="quarter" idx="1"/>
          </p:nvPr>
        </p:nvSpPr>
        <p:spPr/>
        <p:txBody>
          <a:bodyPr>
            <a:normAutofit/>
          </a:bodyPr>
          <a:lstStyle/>
          <a:p>
            <a:endParaRPr lang="fr-FR" sz="1600" dirty="0">
              <a:solidFill>
                <a:schemeClr val="tx2"/>
              </a:solidFill>
              <a:latin typeface="Arial" panose="020B0604020202020204" pitchFamily="34" charset="0"/>
              <a:cs typeface="Arial" panose="020B0604020202020204" pitchFamily="34" charset="0"/>
            </a:endParaRPr>
          </a:p>
          <a:p>
            <a:endParaRPr lang="fr-FR" sz="1600" dirty="0">
              <a:solidFill>
                <a:schemeClr val="tx2"/>
              </a:solidFill>
              <a:latin typeface="Arial" panose="020B0604020202020204" pitchFamily="34" charset="0"/>
              <a:cs typeface="Arial" panose="020B0604020202020204" pitchFamily="34" charset="0"/>
            </a:endParaRPr>
          </a:p>
          <a:p>
            <a:r>
              <a:rPr lang="fr-FR" sz="2000" dirty="0">
                <a:solidFill>
                  <a:schemeClr val="tx2"/>
                </a:solidFill>
                <a:cs typeface="Arial" panose="020B0604020202020204" pitchFamily="34" charset="0"/>
              </a:rPr>
              <a:t>Partage de points de vues entre l’intérêt de la recherche et des progrès qui vont en découlés</a:t>
            </a:r>
          </a:p>
          <a:p>
            <a:r>
              <a:rPr lang="fr-FR" sz="2000" dirty="0">
                <a:solidFill>
                  <a:schemeClr val="tx2"/>
                </a:solidFill>
                <a:cs typeface="Arial" panose="020B0604020202020204" pitchFamily="34" charset="0"/>
              </a:rPr>
              <a:t>Questionnement sur la participation des volontaires sains, des malades</a:t>
            </a:r>
          </a:p>
          <a:p>
            <a:r>
              <a:rPr lang="fr-FR" sz="2000" dirty="0">
                <a:solidFill>
                  <a:schemeClr val="tx2"/>
                </a:solidFill>
                <a:cs typeface="Arial" panose="020B0604020202020204" pitchFamily="34" charset="0"/>
              </a:rPr>
              <a:t>La liberté d’action des membres : notion de conflit d’intérêt</a:t>
            </a:r>
          </a:p>
          <a:p>
            <a:r>
              <a:rPr lang="fr-FR" sz="2000" dirty="0">
                <a:solidFill>
                  <a:schemeClr val="tx2"/>
                </a:solidFill>
                <a:cs typeface="Arial" panose="020B0604020202020204" pitchFamily="34" charset="0"/>
              </a:rPr>
              <a:t>La compréhension de l’intérêt scientifique de la recherche</a:t>
            </a:r>
          </a:p>
          <a:p>
            <a:r>
              <a:rPr lang="fr-FR" sz="2000" dirty="0">
                <a:solidFill>
                  <a:schemeClr val="tx2"/>
                </a:solidFill>
                <a:cs typeface="Arial" panose="020B0604020202020204" pitchFamily="34" charset="0"/>
              </a:rPr>
              <a:t>La responsabilité des personnes qui étudient les protocoles et donnent quitus à la mise en place de la recherche </a:t>
            </a:r>
          </a:p>
        </p:txBody>
      </p:sp>
    </p:spTree>
    <p:extLst>
      <p:ext uri="{BB962C8B-B14F-4D97-AF65-F5344CB8AC3E}">
        <p14:creationId xmlns:p14="http://schemas.microsoft.com/office/powerpoint/2010/main" val="22757479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pied de page 2"/>
          <p:cNvSpPr>
            <a:spLocks noGrp="1"/>
          </p:cNvSpPr>
          <p:nvPr>
            <p:ph type="ftr" sz="quarter" idx="11"/>
          </p:nvPr>
        </p:nvSpPr>
        <p:spPr/>
        <p:txBody>
          <a:bodyPr/>
          <a:lstStyle/>
          <a:p>
            <a:r>
              <a:rPr lang="fr-FR"/>
              <a:t>F.DOIRET Chargée de mission ERERA, membre CPP</a:t>
            </a:r>
          </a:p>
        </p:txBody>
      </p:sp>
      <p:sp>
        <p:nvSpPr>
          <p:cNvPr id="4" name="Espace réservé du contenu 3"/>
          <p:cNvSpPr>
            <a:spLocks noGrp="1"/>
          </p:cNvSpPr>
          <p:nvPr>
            <p:ph sz="quarter" idx="1"/>
          </p:nvPr>
        </p:nvSpPr>
        <p:spPr/>
        <p:txBody>
          <a:bodyPr/>
          <a:lstStyle/>
          <a:p>
            <a:pPr marL="0" indent="0">
              <a:buNone/>
            </a:pPr>
            <a:endParaRPr lang="fr-FR" dirty="0"/>
          </a:p>
          <a:p>
            <a:pPr marL="0" indent="0">
              <a:buNone/>
            </a:pPr>
            <a:endParaRPr lang="fr-FR" dirty="0"/>
          </a:p>
          <a:p>
            <a:pPr marL="0" indent="0" algn="ctr">
              <a:buNone/>
            </a:pPr>
            <a:r>
              <a:rPr lang="fr-FR" sz="5400" dirty="0"/>
              <a:t>MERCI</a:t>
            </a:r>
          </a:p>
          <a:p>
            <a:pPr marL="0" indent="0">
              <a:buNone/>
            </a:pPr>
            <a:endParaRPr lang="fr-FR" dirty="0"/>
          </a:p>
        </p:txBody>
      </p:sp>
    </p:spTree>
    <p:extLst>
      <p:ext uri="{BB962C8B-B14F-4D97-AF65-F5344CB8AC3E}">
        <p14:creationId xmlns:p14="http://schemas.microsoft.com/office/powerpoint/2010/main" val="1184378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eaLnBrk="1" fontAlgn="auto" hangingPunct="1">
              <a:spcAft>
                <a:spcPts val="0"/>
              </a:spcAft>
              <a:defRPr/>
            </a:pPr>
            <a:endParaRPr lang="fr-FR" sz="3600" dirty="0">
              <a:solidFill>
                <a:schemeClr val="tx2">
                  <a:satMod val="130000"/>
                </a:schemeClr>
              </a:solidFill>
              <a:latin typeface="Arial" panose="020B0604020202020204" pitchFamily="34" charset="0"/>
              <a:cs typeface="Arial" panose="020B0604020202020204" pitchFamily="34" charset="0"/>
            </a:endParaRPr>
          </a:p>
        </p:txBody>
      </p:sp>
      <p:pic>
        <p:nvPicPr>
          <p:cNvPr id="15363" name="Picture 8"/>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tretch>
            <a:fillRect/>
          </a:stretch>
        </p:blipFill>
        <p:spPr>
          <a:xfrm>
            <a:off x="1876563" y="1600200"/>
            <a:ext cx="5625824" cy="4495800"/>
          </a:xfrm>
          <a:noFill/>
        </p:spPr>
      </p:pic>
      <p:sp>
        <p:nvSpPr>
          <p:cNvPr id="15364" name="ZoneTexte 4"/>
          <p:cNvSpPr txBox="1">
            <a:spLocks noChangeArrowheads="1"/>
          </p:cNvSpPr>
          <p:nvPr/>
        </p:nvSpPr>
        <p:spPr bwMode="auto">
          <a:xfrm>
            <a:off x="32905" y="2852936"/>
            <a:ext cx="1763688"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600"/>
              </a:spcBef>
              <a:buClr>
                <a:schemeClr val="accent1"/>
              </a:buClr>
              <a:buSzPct val="80000"/>
              <a:buFont typeface="Wingdings 2" pitchFamily="18" charset="2"/>
              <a:buChar char=""/>
              <a:defRPr sz="3200">
                <a:solidFill>
                  <a:schemeClr val="tx1"/>
                </a:solidFill>
                <a:latin typeface="Gill Sans MT"/>
              </a:defRPr>
            </a:lvl1pPr>
            <a:lvl2pPr marL="742950" indent="-285750" eaLnBrk="0" hangingPunct="0">
              <a:spcBef>
                <a:spcPts val="550"/>
              </a:spcBef>
              <a:buClr>
                <a:schemeClr val="accent1"/>
              </a:buClr>
              <a:buFont typeface="Verdana" pitchFamily="34" charset="0"/>
              <a:buChar char="◦"/>
              <a:defRPr sz="2800">
                <a:solidFill>
                  <a:schemeClr val="tx1"/>
                </a:solidFill>
                <a:latin typeface="Gill Sans MT"/>
              </a:defRPr>
            </a:lvl2pPr>
            <a:lvl3pPr marL="1143000" indent="-228600" eaLnBrk="0" hangingPunct="0">
              <a:spcBef>
                <a:spcPct val="20000"/>
              </a:spcBef>
              <a:buClr>
                <a:schemeClr val="accent2"/>
              </a:buClr>
              <a:buFont typeface="Wingdings 2" pitchFamily="18" charset="2"/>
              <a:buChar char=""/>
              <a:defRPr sz="2400">
                <a:solidFill>
                  <a:schemeClr val="tx1"/>
                </a:solidFill>
                <a:latin typeface="Gill Sans MT"/>
              </a:defRPr>
            </a:lvl3pPr>
            <a:lvl4pPr marL="1600200" indent="-228600" eaLnBrk="0" hangingPunct="0">
              <a:spcBef>
                <a:spcPct val="20000"/>
              </a:spcBef>
              <a:buClr>
                <a:srgbClr val="C32D2E"/>
              </a:buClr>
              <a:buFont typeface="Wingdings 2" pitchFamily="18" charset="2"/>
              <a:buChar char=""/>
              <a:defRPr sz="2000">
                <a:solidFill>
                  <a:schemeClr val="tx1"/>
                </a:solidFill>
                <a:latin typeface="Gill Sans MT"/>
              </a:defRPr>
            </a:lvl4pPr>
            <a:lvl5pPr marL="2057400" indent="-228600" eaLnBrk="0" hangingPunct="0">
              <a:spcBef>
                <a:spcPct val="20000"/>
              </a:spcBef>
              <a:buClr>
                <a:srgbClr val="84AA33"/>
              </a:buClr>
              <a:buFont typeface="Wingdings 2" pitchFamily="18" charset="2"/>
              <a:buChar char=""/>
              <a:defRPr sz="2000">
                <a:solidFill>
                  <a:schemeClr val="tx1"/>
                </a:solidFill>
                <a:latin typeface="Gill Sans MT"/>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Gill Sans MT"/>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Gill Sans MT"/>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Gill Sans MT"/>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Gill Sans MT"/>
              </a:defRPr>
            </a:lvl9pPr>
          </a:lstStyle>
          <a:p>
            <a:pPr eaLnBrk="1" hangingPunct="1">
              <a:spcBef>
                <a:spcPct val="0"/>
              </a:spcBef>
              <a:buClrTx/>
              <a:buSzTx/>
              <a:buFontTx/>
              <a:buNone/>
            </a:pPr>
            <a:r>
              <a:rPr lang="fr-FR" altLang="fr-FR" sz="1400" dirty="0">
                <a:solidFill>
                  <a:schemeClr val="tx2"/>
                </a:solidFill>
                <a:sym typeface="Monotype Sorts"/>
              </a:rPr>
              <a:t>Procès intenté contre certains médecins ayant dirigé les </a:t>
            </a:r>
            <a:r>
              <a:rPr lang="fr-FR" altLang="fr-FR" sz="1400" b="1" dirty="0">
                <a:solidFill>
                  <a:schemeClr val="tx2"/>
                </a:solidFill>
                <a:sym typeface="Monotype Sorts"/>
              </a:rPr>
              <a:t>expériences</a:t>
            </a:r>
            <a:r>
              <a:rPr lang="fr-FR" altLang="fr-FR" sz="1400" dirty="0">
                <a:solidFill>
                  <a:schemeClr val="tx2"/>
                </a:solidFill>
                <a:sym typeface="Monotype Sorts"/>
              </a:rPr>
              <a:t> sur des détenus des camps de concentration nazis.</a:t>
            </a:r>
            <a:endParaRPr lang="fr-FR" altLang="fr-FR" sz="1400" dirty="0">
              <a:solidFill>
                <a:schemeClr val="tx2"/>
              </a:solidFill>
            </a:endParaRPr>
          </a:p>
        </p:txBody>
      </p:sp>
    </p:spTree>
    <p:extLst>
      <p:ext uri="{BB962C8B-B14F-4D97-AF65-F5344CB8AC3E}">
        <p14:creationId xmlns:p14="http://schemas.microsoft.com/office/powerpoint/2010/main" val="3792057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RAPIDE HISTORIQUE</a:t>
            </a:r>
          </a:p>
        </p:txBody>
      </p:sp>
      <p:sp>
        <p:nvSpPr>
          <p:cNvPr id="4" name="Espace réservé du contenu 3"/>
          <p:cNvSpPr>
            <a:spLocks noGrp="1"/>
          </p:cNvSpPr>
          <p:nvPr>
            <p:ph sz="quarter" idx="1"/>
          </p:nvPr>
        </p:nvSpPr>
        <p:spPr>
          <a:xfrm>
            <a:off x="612648" y="1600200"/>
            <a:ext cx="8153400" cy="5257800"/>
          </a:xfrm>
        </p:spPr>
        <p:txBody>
          <a:bodyPr>
            <a:normAutofit/>
          </a:bodyPr>
          <a:lstStyle/>
          <a:p>
            <a:r>
              <a:rPr lang="fr-FR" sz="2400" dirty="0"/>
              <a:t>2ème guerre mondiale : </a:t>
            </a:r>
          </a:p>
          <a:p>
            <a:pPr lvl="1"/>
            <a:r>
              <a:rPr lang="fr-FR" sz="2400" dirty="0"/>
              <a:t>expérimentation au Japon sur des prisonniers de guerre </a:t>
            </a:r>
          </a:p>
          <a:p>
            <a:pPr lvl="1"/>
            <a:r>
              <a:rPr lang="fr-FR" sz="2400" dirty="0"/>
              <a:t> expérimentation par des médecins nazis sur des prisonniers dans les camps de concentration</a:t>
            </a:r>
          </a:p>
          <a:p>
            <a:pPr marL="365760" lvl="1" indent="0">
              <a:buNone/>
            </a:pPr>
            <a:endParaRPr lang="fr-FR" sz="2400" dirty="0"/>
          </a:p>
          <a:p>
            <a:r>
              <a:rPr lang="fr-FR" sz="2400" dirty="0"/>
              <a:t>Procès par le tribunal militaire international à Nuremberg (Bavière) : 1945-1947: 12 procès pour crimes de guerre dont 1 contre 20 médecins et 3 scientifiques : 7 acquittements (« culpabilité non établie au-delà d’un doute raisonnable ») et 7 condamnations à mort..</a:t>
            </a:r>
          </a:p>
        </p:txBody>
      </p:sp>
    </p:spTree>
    <p:extLst>
      <p:ext uri="{BB962C8B-B14F-4D97-AF65-F5344CB8AC3E}">
        <p14:creationId xmlns:p14="http://schemas.microsoft.com/office/powerpoint/2010/main" val="1090109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contenu 3"/>
          <p:cNvSpPr>
            <a:spLocks noGrp="1"/>
          </p:cNvSpPr>
          <p:nvPr>
            <p:ph sz="quarter" idx="1"/>
          </p:nvPr>
        </p:nvSpPr>
        <p:spPr>
          <a:xfrm>
            <a:off x="612648" y="1556792"/>
            <a:ext cx="8153400" cy="5112568"/>
          </a:xfrm>
        </p:spPr>
        <p:txBody>
          <a:bodyPr>
            <a:normAutofit fontScale="77500" lnSpcReduction="20000"/>
          </a:bodyPr>
          <a:lstStyle/>
          <a:p>
            <a:r>
              <a:rPr lang="fr-FR" dirty="0"/>
              <a:t>1946-1948 contamination volontaire d‘au moins 130 femmes et enfants, au Guatemala par des médecins américains, pour étudier les MST et, en particulier, la syphilis</a:t>
            </a:r>
          </a:p>
          <a:p>
            <a:pPr marL="0" indent="0">
              <a:buNone/>
            </a:pPr>
            <a:endParaRPr lang="fr-FR" dirty="0"/>
          </a:p>
          <a:p>
            <a:r>
              <a:rPr lang="fr-FR" dirty="0"/>
              <a:t>1963, hôpital de Brooklyn : injection de cellules cancéreuses à des personnes âgées sans leur consentement</a:t>
            </a:r>
          </a:p>
          <a:p>
            <a:pPr marL="0" indent="0">
              <a:buNone/>
            </a:pPr>
            <a:endParaRPr lang="fr-FR" dirty="0"/>
          </a:p>
          <a:p>
            <a:r>
              <a:rPr lang="fr-FR" dirty="0"/>
              <a:t>1965-1971 : hôpital de New York : injection du virus de l’hépatite à des enfants handicapés</a:t>
            </a:r>
          </a:p>
          <a:p>
            <a:pPr marL="0" indent="0">
              <a:buNone/>
            </a:pPr>
            <a:endParaRPr lang="fr-FR" dirty="0"/>
          </a:p>
          <a:p>
            <a:r>
              <a:rPr lang="fr-FR" dirty="0"/>
              <a:t>1969 : création du premier grand centre de réflexion éthique à New York</a:t>
            </a:r>
          </a:p>
          <a:p>
            <a:endParaRPr lang="fr-FR" dirty="0"/>
          </a:p>
          <a:p>
            <a:r>
              <a:rPr lang="fr-FR" dirty="0"/>
              <a:t>1971 : un médecin américain, Van </a:t>
            </a:r>
            <a:r>
              <a:rPr lang="fr-FR" dirty="0" err="1"/>
              <a:t>Rensselaer</a:t>
            </a:r>
            <a:r>
              <a:rPr lang="fr-FR" dirty="0"/>
              <a:t> Potter,  utilise le terme bioéthique dans ses écrits, mais il semble bien que, dès 1927, Fritz </a:t>
            </a:r>
            <a:r>
              <a:rPr lang="fr-FR" dirty="0" err="1"/>
              <a:t>Jahr</a:t>
            </a:r>
            <a:r>
              <a:rPr lang="fr-FR" dirty="0"/>
              <a:t> se soit déjà servi de ce mot de bioéthique</a:t>
            </a:r>
          </a:p>
        </p:txBody>
      </p:sp>
    </p:spTree>
    <p:extLst>
      <p:ext uri="{BB962C8B-B14F-4D97-AF65-F5344CB8AC3E}">
        <p14:creationId xmlns:p14="http://schemas.microsoft.com/office/powerpoint/2010/main" val="1619215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QUELQUES TEXTES</a:t>
            </a:r>
          </a:p>
        </p:txBody>
      </p:sp>
      <p:sp>
        <p:nvSpPr>
          <p:cNvPr id="4" name="Espace réservé du contenu 3"/>
          <p:cNvSpPr>
            <a:spLocks noGrp="1"/>
          </p:cNvSpPr>
          <p:nvPr>
            <p:ph sz="quarter" idx="1"/>
          </p:nvPr>
        </p:nvSpPr>
        <p:spPr>
          <a:xfrm>
            <a:off x="612648" y="1484784"/>
            <a:ext cx="8153400" cy="5256584"/>
          </a:xfrm>
        </p:spPr>
        <p:txBody>
          <a:bodyPr>
            <a:noAutofit/>
          </a:bodyPr>
          <a:lstStyle/>
          <a:p>
            <a:r>
              <a:rPr lang="fr-FR" sz="2400" dirty="0"/>
              <a:t>Déclaration d’Helsinki (1964) de l’association médicale mondiale, sur Les principes éthiques applicables à la recherche médicale impliquant des êtres humains</a:t>
            </a:r>
          </a:p>
          <a:p>
            <a:r>
              <a:rPr lang="fr-FR" sz="2400" dirty="0"/>
              <a:t>Déclaration de Manille OMS-CIOMS (1981), A propos de la recherche impliquant la participation de sujet humain</a:t>
            </a:r>
          </a:p>
          <a:p>
            <a:r>
              <a:rPr lang="fr-FR" sz="2400" dirty="0"/>
              <a:t>Loi 20 décembre 1988 (dite loi </a:t>
            </a:r>
            <a:r>
              <a:rPr lang="fr-FR" sz="2400" dirty="0" err="1"/>
              <a:t>Huriet</a:t>
            </a:r>
            <a:r>
              <a:rPr lang="fr-FR" sz="2400" dirty="0"/>
              <a:t>) relative à la protection des personnes se prêtant à des recherches biomédicales</a:t>
            </a:r>
          </a:p>
          <a:p>
            <a:r>
              <a:rPr lang="fr-FR" sz="2400" dirty="0"/>
              <a:t>Lois bioéthiques de juillet 1994, 6août 2004, 7 juillet 2011et 2 aout 2021</a:t>
            </a:r>
          </a:p>
          <a:p>
            <a:r>
              <a:rPr lang="fr-FR" sz="2400" dirty="0"/>
              <a:t>Loi 2012-300 du 5 mars 2012 (dite loi </a:t>
            </a:r>
            <a:r>
              <a:rPr lang="fr-FR" sz="2400" dirty="0" err="1"/>
              <a:t>Jardé</a:t>
            </a:r>
            <a:r>
              <a:rPr lang="fr-FR" sz="2400" dirty="0"/>
              <a:t>)</a:t>
            </a:r>
          </a:p>
          <a:p>
            <a:r>
              <a:rPr lang="fr-FR" sz="2400" dirty="0"/>
              <a:t>Ordonnance 2016-800 du 16 juin 2016 relative aux recherches impliquant la personne humaine</a:t>
            </a:r>
          </a:p>
          <a:p>
            <a:endParaRPr lang="fr-FR" sz="2400" dirty="0"/>
          </a:p>
        </p:txBody>
      </p:sp>
    </p:spTree>
    <p:extLst>
      <p:ext uri="{BB962C8B-B14F-4D97-AF65-F5344CB8AC3E}">
        <p14:creationId xmlns:p14="http://schemas.microsoft.com/office/powerpoint/2010/main" val="2416507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LES FORMES DE RECHERCHES</a:t>
            </a:r>
          </a:p>
        </p:txBody>
      </p:sp>
      <p:sp>
        <p:nvSpPr>
          <p:cNvPr id="4" name="Espace réservé du contenu 3"/>
          <p:cNvSpPr>
            <a:spLocks noGrp="1"/>
          </p:cNvSpPr>
          <p:nvPr>
            <p:ph sz="quarter" idx="1"/>
          </p:nvPr>
        </p:nvSpPr>
        <p:spPr>
          <a:xfrm>
            <a:off x="612648" y="1600200"/>
            <a:ext cx="8153400" cy="4925144"/>
          </a:xfrm>
        </p:spPr>
        <p:txBody>
          <a:bodyPr>
            <a:noAutofit/>
          </a:bodyPr>
          <a:lstStyle/>
          <a:p>
            <a:pPr marL="0" indent="0">
              <a:buNone/>
            </a:pPr>
            <a:r>
              <a:rPr lang="fr-FR" sz="2000" dirty="0"/>
              <a:t>Trois formes de recherche (décrets du 16 novembre 2016 et du 9 mai 2017) : art. L1121-1 CSP</a:t>
            </a:r>
          </a:p>
          <a:p>
            <a:endParaRPr lang="fr-FR" sz="2000" dirty="0"/>
          </a:p>
          <a:p>
            <a:r>
              <a:rPr lang="fr-FR" sz="2000" b="1" dirty="0"/>
              <a:t>Recherches interventionnelles qui comportent une intervention sur la personne non justifiée par sa prise en charge habituelle</a:t>
            </a:r>
            <a:r>
              <a:rPr lang="fr-FR" sz="2000" dirty="0"/>
              <a:t> : nécessitent un avis favorable d’un Comité de protection  des personnes (CPP) et une autorisation de l’autorité compétente l’ Agence nationale de sécurité du médicament et des produits de santé (ANSM) (art. L.1121-4 CSP)</a:t>
            </a:r>
          </a:p>
          <a:p>
            <a:endParaRPr lang="fr-FR" sz="2000" dirty="0"/>
          </a:p>
          <a:p>
            <a:r>
              <a:rPr lang="fr-FR" sz="2000" b="1" dirty="0"/>
              <a:t>Les recherches interventionnelles qui ne comportent que des risques et des contraintes minimes</a:t>
            </a:r>
            <a:r>
              <a:rPr lang="fr-FR" sz="2000" dirty="0"/>
              <a:t>, dont la liste est fixée par arrêté du ministre chargé de la santé, après avis du directeur général de l'Agence nationale de sécurité du médicament et des produits de santé + avis favorable d’un CPP. </a:t>
            </a:r>
          </a:p>
        </p:txBody>
      </p:sp>
    </p:spTree>
    <p:extLst>
      <p:ext uri="{BB962C8B-B14F-4D97-AF65-F5344CB8AC3E}">
        <p14:creationId xmlns:p14="http://schemas.microsoft.com/office/powerpoint/2010/main" val="287684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LES FORMES DE RECHERCHES</a:t>
            </a:r>
          </a:p>
        </p:txBody>
      </p:sp>
      <p:sp>
        <p:nvSpPr>
          <p:cNvPr id="4" name="Espace réservé du contenu 3"/>
          <p:cNvSpPr>
            <a:spLocks noGrp="1"/>
          </p:cNvSpPr>
          <p:nvPr>
            <p:ph sz="quarter" idx="1"/>
          </p:nvPr>
        </p:nvSpPr>
        <p:spPr/>
        <p:txBody>
          <a:bodyPr>
            <a:normAutofit/>
          </a:bodyPr>
          <a:lstStyle/>
          <a:p>
            <a:endParaRPr lang="fr-FR" sz="2000" dirty="0"/>
          </a:p>
          <a:p>
            <a:r>
              <a:rPr lang="fr-FR" sz="2000" b="1" dirty="0"/>
              <a:t>Les recherches non interventionnelles qui ne comportent aucun risque utilisés de manière habituelle </a:t>
            </a:r>
            <a:r>
              <a:rPr lang="fr-FR" sz="2000" dirty="0"/>
              <a:t>: avis favorable d’un CPP. Ex. observation sur la tolérance à un médicament, comparaison entre plusieurs pratiques de soins.</a:t>
            </a:r>
          </a:p>
          <a:p>
            <a:pPr marL="0" indent="0">
              <a:buNone/>
            </a:pPr>
            <a:endParaRPr lang="fr-FR" sz="2000" dirty="0"/>
          </a:p>
          <a:p>
            <a:r>
              <a:rPr lang="fr-FR" sz="2000" b="1" dirty="0"/>
              <a:t>Recherches hors loi </a:t>
            </a:r>
            <a:r>
              <a:rPr lang="fr-FR" sz="2000" b="1" dirty="0" err="1"/>
              <a:t>Jardé</a:t>
            </a:r>
            <a:r>
              <a:rPr lang="fr-FR" sz="2000" b="1" dirty="0"/>
              <a:t> </a:t>
            </a:r>
            <a:r>
              <a:rPr lang="fr-FR" sz="2000" dirty="0"/>
              <a:t>: les recherches rétrospectives ne rentrent pas dans ce cadre car elles portent sur des données et non sur des personnes, les enquêtes de satisfaction auprès des patients. Il faut souvent un avis d’un comité d’éthique.</a:t>
            </a:r>
          </a:p>
        </p:txBody>
      </p:sp>
    </p:spTree>
    <p:extLst>
      <p:ext uri="{BB962C8B-B14F-4D97-AF65-F5344CB8AC3E}">
        <p14:creationId xmlns:p14="http://schemas.microsoft.com/office/powerpoint/2010/main" val="32126973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977" y="274638"/>
            <a:ext cx="8229600" cy="659714"/>
          </a:xfrm>
        </p:spPr>
        <p:txBody>
          <a:bodyPr>
            <a:noAutofit/>
          </a:bodyPr>
          <a:lstStyle/>
          <a:p>
            <a:r>
              <a:rPr lang="fr-FR" dirty="0"/>
              <a:t>LES CAS PARTICULIERS</a:t>
            </a:r>
          </a:p>
        </p:txBody>
      </p:sp>
      <p:sp>
        <p:nvSpPr>
          <p:cNvPr id="3" name="Espace réservé du contenu 2"/>
          <p:cNvSpPr>
            <a:spLocks noGrp="1"/>
          </p:cNvSpPr>
          <p:nvPr>
            <p:ph idx="1"/>
          </p:nvPr>
        </p:nvSpPr>
        <p:spPr>
          <a:xfrm>
            <a:off x="457200" y="1628800"/>
            <a:ext cx="8229600" cy="4497363"/>
          </a:xfrm>
        </p:spPr>
        <p:txBody>
          <a:bodyPr>
            <a:normAutofit fontScale="77500" lnSpcReduction="20000"/>
          </a:bodyPr>
          <a:lstStyle/>
          <a:p>
            <a:pPr marL="0" indent="0" algn="just">
              <a:buNone/>
            </a:pPr>
            <a:r>
              <a:rPr lang="fr-FR" b="1" u="sng" dirty="0"/>
              <a:t>Les femmes enceintes, les parturientes et les mères qui allaitent</a:t>
            </a:r>
            <a:r>
              <a:rPr lang="fr-FR" dirty="0"/>
              <a:t> ne peuvent être sollicitées pour se prêter à des recherches mentionnées aux 1° ou 2° de </a:t>
            </a:r>
            <a:r>
              <a:rPr lang="fr-FR" dirty="0">
                <a:hlinkClick r:id="rId2">
                  <a:extLst>
                    <a:ext uri="{A12FA001-AC4F-418D-AE19-62706E023703}">
                      <ahyp:hlinkClr xmlns:ahyp="http://schemas.microsoft.com/office/drawing/2018/hyperlinkcolor" val="tx"/>
                    </a:ext>
                  </a:extLst>
                </a:hlinkClick>
              </a:rPr>
              <a:t>l'article L. 1121-1</a:t>
            </a:r>
            <a:r>
              <a:rPr lang="fr-FR" dirty="0"/>
              <a:t> </a:t>
            </a:r>
            <a:r>
              <a:rPr lang="fr-FR" b="1" i="1" dirty="0"/>
              <a:t>que dans les conditions suivantes </a:t>
            </a:r>
            <a:r>
              <a:rPr lang="fr-FR" dirty="0"/>
              <a:t>:</a:t>
            </a:r>
          </a:p>
          <a:p>
            <a:pPr marL="0" indent="0" algn="just">
              <a:buNone/>
            </a:pPr>
            <a:endParaRPr lang="fr-FR" dirty="0"/>
          </a:p>
          <a:p>
            <a:pPr algn="just"/>
            <a:r>
              <a:rPr lang="fr-FR" dirty="0"/>
              <a:t>-</a:t>
            </a:r>
            <a:r>
              <a:rPr lang="fr-FR" b="1" i="1" dirty="0"/>
              <a:t>soit</a:t>
            </a:r>
            <a:r>
              <a:rPr lang="fr-FR" dirty="0"/>
              <a:t> l'importance du bénéfice escompté pour elles-mêmes ou pour l'enfant est de nature à justifier le risque prévisible encouru ;</a:t>
            </a:r>
          </a:p>
          <a:p>
            <a:pPr marL="0" indent="0" algn="just">
              <a:buNone/>
            </a:pPr>
            <a:endParaRPr lang="fr-FR" dirty="0"/>
          </a:p>
          <a:p>
            <a:pPr algn="just"/>
            <a:r>
              <a:rPr lang="fr-FR" dirty="0"/>
              <a:t>-</a:t>
            </a:r>
            <a:r>
              <a:rPr lang="fr-FR" b="1" i="1" dirty="0"/>
              <a:t>soit</a:t>
            </a:r>
            <a:r>
              <a:rPr lang="fr-FR" dirty="0"/>
              <a:t> ces recherches se justifient au regard du bénéfice escompté pour d'autres femmes se trouvant dans la même situation ou pour leur enfant et à la condition que des recherches d'une efficacité comparable ne puissent être effectuées sur une autre catégorie de la population. Dans ce cas, les risques prévisibles et les contraintes que comporte la recherche doivent présenter un caractère minimal. (art. L1121-5 CSP)</a:t>
            </a:r>
          </a:p>
          <a:p>
            <a:pPr algn="just"/>
            <a:endParaRPr lang="fr-FR" dirty="0"/>
          </a:p>
        </p:txBody>
      </p:sp>
      <p:sp>
        <p:nvSpPr>
          <p:cNvPr id="4" name="Espace réservé du numéro de diapositive 3">
            <a:extLst>
              <a:ext uri="{FF2B5EF4-FFF2-40B4-BE49-F238E27FC236}">
                <a16:creationId xmlns:a16="http://schemas.microsoft.com/office/drawing/2014/main" id="{02256045-C808-814D-9D8E-038B324B6915}"/>
              </a:ext>
            </a:extLst>
          </p:cNvPr>
          <p:cNvSpPr>
            <a:spLocks noGrp="1"/>
          </p:cNvSpPr>
          <p:nvPr>
            <p:ph type="sldNum" sz="quarter" idx="12"/>
          </p:nvPr>
        </p:nvSpPr>
        <p:spPr>
          <a:xfrm>
            <a:off x="0" y="1272222"/>
            <a:ext cx="533400" cy="244476"/>
          </a:xfrm>
        </p:spPr>
        <p:txBody>
          <a:bodyPr>
            <a:normAutofit fontScale="85000" lnSpcReduction="20000"/>
          </a:bodyPr>
          <a:lstStyle/>
          <a:p>
            <a:endParaRPr lang="fr-FR" dirty="0"/>
          </a:p>
        </p:txBody>
      </p:sp>
    </p:spTree>
    <p:extLst>
      <p:ext uri="{BB962C8B-B14F-4D97-AF65-F5344CB8AC3E}">
        <p14:creationId xmlns:p14="http://schemas.microsoft.com/office/powerpoint/2010/main" val="325292476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édian">
  <a:themeElements>
    <a:clrScheme name="Mé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é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é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464</TotalTime>
  <Words>2142</Words>
  <Application>Microsoft Office PowerPoint</Application>
  <PresentationFormat>Affichage à l'écran (4:3)</PresentationFormat>
  <Paragraphs>183</Paragraphs>
  <Slides>23</Slides>
  <Notes>4</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23</vt:i4>
      </vt:variant>
    </vt:vector>
  </HeadingPairs>
  <TitlesOfParts>
    <vt:vector size="32" baseType="lpstr">
      <vt:lpstr>Arial</vt:lpstr>
      <vt:lpstr>Calibri</vt:lpstr>
      <vt:lpstr>Courier New</vt:lpstr>
      <vt:lpstr>Gill Sans MT</vt:lpstr>
      <vt:lpstr>Monotype Sorts</vt:lpstr>
      <vt:lpstr>Tw Cen MT</vt:lpstr>
      <vt:lpstr>Wingdings</vt:lpstr>
      <vt:lpstr>Wingdings 2</vt:lpstr>
      <vt:lpstr>Médian</vt:lpstr>
      <vt:lpstr>La recherche bio médicale: rôle des comites de protection de la personne  Analyse éthique par les CPP</vt:lpstr>
      <vt:lpstr>Introduction</vt:lpstr>
      <vt:lpstr>Présentation PowerPoint</vt:lpstr>
      <vt:lpstr>RAPIDE HISTORIQUE</vt:lpstr>
      <vt:lpstr>Présentation PowerPoint</vt:lpstr>
      <vt:lpstr>QUELQUES TEXTES</vt:lpstr>
      <vt:lpstr>LES FORMES DE RECHERCHES</vt:lpstr>
      <vt:lpstr>LES FORMES DE RECHERCHES</vt:lpstr>
      <vt:lpstr>LES CAS PARTICULIERS</vt:lpstr>
      <vt:lpstr>LES CAS PARTICULIERS</vt:lpstr>
      <vt:lpstr>LES CAS PARTICULIERS</vt:lpstr>
      <vt:lpstr>LES CAS PARTICULIERS</vt:lpstr>
      <vt:lpstr>CONDITIONS ABSOLUES (ART. L.1121-2 CSP)</vt:lpstr>
      <vt:lpstr>MISE EN ŒUVRE (ART. L.1121-3 CSP)</vt:lpstr>
      <vt:lpstr>LA NOTION DE CONSENTEMENT</vt:lpstr>
      <vt:lpstr>LE  COMITÉ DE PROTECTION DE LA PERSONNE CPP</vt:lpstr>
      <vt:lpstr>CPP COMPOSITION</vt:lpstr>
      <vt:lpstr>CPP MISSIONS</vt:lpstr>
      <vt:lpstr> RÉFLEXION ETHIQUE AU SEIN DES CPP </vt:lpstr>
      <vt:lpstr>Grille de lecture éthique</vt:lpstr>
      <vt:lpstr>Grille de lecture éthique</vt:lpstr>
      <vt:lpstr>En somme</vt:lpstr>
      <vt:lpstr>Présentation PowerPoint</vt:lpstr>
    </vt:vector>
  </TitlesOfParts>
  <Company>Hospices Civils de Lyon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QUELLE PLACE POUR UNE RÉFLEXION ÉTHIQUE   au sein des CPP pour évaluer un projet de recherche</dc:title>
  <dc:creator>DOIRET, Fabienne</dc:creator>
  <cp:lastModifiedBy>Fabienne DOIRET</cp:lastModifiedBy>
  <cp:revision>58</cp:revision>
  <dcterms:created xsi:type="dcterms:W3CDTF">2016-11-23T17:50:41Z</dcterms:created>
  <dcterms:modified xsi:type="dcterms:W3CDTF">2022-09-26T11:03:24Z</dcterms:modified>
</cp:coreProperties>
</file>