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256" r:id="rId2"/>
    <p:sldId id="257" r:id="rId3"/>
    <p:sldId id="259" r:id="rId4"/>
    <p:sldId id="338" r:id="rId5"/>
    <p:sldId id="260" r:id="rId6"/>
    <p:sldId id="275" r:id="rId7"/>
    <p:sldId id="274" r:id="rId8"/>
    <p:sldId id="282" r:id="rId9"/>
    <p:sldId id="281" r:id="rId10"/>
    <p:sldId id="306" r:id="rId11"/>
    <p:sldId id="339" r:id="rId12"/>
    <p:sldId id="341" r:id="rId13"/>
    <p:sldId id="345" r:id="rId14"/>
    <p:sldId id="344" r:id="rId15"/>
    <p:sldId id="340" r:id="rId16"/>
    <p:sldId id="346" r:id="rId17"/>
    <p:sldId id="316" r:id="rId18"/>
    <p:sldId id="347" r:id="rId19"/>
    <p:sldId id="333" r:id="rId20"/>
    <p:sldId id="349" r:id="rId21"/>
    <p:sldId id="350" r:id="rId22"/>
    <p:sldId id="351" r:id="rId23"/>
    <p:sldId id="323" r:id="rId24"/>
    <p:sldId id="287" r:id="rId25"/>
    <p:sldId id="326" r:id="rId26"/>
    <p:sldId id="327" r:id="rId27"/>
    <p:sldId id="325" r:id="rId28"/>
    <p:sldId id="348" r:id="rId29"/>
    <p:sldId id="279" r:id="rId30"/>
    <p:sldId id="309" r:id="rId31"/>
    <p:sldId id="310" r:id="rId32"/>
    <p:sldId id="313" r:id="rId33"/>
    <p:sldId id="321" r:id="rId34"/>
    <p:sldId id="322" r:id="rId35"/>
    <p:sldId id="324" r:id="rId36"/>
    <p:sldId id="353" r:id="rId37"/>
    <p:sldId id="354" r:id="rId38"/>
    <p:sldId id="355" r:id="rId39"/>
    <p:sldId id="261" r:id="rId40"/>
    <p:sldId id="330" r:id="rId41"/>
    <p:sldId id="289" r:id="rId42"/>
    <p:sldId id="284" r:id="rId43"/>
    <p:sldId id="272" r:id="rId44"/>
    <p:sldId id="271" r:id="rId45"/>
    <p:sldId id="331" r:id="rId46"/>
    <p:sldId id="297" r:id="rId47"/>
    <p:sldId id="296" r:id="rId48"/>
    <p:sldId id="295" r:id="rId49"/>
    <p:sldId id="294" r:id="rId50"/>
    <p:sldId id="293" r:id="rId51"/>
    <p:sldId id="292" r:id="rId52"/>
    <p:sldId id="299" r:id="rId53"/>
    <p:sldId id="298" r:id="rId54"/>
    <p:sldId id="356" r:id="rId55"/>
    <p:sldId id="305" r:id="rId56"/>
    <p:sldId id="336" r:id="rId57"/>
    <p:sldId id="263" r:id="rId58"/>
    <p:sldId id="334" r:id="rId59"/>
    <p:sldId id="335" r:id="rId60"/>
    <p:sldId id="337" r:id="rId6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6">
          <p15:clr>
            <a:srgbClr val="A4A3A4"/>
          </p15:clr>
        </p15:guide>
        <p15:guide id="2" orient="horz" pos="2158">
          <p15:clr>
            <a:srgbClr val="A4A3A4"/>
          </p15:clr>
        </p15:guide>
        <p15:guide id="3" orient="horz" pos="4264">
          <p15:clr>
            <a:srgbClr val="A4A3A4"/>
          </p15:clr>
        </p15:guide>
        <p15:guide id="4" orient="horz" pos="210">
          <p15:clr>
            <a:srgbClr val="A4A3A4"/>
          </p15:clr>
        </p15:guide>
        <p15:guide id="5" pos="249">
          <p15:clr>
            <a:srgbClr val="A4A3A4"/>
          </p15:clr>
        </p15:guide>
        <p15:guide id="6" pos="2883">
          <p15:clr>
            <a:srgbClr val="A4A3A4"/>
          </p15:clr>
        </p15:guide>
        <p15:guide id="7" pos="69">
          <p15:clr>
            <a:srgbClr val="A4A3A4"/>
          </p15:clr>
        </p15:guide>
        <p15:guide id="8" pos="57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8F9D"/>
    <a:srgbClr val="1FA192"/>
    <a:srgbClr val="0EA1BE"/>
    <a:srgbClr val="25A7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10" autoAdjust="0"/>
    <p:restoredTop sz="90396"/>
  </p:normalViewPr>
  <p:slideViewPr>
    <p:cSldViewPr>
      <p:cViewPr varScale="1">
        <p:scale>
          <a:sx n="66" d="100"/>
          <a:sy n="66" d="100"/>
        </p:scale>
        <p:origin x="1644" y="66"/>
      </p:cViewPr>
      <p:guideLst>
        <p:guide orient="horz" pos="436"/>
        <p:guide orient="horz" pos="2158"/>
        <p:guide orient="horz" pos="4264"/>
        <p:guide orient="horz" pos="210"/>
        <p:guide pos="249"/>
        <p:guide pos="2883"/>
        <p:guide pos="69"/>
        <p:guide pos="573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95" d="100"/>
          <a:sy n="95" d="100"/>
        </p:scale>
        <p:origin x="-153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A7BFFD-1637-458B-8AE6-59157655538F}" type="datetimeFigureOut">
              <a:rPr lang="fr-FR" smtClean="0"/>
              <a:pPr/>
              <a:t>14/11/2022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D73E48-25EF-457A-AF08-B4337DD3B07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15538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AB623E-8A92-497A-B6C6-B23D0A9AF894}" type="datetimeFigureOut">
              <a:rPr lang="fr-FR" smtClean="0"/>
              <a:pPr/>
              <a:t>14/11/2022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32BCAB-EECF-4539-8FEF-E7D3EEC5F4B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8964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03633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Score donné à titre indicatif, pas à connaître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65185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84355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Pb ulcère cout éco ++ société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26555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 femme </a:t>
            </a:r>
            <a:r>
              <a:rPr lang="fr-FR" dirty="0" err="1"/>
              <a:t>agée</a:t>
            </a:r>
            <a:r>
              <a:rPr lang="fr-FR" dirty="0"/>
              <a:t> obèse multipare </a:t>
            </a:r>
            <a:r>
              <a:rPr lang="fr-FR" dirty="0" err="1"/>
              <a:t>sédendaire</a:t>
            </a:r>
            <a:r>
              <a:rPr lang="fr-FR" dirty="0"/>
              <a:t> et constipée…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96854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77002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Très forte hérédité, mais</a:t>
            </a:r>
            <a:r>
              <a:rPr lang="fr-FR" baseline="0" dirty="0"/>
              <a:t> on ne connait pas les </a:t>
            </a:r>
            <a:r>
              <a:rPr lang="fr-FR" baseline="0" dirty="0" err="1"/>
              <a:t>genes</a:t>
            </a:r>
            <a:endParaRPr lang="fr-FR" baseline="0" dirty="0"/>
          </a:p>
          <a:p>
            <a:r>
              <a:rPr lang="fr-FR" baseline="0" dirty="0"/>
              <a:t>Grossesse = aggravation maladie donc attendre pour traiter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94547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91776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7988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Petites zones blanches, cicatricielles, essentiellement malléolaires. </a:t>
            </a:r>
          </a:p>
          <a:p>
            <a:r>
              <a:rPr lang="fr-FR" dirty="0"/>
              <a:t>= Raréfaction des capillaires au sein d’un tissu fibreux = signe la présence d’une ischémie cutanée.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34163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Fer </a:t>
            </a:r>
            <a:r>
              <a:rPr lang="fr-FR" dirty="0" err="1"/>
              <a:t>ds</a:t>
            </a:r>
            <a:r>
              <a:rPr lang="fr-FR" dirty="0"/>
              <a:t> le tissu dc couleur ocre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0245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07728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Dermite et hypo dur de faire la différence,</a:t>
            </a:r>
            <a:r>
              <a:rPr lang="fr-FR" baseline="0" dirty="0"/>
              <a:t> moi je ne sais pas, cheville un peu plus gênée si hypo car tissus profonds</a:t>
            </a:r>
          </a:p>
          <a:p>
            <a:endParaRPr lang="fr-FR" baseline="0" dirty="0"/>
          </a:p>
          <a:p>
            <a:r>
              <a:rPr lang="fr-FR" baseline="0" dirty="0"/>
              <a:t>NB : en rapport avec l’extravasation de polynucléaires… Evolue progressivement vers la fibrose en formant une « guêtre rigide » qui altère encore plus le retour veineux par ankylose de la cheville…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78812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47733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La veille marquage pour traiter à la carte que les segments pathos</a:t>
            </a:r>
          </a:p>
          <a:p>
            <a:r>
              <a:rPr lang="fr-FR" dirty="0"/>
              <a:t>Et voir car couché on ne voit plus rien pour les</a:t>
            </a:r>
            <a:r>
              <a:rPr lang="fr-FR" baseline="0" dirty="0"/>
              <a:t> </a:t>
            </a:r>
            <a:r>
              <a:rPr lang="fr-FR" baseline="0" dirty="0" err="1"/>
              <a:t>phlebec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34283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Télangiectasies souvent associées et ça ne disparait pas</a:t>
            </a:r>
            <a:r>
              <a:rPr lang="fr-FR" baseline="0" dirty="0"/>
              <a:t> avec la </a:t>
            </a:r>
            <a:r>
              <a:rPr lang="fr-FR" baseline="0" dirty="0" err="1"/>
              <a:t>chir</a:t>
            </a:r>
            <a:r>
              <a:rPr lang="fr-FR" baseline="0" dirty="0"/>
              <a:t>, bien prévenir les gens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2051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13605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Tout le contraire des facteurs favorisants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89331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12734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Rectangle devient carré pour mettre la bonne tension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41760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Est-ce que vous savez </a:t>
            </a:r>
            <a:r>
              <a:rPr lang="fr-FR" dirty="0" err="1"/>
              <a:t>pourquoiles</a:t>
            </a:r>
            <a:r>
              <a:rPr lang="fr-FR" dirty="0"/>
              <a:t> girafes n’ont pas d’ulcères</a:t>
            </a:r>
            <a:r>
              <a:rPr lang="fr-FR" baseline="0" dirty="0"/>
              <a:t> ? Je suis sûr que vous vous posez cette question tous les jours</a:t>
            </a:r>
          </a:p>
          <a:p>
            <a:r>
              <a:rPr lang="fr-FR" baseline="0"/>
              <a:t>Papier du NATURE la peau de la girafe est une contention !</a:t>
            </a:r>
            <a:endParaRPr lang="fr-FR"/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8553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Dame 80 ans en </a:t>
            </a:r>
            <a:r>
              <a:rPr lang="fr-FR" dirty="0" err="1"/>
              <a:t>cs</a:t>
            </a:r>
            <a:r>
              <a:rPr lang="fr-FR" dirty="0"/>
              <a:t>, vous avez une gène non ? Bon bah</a:t>
            </a:r>
            <a:r>
              <a:rPr lang="fr-FR" baseline="0" dirty="0"/>
              <a:t> pas besoin de </a:t>
            </a:r>
            <a:r>
              <a:rPr lang="fr-FR" baseline="0" dirty="0" err="1"/>
              <a:t>chir</a:t>
            </a:r>
            <a:endParaRPr lang="fr-FR" baseline="0" dirty="0"/>
          </a:p>
          <a:p>
            <a:r>
              <a:rPr lang="fr-FR" baseline="0" dirty="0"/>
              <a:t>Ce n’est pas une maladie</a:t>
            </a:r>
          </a:p>
          <a:p>
            <a:r>
              <a:rPr lang="fr-FR" baseline="0" dirty="0"/>
              <a:t>Le risque de phlébite ne disparait pas avec la </a:t>
            </a:r>
            <a:r>
              <a:rPr lang="fr-FR" baseline="0" dirty="0" err="1"/>
              <a:t>chir</a:t>
            </a:r>
            <a:endParaRPr lang="fr-FR" baseline="0" dirty="0"/>
          </a:p>
          <a:p>
            <a:r>
              <a:rPr lang="fr-FR" baseline="0" dirty="0"/>
              <a:t>Ulcère </a:t>
            </a:r>
            <a:r>
              <a:rPr lang="fr-FR" baseline="0" dirty="0" err="1"/>
              <a:t>apparaiot</a:t>
            </a:r>
            <a:r>
              <a:rPr lang="fr-FR" baseline="0" dirty="0"/>
              <a:t> lentement on peut opérer après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1308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84130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Si on traite que les varices ça revient immédiatement</a:t>
            </a:r>
            <a:r>
              <a:rPr lang="fr-FR" baseline="0" dirty="0"/>
              <a:t> car cause non traitée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00624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Idée de l’injection d’air comme </a:t>
            </a:r>
            <a:r>
              <a:rPr lang="fr-FR" dirty="0" err="1"/>
              <a:t>james</a:t>
            </a:r>
            <a:r>
              <a:rPr lang="fr-FR" dirty="0"/>
              <a:t> bond </a:t>
            </a:r>
            <a:r>
              <a:rPr lang="fr-FR" dirty="0" err="1"/>
              <a:t>qd</a:t>
            </a:r>
            <a:r>
              <a:rPr lang="fr-FR" dirty="0"/>
              <a:t> il veut tuer </a:t>
            </a:r>
            <a:r>
              <a:rPr lang="fr-FR" dirty="0" err="1"/>
              <a:t>qq’un</a:t>
            </a:r>
            <a:r>
              <a:rPr lang="fr-FR" dirty="0"/>
              <a:t> il injecte l’air dans</a:t>
            </a:r>
            <a:r>
              <a:rPr lang="fr-FR" baseline="0" dirty="0"/>
              <a:t> la jugulaire</a:t>
            </a:r>
          </a:p>
          <a:p>
            <a:r>
              <a:rPr lang="fr-FR" baseline="0" dirty="0"/>
              <a:t>Vérifier que pas de FOP avant </a:t>
            </a:r>
            <a:r>
              <a:rPr lang="fr-FR" baseline="0" dirty="0" err="1"/>
              <a:t>sclérothérapie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04139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Marche très bien 10 ans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1744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Stripping la plus ancienne</a:t>
            </a:r>
          </a:p>
          <a:p>
            <a:r>
              <a:rPr lang="fr-FR" dirty="0"/>
              <a:t>Plus de gold standard</a:t>
            </a:r>
          </a:p>
          <a:p>
            <a:r>
              <a:rPr lang="fr-FR" dirty="0"/>
              <a:t>Gene esthétique donc</a:t>
            </a:r>
            <a:r>
              <a:rPr lang="fr-FR" baseline="0" dirty="0"/>
              <a:t> </a:t>
            </a:r>
            <a:r>
              <a:rPr lang="fr-FR" baseline="0" dirty="0" err="1"/>
              <a:t>chir</a:t>
            </a:r>
            <a:r>
              <a:rPr lang="fr-FR" baseline="0" dirty="0"/>
              <a:t> esthétique !!!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0232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Résultats équivalents pour les 3 </a:t>
            </a:r>
            <a:r>
              <a:rPr lang="fr-FR" dirty="0" err="1"/>
              <a:t>prmeiers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07146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Aucune</a:t>
            </a:r>
            <a:r>
              <a:rPr lang="fr-FR" baseline="0" dirty="0"/>
              <a:t> preuve littérature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03930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Pas d’étude mais notre avis c’est ça, </a:t>
            </a:r>
            <a:r>
              <a:rPr lang="fr-FR" dirty="0" err="1"/>
              <a:t>phlébectomie</a:t>
            </a:r>
            <a:r>
              <a:rPr lang="fr-FR" baseline="0" dirty="0"/>
              <a:t> tranquille 10 ans et après on traite la saphène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44270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Pour le cas particulier de l’ulcère en cours</a:t>
            </a:r>
          </a:p>
          <a:p>
            <a:r>
              <a:rPr lang="fr-FR" dirty="0"/>
              <a:t>Randomisé</a:t>
            </a:r>
            <a:r>
              <a:rPr lang="fr-FR" baseline="0" dirty="0"/>
              <a:t> radiofréquence versus contention donc RF à faire si ulcère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87134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Souvent que HBPM maintenant</a:t>
            </a:r>
          </a:p>
          <a:p>
            <a:r>
              <a:rPr lang="fr-FR" dirty="0" err="1"/>
              <a:t>Crossectomie</a:t>
            </a:r>
            <a:r>
              <a:rPr lang="fr-FR" dirty="0"/>
              <a:t> </a:t>
            </a:r>
            <a:r>
              <a:rPr lang="fr-FR" dirty="0" err="1"/>
              <a:t>suvetage</a:t>
            </a:r>
            <a:r>
              <a:rPr lang="fr-FR" dirty="0"/>
              <a:t> possible</a:t>
            </a:r>
            <a:r>
              <a:rPr lang="fr-FR" baseline="0" dirty="0"/>
              <a:t> et simple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44800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2121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Anatomie on peut pas faire plus simple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324969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8207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On complique un tout petit peu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0487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sang</a:t>
            </a:r>
            <a:r>
              <a:rPr lang="fr-FR" baseline="0" dirty="0"/>
              <a:t> va de la peau à la profondeur et du bas vers le haut normalement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6280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Schéma à la carte pour traitement à la carte</a:t>
            </a:r>
            <a:r>
              <a:rPr lang="fr-FR" baseline="0" dirty="0"/>
              <a:t> donc </a:t>
            </a:r>
            <a:r>
              <a:rPr lang="fr-FR" baseline="0" dirty="0" err="1"/>
              <a:t>carto</a:t>
            </a:r>
            <a:r>
              <a:rPr lang="fr-FR" baseline="0" dirty="0"/>
              <a:t> </a:t>
            </a:r>
            <a:r>
              <a:rPr lang="fr-FR" baseline="0" dirty="0" err="1"/>
              <a:t>echo</a:t>
            </a:r>
            <a:r>
              <a:rPr lang="fr-FR" baseline="0" dirty="0"/>
              <a:t>-doppler pour chaque patient pour choisir </a:t>
            </a:r>
            <a:r>
              <a:rPr lang="fr-FR" baseline="0" dirty="0" err="1"/>
              <a:t>chir</a:t>
            </a:r>
            <a:r>
              <a:rPr lang="fr-FR" baseline="0" dirty="0"/>
              <a:t> et ensuite la veille pour guider la </a:t>
            </a:r>
            <a:r>
              <a:rPr lang="fr-FR" baseline="0" dirty="0" err="1"/>
              <a:t>chir</a:t>
            </a:r>
            <a:r>
              <a:rPr lang="fr-FR" baseline="0" dirty="0"/>
              <a:t> car couché pas de varices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8988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7175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0708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2C9CF-36EC-46FD-AF97-6FBFA3737E4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4006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506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100">
              <a:srgbClr val="FFFFFF"/>
            </a:gs>
            <a:gs pos="0">
              <a:schemeClr val="bg1"/>
            </a:gs>
            <a:gs pos="100000">
              <a:schemeClr val="bg1"/>
            </a:gs>
          </a:gsLst>
          <a:path path="circle">
            <a:fillToRect t="100000" r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67544" y="19168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pour modifier le style du titre</a:t>
            </a:r>
            <a:endParaRPr lang="fr-BE" dirty="0"/>
          </a:p>
        </p:txBody>
      </p:sp>
      <p:pic>
        <p:nvPicPr>
          <p:cNvPr id="1027" name="Picture 3" descr="D:\Donnée 2\Monique\Appels à projets 2012-2013\Diaporama LYON EST\bas-de-page-.jp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5779318"/>
            <a:ext cx="7759700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uness.fr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outhbayvascular.com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png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sdecontention.eu/contention-medicale/classe-1/agh-stay-up-autofixant-15-21-mmhg-pied-ouvert.html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ngioweb.fr/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mailto:nellie.della-schiava@chu-lyon.fr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idx="4294967295"/>
          </p:nvPr>
        </p:nvSpPr>
        <p:spPr>
          <a:xfrm>
            <a:off x="664693" y="1340768"/>
            <a:ext cx="7772400" cy="362471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INSUFFISANCE VEINEUSE CHRONIQUE. VARICES.</a:t>
            </a:r>
            <a:endParaRPr lang="fr-FR" b="1" dirty="0">
              <a:solidFill>
                <a:schemeClr val="accent6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360626" y="3564305"/>
            <a:ext cx="4404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Dr DELLA SCHIAVA Nellie</a:t>
            </a:r>
          </a:p>
        </p:txBody>
      </p:sp>
      <p:sp>
        <p:nvSpPr>
          <p:cNvPr id="17" name="Forme libre 16"/>
          <p:cNvSpPr/>
          <p:nvPr/>
        </p:nvSpPr>
        <p:spPr>
          <a:xfrm>
            <a:off x="1835696" y="2450776"/>
            <a:ext cx="5160267" cy="258144"/>
          </a:xfrm>
          <a:custGeom>
            <a:avLst/>
            <a:gdLst>
              <a:gd name="connsiteX0" fmla="*/ 0 w 5154917"/>
              <a:gd name="connsiteY0" fmla="*/ 67632 h 164367"/>
              <a:gd name="connsiteX1" fmla="*/ 1000125 w 5154917"/>
              <a:gd name="connsiteY1" fmla="*/ 162882 h 164367"/>
              <a:gd name="connsiteX2" fmla="*/ 2800350 w 5154917"/>
              <a:gd name="connsiteY2" fmla="*/ 957 h 164367"/>
              <a:gd name="connsiteX3" fmla="*/ 4800600 w 5154917"/>
              <a:gd name="connsiteY3" fmla="*/ 96207 h 164367"/>
              <a:gd name="connsiteX4" fmla="*/ 5143500 w 5154917"/>
              <a:gd name="connsiteY4" fmla="*/ 105732 h 164367"/>
              <a:gd name="connsiteX0" fmla="*/ 0 w 4983467"/>
              <a:gd name="connsiteY0" fmla="*/ 10482 h 162900"/>
              <a:gd name="connsiteX1" fmla="*/ 828675 w 4983467"/>
              <a:gd name="connsiteY1" fmla="*/ 162882 h 162900"/>
              <a:gd name="connsiteX2" fmla="*/ 2628900 w 4983467"/>
              <a:gd name="connsiteY2" fmla="*/ 957 h 162900"/>
              <a:gd name="connsiteX3" fmla="*/ 4629150 w 4983467"/>
              <a:gd name="connsiteY3" fmla="*/ 96207 h 162900"/>
              <a:gd name="connsiteX4" fmla="*/ 4972050 w 4983467"/>
              <a:gd name="connsiteY4" fmla="*/ 105732 h 162900"/>
              <a:gd name="connsiteX0" fmla="*/ 0 w 4983467"/>
              <a:gd name="connsiteY0" fmla="*/ 10482 h 162923"/>
              <a:gd name="connsiteX1" fmla="*/ 828675 w 4983467"/>
              <a:gd name="connsiteY1" fmla="*/ 162882 h 162923"/>
              <a:gd name="connsiteX2" fmla="*/ 2628900 w 4983467"/>
              <a:gd name="connsiteY2" fmla="*/ 957 h 162923"/>
              <a:gd name="connsiteX3" fmla="*/ 4629150 w 4983467"/>
              <a:gd name="connsiteY3" fmla="*/ 96207 h 162923"/>
              <a:gd name="connsiteX4" fmla="*/ 4972050 w 4983467"/>
              <a:gd name="connsiteY4" fmla="*/ 105732 h 162923"/>
              <a:gd name="connsiteX0" fmla="*/ 0 w 4972050"/>
              <a:gd name="connsiteY0" fmla="*/ 0 h 152459"/>
              <a:gd name="connsiteX1" fmla="*/ 828675 w 4972050"/>
              <a:gd name="connsiteY1" fmla="*/ 152400 h 152459"/>
              <a:gd name="connsiteX2" fmla="*/ 2876550 w 4972050"/>
              <a:gd name="connsiteY2" fmla="*/ 19050 h 152459"/>
              <a:gd name="connsiteX3" fmla="*/ 4629150 w 4972050"/>
              <a:gd name="connsiteY3" fmla="*/ 85725 h 152459"/>
              <a:gd name="connsiteX4" fmla="*/ 4972050 w 4972050"/>
              <a:gd name="connsiteY4" fmla="*/ 95250 h 152459"/>
              <a:gd name="connsiteX0" fmla="*/ 0 w 5314950"/>
              <a:gd name="connsiteY0" fmla="*/ 0 h 617991"/>
              <a:gd name="connsiteX1" fmla="*/ 1171575 w 5314950"/>
              <a:gd name="connsiteY1" fmla="*/ 600075 h 617991"/>
              <a:gd name="connsiteX2" fmla="*/ 3219450 w 5314950"/>
              <a:gd name="connsiteY2" fmla="*/ 466725 h 617991"/>
              <a:gd name="connsiteX3" fmla="*/ 4972050 w 5314950"/>
              <a:gd name="connsiteY3" fmla="*/ 533400 h 617991"/>
              <a:gd name="connsiteX4" fmla="*/ 5314950 w 5314950"/>
              <a:gd name="connsiteY4" fmla="*/ 542925 h 617991"/>
              <a:gd name="connsiteX0" fmla="*/ 0 w 5314950"/>
              <a:gd name="connsiteY0" fmla="*/ 0 h 617991"/>
              <a:gd name="connsiteX1" fmla="*/ 1171575 w 5314950"/>
              <a:gd name="connsiteY1" fmla="*/ 600075 h 617991"/>
              <a:gd name="connsiteX2" fmla="*/ 3219450 w 5314950"/>
              <a:gd name="connsiteY2" fmla="*/ 466725 h 617991"/>
              <a:gd name="connsiteX3" fmla="*/ 4972050 w 5314950"/>
              <a:gd name="connsiteY3" fmla="*/ 533400 h 617991"/>
              <a:gd name="connsiteX4" fmla="*/ 5314950 w 5314950"/>
              <a:gd name="connsiteY4" fmla="*/ 542925 h 617991"/>
              <a:gd name="connsiteX0" fmla="*/ 0 w 5495925"/>
              <a:gd name="connsiteY0" fmla="*/ 0 h 668367"/>
              <a:gd name="connsiteX1" fmla="*/ 1352550 w 5495925"/>
              <a:gd name="connsiteY1" fmla="*/ 647700 h 668367"/>
              <a:gd name="connsiteX2" fmla="*/ 3400425 w 5495925"/>
              <a:gd name="connsiteY2" fmla="*/ 514350 h 668367"/>
              <a:gd name="connsiteX3" fmla="*/ 5153025 w 5495925"/>
              <a:gd name="connsiteY3" fmla="*/ 581025 h 668367"/>
              <a:gd name="connsiteX4" fmla="*/ 5495925 w 5495925"/>
              <a:gd name="connsiteY4" fmla="*/ 590550 h 668367"/>
              <a:gd name="connsiteX0" fmla="*/ 0 w 5495925"/>
              <a:gd name="connsiteY0" fmla="*/ 0 h 668367"/>
              <a:gd name="connsiteX1" fmla="*/ 1352550 w 5495925"/>
              <a:gd name="connsiteY1" fmla="*/ 647700 h 668367"/>
              <a:gd name="connsiteX2" fmla="*/ 3400425 w 5495925"/>
              <a:gd name="connsiteY2" fmla="*/ 514350 h 668367"/>
              <a:gd name="connsiteX3" fmla="*/ 5153025 w 5495925"/>
              <a:gd name="connsiteY3" fmla="*/ 581025 h 668367"/>
              <a:gd name="connsiteX4" fmla="*/ 5495925 w 5495925"/>
              <a:gd name="connsiteY4" fmla="*/ 590550 h 668367"/>
              <a:gd name="connsiteX0" fmla="*/ 0 w 5800725"/>
              <a:gd name="connsiteY0" fmla="*/ 0 h 638131"/>
              <a:gd name="connsiteX1" fmla="*/ 1657350 w 5800725"/>
              <a:gd name="connsiteY1" fmla="*/ 619125 h 638131"/>
              <a:gd name="connsiteX2" fmla="*/ 3705225 w 5800725"/>
              <a:gd name="connsiteY2" fmla="*/ 485775 h 638131"/>
              <a:gd name="connsiteX3" fmla="*/ 5457825 w 5800725"/>
              <a:gd name="connsiteY3" fmla="*/ 552450 h 638131"/>
              <a:gd name="connsiteX4" fmla="*/ 5800725 w 5800725"/>
              <a:gd name="connsiteY4" fmla="*/ 561975 h 638131"/>
              <a:gd name="connsiteX0" fmla="*/ 0 w 5800725"/>
              <a:gd name="connsiteY0" fmla="*/ 0 h 638131"/>
              <a:gd name="connsiteX1" fmla="*/ 1657350 w 5800725"/>
              <a:gd name="connsiteY1" fmla="*/ 619125 h 638131"/>
              <a:gd name="connsiteX2" fmla="*/ 3705225 w 5800725"/>
              <a:gd name="connsiteY2" fmla="*/ 485775 h 638131"/>
              <a:gd name="connsiteX3" fmla="*/ 5457825 w 5800725"/>
              <a:gd name="connsiteY3" fmla="*/ 552450 h 638131"/>
              <a:gd name="connsiteX4" fmla="*/ 5800725 w 5800725"/>
              <a:gd name="connsiteY4" fmla="*/ 561975 h 638131"/>
              <a:gd name="connsiteX0" fmla="*/ 185340 w 5986065"/>
              <a:gd name="connsiteY0" fmla="*/ 0 h 623529"/>
              <a:gd name="connsiteX1" fmla="*/ 103461 w 5986065"/>
              <a:gd name="connsiteY1" fmla="*/ 292655 h 623529"/>
              <a:gd name="connsiteX2" fmla="*/ 1842690 w 5986065"/>
              <a:gd name="connsiteY2" fmla="*/ 619125 h 623529"/>
              <a:gd name="connsiteX3" fmla="*/ 3890565 w 5986065"/>
              <a:gd name="connsiteY3" fmla="*/ 485775 h 623529"/>
              <a:gd name="connsiteX4" fmla="*/ 5643165 w 5986065"/>
              <a:gd name="connsiteY4" fmla="*/ 552450 h 623529"/>
              <a:gd name="connsiteX5" fmla="*/ 5986065 w 5986065"/>
              <a:gd name="connsiteY5" fmla="*/ 561975 h 623529"/>
              <a:gd name="connsiteX0" fmla="*/ 0 w 6372225"/>
              <a:gd name="connsiteY0" fmla="*/ 197013 h 353817"/>
              <a:gd name="connsiteX1" fmla="*/ 489621 w 6372225"/>
              <a:gd name="connsiteY1" fmla="*/ 22943 h 353817"/>
              <a:gd name="connsiteX2" fmla="*/ 2228850 w 6372225"/>
              <a:gd name="connsiteY2" fmla="*/ 349413 h 353817"/>
              <a:gd name="connsiteX3" fmla="*/ 4276725 w 6372225"/>
              <a:gd name="connsiteY3" fmla="*/ 216063 h 353817"/>
              <a:gd name="connsiteX4" fmla="*/ 6029325 w 6372225"/>
              <a:gd name="connsiteY4" fmla="*/ 282738 h 353817"/>
              <a:gd name="connsiteX5" fmla="*/ 6372225 w 6372225"/>
              <a:gd name="connsiteY5" fmla="*/ 292263 h 353817"/>
              <a:gd name="connsiteX0" fmla="*/ 0 w 6372225"/>
              <a:gd name="connsiteY0" fmla="*/ 110358 h 264091"/>
              <a:gd name="connsiteX1" fmla="*/ 1051596 w 6372225"/>
              <a:gd name="connsiteY1" fmla="*/ 31538 h 264091"/>
              <a:gd name="connsiteX2" fmla="*/ 2228850 w 6372225"/>
              <a:gd name="connsiteY2" fmla="*/ 262758 h 264091"/>
              <a:gd name="connsiteX3" fmla="*/ 4276725 w 6372225"/>
              <a:gd name="connsiteY3" fmla="*/ 129408 h 264091"/>
              <a:gd name="connsiteX4" fmla="*/ 6029325 w 6372225"/>
              <a:gd name="connsiteY4" fmla="*/ 196083 h 264091"/>
              <a:gd name="connsiteX5" fmla="*/ 6372225 w 6372225"/>
              <a:gd name="connsiteY5" fmla="*/ 205608 h 264091"/>
              <a:gd name="connsiteX0" fmla="*/ 0 w 6372225"/>
              <a:gd name="connsiteY0" fmla="*/ 110358 h 264091"/>
              <a:gd name="connsiteX1" fmla="*/ 1051596 w 6372225"/>
              <a:gd name="connsiteY1" fmla="*/ 31538 h 264091"/>
              <a:gd name="connsiteX2" fmla="*/ 2228850 w 6372225"/>
              <a:gd name="connsiteY2" fmla="*/ 262758 h 264091"/>
              <a:gd name="connsiteX3" fmla="*/ 4276725 w 6372225"/>
              <a:gd name="connsiteY3" fmla="*/ 129408 h 264091"/>
              <a:gd name="connsiteX4" fmla="*/ 6029325 w 6372225"/>
              <a:gd name="connsiteY4" fmla="*/ 196083 h 264091"/>
              <a:gd name="connsiteX5" fmla="*/ 6372225 w 6372225"/>
              <a:gd name="connsiteY5" fmla="*/ 205608 h 264091"/>
              <a:gd name="connsiteX0" fmla="*/ 0 w 6372225"/>
              <a:gd name="connsiteY0" fmla="*/ 110358 h 264091"/>
              <a:gd name="connsiteX1" fmla="*/ 1061121 w 6372225"/>
              <a:gd name="connsiteY1" fmla="*/ 31538 h 264091"/>
              <a:gd name="connsiteX2" fmla="*/ 2228850 w 6372225"/>
              <a:gd name="connsiteY2" fmla="*/ 262758 h 264091"/>
              <a:gd name="connsiteX3" fmla="*/ 4276725 w 6372225"/>
              <a:gd name="connsiteY3" fmla="*/ 129408 h 264091"/>
              <a:gd name="connsiteX4" fmla="*/ 6029325 w 6372225"/>
              <a:gd name="connsiteY4" fmla="*/ 196083 h 264091"/>
              <a:gd name="connsiteX5" fmla="*/ 6372225 w 6372225"/>
              <a:gd name="connsiteY5" fmla="*/ 205608 h 264091"/>
              <a:gd name="connsiteX0" fmla="*/ 0 w 5743575"/>
              <a:gd name="connsiteY0" fmla="*/ 54828 h 275236"/>
              <a:gd name="connsiteX1" fmla="*/ 432471 w 5743575"/>
              <a:gd name="connsiteY1" fmla="*/ 42683 h 275236"/>
              <a:gd name="connsiteX2" fmla="*/ 1600200 w 5743575"/>
              <a:gd name="connsiteY2" fmla="*/ 273903 h 275236"/>
              <a:gd name="connsiteX3" fmla="*/ 3648075 w 5743575"/>
              <a:gd name="connsiteY3" fmla="*/ 140553 h 275236"/>
              <a:gd name="connsiteX4" fmla="*/ 5400675 w 5743575"/>
              <a:gd name="connsiteY4" fmla="*/ 207228 h 275236"/>
              <a:gd name="connsiteX5" fmla="*/ 5743575 w 5743575"/>
              <a:gd name="connsiteY5" fmla="*/ 216753 h 275236"/>
              <a:gd name="connsiteX0" fmla="*/ 704361 w 5362086"/>
              <a:gd name="connsiteY0" fmla="*/ 0 h 1430083"/>
              <a:gd name="connsiteX1" fmla="*/ 50982 w 5362086"/>
              <a:gd name="connsiteY1" fmla="*/ 1197530 h 1430083"/>
              <a:gd name="connsiteX2" fmla="*/ 1218711 w 5362086"/>
              <a:gd name="connsiteY2" fmla="*/ 1428750 h 1430083"/>
              <a:gd name="connsiteX3" fmla="*/ 3266586 w 5362086"/>
              <a:gd name="connsiteY3" fmla="*/ 1295400 h 1430083"/>
              <a:gd name="connsiteX4" fmla="*/ 5019186 w 5362086"/>
              <a:gd name="connsiteY4" fmla="*/ 1362075 h 1430083"/>
              <a:gd name="connsiteX5" fmla="*/ 5362086 w 5362086"/>
              <a:gd name="connsiteY5" fmla="*/ 1371600 h 1430083"/>
              <a:gd name="connsiteX0" fmla="*/ 877921 w 5535646"/>
              <a:gd name="connsiteY0" fmla="*/ 0 h 1430083"/>
              <a:gd name="connsiteX1" fmla="*/ 224542 w 5535646"/>
              <a:gd name="connsiteY1" fmla="*/ 1197530 h 1430083"/>
              <a:gd name="connsiteX2" fmla="*/ 1392271 w 5535646"/>
              <a:gd name="connsiteY2" fmla="*/ 1428750 h 1430083"/>
              <a:gd name="connsiteX3" fmla="*/ 3440146 w 5535646"/>
              <a:gd name="connsiteY3" fmla="*/ 1295400 h 1430083"/>
              <a:gd name="connsiteX4" fmla="*/ 5192746 w 5535646"/>
              <a:gd name="connsiteY4" fmla="*/ 1362075 h 1430083"/>
              <a:gd name="connsiteX5" fmla="*/ 5535646 w 5535646"/>
              <a:gd name="connsiteY5" fmla="*/ 1371600 h 1430083"/>
              <a:gd name="connsiteX0" fmla="*/ 877921 w 5535646"/>
              <a:gd name="connsiteY0" fmla="*/ 0 h 1477896"/>
              <a:gd name="connsiteX1" fmla="*/ 224542 w 5535646"/>
              <a:gd name="connsiteY1" fmla="*/ 1197530 h 1477896"/>
              <a:gd name="connsiteX2" fmla="*/ 1392271 w 5535646"/>
              <a:gd name="connsiteY2" fmla="*/ 1428750 h 1477896"/>
              <a:gd name="connsiteX3" fmla="*/ 3440146 w 5535646"/>
              <a:gd name="connsiteY3" fmla="*/ 1295400 h 1477896"/>
              <a:gd name="connsiteX4" fmla="*/ 5192746 w 5535646"/>
              <a:gd name="connsiteY4" fmla="*/ 1362075 h 1477896"/>
              <a:gd name="connsiteX5" fmla="*/ 5535646 w 5535646"/>
              <a:gd name="connsiteY5" fmla="*/ 1371600 h 1477896"/>
              <a:gd name="connsiteX0" fmla="*/ 0 w 5311104"/>
              <a:gd name="connsiteY0" fmla="*/ 0 h 280366"/>
              <a:gd name="connsiteX1" fmla="*/ 1167729 w 5311104"/>
              <a:gd name="connsiteY1" fmla="*/ 231220 h 280366"/>
              <a:gd name="connsiteX2" fmla="*/ 3215604 w 5311104"/>
              <a:gd name="connsiteY2" fmla="*/ 97870 h 280366"/>
              <a:gd name="connsiteX3" fmla="*/ 4968204 w 5311104"/>
              <a:gd name="connsiteY3" fmla="*/ 164545 h 280366"/>
              <a:gd name="connsiteX4" fmla="*/ 5311104 w 5311104"/>
              <a:gd name="connsiteY4" fmla="*/ 174070 h 280366"/>
              <a:gd name="connsiteX0" fmla="*/ 0 w 5482554"/>
              <a:gd name="connsiteY0" fmla="*/ 0 h 340771"/>
              <a:gd name="connsiteX1" fmla="*/ 1339179 w 5482554"/>
              <a:gd name="connsiteY1" fmla="*/ 335995 h 340771"/>
              <a:gd name="connsiteX2" fmla="*/ 3387054 w 5482554"/>
              <a:gd name="connsiteY2" fmla="*/ 202645 h 340771"/>
              <a:gd name="connsiteX3" fmla="*/ 5139654 w 5482554"/>
              <a:gd name="connsiteY3" fmla="*/ 269320 h 340771"/>
              <a:gd name="connsiteX4" fmla="*/ 5482554 w 5482554"/>
              <a:gd name="connsiteY4" fmla="*/ 278845 h 340771"/>
              <a:gd name="connsiteX0" fmla="*/ 0 w 5482554"/>
              <a:gd name="connsiteY0" fmla="*/ 0 h 340771"/>
              <a:gd name="connsiteX1" fmla="*/ 1339179 w 5482554"/>
              <a:gd name="connsiteY1" fmla="*/ 335995 h 340771"/>
              <a:gd name="connsiteX2" fmla="*/ 3387054 w 5482554"/>
              <a:gd name="connsiteY2" fmla="*/ 202645 h 340771"/>
              <a:gd name="connsiteX3" fmla="*/ 5139654 w 5482554"/>
              <a:gd name="connsiteY3" fmla="*/ 269320 h 340771"/>
              <a:gd name="connsiteX4" fmla="*/ 5482554 w 5482554"/>
              <a:gd name="connsiteY4" fmla="*/ 278845 h 340771"/>
              <a:gd name="connsiteX0" fmla="*/ 0 w 5501604"/>
              <a:gd name="connsiteY0" fmla="*/ 0 h 157447"/>
              <a:gd name="connsiteX1" fmla="*/ 1358229 w 5501604"/>
              <a:gd name="connsiteY1" fmla="*/ 155020 h 157447"/>
              <a:gd name="connsiteX2" fmla="*/ 3406104 w 5501604"/>
              <a:gd name="connsiteY2" fmla="*/ 21670 h 157447"/>
              <a:gd name="connsiteX3" fmla="*/ 5158704 w 5501604"/>
              <a:gd name="connsiteY3" fmla="*/ 88345 h 157447"/>
              <a:gd name="connsiteX4" fmla="*/ 5501604 w 5501604"/>
              <a:gd name="connsiteY4" fmla="*/ 97870 h 157447"/>
              <a:gd name="connsiteX0" fmla="*/ 0 w 5501604"/>
              <a:gd name="connsiteY0" fmla="*/ 16098 h 171194"/>
              <a:gd name="connsiteX1" fmla="*/ 1358229 w 5501604"/>
              <a:gd name="connsiteY1" fmla="*/ 171118 h 171194"/>
              <a:gd name="connsiteX2" fmla="*/ 3406104 w 5501604"/>
              <a:gd name="connsiteY2" fmla="*/ 37768 h 171194"/>
              <a:gd name="connsiteX3" fmla="*/ 5158704 w 5501604"/>
              <a:gd name="connsiteY3" fmla="*/ 104443 h 171194"/>
              <a:gd name="connsiteX4" fmla="*/ 5501604 w 5501604"/>
              <a:gd name="connsiteY4" fmla="*/ 113968 h 171194"/>
              <a:gd name="connsiteX0" fmla="*/ 0 w 5501604"/>
              <a:gd name="connsiteY0" fmla="*/ 12680 h 243951"/>
              <a:gd name="connsiteX1" fmla="*/ 1853529 w 5501604"/>
              <a:gd name="connsiteY1" fmla="*/ 243900 h 243951"/>
              <a:gd name="connsiteX2" fmla="*/ 3406104 w 5501604"/>
              <a:gd name="connsiteY2" fmla="*/ 34350 h 243951"/>
              <a:gd name="connsiteX3" fmla="*/ 5158704 w 5501604"/>
              <a:gd name="connsiteY3" fmla="*/ 101025 h 243951"/>
              <a:gd name="connsiteX4" fmla="*/ 5501604 w 5501604"/>
              <a:gd name="connsiteY4" fmla="*/ 110550 h 243951"/>
              <a:gd name="connsiteX0" fmla="*/ 0 w 5501604"/>
              <a:gd name="connsiteY0" fmla="*/ 12680 h 243951"/>
              <a:gd name="connsiteX1" fmla="*/ 1853529 w 5501604"/>
              <a:gd name="connsiteY1" fmla="*/ 243900 h 243951"/>
              <a:gd name="connsiteX2" fmla="*/ 3406104 w 5501604"/>
              <a:gd name="connsiteY2" fmla="*/ 34350 h 243951"/>
              <a:gd name="connsiteX3" fmla="*/ 5158704 w 5501604"/>
              <a:gd name="connsiteY3" fmla="*/ 101025 h 243951"/>
              <a:gd name="connsiteX4" fmla="*/ 5501604 w 5501604"/>
              <a:gd name="connsiteY4" fmla="*/ 110550 h 243951"/>
              <a:gd name="connsiteX0" fmla="*/ 0 w 5501604"/>
              <a:gd name="connsiteY0" fmla="*/ 12680 h 243954"/>
              <a:gd name="connsiteX1" fmla="*/ 1853529 w 5501604"/>
              <a:gd name="connsiteY1" fmla="*/ 243900 h 243954"/>
              <a:gd name="connsiteX2" fmla="*/ 3406104 w 5501604"/>
              <a:gd name="connsiteY2" fmla="*/ 34350 h 243954"/>
              <a:gd name="connsiteX3" fmla="*/ 5158704 w 5501604"/>
              <a:gd name="connsiteY3" fmla="*/ 101025 h 243954"/>
              <a:gd name="connsiteX4" fmla="*/ 5501604 w 5501604"/>
              <a:gd name="connsiteY4" fmla="*/ 110550 h 243954"/>
              <a:gd name="connsiteX0" fmla="*/ 0 w 5501604"/>
              <a:gd name="connsiteY0" fmla="*/ 12680 h 243952"/>
              <a:gd name="connsiteX1" fmla="*/ 1853529 w 5501604"/>
              <a:gd name="connsiteY1" fmla="*/ 243900 h 243952"/>
              <a:gd name="connsiteX2" fmla="*/ 3406104 w 5501604"/>
              <a:gd name="connsiteY2" fmla="*/ 34350 h 243952"/>
              <a:gd name="connsiteX3" fmla="*/ 5092029 w 5501604"/>
              <a:gd name="connsiteY3" fmla="*/ 62925 h 243952"/>
              <a:gd name="connsiteX4" fmla="*/ 5501604 w 5501604"/>
              <a:gd name="connsiteY4" fmla="*/ 110550 h 243952"/>
              <a:gd name="connsiteX0" fmla="*/ 0 w 5501604"/>
              <a:gd name="connsiteY0" fmla="*/ 12680 h 243952"/>
              <a:gd name="connsiteX1" fmla="*/ 1853529 w 5501604"/>
              <a:gd name="connsiteY1" fmla="*/ 243900 h 243952"/>
              <a:gd name="connsiteX2" fmla="*/ 3406104 w 5501604"/>
              <a:gd name="connsiteY2" fmla="*/ 34350 h 243952"/>
              <a:gd name="connsiteX3" fmla="*/ 5092029 w 5501604"/>
              <a:gd name="connsiteY3" fmla="*/ 62925 h 243952"/>
              <a:gd name="connsiteX4" fmla="*/ 5501604 w 5501604"/>
              <a:gd name="connsiteY4" fmla="*/ 110550 h 243952"/>
              <a:gd name="connsiteX0" fmla="*/ 0 w 5501604"/>
              <a:gd name="connsiteY0" fmla="*/ 26734 h 258024"/>
              <a:gd name="connsiteX1" fmla="*/ 1853529 w 5501604"/>
              <a:gd name="connsiteY1" fmla="*/ 257954 h 258024"/>
              <a:gd name="connsiteX2" fmla="*/ 3406104 w 5501604"/>
              <a:gd name="connsiteY2" fmla="*/ 48404 h 258024"/>
              <a:gd name="connsiteX3" fmla="*/ 5092029 w 5501604"/>
              <a:gd name="connsiteY3" fmla="*/ 76979 h 258024"/>
              <a:gd name="connsiteX4" fmla="*/ 5501604 w 5501604"/>
              <a:gd name="connsiteY4" fmla="*/ 124604 h 258024"/>
              <a:gd name="connsiteX0" fmla="*/ 0 w 5501604"/>
              <a:gd name="connsiteY0" fmla="*/ 28486 h 259895"/>
              <a:gd name="connsiteX1" fmla="*/ 341337 w 5501604"/>
              <a:gd name="connsiteY1" fmla="*/ 14199 h 259895"/>
              <a:gd name="connsiteX2" fmla="*/ 1853529 w 5501604"/>
              <a:gd name="connsiteY2" fmla="*/ 259706 h 259895"/>
              <a:gd name="connsiteX3" fmla="*/ 3406104 w 5501604"/>
              <a:gd name="connsiteY3" fmla="*/ 50156 h 259895"/>
              <a:gd name="connsiteX4" fmla="*/ 5092029 w 5501604"/>
              <a:gd name="connsiteY4" fmla="*/ 78731 h 259895"/>
              <a:gd name="connsiteX5" fmla="*/ 5501604 w 5501604"/>
              <a:gd name="connsiteY5" fmla="*/ 126356 h 259895"/>
              <a:gd name="connsiteX0" fmla="*/ 0 w 5501604"/>
              <a:gd name="connsiteY0" fmla="*/ 28486 h 259895"/>
              <a:gd name="connsiteX1" fmla="*/ 341337 w 5501604"/>
              <a:gd name="connsiteY1" fmla="*/ 14199 h 259895"/>
              <a:gd name="connsiteX2" fmla="*/ 1853529 w 5501604"/>
              <a:gd name="connsiteY2" fmla="*/ 259706 h 259895"/>
              <a:gd name="connsiteX3" fmla="*/ 3406104 w 5501604"/>
              <a:gd name="connsiteY3" fmla="*/ 50156 h 259895"/>
              <a:gd name="connsiteX4" fmla="*/ 5092029 w 5501604"/>
              <a:gd name="connsiteY4" fmla="*/ 78731 h 259895"/>
              <a:gd name="connsiteX5" fmla="*/ 5501604 w 5501604"/>
              <a:gd name="connsiteY5" fmla="*/ 126356 h 259895"/>
              <a:gd name="connsiteX0" fmla="*/ 0 w 5160267"/>
              <a:gd name="connsiteY0" fmla="*/ 12448 h 258144"/>
              <a:gd name="connsiteX1" fmla="*/ 1512192 w 5160267"/>
              <a:gd name="connsiteY1" fmla="*/ 257955 h 258144"/>
              <a:gd name="connsiteX2" fmla="*/ 3064767 w 5160267"/>
              <a:gd name="connsiteY2" fmla="*/ 48405 h 258144"/>
              <a:gd name="connsiteX3" fmla="*/ 4750692 w 5160267"/>
              <a:gd name="connsiteY3" fmla="*/ 76980 h 258144"/>
              <a:gd name="connsiteX4" fmla="*/ 5160267 w 5160267"/>
              <a:gd name="connsiteY4" fmla="*/ 124605 h 258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0267" h="258144">
                <a:moveTo>
                  <a:pt x="0" y="12448"/>
                </a:moveTo>
                <a:cubicBezTo>
                  <a:pt x="637533" y="46222"/>
                  <a:pt x="1001398" y="251962"/>
                  <a:pt x="1512192" y="257955"/>
                </a:cubicBezTo>
                <a:cubicBezTo>
                  <a:pt x="2022986" y="263948"/>
                  <a:pt x="2448817" y="126193"/>
                  <a:pt x="3064767" y="48405"/>
                </a:cubicBezTo>
                <a:cubicBezTo>
                  <a:pt x="3680717" y="-29383"/>
                  <a:pt x="4074417" y="-8745"/>
                  <a:pt x="4750692" y="76980"/>
                </a:cubicBezTo>
                <a:lnTo>
                  <a:pt x="5160267" y="124605"/>
                </a:lnTo>
              </a:path>
            </a:pathLst>
          </a:custGeom>
          <a:noFill/>
          <a:ln w="2540">
            <a:solidFill>
              <a:srgbClr val="078F9D"/>
            </a:solidFill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25A79B"/>
              </a:solidFill>
            </a:endParaRPr>
          </a:p>
        </p:txBody>
      </p:sp>
      <p:sp>
        <p:nvSpPr>
          <p:cNvPr id="7" name="Forme libre 6"/>
          <p:cNvSpPr/>
          <p:nvPr/>
        </p:nvSpPr>
        <p:spPr>
          <a:xfrm rot="-10860000">
            <a:off x="1911230" y="2522829"/>
            <a:ext cx="5279326" cy="132584"/>
          </a:xfrm>
          <a:custGeom>
            <a:avLst/>
            <a:gdLst>
              <a:gd name="connsiteX0" fmla="*/ 0 w 5154917"/>
              <a:gd name="connsiteY0" fmla="*/ 67632 h 164367"/>
              <a:gd name="connsiteX1" fmla="*/ 1000125 w 5154917"/>
              <a:gd name="connsiteY1" fmla="*/ 162882 h 164367"/>
              <a:gd name="connsiteX2" fmla="*/ 2800350 w 5154917"/>
              <a:gd name="connsiteY2" fmla="*/ 957 h 164367"/>
              <a:gd name="connsiteX3" fmla="*/ 4800600 w 5154917"/>
              <a:gd name="connsiteY3" fmla="*/ 96207 h 164367"/>
              <a:gd name="connsiteX4" fmla="*/ 5143500 w 5154917"/>
              <a:gd name="connsiteY4" fmla="*/ 105732 h 164367"/>
              <a:gd name="connsiteX0" fmla="*/ 0 w 4983467"/>
              <a:gd name="connsiteY0" fmla="*/ 10482 h 162900"/>
              <a:gd name="connsiteX1" fmla="*/ 828675 w 4983467"/>
              <a:gd name="connsiteY1" fmla="*/ 162882 h 162900"/>
              <a:gd name="connsiteX2" fmla="*/ 2628900 w 4983467"/>
              <a:gd name="connsiteY2" fmla="*/ 957 h 162900"/>
              <a:gd name="connsiteX3" fmla="*/ 4629150 w 4983467"/>
              <a:gd name="connsiteY3" fmla="*/ 96207 h 162900"/>
              <a:gd name="connsiteX4" fmla="*/ 4972050 w 4983467"/>
              <a:gd name="connsiteY4" fmla="*/ 105732 h 162900"/>
              <a:gd name="connsiteX0" fmla="*/ 0 w 4983467"/>
              <a:gd name="connsiteY0" fmla="*/ 10482 h 162923"/>
              <a:gd name="connsiteX1" fmla="*/ 828675 w 4983467"/>
              <a:gd name="connsiteY1" fmla="*/ 162882 h 162923"/>
              <a:gd name="connsiteX2" fmla="*/ 2628900 w 4983467"/>
              <a:gd name="connsiteY2" fmla="*/ 957 h 162923"/>
              <a:gd name="connsiteX3" fmla="*/ 4629150 w 4983467"/>
              <a:gd name="connsiteY3" fmla="*/ 96207 h 162923"/>
              <a:gd name="connsiteX4" fmla="*/ 4972050 w 4983467"/>
              <a:gd name="connsiteY4" fmla="*/ 105732 h 162923"/>
              <a:gd name="connsiteX0" fmla="*/ 0 w 4972050"/>
              <a:gd name="connsiteY0" fmla="*/ 0 h 152459"/>
              <a:gd name="connsiteX1" fmla="*/ 828675 w 4972050"/>
              <a:gd name="connsiteY1" fmla="*/ 152400 h 152459"/>
              <a:gd name="connsiteX2" fmla="*/ 2876550 w 4972050"/>
              <a:gd name="connsiteY2" fmla="*/ 19050 h 152459"/>
              <a:gd name="connsiteX3" fmla="*/ 4629150 w 4972050"/>
              <a:gd name="connsiteY3" fmla="*/ 85725 h 152459"/>
              <a:gd name="connsiteX4" fmla="*/ 4972050 w 4972050"/>
              <a:gd name="connsiteY4" fmla="*/ 95250 h 152459"/>
              <a:gd name="connsiteX0" fmla="*/ 0 w 5195794"/>
              <a:gd name="connsiteY0" fmla="*/ 0 h 375423"/>
              <a:gd name="connsiteX1" fmla="*/ 828675 w 5195794"/>
              <a:gd name="connsiteY1" fmla="*/ 152400 h 375423"/>
              <a:gd name="connsiteX2" fmla="*/ 2876550 w 5195794"/>
              <a:gd name="connsiteY2" fmla="*/ 19050 h 375423"/>
              <a:gd name="connsiteX3" fmla="*/ 4629150 w 5195794"/>
              <a:gd name="connsiteY3" fmla="*/ 85725 h 375423"/>
              <a:gd name="connsiteX4" fmla="*/ 5195794 w 5195794"/>
              <a:gd name="connsiteY4" fmla="*/ 375423 h 375423"/>
              <a:gd name="connsiteX0" fmla="*/ 0 w 5195794"/>
              <a:gd name="connsiteY0" fmla="*/ 0 h 375423"/>
              <a:gd name="connsiteX1" fmla="*/ 828675 w 5195794"/>
              <a:gd name="connsiteY1" fmla="*/ 152400 h 375423"/>
              <a:gd name="connsiteX2" fmla="*/ 2876550 w 5195794"/>
              <a:gd name="connsiteY2" fmla="*/ 19050 h 375423"/>
              <a:gd name="connsiteX3" fmla="*/ 4629150 w 5195794"/>
              <a:gd name="connsiteY3" fmla="*/ 85725 h 375423"/>
              <a:gd name="connsiteX4" fmla="*/ 5195794 w 5195794"/>
              <a:gd name="connsiteY4" fmla="*/ 375423 h 375423"/>
              <a:gd name="connsiteX0" fmla="*/ 0 w 5195794"/>
              <a:gd name="connsiteY0" fmla="*/ 0 h 375423"/>
              <a:gd name="connsiteX1" fmla="*/ 828675 w 5195794"/>
              <a:gd name="connsiteY1" fmla="*/ 152400 h 375423"/>
              <a:gd name="connsiteX2" fmla="*/ 2876550 w 5195794"/>
              <a:gd name="connsiteY2" fmla="*/ 19050 h 375423"/>
              <a:gd name="connsiteX3" fmla="*/ 4382202 w 5195794"/>
              <a:gd name="connsiteY3" fmla="*/ 43309 h 375423"/>
              <a:gd name="connsiteX4" fmla="*/ 5195794 w 5195794"/>
              <a:gd name="connsiteY4" fmla="*/ 375423 h 375423"/>
              <a:gd name="connsiteX0" fmla="*/ 0 w 5195794"/>
              <a:gd name="connsiteY0" fmla="*/ 0 h 375423"/>
              <a:gd name="connsiteX1" fmla="*/ 828675 w 5195794"/>
              <a:gd name="connsiteY1" fmla="*/ 152400 h 375423"/>
              <a:gd name="connsiteX2" fmla="*/ 2876550 w 5195794"/>
              <a:gd name="connsiteY2" fmla="*/ 19050 h 375423"/>
              <a:gd name="connsiteX3" fmla="*/ 4382202 w 5195794"/>
              <a:gd name="connsiteY3" fmla="*/ 43309 h 375423"/>
              <a:gd name="connsiteX4" fmla="*/ 5195794 w 5195794"/>
              <a:gd name="connsiteY4" fmla="*/ 375423 h 375423"/>
              <a:gd name="connsiteX0" fmla="*/ 0 w 5195794"/>
              <a:gd name="connsiteY0" fmla="*/ 0 h 375423"/>
              <a:gd name="connsiteX1" fmla="*/ 828675 w 5195794"/>
              <a:gd name="connsiteY1" fmla="*/ 152400 h 375423"/>
              <a:gd name="connsiteX2" fmla="*/ 2970954 w 5195794"/>
              <a:gd name="connsiteY2" fmla="*/ 68330 h 375423"/>
              <a:gd name="connsiteX3" fmla="*/ 4382202 w 5195794"/>
              <a:gd name="connsiteY3" fmla="*/ 43309 h 375423"/>
              <a:gd name="connsiteX4" fmla="*/ 5195794 w 5195794"/>
              <a:gd name="connsiteY4" fmla="*/ 375423 h 375423"/>
              <a:gd name="connsiteX0" fmla="*/ 0 w 5195794"/>
              <a:gd name="connsiteY0" fmla="*/ 0 h 375423"/>
              <a:gd name="connsiteX1" fmla="*/ 828675 w 5195794"/>
              <a:gd name="connsiteY1" fmla="*/ 152400 h 375423"/>
              <a:gd name="connsiteX2" fmla="*/ 2970954 w 5195794"/>
              <a:gd name="connsiteY2" fmla="*/ 68330 h 375423"/>
              <a:gd name="connsiteX3" fmla="*/ 4382202 w 5195794"/>
              <a:gd name="connsiteY3" fmla="*/ 43309 h 375423"/>
              <a:gd name="connsiteX4" fmla="*/ 5195794 w 5195794"/>
              <a:gd name="connsiteY4" fmla="*/ 375423 h 375423"/>
              <a:gd name="connsiteX0" fmla="*/ 0 w 5195794"/>
              <a:gd name="connsiteY0" fmla="*/ 4143 h 379566"/>
              <a:gd name="connsiteX1" fmla="*/ 828675 w 5195794"/>
              <a:gd name="connsiteY1" fmla="*/ 156543 h 379566"/>
              <a:gd name="connsiteX2" fmla="*/ 2970954 w 5195794"/>
              <a:gd name="connsiteY2" fmla="*/ 72473 h 379566"/>
              <a:gd name="connsiteX3" fmla="*/ 4392556 w 5195794"/>
              <a:gd name="connsiteY3" fmla="*/ 0 h 379566"/>
              <a:gd name="connsiteX4" fmla="*/ 5195794 w 5195794"/>
              <a:gd name="connsiteY4" fmla="*/ 379566 h 379566"/>
              <a:gd name="connsiteX0" fmla="*/ 0 w 5195794"/>
              <a:gd name="connsiteY0" fmla="*/ 18905 h 394328"/>
              <a:gd name="connsiteX1" fmla="*/ 828675 w 5195794"/>
              <a:gd name="connsiteY1" fmla="*/ 171305 h 394328"/>
              <a:gd name="connsiteX2" fmla="*/ 2970954 w 5195794"/>
              <a:gd name="connsiteY2" fmla="*/ 87235 h 394328"/>
              <a:gd name="connsiteX3" fmla="*/ 4392556 w 5195794"/>
              <a:gd name="connsiteY3" fmla="*/ 14762 h 394328"/>
              <a:gd name="connsiteX4" fmla="*/ 5195794 w 5195794"/>
              <a:gd name="connsiteY4" fmla="*/ 394328 h 394328"/>
              <a:gd name="connsiteX0" fmla="*/ 0 w 5195794"/>
              <a:gd name="connsiteY0" fmla="*/ 18905 h 394328"/>
              <a:gd name="connsiteX1" fmla="*/ 828675 w 5195794"/>
              <a:gd name="connsiteY1" fmla="*/ 171305 h 394328"/>
              <a:gd name="connsiteX2" fmla="*/ 2970954 w 5195794"/>
              <a:gd name="connsiteY2" fmla="*/ 87235 h 394328"/>
              <a:gd name="connsiteX3" fmla="*/ 4392556 w 5195794"/>
              <a:gd name="connsiteY3" fmla="*/ 14762 h 394328"/>
              <a:gd name="connsiteX4" fmla="*/ 5195794 w 5195794"/>
              <a:gd name="connsiteY4" fmla="*/ 394328 h 394328"/>
              <a:gd name="connsiteX0" fmla="*/ 0 w 5195794"/>
              <a:gd name="connsiteY0" fmla="*/ 56473 h 431896"/>
              <a:gd name="connsiteX1" fmla="*/ 828675 w 5195794"/>
              <a:gd name="connsiteY1" fmla="*/ 208873 h 431896"/>
              <a:gd name="connsiteX2" fmla="*/ 2970954 w 5195794"/>
              <a:gd name="connsiteY2" fmla="*/ 124803 h 431896"/>
              <a:gd name="connsiteX3" fmla="*/ 4392556 w 5195794"/>
              <a:gd name="connsiteY3" fmla="*/ 52330 h 431896"/>
              <a:gd name="connsiteX4" fmla="*/ 5195794 w 5195794"/>
              <a:gd name="connsiteY4" fmla="*/ 431896 h 431896"/>
              <a:gd name="connsiteX0" fmla="*/ 0 w 5195794"/>
              <a:gd name="connsiteY0" fmla="*/ 58153 h 433576"/>
              <a:gd name="connsiteX1" fmla="*/ 1018315 w 5195794"/>
              <a:gd name="connsiteY1" fmla="*/ 261496 h 433576"/>
              <a:gd name="connsiteX2" fmla="*/ 2970954 w 5195794"/>
              <a:gd name="connsiteY2" fmla="*/ 126483 h 433576"/>
              <a:gd name="connsiteX3" fmla="*/ 4392556 w 5195794"/>
              <a:gd name="connsiteY3" fmla="*/ 54010 h 433576"/>
              <a:gd name="connsiteX4" fmla="*/ 5195794 w 5195794"/>
              <a:gd name="connsiteY4" fmla="*/ 433576 h 433576"/>
              <a:gd name="connsiteX0" fmla="*/ 0 w 5195794"/>
              <a:gd name="connsiteY0" fmla="*/ 58153 h 433576"/>
              <a:gd name="connsiteX1" fmla="*/ 1018315 w 5195794"/>
              <a:gd name="connsiteY1" fmla="*/ 261496 h 433576"/>
              <a:gd name="connsiteX2" fmla="*/ 2970954 w 5195794"/>
              <a:gd name="connsiteY2" fmla="*/ 126483 h 433576"/>
              <a:gd name="connsiteX3" fmla="*/ 4392556 w 5195794"/>
              <a:gd name="connsiteY3" fmla="*/ 54010 h 433576"/>
              <a:gd name="connsiteX4" fmla="*/ 5195794 w 5195794"/>
              <a:gd name="connsiteY4" fmla="*/ 433576 h 433576"/>
              <a:gd name="connsiteX0" fmla="*/ 0 w 5195794"/>
              <a:gd name="connsiteY0" fmla="*/ 55412 h 430835"/>
              <a:gd name="connsiteX1" fmla="*/ 1077285 w 5195794"/>
              <a:gd name="connsiteY1" fmla="*/ 154993 h 430835"/>
              <a:gd name="connsiteX2" fmla="*/ 2970954 w 5195794"/>
              <a:gd name="connsiteY2" fmla="*/ 123742 h 430835"/>
              <a:gd name="connsiteX3" fmla="*/ 4392556 w 5195794"/>
              <a:gd name="connsiteY3" fmla="*/ 51269 h 430835"/>
              <a:gd name="connsiteX4" fmla="*/ 5195794 w 5195794"/>
              <a:gd name="connsiteY4" fmla="*/ 430835 h 430835"/>
              <a:gd name="connsiteX0" fmla="*/ 0 w 5195794"/>
              <a:gd name="connsiteY0" fmla="*/ 55412 h 430835"/>
              <a:gd name="connsiteX1" fmla="*/ 1077285 w 5195794"/>
              <a:gd name="connsiteY1" fmla="*/ 154993 h 430835"/>
              <a:gd name="connsiteX2" fmla="*/ 2970954 w 5195794"/>
              <a:gd name="connsiteY2" fmla="*/ 123742 h 430835"/>
              <a:gd name="connsiteX3" fmla="*/ 4392556 w 5195794"/>
              <a:gd name="connsiteY3" fmla="*/ 51269 h 430835"/>
              <a:gd name="connsiteX4" fmla="*/ 5195794 w 5195794"/>
              <a:gd name="connsiteY4" fmla="*/ 430835 h 430835"/>
              <a:gd name="connsiteX0" fmla="*/ 0 w 5195794"/>
              <a:gd name="connsiteY0" fmla="*/ 47289 h 422712"/>
              <a:gd name="connsiteX1" fmla="*/ 1077285 w 5195794"/>
              <a:gd name="connsiteY1" fmla="*/ 146870 h 422712"/>
              <a:gd name="connsiteX2" fmla="*/ 2941386 w 5195794"/>
              <a:gd name="connsiteY2" fmla="*/ 172262 h 422712"/>
              <a:gd name="connsiteX3" fmla="*/ 4392556 w 5195794"/>
              <a:gd name="connsiteY3" fmla="*/ 43146 h 422712"/>
              <a:gd name="connsiteX4" fmla="*/ 5195794 w 5195794"/>
              <a:gd name="connsiteY4" fmla="*/ 422712 h 422712"/>
              <a:gd name="connsiteX0" fmla="*/ 0 w 5195794"/>
              <a:gd name="connsiteY0" fmla="*/ 37848 h 413271"/>
              <a:gd name="connsiteX1" fmla="*/ 1077285 w 5195794"/>
              <a:gd name="connsiteY1" fmla="*/ 137429 h 413271"/>
              <a:gd name="connsiteX2" fmla="*/ 2941386 w 5195794"/>
              <a:gd name="connsiteY2" fmla="*/ 162821 h 413271"/>
              <a:gd name="connsiteX3" fmla="*/ 4392556 w 5195794"/>
              <a:gd name="connsiteY3" fmla="*/ 33705 h 413271"/>
              <a:gd name="connsiteX4" fmla="*/ 5195794 w 5195794"/>
              <a:gd name="connsiteY4" fmla="*/ 413271 h 413271"/>
              <a:gd name="connsiteX0" fmla="*/ 0 w 5195794"/>
              <a:gd name="connsiteY0" fmla="*/ 45900 h 421323"/>
              <a:gd name="connsiteX1" fmla="*/ 1011950 w 5195794"/>
              <a:gd name="connsiteY1" fmla="*/ 68129 h 421323"/>
              <a:gd name="connsiteX2" fmla="*/ 2941386 w 5195794"/>
              <a:gd name="connsiteY2" fmla="*/ 170873 h 421323"/>
              <a:gd name="connsiteX3" fmla="*/ 4392556 w 5195794"/>
              <a:gd name="connsiteY3" fmla="*/ 41757 h 421323"/>
              <a:gd name="connsiteX4" fmla="*/ 5195794 w 5195794"/>
              <a:gd name="connsiteY4" fmla="*/ 421323 h 421323"/>
              <a:gd name="connsiteX0" fmla="*/ 0 w 5673966"/>
              <a:gd name="connsiteY0" fmla="*/ 151871 h 421323"/>
              <a:gd name="connsiteX1" fmla="*/ 1490122 w 5673966"/>
              <a:gd name="connsiteY1" fmla="*/ 68129 h 421323"/>
              <a:gd name="connsiteX2" fmla="*/ 3419558 w 5673966"/>
              <a:gd name="connsiteY2" fmla="*/ 170873 h 421323"/>
              <a:gd name="connsiteX3" fmla="*/ 4870728 w 5673966"/>
              <a:gd name="connsiteY3" fmla="*/ 41757 h 421323"/>
              <a:gd name="connsiteX4" fmla="*/ 5673966 w 5673966"/>
              <a:gd name="connsiteY4" fmla="*/ 421323 h 421323"/>
              <a:gd name="connsiteX0" fmla="*/ 0 w 4870728"/>
              <a:gd name="connsiteY0" fmla="*/ 151871 h 185439"/>
              <a:gd name="connsiteX1" fmla="*/ 1490122 w 4870728"/>
              <a:gd name="connsiteY1" fmla="*/ 68129 h 185439"/>
              <a:gd name="connsiteX2" fmla="*/ 3419558 w 4870728"/>
              <a:gd name="connsiteY2" fmla="*/ 170873 h 185439"/>
              <a:gd name="connsiteX3" fmla="*/ 4870728 w 4870728"/>
              <a:gd name="connsiteY3" fmla="*/ 41757 h 185439"/>
              <a:gd name="connsiteX0" fmla="*/ 0 w 5279326"/>
              <a:gd name="connsiteY0" fmla="*/ 99016 h 132584"/>
              <a:gd name="connsiteX1" fmla="*/ 1490122 w 5279326"/>
              <a:gd name="connsiteY1" fmla="*/ 15274 h 132584"/>
              <a:gd name="connsiteX2" fmla="*/ 3419558 w 5279326"/>
              <a:gd name="connsiteY2" fmla="*/ 118018 h 132584"/>
              <a:gd name="connsiteX3" fmla="*/ 5279326 w 5279326"/>
              <a:gd name="connsiteY3" fmla="*/ 48429 h 132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9326" h="132584">
                <a:moveTo>
                  <a:pt x="0" y="99016"/>
                </a:moveTo>
                <a:cubicBezTo>
                  <a:pt x="276225" y="209347"/>
                  <a:pt x="920196" y="12107"/>
                  <a:pt x="1490122" y="15274"/>
                </a:cubicBezTo>
                <a:cubicBezTo>
                  <a:pt x="2060048" y="18441"/>
                  <a:pt x="2788024" y="112492"/>
                  <a:pt x="3419558" y="118018"/>
                </a:cubicBezTo>
                <a:cubicBezTo>
                  <a:pt x="4051092" y="123544"/>
                  <a:pt x="4541625" y="-93969"/>
                  <a:pt x="5279326" y="48429"/>
                </a:cubicBezTo>
              </a:path>
            </a:pathLst>
          </a:custGeom>
          <a:noFill/>
          <a:ln w="12700">
            <a:solidFill>
              <a:schemeClr val="accent6"/>
            </a:solidFill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C000"/>
              </a:solidFill>
            </a:endParaRPr>
          </a:p>
        </p:txBody>
      </p:sp>
      <p:sp>
        <p:nvSpPr>
          <p:cNvPr id="4" name="Ellipse 3"/>
          <p:cNvSpPr/>
          <p:nvPr/>
        </p:nvSpPr>
        <p:spPr>
          <a:xfrm>
            <a:off x="7192234" y="2436556"/>
            <a:ext cx="129012" cy="129012"/>
          </a:xfrm>
          <a:prstGeom prst="ellipse">
            <a:avLst/>
          </a:prstGeom>
          <a:noFill/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6998366" y="2547535"/>
            <a:ext cx="64506" cy="64506"/>
          </a:xfrm>
          <a:prstGeom prst="ellipse">
            <a:avLst/>
          </a:prstGeom>
          <a:solidFill>
            <a:srgbClr val="078F9D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2652560" y="4149080"/>
            <a:ext cx="4007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accent6"/>
                </a:solidFill>
              </a:rPr>
              <a:t>Chirurgie vasculaire</a:t>
            </a:r>
          </a:p>
          <a:p>
            <a:pPr algn="ctr"/>
            <a:r>
              <a:rPr lang="fr-FR" sz="3200" b="1" dirty="0">
                <a:solidFill>
                  <a:schemeClr val="accent6"/>
                </a:solidFill>
              </a:rPr>
              <a:t>Hospices civils de Lyon</a:t>
            </a:r>
            <a:endParaRPr lang="fr-FR" sz="3200" dirty="0"/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8100392" y="0"/>
            <a:ext cx="1043608" cy="3326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6F9C1864-FD94-4466-9704-EBF7DA4DE71B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fld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62718" y="636318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/>
            <a:r>
              <a:rPr lang="fr-FR" sz="1400" b="1" dirty="0">
                <a:solidFill>
                  <a:srgbClr val="F79646"/>
                </a:solidFill>
              </a:rPr>
              <a:t/>
            </a:r>
            <a:br>
              <a:rPr lang="fr-FR" sz="1400" b="1" dirty="0">
                <a:solidFill>
                  <a:srgbClr val="F79646"/>
                </a:solidFill>
              </a:rPr>
            </a:br>
            <a:endParaRPr lang="fr-FR" sz="1400" b="1" dirty="0">
              <a:solidFill>
                <a:srgbClr val="F79646"/>
              </a:solidFill>
            </a:endParaRPr>
          </a:p>
        </p:txBody>
      </p:sp>
      <p:sp>
        <p:nvSpPr>
          <p:cNvPr id="12" name="Sous-titre 2"/>
          <p:cNvSpPr txBox="1">
            <a:spLocks/>
          </p:cNvSpPr>
          <p:nvPr/>
        </p:nvSpPr>
        <p:spPr>
          <a:xfrm>
            <a:off x="7236296" y="6049589"/>
            <a:ext cx="169218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Chirurgie vasculaire</a:t>
            </a:r>
            <a:br>
              <a:rPr lang="fr-FR" sz="1400" b="1" dirty="0">
                <a:solidFill>
                  <a:schemeClr val="accent6"/>
                </a:solidFill>
              </a:rPr>
            </a:br>
            <a:r>
              <a:rPr lang="fr-FR" sz="1400" dirty="0" smtClean="0"/>
              <a:t>14</a:t>
            </a:r>
            <a:r>
              <a:rPr lang="fr-FR" sz="1400" dirty="0" smtClean="0"/>
              <a:t>/11/2022</a:t>
            </a:r>
            <a:endParaRPr lang="fr-FR" sz="1400" b="1" dirty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 </a:t>
            </a: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318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302840" y="116632"/>
            <a:ext cx="8229600" cy="792088"/>
          </a:xfrm>
        </p:spPr>
        <p:txBody>
          <a:bodyPr>
            <a:normAutofit/>
          </a:bodyPr>
          <a:lstStyle/>
          <a:p>
            <a:pPr algn="l"/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VARICES, IVC (1.B.) : Physiopathologie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4294967295"/>
          </p:nvPr>
        </p:nvSpPr>
        <p:spPr>
          <a:xfrm>
            <a:off x="179512" y="1484784"/>
            <a:ext cx="5040560" cy="4104456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25A79B"/>
              </a:buClr>
            </a:pPr>
            <a:r>
              <a:rPr lang="fr-FR" sz="2800" dirty="0"/>
              <a:t>Les </a:t>
            </a:r>
            <a:r>
              <a:rPr lang="fr-FR" sz="2800" b="1" dirty="0">
                <a:solidFill>
                  <a:schemeClr val="accent6"/>
                </a:solidFill>
              </a:rPr>
              <a:t>Varices primitives </a:t>
            </a:r>
            <a:r>
              <a:rPr lang="fr-FR" sz="2800" dirty="0"/>
              <a:t>sont </a:t>
            </a:r>
            <a:r>
              <a:rPr lang="fr-FR" sz="2800" b="1" dirty="0"/>
              <a:t>parfois</a:t>
            </a:r>
            <a:r>
              <a:rPr lang="fr-FR" sz="2800" dirty="0"/>
              <a:t> alimentées par une </a:t>
            </a:r>
            <a:r>
              <a:rPr lang="fr-FR" sz="2800" b="1" dirty="0"/>
              <a:t>perforante incontinente</a:t>
            </a:r>
          </a:p>
          <a:p>
            <a:pPr marL="0" indent="0">
              <a:buNone/>
            </a:pPr>
            <a:endParaRPr lang="fr-FR" dirty="0">
              <a:solidFill>
                <a:schemeClr val="accent6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us-titre 2"/>
          <p:cNvSpPr txBox="1">
            <a:spLocks/>
          </p:cNvSpPr>
          <p:nvPr/>
        </p:nvSpPr>
        <p:spPr>
          <a:xfrm>
            <a:off x="8100392" y="0"/>
            <a:ext cx="1043608" cy="3326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F37DBB3F-2EAD-46BF-81AE-EA41459AA9CA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</a:t>
            </a:fld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58" y="980728"/>
            <a:ext cx="3348406" cy="5035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ous-titre 2"/>
          <p:cNvSpPr txBox="1">
            <a:spLocks/>
          </p:cNvSpPr>
          <p:nvPr/>
        </p:nvSpPr>
        <p:spPr>
          <a:xfrm>
            <a:off x="7267694" y="6165304"/>
            <a:ext cx="169218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Chirurgie vasculaire</a:t>
            </a:r>
            <a:br>
              <a:rPr lang="fr-FR" sz="1400" b="1" dirty="0">
                <a:solidFill>
                  <a:schemeClr val="accent6"/>
                </a:solidFill>
              </a:rPr>
            </a:br>
            <a:r>
              <a:rPr lang="fr-FR" sz="1400" dirty="0"/>
              <a:t>30/11/2021</a:t>
            </a:r>
            <a:endParaRPr lang="fr-FR" sz="1400" b="1" dirty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 </a:t>
            </a: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581CC7E-D1FA-6545-9583-7D03E7EF0F56}"/>
              </a:ext>
            </a:extLst>
          </p:cNvPr>
          <p:cNvCxnSpPr>
            <a:cxnSpLocks/>
          </p:cNvCxnSpPr>
          <p:nvPr/>
        </p:nvCxnSpPr>
        <p:spPr>
          <a:xfrm flipH="1">
            <a:off x="8019510" y="3284984"/>
            <a:ext cx="1025859" cy="1224136"/>
          </a:xfrm>
          <a:prstGeom prst="straightConnector1">
            <a:avLst/>
          </a:prstGeom>
          <a:ln w="8572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CFEE57A-4172-CE40-8A66-336A298A7C29}"/>
              </a:ext>
            </a:extLst>
          </p:cNvPr>
          <p:cNvSpPr/>
          <p:nvPr/>
        </p:nvSpPr>
        <p:spPr>
          <a:xfrm>
            <a:off x="4391980" y="4509120"/>
            <a:ext cx="1499832" cy="62068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</a:t>
            </a:r>
            <a:r>
              <a:rPr lang="x-none" dirty="0"/>
              <a:t>erforante incontinente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53548F9-6991-554D-AA1B-A9DE2A480F6D}"/>
              </a:ext>
            </a:extLst>
          </p:cNvPr>
          <p:cNvCxnSpPr>
            <a:cxnSpLocks/>
          </p:cNvCxnSpPr>
          <p:nvPr/>
        </p:nvCxnSpPr>
        <p:spPr>
          <a:xfrm flipV="1">
            <a:off x="5891812" y="4005064"/>
            <a:ext cx="624404" cy="5040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3409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302840" y="116632"/>
            <a:ext cx="8229600" cy="792088"/>
          </a:xfrm>
        </p:spPr>
        <p:txBody>
          <a:bodyPr>
            <a:normAutofit/>
          </a:bodyPr>
          <a:lstStyle/>
          <a:p>
            <a:pPr algn="l"/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VARICES, IVC (1.C.) : Etiologies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4294967295"/>
          </p:nvPr>
        </p:nvSpPr>
        <p:spPr>
          <a:xfrm>
            <a:off x="398618" y="1158133"/>
            <a:ext cx="8147248" cy="4104456"/>
          </a:xfrm>
          <a:prstGeom prst="rect">
            <a:avLst/>
          </a:prstGeom>
        </p:spPr>
        <p:txBody>
          <a:bodyPr/>
          <a:lstStyle/>
          <a:p>
            <a:r>
              <a:rPr lang="fr-FR" b="1" dirty="0"/>
              <a:t>Insuffisance veineuse primitive +++</a:t>
            </a:r>
            <a:br>
              <a:rPr lang="fr-FR" b="1" dirty="0"/>
            </a:br>
            <a:r>
              <a:rPr lang="fr-FR" b="1" dirty="0"/>
              <a:t>= </a:t>
            </a:r>
            <a:r>
              <a:rPr lang="fr-FR" dirty="0"/>
              <a:t>pathologie de la paroi des veines</a:t>
            </a:r>
          </a:p>
          <a:p>
            <a:pPr lvl="1"/>
            <a:r>
              <a:rPr lang="fr-FR" dirty="0"/>
              <a:t>dite </a:t>
            </a:r>
            <a:r>
              <a:rPr lang="fr-FR" b="1" dirty="0"/>
              <a:t>« systématisée » </a:t>
            </a:r>
            <a:r>
              <a:rPr lang="fr-FR" dirty="0"/>
              <a:t>si aux dépens des </a:t>
            </a:r>
            <a:r>
              <a:rPr lang="fr-FR" b="1" dirty="0"/>
              <a:t>saphènes</a:t>
            </a:r>
            <a:r>
              <a:rPr lang="fr-FR" dirty="0"/>
              <a:t> </a:t>
            </a:r>
            <a:r>
              <a:rPr lang="fr-FR" i="1" dirty="0"/>
              <a:t>(non systématisée sinon)</a:t>
            </a:r>
          </a:p>
          <a:p>
            <a:pPr lvl="1"/>
            <a:r>
              <a:rPr lang="fr-FR" dirty="0"/>
              <a:t>Réseau profond </a:t>
            </a:r>
            <a:r>
              <a:rPr lang="fr-FR" b="1" dirty="0"/>
              <a:t>NORMAL</a:t>
            </a:r>
            <a:br>
              <a:rPr lang="fr-FR" b="1" dirty="0"/>
            </a:br>
            <a:endParaRPr lang="fr-FR" b="1" dirty="0"/>
          </a:p>
          <a:p>
            <a:r>
              <a:rPr lang="fr-FR" b="1" dirty="0"/>
              <a:t>Insuffisance veineuse secondaire</a:t>
            </a:r>
            <a:br>
              <a:rPr lang="fr-FR" b="1" dirty="0"/>
            </a:br>
            <a:r>
              <a:rPr lang="fr-FR" dirty="0"/>
              <a:t>= anomalie du réseau profond </a:t>
            </a:r>
          </a:p>
          <a:p>
            <a:pPr lvl="1"/>
            <a:r>
              <a:rPr lang="fr-FR" dirty="0"/>
              <a:t>Syndrome post-thrombotique (=post-MTEV)</a:t>
            </a:r>
          </a:p>
          <a:p>
            <a:pPr lvl="1"/>
            <a:r>
              <a:rPr lang="fr-FR" dirty="0"/>
              <a:t>Syndromes veineux compressifs </a:t>
            </a:r>
          </a:p>
          <a:p>
            <a:pPr lvl="1"/>
            <a:r>
              <a:rPr lang="fr-FR" dirty="0"/>
              <a:t>(ex : Cockett)</a:t>
            </a:r>
            <a:r>
              <a:rPr lang="fr-FR" b="1" dirty="0"/>
              <a:t/>
            </a:r>
            <a:br>
              <a:rPr lang="fr-FR" b="1" dirty="0"/>
            </a:br>
            <a:r>
              <a:rPr lang="fr-FR" b="1" dirty="0"/>
              <a:t/>
            </a:r>
            <a:br>
              <a:rPr lang="fr-FR" b="1" dirty="0"/>
            </a:br>
            <a:r>
              <a:rPr lang="fr-FR" b="1" dirty="0"/>
              <a:t/>
            </a:r>
            <a:br>
              <a:rPr lang="fr-FR" b="1" dirty="0"/>
            </a:br>
            <a:endParaRPr lang="fr-FR" b="1" dirty="0"/>
          </a:p>
        </p:txBody>
      </p:sp>
      <p:cxnSp>
        <p:nvCxnSpPr>
          <p:cNvPr id="8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us-titre 2"/>
          <p:cNvSpPr txBox="1">
            <a:spLocks/>
          </p:cNvSpPr>
          <p:nvPr/>
        </p:nvSpPr>
        <p:spPr>
          <a:xfrm>
            <a:off x="8100392" y="0"/>
            <a:ext cx="1043608" cy="3326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3932DFBE-CC2B-4207-B5BB-DE2FF4968854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</a:t>
            </a:fld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7236296" y="6049589"/>
            <a:ext cx="169218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Chirurgie vasculaire</a:t>
            </a:r>
            <a:br>
              <a:rPr lang="fr-FR" sz="1400" b="1" dirty="0">
                <a:solidFill>
                  <a:schemeClr val="accent6"/>
                </a:solidFill>
              </a:rPr>
            </a:br>
            <a:r>
              <a:rPr lang="fr-FR" sz="1400" dirty="0"/>
              <a:t>30/11/2021</a:t>
            </a:r>
            <a:endParaRPr lang="fr-FR" sz="1400" b="1" dirty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 </a:t>
            </a: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270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302840" y="116632"/>
            <a:ext cx="8229600" cy="792088"/>
          </a:xfrm>
        </p:spPr>
        <p:txBody>
          <a:bodyPr>
            <a:normAutofit/>
          </a:bodyPr>
          <a:lstStyle/>
          <a:p>
            <a:pPr algn="l"/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VARICES, IVC (1.C.) : Etiologies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4294967295"/>
          </p:nvPr>
        </p:nvSpPr>
        <p:spPr>
          <a:xfrm>
            <a:off x="398618" y="1158133"/>
            <a:ext cx="8349846" cy="4104456"/>
          </a:xfrm>
          <a:prstGeom prst="rect">
            <a:avLst/>
          </a:prstGeo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fr-FR" b="1" dirty="0"/>
              <a:t>Le syndrome post-thrombotique : 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/>
              <a:t> Fait suite à une MTEV (TVP ilio-fémorale +++)</a:t>
            </a:r>
          </a:p>
          <a:p>
            <a:pPr lvl="1">
              <a:buFont typeface="Wingdings" pitchFamily="2" charset="2"/>
              <a:buChar char="Ø"/>
            </a:pPr>
            <a:r>
              <a:rPr lang="fr-FR" b="1" dirty="0"/>
              <a:t> </a:t>
            </a:r>
            <a:r>
              <a:rPr lang="fr-FR" dirty="0"/>
              <a:t>20-50% des TVP </a:t>
            </a:r>
          </a:p>
          <a:p>
            <a:pPr lvl="1">
              <a:buFont typeface="Wingdings" pitchFamily="2" charset="2"/>
              <a:buChar char="Ø"/>
            </a:pPr>
            <a:r>
              <a:rPr lang="fr-FR" b="1" dirty="0"/>
              <a:t> </a:t>
            </a:r>
            <a:r>
              <a:rPr lang="fr-FR" dirty="0"/>
              <a:t>Par destruction valvulaire ou obstacle résiduel</a:t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>	</a:t>
            </a:r>
            <a:r>
              <a:rPr lang="fr-FR" b="1" dirty="0"/>
              <a:t>=&gt;</a:t>
            </a:r>
            <a:r>
              <a:rPr lang="fr-FR" b="1" dirty="0">
                <a:sym typeface="Wingdings" pitchFamily="2" charset="2"/>
              </a:rPr>
              <a:t> Signes d’Insuffisance veineuse </a:t>
            </a:r>
            <a:br>
              <a:rPr lang="fr-FR" b="1" dirty="0">
                <a:sym typeface="Wingdings" pitchFamily="2" charset="2"/>
              </a:rPr>
            </a:br>
            <a:endParaRPr lang="fr-FR" b="1" dirty="0">
              <a:sym typeface="Wingdings" pitchFamily="2" charset="2"/>
            </a:endParaRPr>
          </a:p>
          <a:p>
            <a:pPr lvl="1">
              <a:buFont typeface="Wingdings" pitchFamily="2" charset="2"/>
              <a:buChar char="Ø"/>
            </a:pPr>
            <a:r>
              <a:rPr lang="fr-FR" dirty="0">
                <a:sym typeface="Wingdings" pitchFamily="2" charset="2"/>
              </a:rPr>
              <a:t> Appréciation de la sévérité par le </a:t>
            </a:r>
            <a:r>
              <a:rPr lang="fr-FR" b="1" dirty="0">
                <a:sym typeface="Wingdings" pitchFamily="2" charset="2"/>
              </a:rPr>
              <a:t>score de Villalta</a:t>
            </a:r>
            <a:endParaRPr lang="fr-FR" b="1" dirty="0"/>
          </a:p>
          <a:p>
            <a:pPr marL="0" indent="0">
              <a:buNone/>
            </a:pPr>
            <a:r>
              <a:rPr lang="fr-FR" dirty="0"/>
              <a:t/>
            </a:r>
            <a:br>
              <a:rPr lang="fr-FR" dirty="0"/>
            </a:br>
            <a:r>
              <a:rPr lang="fr-FR" b="1" dirty="0"/>
              <a:t/>
            </a:r>
            <a:br>
              <a:rPr lang="fr-FR" b="1" dirty="0"/>
            </a:br>
            <a:r>
              <a:rPr lang="fr-FR" b="1" dirty="0"/>
              <a:t/>
            </a:r>
            <a:br>
              <a:rPr lang="fr-FR" b="1" dirty="0"/>
            </a:br>
            <a:r>
              <a:rPr lang="fr-FR" b="1" dirty="0"/>
              <a:t/>
            </a:r>
            <a:br>
              <a:rPr lang="fr-FR" b="1" dirty="0"/>
            </a:br>
            <a:endParaRPr lang="fr-FR" b="1" dirty="0"/>
          </a:p>
        </p:txBody>
      </p:sp>
      <p:cxnSp>
        <p:nvCxnSpPr>
          <p:cNvPr id="8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us-titre 2"/>
          <p:cNvSpPr txBox="1">
            <a:spLocks/>
          </p:cNvSpPr>
          <p:nvPr/>
        </p:nvSpPr>
        <p:spPr>
          <a:xfrm>
            <a:off x="8100392" y="0"/>
            <a:ext cx="1043608" cy="3326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3932DFBE-CC2B-4207-B5BB-DE2FF4968854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12</a:t>
            </a:fld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7236296" y="6049589"/>
            <a:ext cx="169218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Chirurgie vasculaire</a:t>
            </a:r>
            <a:br>
              <a:rPr lang="fr-FR" sz="1400" b="1" dirty="0">
                <a:solidFill>
                  <a:schemeClr val="accent6"/>
                </a:solidFill>
              </a:rPr>
            </a:br>
            <a:r>
              <a:rPr lang="fr-FR" sz="1400" dirty="0"/>
              <a:t>30/11/2021</a:t>
            </a:r>
            <a:endParaRPr lang="fr-FR" sz="1400" b="1" dirty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 </a:t>
            </a: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084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302840" y="116632"/>
            <a:ext cx="8229600" cy="792088"/>
          </a:xfrm>
        </p:spPr>
        <p:txBody>
          <a:bodyPr>
            <a:normAutofit/>
          </a:bodyPr>
          <a:lstStyle/>
          <a:p>
            <a:pPr algn="l"/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VARICES, IVC (1.C.) : Etiologies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4294967295"/>
          </p:nvPr>
        </p:nvSpPr>
        <p:spPr>
          <a:xfrm>
            <a:off x="398618" y="1158133"/>
            <a:ext cx="8147248" cy="4104456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lang="fr-FR" b="1" dirty="0"/>
          </a:p>
        </p:txBody>
      </p:sp>
      <p:cxnSp>
        <p:nvCxnSpPr>
          <p:cNvPr id="8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us-titre 2"/>
          <p:cNvSpPr txBox="1">
            <a:spLocks/>
          </p:cNvSpPr>
          <p:nvPr/>
        </p:nvSpPr>
        <p:spPr>
          <a:xfrm>
            <a:off x="8100392" y="0"/>
            <a:ext cx="1043608" cy="3326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3932DFBE-CC2B-4207-B5BB-DE2FF4968854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13</a:t>
            </a:fld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7236296" y="6049589"/>
            <a:ext cx="169218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Chirurgie vasculaire</a:t>
            </a:r>
            <a:br>
              <a:rPr lang="fr-FR" sz="1400" b="1" dirty="0">
                <a:solidFill>
                  <a:schemeClr val="accent6"/>
                </a:solidFill>
              </a:rPr>
            </a:br>
            <a:r>
              <a:rPr lang="fr-FR" sz="1400" dirty="0"/>
              <a:t>30/11/2021</a:t>
            </a:r>
            <a:endParaRPr lang="fr-FR" sz="1400" b="1" dirty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 </a:t>
            </a: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556CEC-57AE-A94C-AAA1-7032DA6CC9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50" y="908720"/>
            <a:ext cx="8028384" cy="50131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6164F5-3E86-5447-8B82-E31CC8B993B2}"/>
              </a:ext>
            </a:extLst>
          </p:cNvPr>
          <p:cNvSpPr txBox="1"/>
          <p:nvPr/>
        </p:nvSpPr>
        <p:spPr>
          <a:xfrm>
            <a:off x="2619059" y="5836622"/>
            <a:ext cx="13853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100" dirty="0">
                <a:hlinkClick r:id="rId4"/>
              </a:rPr>
              <a:t>www.UNESS.fr</a:t>
            </a:r>
            <a:r>
              <a:rPr lang="x-none" sz="1100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4230462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302840" y="116632"/>
            <a:ext cx="8229600" cy="792088"/>
          </a:xfrm>
        </p:spPr>
        <p:txBody>
          <a:bodyPr>
            <a:normAutofit/>
          </a:bodyPr>
          <a:lstStyle/>
          <a:p>
            <a:pPr algn="l"/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VARICES, IVC (1.C.) : Etiologies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4294967295"/>
          </p:nvPr>
        </p:nvSpPr>
        <p:spPr>
          <a:xfrm>
            <a:off x="398618" y="1158133"/>
            <a:ext cx="8147248" cy="4104456"/>
          </a:xfrm>
          <a:prstGeom prst="rect">
            <a:avLst/>
          </a:prstGeo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fr-FR" b="1" dirty="0"/>
              <a:t>Syndrome veineux compressif : </a:t>
            </a:r>
          </a:p>
          <a:p>
            <a:pPr marL="457200" lvl="1" indent="0">
              <a:buNone/>
            </a:pPr>
            <a:r>
              <a:rPr lang="fr-FR" dirty="0"/>
              <a:t>	</a:t>
            </a:r>
            <a:r>
              <a:rPr lang="fr-FR" dirty="0">
                <a:sym typeface="Wingdings" pitchFamily="2" charset="2"/>
              </a:rPr>
              <a:t> Un exemple : </a:t>
            </a:r>
            <a:r>
              <a:rPr lang="fr-FR" b="1" dirty="0">
                <a:solidFill>
                  <a:schemeClr val="accent6"/>
                </a:solidFill>
                <a:sym typeface="Wingdings" pitchFamily="2" charset="2"/>
              </a:rPr>
              <a:t>le syndrome de Cockett</a:t>
            </a:r>
            <a:r>
              <a:rPr lang="fr-FR" dirty="0">
                <a:sym typeface="Wingdings" pitchFamily="2" charset="2"/>
              </a:rPr>
              <a:t/>
            </a:r>
            <a:br>
              <a:rPr lang="fr-FR" dirty="0">
                <a:sym typeface="Wingdings" pitchFamily="2" charset="2"/>
              </a:rPr>
            </a:br>
            <a:r>
              <a:rPr lang="fr-FR" dirty="0">
                <a:sym typeface="Wingdings" pitchFamily="2" charset="2"/>
              </a:rPr>
              <a:t>= compression veine iliaque G par l’artère iliaque D</a:t>
            </a:r>
            <a:br>
              <a:rPr lang="fr-FR" dirty="0">
                <a:sym typeface="Wingdings" pitchFamily="2" charset="2"/>
              </a:rPr>
            </a:br>
            <a:r>
              <a:rPr lang="fr-FR" dirty="0">
                <a:highlight>
                  <a:srgbClr val="FFFF00"/>
                </a:highlight>
              </a:rPr>
              <a:t/>
            </a:r>
            <a:br>
              <a:rPr lang="fr-FR" dirty="0">
                <a:highlight>
                  <a:srgbClr val="FFFF00"/>
                </a:highlight>
              </a:rPr>
            </a:br>
            <a:r>
              <a:rPr lang="fr-FR" b="1" dirty="0"/>
              <a:t/>
            </a:r>
            <a:br>
              <a:rPr lang="fr-FR" b="1" dirty="0"/>
            </a:br>
            <a:r>
              <a:rPr lang="fr-FR" b="1" dirty="0"/>
              <a:t/>
            </a:r>
            <a:br>
              <a:rPr lang="fr-FR" b="1" dirty="0"/>
            </a:br>
            <a:r>
              <a:rPr lang="fr-FR" b="1" dirty="0"/>
              <a:t/>
            </a:r>
            <a:br>
              <a:rPr lang="fr-FR" b="1" dirty="0"/>
            </a:br>
            <a:endParaRPr lang="fr-FR" b="1" dirty="0"/>
          </a:p>
        </p:txBody>
      </p:sp>
      <p:cxnSp>
        <p:nvCxnSpPr>
          <p:cNvPr id="8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us-titre 2"/>
          <p:cNvSpPr txBox="1">
            <a:spLocks/>
          </p:cNvSpPr>
          <p:nvPr/>
        </p:nvSpPr>
        <p:spPr>
          <a:xfrm>
            <a:off x="8100392" y="0"/>
            <a:ext cx="1043608" cy="3326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3932DFBE-CC2B-4207-B5BB-DE2FF4968854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14</a:t>
            </a:fld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7236296" y="6049589"/>
            <a:ext cx="169218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Chirurgie vasculaire</a:t>
            </a:r>
            <a:br>
              <a:rPr lang="fr-FR" sz="1400" b="1" dirty="0">
                <a:solidFill>
                  <a:schemeClr val="accent6"/>
                </a:solidFill>
              </a:rPr>
            </a:br>
            <a:r>
              <a:rPr lang="fr-FR" sz="1400" dirty="0"/>
              <a:t>30/11/2021</a:t>
            </a:r>
            <a:endParaRPr lang="fr-FR" sz="1400" b="1" dirty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 </a:t>
            </a: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9BF594-DAB6-D54D-B02A-2CCD24A4C3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440" y="2826391"/>
            <a:ext cx="6502400" cy="2908300"/>
          </a:xfrm>
          <a:prstGeom prst="rect">
            <a:avLst/>
          </a:prstGeom>
          <a:ln w="25400">
            <a:solidFill>
              <a:schemeClr val="accent6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2C845F-B2DB-C745-8171-0494CC1447A3}"/>
              </a:ext>
            </a:extLst>
          </p:cNvPr>
          <p:cNvSpPr txBox="1"/>
          <p:nvPr/>
        </p:nvSpPr>
        <p:spPr>
          <a:xfrm>
            <a:off x="2987824" y="5834150"/>
            <a:ext cx="222048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050" dirty="0"/>
              <a:t>© </a:t>
            </a:r>
            <a:r>
              <a:rPr lang="x-none" sz="1050" dirty="0">
                <a:hlinkClick r:id="rId4"/>
              </a:rPr>
              <a:t>www.Southbayvascular.com</a:t>
            </a:r>
            <a:r>
              <a:rPr lang="x-none" sz="1050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428048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302840" y="116632"/>
            <a:ext cx="8229600" cy="792088"/>
          </a:xfrm>
        </p:spPr>
        <p:txBody>
          <a:bodyPr>
            <a:normAutofit/>
          </a:bodyPr>
          <a:lstStyle/>
          <a:p>
            <a:pPr algn="l"/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VARICES, IVC (1.D.) : Epidémiologie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4294967295"/>
          </p:nvPr>
        </p:nvSpPr>
        <p:spPr>
          <a:xfrm>
            <a:off x="1115616" y="1484784"/>
            <a:ext cx="7499176" cy="4104456"/>
          </a:xfrm>
          <a:prstGeom prst="rect">
            <a:avLst/>
          </a:prstGeom>
        </p:spPr>
        <p:txBody>
          <a:bodyPr/>
          <a:lstStyle/>
          <a:p>
            <a:r>
              <a:rPr lang="fr-FR" sz="2800" b="1" dirty="0">
                <a:solidFill>
                  <a:schemeClr val="accent6"/>
                </a:solidFill>
              </a:rPr>
              <a:t>1/4 des adultes </a:t>
            </a:r>
            <a:r>
              <a:rPr lang="fr-FR" sz="2800" b="1" dirty="0"/>
              <a:t>a des varices !</a:t>
            </a:r>
            <a:br>
              <a:rPr lang="fr-FR" sz="2800" b="1" dirty="0"/>
            </a:br>
            <a:endParaRPr lang="fr-FR" sz="2800" b="1" dirty="0"/>
          </a:p>
          <a:p>
            <a:r>
              <a:rPr lang="fr-FR" sz="2800" b="1" dirty="0"/>
              <a:t>Femmes &gt; hommes </a:t>
            </a:r>
            <a:r>
              <a:rPr lang="fr-FR" sz="2800" b="1" dirty="0">
                <a:solidFill>
                  <a:schemeClr val="accent6"/>
                </a:solidFill>
              </a:rPr>
              <a:t>(2/3)</a:t>
            </a:r>
          </a:p>
          <a:p>
            <a:endParaRPr lang="fr-FR" sz="2800" b="1" dirty="0"/>
          </a:p>
          <a:p>
            <a:r>
              <a:rPr lang="fr-FR" sz="2800" b="1" dirty="0"/>
              <a:t>1% des adultes de plus de 65 ans ont un ulcère</a:t>
            </a:r>
          </a:p>
          <a:p>
            <a:pPr marL="0" indent="0">
              <a:buNone/>
            </a:pPr>
            <a:endParaRPr lang="fr-FR" dirty="0">
              <a:solidFill>
                <a:schemeClr val="accent6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us-titre 2"/>
          <p:cNvSpPr txBox="1">
            <a:spLocks/>
          </p:cNvSpPr>
          <p:nvPr/>
        </p:nvSpPr>
        <p:spPr>
          <a:xfrm>
            <a:off x="8100392" y="0"/>
            <a:ext cx="1043608" cy="3326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3932DFBE-CC2B-4207-B5BB-DE2FF4968854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15</a:t>
            </a:fld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7236296" y="6049589"/>
            <a:ext cx="169218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Chirurgie vasculaire</a:t>
            </a:r>
            <a:br>
              <a:rPr lang="fr-FR" sz="1400" b="1" dirty="0">
                <a:solidFill>
                  <a:schemeClr val="accent6"/>
                </a:solidFill>
              </a:rPr>
            </a:br>
            <a:r>
              <a:rPr lang="fr-FR" sz="1400" dirty="0"/>
              <a:t>30/11/2021</a:t>
            </a:r>
            <a:endParaRPr lang="fr-FR" sz="1400" b="1" dirty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 </a:t>
            </a: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702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302840" y="116632"/>
            <a:ext cx="8229600" cy="792088"/>
          </a:xfrm>
        </p:spPr>
        <p:txBody>
          <a:bodyPr>
            <a:normAutofit/>
          </a:bodyPr>
          <a:lstStyle/>
          <a:p>
            <a:pPr algn="l"/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VARICES, IVC (1.D.) : Epidémiologie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4294967295"/>
          </p:nvPr>
        </p:nvSpPr>
        <p:spPr>
          <a:xfrm>
            <a:off x="395536" y="1052736"/>
            <a:ext cx="8219256" cy="504057"/>
          </a:xfrm>
          <a:prstGeom prst="rect">
            <a:avLst/>
          </a:prstGeom>
        </p:spPr>
        <p:txBody>
          <a:bodyPr/>
          <a:lstStyle/>
          <a:p>
            <a:r>
              <a:rPr lang="fr-FR" sz="2800" b="1" dirty="0"/>
              <a:t>Quels sont les facteurs favorisants ? </a:t>
            </a:r>
          </a:p>
          <a:p>
            <a:pPr marL="0" indent="0">
              <a:buNone/>
            </a:pPr>
            <a:endParaRPr lang="fr-FR" dirty="0">
              <a:solidFill>
                <a:schemeClr val="accent6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us-titre 2"/>
          <p:cNvSpPr txBox="1">
            <a:spLocks/>
          </p:cNvSpPr>
          <p:nvPr/>
        </p:nvSpPr>
        <p:spPr>
          <a:xfrm>
            <a:off x="8100392" y="0"/>
            <a:ext cx="1043608" cy="3326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3932DFBE-CC2B-4207-B5BB-DE2FF4968854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16</a:t>
            </a:fld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7236296" y="6049589"/>
            <a:ext cx="169218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Chirurgie vasculaire</a:t>
            </a:r>
            <a:br>
              <a:rPr lang="fr-FR" sz="1400" b="1" dirty="0">
                <a:solidFill>
                  <a:schemeClr val="accent6"/>
                </a:solidFill>
              </a:rPr>
            </a:br>
            <a:r>
              <a:rPr lang="fr-FR" sz="1400" dirty="0"/>
              <a:t>30/11/2021</a:t>
            </a:r>
            <a:endParaRPr lang="fr-FR" sz="1400" b="1" dirty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 </a:t>
            </a: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25DA8B-02EE-484E-A4ED-41B115860BE6}"/>
              </a:ext>
            </a:extLst>
          </p:cNvPr>
          <p:cNvSpPr txBox="1"/>
          <p:nvPr/>
        </p:nvSpPr>
        <p:spPr>
          <a:xfrm>
            <a:off x="4716016" y="1827213"/>
            <a:ext cx="4286337" cy="2677656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u="sng" dirty="0"/>
              <a:t>Environnementaux (3)</a:t>
            </a:r>
          </a:p>
          <a:p>
            <a:r>
              <a:rPr lang="fr-FR" sz="2800" dirty="0"/>
              <a:t/>
            </a:r>
            <a:br>
              <a:rPr lang="fr-FR" sz="2800" dirty="0"/>
            </a:br>
            <a:r>
              <a:rPr lang="fr-FR" sz="2800" dirty="0"/>
              <a:t>- </a:t>
            </a:r>
            <a:r>
              <a:rPr lang="fr-FR" sz="2800" b="1" dirty="0"/>
              <a:t>Sédentarité</a:t>
            </a:r>
            <a:r>
              <a:rPr lang="fr-FR" sz="2800" dirty="0"/>
              <a:t/>
            </a:r>
            <a:br>
              <a:rPr lang="fr-FR" sz="2800" dirty="0"/>
            </a:br>
            <a:r>
              <a:rPr lang="fr-FR" sz="2800" dirty="0"/>
              <a:t>- Exposition à la </a:t>
            </a:r>
            <a:r>
              <a:rPr lang="fr-FR" sz="2800" b="1" dirty="0"/>
              <a:t>chaleur</a:t>
            </a:r>
            <a:r>
              <a:rPr lang="fr-FR" sz="2800" dirty="0"/>
              <a:t/>
            </a:r>
            <a:br>
              <a:rPr lang="fr-FR" sz="2800" dirty="0"/>
            </a:br>
            <a:r>
              <a:rPr lang="fr-FR" sz="2800" dirty="0"/>
              <a:t>- </a:t>
            </a:r>
            <a:r>
              <a:rPr lang="fr-FR" sz="2800" b="1" dirty="0"/>
              <a:t>Orthostatisme </a:t>
            </a:r>
            <a:r>
              <a:rPr lang="fr-FR" sz="2800" dirty="0"/>
              <a:t>prolongé</a:t>
            </a:r>
            <a:br>
              <a:rPr lang="fr-FR" sz="2800" dirty="0"/>
            </a:br>
            <a:r>
              <a:rPr lang="fr-FR" sz="2800" dirty="0"/>
              <a:t>		</a:t>
            </a:r>
            <a:endParaRPr lang="x-none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F4DD97-EA96-F14A-86AA-A7E4404D9C5A}"/>
              </a:ext>
            </a:extLst>
          </p:cNvPr>
          <p:cNvSpPr txBox="1"/>
          <p:nvPr/>
        </p:nvSpPr>
        <p:spPr>
          <a:xfrm>
            <a:off x="218827" y="1840390"/>
            <a:ext cx="4286337" cy="3970318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u="sng" dirty="0"/>
              <a:t>Intrinsèques (6)</a:t>
            </a:r>
          </a:p>
          <a:p>
            <a:r>
              <a:rPr lang="fr-FR" sz="2800" dirty="0"/>
              <a:t/>
            </a:r>
            <a:br>
              <a:rPr lang="fr-FR" sz="2800" dirty="0"/>
            </a:br>
            <a:r>
              <a:rPr lang="fr-FR" sz="2800" dirty="0"/>
              <a:t>- </a:t>
            </a:r>
            <a:r>
              <a:rPr lang="fr-FR" sz="2800" b="1" dirty="0"/>
              <a:t>Hérédité +++</a:t>
            </a:r>
          </a:p>
          <a:p>
            <a:r>
              <a:rPr lang="fr-FR" sz="2800" b="1" dirty="0"/>
              <a:t>- Âge</a:t>
            </a:r>
          </a:p>
          <a:p>
            <a:r>
              <a:rPr lang="fr-FR" sz="2800" dirty="0"/>
              <a:t>- Sexe </a:t>
            </a:r>
            <a:r>
              <a:rPr lang="fr-FR" sz="2800" b="1" dirty="0"/>
              <a:t>féminin</a:t>
            </a:r>
          </a:p>
          <a:p>
            <a:r>
              <a:rPr lang="fr-FR" sz="2800" dirty="0"/>
              <a:t>- </a:t>
            </a:r>
            <a:r>
              <a:rPr lang="fr-FR" sz="2800" b="1" dirty="0"/>
              <a:t>Grossesses </a:t>
            </a:r>
            <a:r>
              <a:rPr lang="fr-FR" sz="2800" dirty="0"/>
              <a:t>multiples</a:t>
            </a:r>
            <a:br>
              <a:rPr lang="fr-FR" sz="2800" dirty="0"/>
            </a:br>
            <a:r>
              <a:rPr lang="fr-FR" sz="2800" dirty="0"/>
              <a:t>- Surpoids, </a:t>
            </a:r>
            <a:r>
              <a:rPr lang="fr-FR" sz="2800" b="1" dirty="0"/>
              <a:t>obésité</a:t>
            </a:r>
          </a:p>
          <a:p>
            <a:r>
              <a:rPr lang="fr-FR" sz="2800" b="1" dirty="0"/>
              <a:t>- Constipation</a:t>
            </a:r>
            <a:r>
              <a:rPr lang="fr-FR" sz="2800" dirty="0"/>
              <a:t/>
            </a:r>
            <a:br>
              <a:rPr lang="fr-FR" sz="2800" dirty="0"/>
            </a:br>
            <a:r>
              <a:rPr lang="fr-FR" sz="2800" dirty="0"/>
              <a:t>		</a:t>
            </a:r>
            <a:endParaRPr lang="x-none" sz="2800" dirty="0"/>
          </a:p>
        </p:txBody>
      </p:sp>
    </p:spTree>
    <p:extLst>
      <p:ext uri="{BB962C8B-B14F-4D97-AF65-F5344CB8AC3E}">
        <p14:creationId xmlns:p14="http://schemas.microsoft.com/office/powerpoint/2010/main" val="27500546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302840" y="116632"/>
            <a:ext cx="8229600" cy="792088"/>
          </a:xfrm>
        </p:spPr>
        <p:txBody>
          <a:bodyPr>
            <a:normAutofit/>
          </a:bodyPr>
          <a:lstStyle/>
          <a:p>
            <a:pPr algn="l"/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VARICES, IVC (2.A.) : Clinique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4294967295"/>
          </p:nvPr>
        </p:nvSpPr>
        <p:spPr>
          <a:xfrm>
            <a:off x="302840" y="1027024"/>
            <a:ext cx="8625644" cy="2016224"/>
          </a:xfrm>
          <a:prstGeom prst="rect">
            <a:avLst/>
          </a:prstGeom>
        </p:spPr>
        <p:txBody>
          <a:bodyPr/>
          <a:lstStyle/>
          <a:p>
            <a:pPr marL="0" indent="0">
              <a:buClr>
                <a:srgbClr val="25A79B"/>
              </a:buClr>
              <a:buNone/>
            </a:pPr>
            <a:r>
              <a:rPr lang="fr-FR" b="1" dirty="0"/>
              <a:t>Signes fonctionnels :</a:t>
            </a:r>
          </a:p>
          <a:p>
            <a:pPr lvl="1">
              <a:buClr>
                <a:srgbClr val="25A79B"/>
              </a:buClr>
              <a:buFont typeface="Arial" panose="020B0604020202020204" pitchFamily="34" charset="0"/>
              <a:buChar char="•"/>
            </a:pPr>
            <a:r>
              <a:rPr lang="fr-FR" sz="2400" b="1" dirty="0"/>
              <a:t>Pesanteur, lourdeur </a:t>
            </a:r>
            <a:r>
              <a:rPr lang="fr-FR" sz="2400" dirty="0"/>
              <a:t>des MI +++ surtout en </a:t>
            </a:r>
            <a:r>
              <a:rPr lang="fr-FR" sz="2400" b="1" dirty="0"/>
              <a:t>fin de journée +++</a:t>
            </a:r>
          </a:p>
          <a:p>
            <a:pPr lvl="1">
              <a:buClr>
                <a:srgbClr val="25A79B"/>
              </a:buClr>
              <a:buFont typeface="Arial" panose="020B0604020202020204" pitchFamily="34" charset="0"/>
              <a:buChar char="•"/>
            </a:pPr>
            <a:r>
              <a:rPr lang="fr-FR" sz="2400" b="1" dirty="0"/>
              <a:t>Crampes</a:t>
            </a:r>
          </a:p>
          <a:p>
            <a:pPr lvl="1">
              <a:buClr>
                <a:srgbClr val="25A79B"/>
              </a:buClr>
              <a:buFont typeface="Arial" panose="020B0604020202020204" pitchFamily="34" charset="0"/>
              <a:buChar char="•"/>
            </a:pPr>
            <a:r>
              <a:rPr lang="fr-FR" sz="2400" dirty="0"/>
              <a:t>Trajet veineux douloureux (= phlébalgie)</a:t>
            </a:r>
            <a:br>
              <a:rPr lang="fr-FR" sz="2400" dirty="0"/>
            </a:br>
            <a:endParaRPr lang="fr-FR" sz="2400" dirty="0"/>
          </a:p>
          <a:p>
            <a:pPr marL="0" indent="0">
              <a:buClr>
                <a:srgbClr val="25A79B"/>
              </a:buClr>
              <a:buNone/>
            </a:pPr>
            <a:endParaRPr lang="fr-FR" sz="2800" dirty="0"/>
          </a:p>
        </p:txBody>
      </p:sp>
      <p:cxnSp>
        <p:nvCxnSpPr>
          <p:cNvPr id="8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us-titre 2"/>
          <p:cNvSpPr txBox="1">
            <a:spLocks/>
          </p:cNvSpPr>
          <p:nvPr/>
        </p:nvSpPr>
        <p:spPr>
          <a:xfrm>
            <a:off x="8100392" y="0"/>
            <a:ext cx="1043608" cy="3326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DD276D07-A771-41E1-BD7F-0075AC2EF151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17</a:t>
            </a:fld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7236296" y="6049589"/>
            <a:ext cx="169218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Chirurgie vasculaire</a:t>
            </a:r>
            <a:br>
              <a:rPr lang="fr-FR" sz="1400" b="1" dirty="0">
                <a:solidFill>
                  <a:schemeClr val="accent6"/>
                </a:solidFill>
              </a:rPr>
            </a:br>
            <a:r>
              <a:rPr lang="fr-FR" sz="1400" dirty="0"/>
              <a:t>30/11/2021</a:t>
            </a:r>
            <a:endParaRPr lang="fr-FR" sz="1400" b="1" dirty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 </a:t>
            </a: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5EE5067-8A14-1B4A-9FAB-A4700F641F87}"/>
              </a:ext>
            </a:extLst>
          </p:cNvPr>
          <p:cNvSpPr/>
          <p:nvPr/>
        </p:nvSpPr>
        <p:spPr>
          <a:xfrm>
            <a:off x="395536" y="3429000"/>
            <a:ext cx="4176464" cy="201622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sz="2000" b="1" dirty="0"/>
              <a:t>AMELIORATION PAR…</a:t>
            </a:r>
            <a:br>
              <a:rPr lang="x-none" sz="2000" b="1" dirty="0"/>
            </a:br>
            <a:endParaRPr lang="x-none" sz="2000" b="1" dirty="0"/>
          </a:p>
          <a:p>
            <a:r>
              <a:rPr lang="x-none" sz="2000" b="1" dirty="0"/>
              <a:t>&gt; Le froid</a:t>
            </a:r>
          </a:p>
          <a:p>
            <a:r>
              <a:rPr lang="x-none" sz="2000" b="1" dirty="0"/>
              <a:t>&gt; L’exercice physqiue</a:t>
            </a:r>
          </a:p>
          <a:p>
            <a:r>
              <a:rPr lang="x-none" sz="2000" b="1" dirty="0"/>
              <a:t>&gt; La surélévation des MI</a:t>
            </a:r>
          </a:p>
          <a:p>
            <a:r>
              <a:rPr lang="x-none" sz="2000" b="1" dirty="0"/>
              <a:t>&gt; La compression veineuse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D0B6F62-16F8-9F4D-87E1-49510F11FDA3}"/>
              </a:ext>
            </a:extLst>
          </p:cNvPr>
          <p:cNvSpPr/>
          <p:nvPr/>
        </p:nvSpPr>
        <p:spPr>
          <a:xfrm>
            <a:off x="4805929" y="3429000"/>
            <a:ext cx="3960440" cy="1656184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sz="2000" b="1" dirty="0"/>
              <a:t>AGGRAVATION PAR …</a:t>
            </a:r>
          </a:p>
          <a:p>
            <a:endParaRPr lang="x-none" sz="2000" b="1" dirty="0"/>
          </a:p>
          <a:p>
            <a:r>
              <a:rPr lang="x-none" sz="2000" b="1" dirty="0"/>
              <a:t>&gt; La chaleur</a:t>
            </a:r>
          </a:p>
          <a:p>
            <a:r>
              <a:rPr lang="x-none" sz="2000" b="1" dirty="0"/>
              <a:t>&gt; L’immobilité (debout / assis)</a:t>
            </a:r>
          </a:p>
          <a:p>
            <a:r>
              <a:rPr lang="x-none" sz="2000" b="1" dirty="0"/>
              <a:t>&gt; Grossesse, oe-pg</a:t>
            </a:r>
          </a:p>
        </p:txBody>
      </p:sp>
    </p:spTree>
    <p:extLst>
      <p:ext uri="{BB962C8B-B14F-4D97-AF65-F5344CB8AC3E}">
        <p14:creationId xmlns:p14="http://schemas.microsoft.com/office/powerpoint/2010/main" val="171187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302840" y="116632"/>
            <a:ext cx="8229600" cy="792088"/>
          </a:xfrm>
        </p:spPr>
        <p:txBody>
          <a:bodyPr>
            <a:normAutofit/>
          </a:bodyPr>
          <a:lstStyle/>
          <a:p>
            <a:pPr algn="l"/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VARICES, IVC (2.A.) : Clinique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4294967295"/>
          </p:nvPr>
        </p:nvSpPr>
        <p:spPr>
          <a:xfrm>
            <a:off x="302840" y="980728"/>
            <a:ext cx="8625644" cy="4680520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25A79B"/>
              </a:buClr>
            </a:pPr>
            <a:r>
              <a:rPr lang="fr-FR" sz="2800" b="1" dirty="0"/>
              <a:t>L’interrogatoire recherche</a:t>
            </a:r>
          </a:p>
          <a:p>
            <a:pPr lvl="1">
              <a:buClr>
                <a:srgbClr val="25A79B"/>
              </a:buClr>
            </a:pPr>
            <a:r>
              <a:rPr lang="fr-FR" sz="2400" dirty="0"/>
              <a:t>Les </a:t>
            </a:r>
            <a:r>
              <a:rPr lang="fr-FR" sz="2400" b="1" dirty="0"/>
              <a:t>signes fonctionnels</a:t>
            </a:r>
          </a:p>
          <a:p>
            <a:pPr lvl="1">
              <a:buClr>
                <a:srgbClr val="25A79B"/>
              </a:buClr>
            </a:pPr>
            <a:r>
              <a:rPr lang="fr-FR" sz="2400" dirty="0"/>
              <a:t>Les </a:t>
            </a:r>
            <a:r>
              <a:rPr lang="fr-FR" sz="2400" b="1" dirty="0"/>
              <a:t>Facteurs de Risque </a:t>
            </a:r>
            <a:r>
              <a:rPr lang="fr-FR" sz="2400" dirty="0"/>
              <a:t>(hérédité ++, grossesse, …)</a:t>
            </a:r>
          </a:p>
          <a:p>
            <a:pPr lvl="1">
              <a:buClr>
                <a:srgbClr val="25A79B"/>
              </a:buClr>
            </a:pPr>
            <a:r>
              <a:rPr lang="fr-FR" sz="2400" dirty="0"/>
              <a:t>Un </a:t>
            </a:r>
            <a:r>
              <a:rPr lang="fr-FR" sz="2400" b="1" dirty="0"/>
              <a:t>ATCD de MTEV </a:t>
            </a:r>
            <a:r>
              <a:rPr lang="fr-FR" sz="2400" dirty="0"/>
              <a:t>(</a:t>
            </a:r>
            <a:r>
              <a:rPr lang="fr-FR" sz="2400" dirty="0" err="1"/>
              <a:t>Insuff</a:t>
            </a:r>
            <a:r>
              <a:rPr lang="fr-FR" sz="2400" dirty="0"/>
              <a:t>. Veineuse secondaire ?)</a:t>
            </a:r>
            <a:br>
              <a:rPr lang="fr-FR" sz="2400" dirty="0"/>
            </a:br>
            <a:endParaRPr lang="fr-FR" sz="2400" dirty="0"/>
          </a:p>
          <a:p>
            <a:pPr>
              <a:buClr>
                <a:srgbClr val="25A79B"/>
              </a:buClr>
            </a:pPr>
            <a:r>
              <a:rPr lang="fr-FR" sz="2800" b="1" dirty="0"/>
              <a:t>L’examen clinique </a:t>
            </a:r>
            <a:r>
              <a:rPr lang="fr-FR" sz="2800" dirty="0"/>
              <a:t>en phlébologie : </a:t>
            </a:r>
            <a:endParaRPr lang="fr-FR" sz="2000" dirty="0"/>
          </a:p>
          <a:p>
            <a:pPr lvl="1">
              <a:buClr>
                <a:srgbClr val="25A79B"/>
              </a:buClr>
              <a:buFont typeface="Wingdings" pitchFamily="2" charset="2"/>
              <a:buChar char="Ø"/>
            </a:pPr>
            <a:r>
              <a:rPr lang="fr-FR" sz="2400" dirty="0"/>
              <a:t> Bilatéral et comparatif +++</a:t>
            </a:r>
          </a:p>
          <a:p>
            <a:pPr lvl="1">
              <a:buClr>
                <a:srgbClr val="25A79B"/>
              </a:buClr>
              <a:buFont typeface="Wingdings" pitchFamily="2" charset="2"/>
              <a:buChar char="Ø"/>
            </a:pPr>
            <a:r>
              <a:rPr lang="fr-FR" sz="2400" dirty="0"/>
              <a:t> En position </a:t>
            </a:r>
            <a:r>
              <a:rPr lang="fr-FR" sz="2400" b="1" dirty="0"/>
              <a:t>debout +++ </a:t>
            </a:r>
            <a:r>
              <a:rPr lang="fr-FR" sz="2400" dirty="0"/>
              <a:t>pour examiner les veines</a:t>
            </a:r>
            <a:br>
              <a:rPr lang="fr-FR" sz="2400" dirty="0"/>
            </a:br>
            <a:endParaRPr lang="fr-FR" sz="2400" dirty="0"/>
          </a:p>
          <a:p>
            <a:pPr lvl="1">
              <a:buClr>
                <a:srgbClr val="25A79B"/>
              </a:buClr>
              <a:buFont typeface="Wingdings" pitchFamily="2" charset="2"/>
              <a:buChar char="Ø"/>
            </a:pPr>
            <a:endParaRPr lang="fr-FR" sz="2400" dirty="0"/>
          </a:p>
          <a:p>
            <a:pPr lvl="1">
              <a:buClr>
                <a:srgbClr val="25A79B"/>
              </a:buClr>
              <a:buFont typeface="Wingdings" pitchFamily="2" charset="2"/>
              <a:buChar char="Ø"/>
            </a:pPr>
            <a:endParaRPr lang="fr-FR" sz="2400" dirty="0"/>
          </a:p>
          <a:p>
            <a:pPr marL="457200" lvl="1" indent="0">
              <a:buClr>
                <a:srgbClr val="25A79B"/>
              </a:buClr>
              <a:buNone/>
            </a:pPr>
            <a:endParaRPr lang="fr-FR" sz="2400" dirty="0"/>
          </a:p>
        </p:txBody>
      </p:sp>
      <p:cxnSp>
        <p:nvCxnSpPr>
          <p:cNvPr id="8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us-titre 2"/>
          <p:cNvSpPr txBox="1">
            <a:spLocks/>
          </p:cNvSpPr>
          <p:nvPr/>
        </p:nvSpPr>
        <p:spPr>
          <a:xfrm>
            <a:off x="8100392" y="0"/>
            <a:ext cx="1043608" cy="3326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DD276D07-A771-41E1-BD7F-0075AC2EF151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18</a:t>
            </a:fld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7236296" y="6049589"/>
            <a:ext cx="169218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Chirurgie vasculaire</a:t>
            </a:r>
            <a:br>
              <a:rPr lang="fr-FR" sz="1400" b="1" dirty="0">
                <a:solidFill>
                  <a:schemeClr val="accent6"/>
                </a:solidFill>
              </a:rPr>
            </a:br>
            <a:r>
              <a:rPr lang="fr-FR" sz="1400" dirty="0"/>
              <a:t>30/11/2021</a:t>
            </a:r>
            <a:endParaRPr lang="fr-FR" sz="1400" b="1" dirty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 </a:t>
            </a: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CC9A97B-5744-5A47-BB50-D2CE65052F98}"/>
              </a:ext>
            </a:extLst>
          </p:cNvPr>
          <p:cNvSpPr/>
          <p:nvPr/>
        </p:nvSpPr>
        <p:spPr>
          <a:xfrm>
            <a:off x="916870" y="4919315"/>
            <a:ext cx="5976664" cy="110197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x-none" sz="2000" dirty="0">
                <a:solidFill>
                  <a:schemeClr val="tx1"/>
                </a:solidFill>
              </a:rPr>
              <a:t>      En présence de facteurs de risque CV </a:t>
            </a:r>
            <a:r>
              <a:rPr lang="x-none" sz="2000" i="1" dirty="0">
                <a:solidFill>
                  <a:schemeClr val="tx1"/>
                </a:solidFill>
              </a:rPr>
              <a:t>(âge, tabac, diabète, dyslipidémie, …) </a:t>
            </a:r>
            <a:r>
              <a:rPr lang="x-none" sz="2000" dirty="0">
                <a:solidFill>
                  <a:schemeClr val="tx1"/>
                </a:solidFill>
              </a:rPr>
              <a:t>bien penser </a:t>
            </a:r>
            <a:r>
              <a:rPr lang="x-none" sz="2000" b="1" dirty="0">
                <a:solidFill>
                  <a:schemeClr val="tx1"/>
                </a:solidFill>
              </a:rPr>
              <a:t>à rechercher une ACOMI</a:t>
            </a:r>
            <a:r>
              <a:rPr lang="x-none" sz="2000" dirty="0">
                <a:solidFill>
                  <a:schemeClr val="tx1"/>
                </a:solidFill>
              </a:rPr>
              <a:t> (= recherche de pouls distaux, IPS)</a:t>
            </a:r>
          </a:p>
        </p:txBody>
      </p:sp>
      <p:pic>
        <p:nvPicPr>
          <p:cNvPr id="6" name="Graphic 5" descr="Warning">
            <a:extLst>
              <a:ext uri="{FF2B5EF4-FFF2-40B4-BE49-F238E27FC236}">
                <a16:creationId xmlns:a16="http://schemas.microsoft.com/office/drawing/2014/main" id="{B89D5769-3DEF-F94E-82F5-BD49CED4C1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3608" y="5013176"/>
            <a:ext cx="288032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89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302840" y="116632"/>
            <a:ext cx="8229600" cy="792088"/>
          </a:xfrm>
        </p:spPr>
        <p:txBody>
          <a:bodyPr>
            <a:normAutofit fontScale="90000"/>
          </a:bodyPr>
          <a:lstStyle/>
          <a:p>
            <a:pPr algn="l"/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VEINE SAPHENE EST LE MEILLEUR MATERIEL POUR LES PONTAGES DISTAUX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4294967295"/>
          </p:nvPr>
        </p:nvSpPr>
        <p:spPr>
          <a:xfrm>
            <a:off x="0" y="1484784"/>
            <a:ext cx="3995936" cy="4104456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25A79B"/>
              </a:buClr>
            </a:pPr>
            <a:r>
              <a:rPr lang="fr-FR" sz="2800" i="1" dirty="0"/>
              <a:t>Ex : Pontage distal sur l’artère pédieuse avec la GVS. </a:t>
            </a:r>
            <a:r>
              <a:rPr lang="fr-FR" sz="2800" dirty="0"/>
              <a:t/>
            </a:r>
            <a:br>
              <a:rPr lang="fr-FR" sz="2800" dirty="0"/>
            </a:br>
            <a:r>
              <a:rPr lang="fr-FR" sz="2800" dirty="0"/>
              <a:t/>
            </a:r>
            <a:br>
              <a:rPr lang="fr-FR" sz="2800" dirty="0"/>
            </a:br>
            <a:r>
              <a:rPr lang="fr-FR" sz="2800" b="1" dirty="0">
                <a:sym typeface="Wingdings" pitchFamily="2" charset="2"/>
              </a:rPr>
              <a:t> </a:t>
            </a:r>
            <a:r>
              <a:rPr lang="fr-FR" sz="2800" b="1" dirty="0"/>
              <a:t>Vérifier l’absence d’ACOMI avant de stripper une saphène !</a:t>
            </a:r>
          </a:p>
          <a:p>
            <a:pPr marL="0" indent="0">
              <a:buNone/>
            </a:pPr>
            <a:endParaRPr lang="fr-FR" dirty="0">
              <a:solidFill>
                <a:schemeClr val="accent6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95536" y="1052736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us-titre 2"/>
          <p:cNvSpPr txBox="1">
            <a:spLocks/>
          </p:cNvSpPr>
          <p:nvPr/>
        </p:nvSpPr>
        <p:spPr>
          <a:xfrm>
            <a:off x="8100392" y="0"/>
            <a:ext cx="1043608" cy="3326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6901C96E-E52E-4A94-849B-BFBD3374533D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</a:t>
            </a:fld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681" y="1484784"/>
            <a:ext cx="2915245" cy="425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7584689"/>
              </p:ext>
            </p:extLst>
          </p:nvPr>
        </p:nvGraphicFramePr>
        <p:xfrm>
          <a:off x="6876256" y="1487876"/>
          <a:ext cx="2022575" cy="38266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2" name="Image Photo Editor" r:id="rId4" imgW="2553056" imgH="3696216" progId="MSPhotoEd.3">
                  <p:embed/>
                </p:oleObj>
              </mc:Choice>
              <mc:Fallback>
                <p:oleObj name="Image Photo Editor" r:id="rId4" imgW="2553056" imgH="369621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contrast="12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928" t="4094" r="20682"/>
                      <a:stretch>
                        <a:fillRect/>
                      </a:stretch>
                    </p:blipFill>
                    <p:spPr bwMode="auto">
                      <a:xfrm>
                        <a:off x="6876256" y="1487876"/>
                        <a:ext cx="2022575" cy="38266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Sous-titre 2"/>
          <p:cNvSpPr txBox="1">
            <a:spLocks/>
          </p:cNvSpPr>
          <p:nvPr/>
        </p:nvSpPr>
        <p:spPr>
          <a:xfrm>
            <a:off x="7236296" y="6049589"/>
            <a:ext cx="169218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Chirurgie vasculaire</a:t>
            </a:r>
            <a:br>
              <a:rPr lang="fr-FR" sz="1400" b="1" dirty="0">
                <a:solidFill>
                  <a:schemeClr val="accent6"/>
                </a:solidFill>
              </a:rPr>
            </a:br>
            <a:r>
              <a:rPr lang="fr-FR" sz="1400" dirty="0"/>
              <a:t>30/11/2021</a:t>
            </a:r>
            <a:endParaRPr lang="fr-FR" sz="1400" b="1" dirty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 </a:t>
            </a: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172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51520" y="116632"/>
            <a:ext cx="8229600" cy="792088"/>
          </a:xfrm>
        </p:spPr>
        <p:txBody>
          <a:bodyPr>
            <a:normAutofit/>
          </a:bodyPr>
          <a:lstStyle/>
          <a:p>
            <a:pPr algn="l"/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Objectifs selon le nouveau programme</a:t>
            </a:r>
          </a:p>
        </p:txBody>
      </p:sp>
      <p:sp>
        <p:nvSpPr>
          <p:cNvPr id="4" name="Espace réservé du contenu 2"/>
          <p:cNvSpPr>
            <a:spLocks noGrp="1"/>
          </p:cNvSpPr>
          <p:nvPr>
            <p:ph idx="4294967295"/>
          </p:nvPr>
        </p:nvSpPr>
        <p:spPr>
          <a:xfrm>
            <a:off x="395536" y="948420"/>
            <a:ext cx="8219256" cy="4563888"/>
          </a:xfrm>
          <a:prstGeom prst="rect">
            <a:avLst/>
          </a:prstGeom>
        </p:spPr>
        <p:txBody>
          <a:bodyPr/>
          <a:lstStyle/>
          <a:p>
            <a:r>
              <a:rPr lang="fr-FR" sz="2800" u="sng" dirty="0"/>
              <a:t>5 Objectifs de </a:t>
            </a:r>
            <a:r>
              <a:rPr lang="fr-FR" sz="2800" b="1" u="sng" dirty="0"/>
              <a:t>rang A </a:t>
            </a:r>
            <a:r>
              <a:rPr lang="fr-FR" sz="2800" u="sng" dirty="0"/>
              <a:t>:</a:t>
            </a:r>
          </a:p>
          <a:p>
            <a:pPr lvl="1"/>
            <a:r>
              <a:rPr lang="fr-FR" sz="2400" dirty="0">
                <a:solidFill>
                  <a:schemeClr val="accent6"/>
                </a:solidFill>
              </a:rPr>
              <a:t>Définition</a:t>
            </a:r>
            <a:r>
              <a:rPr lang="fr-FR" sz="2400" dirty="0"/>
              <a:t> de l’IVC et des Varices</a:t>
            </a:r>
          </a:p>
          <a:p>
            <a:pPr lvl="1"/>
            <a:r>
              <a:rPr lang="fr-FR" sz="2400" dirty="0"/>
              <a:t>Savoir </a:t>
            </a:r>
            <a:r>
              <a:rPr lang="fr-FR" sz="2400" dirty="0">
                <a:solidFill>
                  <a:schemeClr val="accent6"/>
                </a:solidFill>
              </a:rPr>
              <a:t>identifier </a:t>
            </a:r>
            <a:r>
              <a:rPr lang="fr-FR" sz="2400" dirty="0"/>
              <a:t>et</a:t>
            </a:r>
            <a:r>
              <a:rPr lang="fr-FR" sz="2400" dirty="0">
                <a:solidFill>
                  <a:schemeClr val="accent6"/>
                </a:solidFill>
              </a:rPr>
              <a:t> diagnostiquer</a:t>
            </a:r>
            <a:r>
              <a:rPr lang="fr-FR" sz="2400" dirty="0"/>
              <a:t> l’IVC et les Varices</a:t>
            </a:r>
          </a:p>
          <a:p>
            <a:pPr lvl="1"/>
            <a:r>
              <a:rPr lang="fr-FR" sz="2400" dirty="0"/>
              <a:t>Connaître les </a:t>
            </a:r>
            <a:r>
              <a:rPr lang="fr-FR" sz="2400" dirty="0">
                <a:solidFill>
                  <a:schemeClr val="accent6"/>
                </a:solidFill>
              </a:rPr>
              <a:t>facteurs favorisants </a:t>
            </a:r>
            <a:r>
              <a:rPr lang="fr-FR" sz="2400" dirty="0"/>
              <a:t>l’IVC</a:t>
            </a:r>
          </a:p>
          <a:p>
            <a:pPr lvl="1"/>
            <a:r>
              <a:rPr lang="fr-FR" sz="2400" dirty="0"/>
              <a:t>Savoir reconnaître un </a:t>
            </a:r>
            <a:r>
              <a:rPr lang="fr-FR" sz="2400" dirty="0">
                <a:solidFill>
                  <a:schemeClr val="accent6"/>
                </a:solidFill>
              </a:rPr>
              <a:t>ulcère variqueux</a:t>
            </a:r>
          </a:p>
          <a:p>
            <a:pPr lvl="1"/>
            <a:r>
              <a:rPr lang="fr-FR" sz="2400" dirty="0"/>
              <a:t>Définition du </a:t>
            </a:r>
            <a:r>
              <a:rPr lang="fr-FR" sz="2400" dirty="0">
                <a:solidFill>
                  <a:schemeClr val="accent6"/>
                </a:solidFill>
              </a:rPr>
              <a:t>syndrome post-thrombotique</a:t>
            </a:r>
            <a:endParaRPr lang="fr-FR" sz="2400" u="sng" dirty="0">
              <a:solidFill>
                <a:schemeClr val="accent6"/>
              </a:solidFill>
            </a:endParaRPr>
          </a:p>
          <a:p>
            <a:r>
              <a:rPr lang="fr-FR" sz="2800" u="sng" dirty="0"/>
              <a:t>4 Objectifs de r</a:t>
            </a:r>
            <a:r>
              <a:rPr lang="fr-FR" sz="2800" b="1" u="sng" dirty="0"/>
              <a:t>ang B </a:t>
            </a:r>
            <a:r>
              <a:rPr lang="fr-FR" sz="2800" u="sng" dirty="0"/>
              <a:t>:</a:t>
            </a:r>
          </a:p>
          <a:p>
            <a:pPr lvl="1"/>
            <a:r>
              <a:rPr lang="fr-FR" sz="2400" dirty="0"/>
              <a:t>Connaître la </a:t>
            </a:r>
            <a:r>
              <a:rPr lang="fr-FR" sz="2400" dirty="0">
                <a:solidFill>
                  <a:schemeClr val="accent6"/>
                </a:solidFill>
              </a:rPr>
              <a:t>physiopathologie</a:t>
            </a:r>
            <a:r>
              <a:rPr lang="fr-FR" sz="2400" dirty="0"/>
              <a:t> de l’IVC</a:t>
            </a:r>
          </a:p>
          <a:p>
            <a:pPr lvl="1"/>
            <a:r>
              <a:rPr lang="fr-FR" sz="2400" dirty="0"/>
              <a:t>Connaître </a:t>
            </a:r>
            <a:r>
              <a:rPr lang="fr-FR" sz="2400" dirty="0">
                <a:solidFill>
                  <a:schemeClr val="accent6"/>
                </a:solidFill>
              </a:rPr>
              <a:t>l’étiologie</a:t>
            </a:r>
            <a:r>
              <a:rPr lang="fr-FR" sz="2400" dirty="0"/>
              <a:t> de l’IVC et des Varices</a:t>
            </a:r>
          </a:p>
          <a:p>
            <a:pPr lvl="1"/>
            <a:r>
              <a:rPr lang="fr-FR" sz="2400" dirty="0"/>
              <a:t>Connaître </a:t>
            </a:r>
            <a:r>
              <a:rPr lang="fr-FR" sz="2400" dirty="0">
                <a:solidFill>
                  <a:schemeClr val="accent6"/>
                </a:solidFill>
              </a:rPr>
              <a:t>la prévalence </a:t>
            </a:r>
            <a:r>
              <a:rPr lang="fr-FR" sz="2400" dirty="0"/>
              <a:t>de l’IVC</a:t>
            </a:r>
          </a:p>
          <a:p>
            <a:pPr lvl="1"/>
            <a:r>
              <a:rPr lang="fr-FR" sz="2400" dirty="0"/>
              <a:t>Connaître les </a:t>
            </a:r>
            <a:r>
              <a:rPr lang="fr-FR" sz="2400" dirty="0">
                <a:solidFill>
                  <a:schemeClr val="accent6"/>
                </a:solidFill>
              </a:rPr>
              <a:t>principes de prise en charge </a:t>
            </a:r>
            <a:r>
              <a:rPr lang="fr-FR" sz="2400" dirty="0"/>
              <a:t>de l’IVC</a:t>
            </a:r>
          </a:p>
          <a:p>
            <a:endParaRPr lang="fr-FR" dirty="0">
              <a:solidFill>
                <a:schemeClr val="accent6"/>
              </a:solidFill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ous-titre 2"/>
          <p:cNvSpPr txBox="1">
            <a:spLocks/>
          </p:cNvSpPr>
          <p:nvPr/>
        </p:nvSpPr>
        <p:spPr>
          <a:xfrm>
            <a:off x="8100392" y="0"/>
            <a:ext cx="1043608" cy="3326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7236296" y="6049589"/>
            <a:ext cx="169218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Chirurgie vasculaire</a:t>
            </a:r>
            <a:br>
              <a:rPr lang="fr-FR" sz="1400" b="1" dirty="0">
                <a:solidFill>
                  <a:schemeClr val="accent6"/>
                </a:solidFill>
              </a:rPr>
            </a:br>
            <a:r>
              <a:rPr lang="fr-FR" sz="1400" dirty="0"/>
              <a:t>30/11/2021</a:t>
            </a:r>
            <a:endParaRPr lang="fr-FR" sz="1400" b="1" dirty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 </a:t>
            </a: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111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302840" y="116632"/>
            <a:ext cx="8229600" cy="792088"/>
          </a:xfrm>
        </p:spPr>
        <p:txBody>
          <a:bodyPr>
            <a:normAutofit/>
          </a:bodyPr>
          <a:lstStyle/>
          <a:p>
            <a:pPr algn="l"/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VARICES, IVC (2.A.) : Clinique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4294967295"/>
          </p:nvPr>
        </p:nvSpPr>
        <p:spPr>
          <a:xfrm>
            <a:off x="302840" y="980728"/>
            <a:ext cx="5369000" cy="4680520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25A79B"/>
              </a:buClr>
            </a:pPr>
            <a:r>
              <a:rPr lang="fr-FR" sz="2800" b="1" dirty="0"/>
              <a:t>Signes cutanés :</a:t>
            </a:r>
            <a:br>
              <a:rPr lang="fr-FR" sz="2800" b="1" dirty="0"/>
            </a:br>
            <a:endParaRPr lang="fr-FR" sz="2800" b="1" dirty="0"/>
          </a:p>
          <a:p>
            <a:pPr lvl="1">
              <a:buClr>
                <a:srgbClr val="25A79B"/>
              </a:buClr>
            </a:pPr>
            <a:r>
              <a:rPr lang="fr-FR" dirty="0"/>
              <a:t> </a:t>
            </a:r>
            <a:r>
              <a:rPr lang="fr-FR" b="1" dirty="0"/>
              <a:t>Varicosités</a:t>
            </a:r>
            <a:r>
              <a:rPr lang="fr-FR" dirty="0"/>
              <a:t> de la cheville / arche plantaire</a:t>
            </a:r>
            <a:br>
              <a:rPr lang="fr-FR" dirty="0"/>
            </a:br>
            <a:r>
              <a:rPr lang="fr-FR" dirty="0">
                <a:highlight>
                  <a:srgbClr val="FFFF00"/>
                </a:highlight>
              </a:rPr>
              <a:t/>
            </a:r>
            <a:br>
              <a:rPr lang="fr-FR" dirty="0">
                <a:highlight>
                  <a:srgbClr val="FFFF00"/>
                </a:highlight>
              </a:rPr>
            </a:br>
            <a:endParaRPr lang="fr-FR" i="1" dirty="0">
              <a:highlight>
                <a:srgbClr val="FFFF00"/>
              </a:highlight>
            </a:endParaRPr>
          </a:p>
          <a:p>
            <a:pPr marL="457200" lvl="1" indent="0">
              <a:buClr>
                <a:srgbClr val="25A79B"/>
              </a:buClr>
              <a:buNone/>
            </a:pPr>
            <a:endParaRPr lang="fr-FR" dirty="0">
              <a:highlight>
                <a:srgbClr val="FFFF00"/>
              </a:highlight>
            </a:endParaRPr>
          </a:p>
          <a:p>
            <a:pPr lvl="1">
              <a:buClr>
                <a:srgbClr val="25A79B"/>
              </a:buClr>
            </a:pPr>
            <a:r>
              <a:rPr lang="fr-FR" b="1" dirty="0"/>
              <a:t>Œdème du pied </a:t>
            </a:r>
            <a:r>
              <a:rPr lang="fr-FR" dirty="0"/>
              <a:t>: blanc, mou, prenant le godet</a:t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endParaRPr lang="fr-FR" sz="2400" dirty="0"/>
          </a:p>
        </p:txBody>
      </p:sp>
      <p:cxnSp>
        <p:nvCxnSpPr>
          <p:cNvPr id="8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us-titre 2"/>
          <p:cNvSpPr txBox="1">
            <a:spLocks/>
          </p:cNvSpPr>
          <p:nvPr/>
        </p:nvSpPr>
        <p:spPr>
          <a:xfrm>
            <a:off x="8100392" y="0"/>
            <a:ext cx="1043608" cy="3326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DD276D07-A771-41E1-BD7F-0075AC2EF151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</a:t>
            </a:fld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7236296" y="6049589"/>
            <a:ext cx="169218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Chirurgie vasculaire</a:t>
            </a:r>
            <a:br>
              <a:rPr lang="fr-FR" sz="1400" b="1" dirty="0">
                <a:solidFill>
                  <a:schemeClr val="accent6"/>
                </a:solidFill>
              </a:rPr>
            </a:br>
            <a:r>
              <a:rPr lang="fr-FR" sz="1400" dirty="0"/>
              <a:t>30/11/2021</a:t>
            </a:r>
            <a:endParaRPr lang="fr-FR" sz="1400" b="1" dirty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 </a:t>
            </a: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EDDA9F-5736-9D40-B272-3EAB05ECF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111" y="3791959"/>
            <a:ext cx="3038370" cy="2693101"/>
          </a:xfrm>
          <a:prstGeom prst="rect">
            <a:avLst/>
          </a:prstGeom>
          <a:ln w="25400">
            <a:solidFill>
              <a:schemeClr val="accent6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EFF22D-94E9-E343-8B1E-453A51B563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35"/>
          <a:stretch/>
        </p:blipFill>
        <p:spPr>
          <a:xfrm>
            <a:off x="5271392" y="871292"/>
            <a:ext cx="3261048" cy="2558225"/>
          </a:xfrm>
          <a:prstGeom prst="rect">
            <a:avLst/>
          </a:prstGeom>
          <a:ln w="25400">
            <a:solidFill>
              <a:schemeClr val="accent6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C38682B-D149-7647-9231-E4B8834A9F5D}"/>
              </a:ext>
            </a:extLst>
          </p:cNvPr>
          <p:cNvSpPr txBox="1"/>
          <p:nvPr/>
        </p:nvSpPr>
        <p:spPr>
          <a:xfrm>
            <a:off x="7316796" y="648506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© p</a:t>
            </a:r>
            <a:r>
              <a:rPr lang="x-none" sz="1100" dirty="0"/>
              <a:t>hlebologue.fr, 2021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704138-72B9-5847-9308-B633F927D487}"/>
              </a:ext>
            </a:extLst>
          </p:cNvPr>
          <p:cNvSpPr txBox="1"/>
          <p:nvPr/>
        </p:nvSpPr>
        <p:spPr>
          <a:xfrm>
            <a:off x="7003879" y="3429000"/>
            <a:ext cx="1622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100" dirty="0"/>
              <a:t>© drmicheldavid.fr, 2021</a:t>
            </a:r>
          </a:p>
        </p:txBody>
      </p:sp>
    </p:spTree>
    <p:extLst>
      <p:ext uri="{BB962C8B-B14F-4D97-AF65-F5344CB8AC3E}">
        <p14:creationId xmlns:p14="http://schemas.microsoft.com/office/powerpoint/2010/main" val="19274969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302840" y="116632"/>
            <a:ext cx="8229600" cy="792088"/>
          </a:xfrm>
        </p:spPr>
        <p:txBody>
          <a:bodyPr>
            <a:normAutofit/>
          </a:bodyPr>
          <a:lstStyle/>
          <a:p>
            <a:pPr algn="l"/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VARICES, IVC (2.A.) : Clinique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4294967295"/>
          </p:nvPr>
        </p:nvSpPr>
        <p:spPr>
          <a:xfrm>
            <a:off x="302840" y="980728"/>
            <a:ext cx="8625644" cy="4680520"/>
          </a:xfrm>
          <a:prstGeom prst="rect">
            <a:avLst/>
          </a:prstGeom>
        </p:spPr>
        <p:txBody>
          <a:bodyPr/>
          <a:lstStyle/>
          <a:p>
            <a:pPr marL="457200" lvl="1" indent="0">
              <a:buClr>
                <a:srgbClr val="25A79B"/>
              </a:buClr>
              <a:buNone/>
            </a:pPr>
            <a:r>
              <a:rPr lang="fr-FR" sz="3200" b="1" dirty="0"/>
              <a:t>Les troubles trophiques : </a:t>
            </a:r>
            <a:r>
              <a:rPr lang="fr-FR" sz="3200" dirty="0"/>
              <a:t/>
            </a:r>
            <a:br>
              <a:rPr lang="fr-FR" sz="3200" dirty="0"/>
            </a:br>
            <a:r>
              <a:rPr lang="fr-FR" sz="3200" dirty="0"/>
              <a:t>	&gt; </a:t>
            </a:r>
            <a:r>
              <a:rPr lang="fr-FR" sz="3200" b="1" dirty="0">
                <a:solidFill>
                  <a:schemeClr val="accent6"/>
                </a:solidFill>
              </a:rPr>
              <a:t>ECZEMA</a:t>
            </a:r>
          </a:p>
          <a:p>
            <a:pPr marL="457200" lvl="1" indent="0">
              <a:buClr>
                <a:srgbClr val="25A79B"/>
              </a:buClr>
              <a:buNone/>
            </a:pPr>
            <a:r>
              <a:rPr lang="fr-FR" sz="3200" dirty="0"/>
              <a:t>	&gt; </a:t>
            </a:r>
            <a:r>
              <a:rPr lang="fr-FR" sz="3200" b="1" dirty="0">
                <a:solidFill>
                  <a:schemeClr val="accent6"/>
                </a:solidFill>
              </a:rPr>
              <a:t>DERMITE PURPURIQUE </a:t>
            </a:r>
            <a:r>
              <a:rPr lang="fr-FR" sz="3200" dirty="0"/>
              <a:t>(ocre)</a:t>
            </a:r>
            <a:br>
              <a:rPr lang="fr-FR" sz="3200" dirty="0"/>
            </a:br>
            <a:r>
              <a:rPr lang="fr-FR" sz="3200" dirty="0"/>
              <a:t>	&gt; DERMO-</a:t>
            </a:r>
            <a:r>
              <a:rPr lang="fr-FR" sz="3200" b="1" dirty="0">
                <a:solidFill>
                  <a:schemeClr val="accent6"/>
                </a:solidFill>
              </a:rPr>
              <a:t>HYPODERMITE DE STASE</a:t>
            </a:r>
          </a:p>
          <a:p>
            <a:pPr marL="457200" lvl="1" indent="0">
              <a:buClr>
                <a:srgbClr val="25A79B"/>
              </a:buClr>
              <a:buNone/>
            </a:pPr>
            <a:r>
              <a:rPr lang="fr-FR" sz="3200" dirty="0"/>
              <a:t>	&gt; </a:t>
            </a:r>
            <a:r>
              <a:rPr lang="fr-FR" sz="3200" b="1" dirty="0">
                <a:solidFill>
                  <a:schemeClr val="accent6"/>
                </a:solidFill>
              </a:rPr>
              <a:t>ATROPHIE BLANCHE </a:t>
            </a:r>
            <a:r>
              <a:rPr lang="fr-FR" sz="3200" dirty="0"/>
              <a:t>DE MILIAN</a:t>
            </a:r>
            <a:br>
              <a:rPr lang="fr-FR" sz="3200" dirty="0"/>
            </a:br>
            <a:endParaRPr lang="fr-FR" sz="3200" dirty="0"/>
          </a:p>
          <a:p>
            <a:pPr marL="457200" lvl="1" indent="0">
              <a:buClr>
                <a:srgbClr val="25A79B"/>
              </a:buClr>
              <a:buNone/>
            </a:pPr>
            <a:r>
              <a:rPr lang="fr-FR" sz="3200" dirty="0"/>
              <a:t>	</a:t>
            </a:r>
            <a:r>
              <a:rPr lang="fr-FR" sz="3200" b="1" dirty="0"/>
              <a:t>&gt;</a:t>
            </a:r>
            <a:r>
              <a:rPr lang="fr-FR" sz="3200" dirty="0"/>
              <a:t> </a:t>
            </a:r>
            <a:r>
              <a:rPr lang="fr-FR" sz="3200" b="1" dirty="0">
                <a:solidFill>
                  <a:schemeClr val="accent6"/>
                </a:solidFill>
              </a:rPr>
              <a:t>ULCERE VEINEUX </a:t>
            </a:r>
            <a:r>
              <a:rPr lang="fr-FR" sz="3200" b="1" dirty="0"/>
              <a:t>+++ </a:t>
            </a:r>
            <a:br>
              <a:rPr lang="fr-FR" sz="3200" b="1" dirty="0"/>
            </a:br>
            <a:r>
              <a:rPr lang="fr-FR" sz="3200" b="1" dirty="0"/>
              <a:t>	</a:t>
            </a:r>
            <a:r>
              <a:rPr lang="fr-FR" sz="3200" dirty="0"/>
              <a:t>= stade ultime de l’insuffisance veineuse</a:t>
            </a:r>
            <a:endParaRPr lang="fr-FR" sz="3200" b="1" dirty="0"/>
          </a:p>
        </p:txBody>
      </p:sp>
      <p:cxnSp>
        <p:nvCxnSpPr>
          <p:cNvPr id="8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us-titre 2"/>
          <p:cNvSpPr txBox="1">
            <a:spLocks/>
          </p:cNvSpPr>
          <p:nvPr/>
        </p:nvSpPr>
        <p:spPr>
          <a:xfrm>
            <a:off x="8100392" y="0"/>
            <a:ext cx="1043608" cy="3326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DD276D07-A771-41E1-BD7F-0075AC2EF151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21</a:t>
            </a:fld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7236296" y="6049589"/>
            <a:ext cx="169218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Chirurgie vasculaire</a:t>
            </a:r>
            <a:br>
              <a:rPr lang="fr-FR" sz="1400" b="1" dirty="0">
                <a:solidFill>
                  <a:schemeClr val="accent6"/>
                </a:solidFill>
              </a:rPr>
            </a:br>
            <a:r>
              <a:rPr lang="fr-FR" sz="1400" dirty="0"/>
              <a:t>30/11/2021</a:t>
            </a:r>
            <a:endParaRPr lang="fr-FR" sz="1400" b="1" dirty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 </a:t>
            </a: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6415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302840" y="116632"/>
            <a:ext cx="8229600" cy="792088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chemeClr val="accent6"/>
                </a:solidFill>
              </a:rPr>
              <a:t>ATROPHIE BLANCHE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BC600F68-5E21-364D-B716-A0C209AAACF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96752"/>
            <a:ext cx="3743126" cy="2814599"/>
          </a:xfrm>
          <a:prstGeom prst="rect">
            <a:avLst/>
          </a:prstGeom>
        </p:spPr>
      </p:pic>
      <p:cxnSp>
        <p:nvCxnSpPr>
          <p:cNvPr id="8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us-titre 2"/>
          <p:cNvSpPr txBox="1">
            <a:spLocks/>
          </p:cNvSpPr>
          <p:nvPr/>
        </p:nvSpPr>
        <p:spPr>
          <a:xfrm>
            <a:off x="8100392" y="0"/>
            <a:ext cx="1043608" cy="3326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DD276D07-A771-41E1-BD7F-0075AC2EF151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22</a:t>
            </a:fld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7236296" y="6049589"/>
            <a:ext cx="169218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Chirurgie vasculaire</a:t>
            </a:r>
            <a:br>
              <a:rPr lang="fr-FR" sz="1400" b="1" dirty="0">
                <a:solidFill>
                  <a:schemeClr val="accent6"/>
                </a:solidFill>
              </a:rPr>
            </a:br>
            <a:r>
              <a:rPr lang="fr-FR" sz="1400" dirty="0"/>
              <a:t>30/11/2021</a:t>
            </a:r>
            <a:endParaRPr lang="fr-FR" sz="1400" b="1" dirty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 </a:t>
            </a: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13B955-7E32-2342-80A2-C9EAD294AE20}"/>
              </a:ext>
            </a:extLst>
          </p:cNvPr>
          <p:cNvSpPr txBox="1"/>
          <p:nvPr/>
        </p:nvSpPr>
        <p:spPr>
          <a:xfrm>
            <a:off x="611560" y="4011351"/>
            <a:ext cx="21531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© A</a:t>
            </a:r>
            <a:r>
              <a:rPr lang="x-none" sz="1050" dirty="0"/>
              <a:t>tlasdermatologico.com.br, 2021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11224F-5A04-374E-B7BB-B487565EED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980" y="2348880"/>
            <a:ext cx="4511402" cy="28708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CC65FA-4432-F049-882B-61B68C49CE85}"/>
              </a:ext>
            </a:extLst>
          </p:cNvPr>
          <p:cNvSpPr txBox="1"/>
          <p:nvPr/>
        </p:nvSpPr>
        <p:spPr>
          <a:xfrm>
            <a:off x="4283968" y="5219772"/>
            <a:ext cx="16177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© C</a:t>
            </a:r>
            <a:r>
              <a:rPr lang="x-none" sz="1000" dirty="0"/>
              <a:t>ampus.cerimes.fr, 2021</a:t>
            </a:r>
          </a:p>
        </p:txBody>
      </p:sp>
    </p:spTree>
    <p:extLst>
      <p:ext uri="{BB962C8B-B14F-4D97-AF65-F5344CB8AC3E}">
        <p14:creationId xmlns:p14="http://schemas.microsoft.com/office/powerpoint/2010/main" val="36753129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lermusiauxpa\Desktop\Photos vasc\P20716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9" r="13646"/>
          <a:stretch/>
        </p:blipFill>
        <p:spPr bwMode="auto">
          <a:xfrm>
            <a:off x="3155402" y="1196752"/>
            <a:ext cx="2668637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463363" y="88557"/>
            <a:ext cx="40527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>
                <a:solidFill>
                  <a:schemeClr val="accent6"/>
                </a:solidFill>
              </a:rPr>
              <a:t>DERMITE OCRE</a:t>
            </a:r>
          </a:p>
        </p:txBody>
      </p:sp>
      <p:sp>
        <p:nvSpPr>
          <p:cNvPr id="3" name="Rectangle 2"/>
          <p:cNvSpPr/>
          <p:nvPr/>
        </p:nvSpPr>
        <p:spPr>
          <a:xfrm>
            <a:off x="8725296" y="0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ct val="20000"/>
              </a:spcBef>
              <a:defRPr/>
            </a:pPr>
            <a:fld id="{BEC2D746-FA68-4271-98E3-924C11E1E798}" type="slidenum">
              <a:rPr lang="fr-FR" smtClean="0"/>
              <a:t>23</a:t>
            </a:fld>
            <a:endParaRPr lang="fr-FR" b="1" dirty="0">
              <a:solidFill>
                <a:schemeClr val="accent6"/>
              </a:solidFill>
            </a:endParaRP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7236296" y="6049589"/>
            <a:ext cx="169218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Chirurgie vasculaire</a:t>
            </a:r>
            <a:br>
              <a:rPr lang="fr-FR" sz="1400" b="1" dirty="0">
                <a:solidFill>
                  <a:schemeClr val="accent6"/>
                </a:solidFill>
              </a:rPr>
            </a:br>
            <a:r>
              <a:rPr lang="fr-FR" sz="1400" dirty="0"/>
              <a:t>30/11/2021</a:t>
            </a:r>
            <a:endParaRPr lang="fr-FR" sz="1400" b="1" dirty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 </a:t>
            </a: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  <p:cxnSp>
        <p:nvCxnSpPr>
          <p:cNvPr id="7" name="Connecteur droit 7">
            <a:extLst>
              <a:ext uri="{FF2B5EF4-FFF2-40B4-BE49-F238E27FC236}">
                <a16:creationId xmlns:a16="http://schemas.microsoft.com/office/drawing/2014/main" id="{5C30F9EF-FA2A-2D48-968F-D89A2C08DC98}"/>
              </a:ext>
            </a:extLst>
          </p:cNvPr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77615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302840" y="116632"/>
            <a:ext cx="8229600" cy="792088"/>
          </a:xfrm>
        </p:spPr>
        <p:txBody>
          <a:bodyPr>
            <a:noAutofit/>
          </a:bodyPr>
          <a:lstStyle/>
          <a:p>
            <a:r>
              <a:rPr lang="fr-FR" sz="4800" b="1" dirty="0">
                <a:solidFill>
                  <a:schemeClr val="accent6"/>
                </a:solidFill>
              </a:rPr>
              <a:t>HYPODERMITE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us-titre 2"/>
          <p:cNvSpPr txBox="1">
            <a:spLocks/>
          </p:cNvSpPr>
          <p:nvPr/>
        </p:nvSpPr>
        <p:spPr>
          <a:xfrm>
            <a:off x="8100392" y="0"/>
            <a:ext cx="1043608" cy="3326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D8D65FC5-C729-49A0-A2B9-80D91D1ADE8B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24</a:t>
            </a:fld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2" descr="1186205-15406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65" y="1412776"/>
            <a:ext cx="4032448" cy="416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538" y="1700808"/>
            <a:ext cx="4764962" cy="316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Sous-titre 2"/>
          <p:cNvSpPr txBox="1">
            <a:spLocks/>
          </p:cNvSpPr>
          <p:nvPr/>
        </p:nvSpPr>
        <p:spPr>
          <a:xfrm>
            <a:off x="7236296" y="6049589"/>
            <a:ext cx="169218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Chirurgie vasculaire</a:t>
            </a:r>
            <a:br>
              <a:rPr lang="fr-FR" sz="1400" b="1" dirty="0">
                <a:solidFill>
                  <a:schemeClr val="accent6"/>
                </a:solidFill>
              </a:rPr>
            </a:br>
            <a:r>
              <a:rPr lang="fr-FR" sz="1400" dirty="0"/>
              <a:t>30/11/2021</a:t>
            </a:r>
            <a:endParaRPr lang="fr-FR" sz="1400" b="1" dirty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 </a:t>
            </a: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9170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7">
            <a:extLst>
              <a:ext uri="{FF2B5EF4-FFF2-40B4-BE49-F238E27FC236}">
                <a16:creationId xmlns:a16="http://schemas.microsoft.com/office/drawing/2014/main" id="{CEE57290-CF87-6F45-AAC7-9D69DF1C29DE}"/>
              </a:ext>
            </a:extLst>
          </p:cNvPr>
          <p:cNvCxnSpPr/>
          <p:nvPr/>
        </p:nvCxnSpPr>
        <p:spPr>
          <a:xfrm>
            <a:off x="359187" y="692696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 descr="C:\Users\lermusiauxpa\Desktop\Photos vasc\PB08155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2" r="2956" b="6357"/>
          <a:stretch/>
        </p:blipFill>
        <p:spPr bwMode="auto">
          <a:xfrm>
            <a:off x="4139952" y="405897"/>
            <a:ext cx="4379085" cy="3697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79966" y="40641"/>
            <a:ext cx="8316444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chemeClr val="accent6"/>
                </a:solidFill>
              </a:rPr>
              <a:t>ULCERE VEINEUX</a:t>
            </a:r>
          </a:p>
          <a:p>
            <a:endParaRPr lang="fr-FR" sz="4000" b="1" dirty="0">
              <a:solidFill>
                <a:schemeClr val="accent6"/>
              </a:solidFill>
            </a:endParaRPr>
          </a:p>
          <a:p>
            <a:endParaRPr lang="fr-FR" sz="4000" b="1" dirty="0">
              <a:solidFill>
                <a:schemeClr val="accent6"/>
              </a:solidFill>
            </a:endParaRPr>
          </a:p>
          <a:p>
            <a:endParaRPr lang="fr-FR" sz="4000" b="1" dirty="0">
              <a:solidFill>
                <a:schemeClr val="accent6"/>
              </a:solidFill>
            </a:endParaRPr>
          </a:p>
          <a:p>
            <a:endParaRPr lang="fr-FR" sz="4000" b="1" dirty="0">
              <a:solidFill>
                <a:schemeClr val="accent6"/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fr-FR" sz="4000" b="1" dirty="0"/>
              <a:t> INDOLORE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sz="4000" b="1" dirty="0"/>
              <a:t> SUPERFICIEL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sz="4000" b="1" dirty="0"/>
              <a:t> GRANDE TAILLE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sz="4000" b="1" dirty="0"/>
              <a:t> LOCALISATION (=</a:t>
            </a:r>
            <a:r>
              <a:rPr lang="fr-FR" sz="4000" b="1" dirty="0" err="1"/>
              <a:t>peri-malleolaire</a:t>
            </a:r>
            <a:r>
              <a:rPr lang="fr-FR" sz="4000" b="1" dirty="0"/>
              <a:t>)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sz="4000" b="1" dirty="0"/>
              <a:t> RECIDIVANT</a:t>
            </a:r>
          </a:p>
        </p:txBody>
      </p:sp>
      <p:sp>
        <p:nvSpPr>
          <p:cNvPr id="3" name="Rectangle 2"/>
          <p:cNvSpPr/>
          <p:nvPr/>
        </p:nvSpPr>
        <p:spPr>
          <a:xfrm>
            <a:off x="8725296" y="0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ct val="20000"/>
              </a:spcBef>
              <a:defRPr/>
            </a:pPr>
            <a:fld id="{3BC7229B-DA21-4AC6-9862-B4E973C8A9C0}" type="slidenum">
              <a:rPr lang="fr-FR" smtClean="0"/>
              <a:t>25</a:t>
            </a:fld>
            <a:endParaRPr lang="fr-FR" b="1" dirty="0">
              <a:solidFill>
                <a:schemeClr val="accent6"/>
              </a:solidFill>
            </a:endParaRP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7236296" y="6049589"/>
            <a:ext cx="169218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Chirurgie vasculaire</a:t>
            </a:r>
            <a:br>
              <a:rPr lang="fr-FR" sz="1400" b="1" dirty="0">
                <a:solidFill>
                  <a:schemeClr val="accent6"/>
                </a:solidFill>
              </a:rPr>
            </a:br>
            <a:r>
              <a:rPr lang="fr-FR" sz="1400" dirty="0"/>
              <a:t>30/11/2021</a:t>
            </a:r>
            <a:endParaRPr lang="fr-FR" sz="1400" b="1" dirty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 </a:t>
            </a: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35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lermusiauxpa\Desktop\Photos vasc\PC2816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96876"/>
            <a:ext cx="6684234" cy="501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725296" y="0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ct val="20000"/>
              </a:spcBef>
              <a:defRPr/>
            </a:pPr>
            <a:fld id="{8DFF626E-8DD4-4CF9-8380-FC8078B07471}" type="slidenum">
              <a:rPr lang="fr-FR" smtClean="0"/>
              <a:t>26</a:t>
            </a:fld>
            <a:endParaRPr lang="fr-FR" b="1" dirty="0">
              <a:solidFill>
                <a:schemeClr val="accent6"/>
              </a:solidFill>
            </a:endParaRPr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7236296" y="6049589"/>
            <a:ext cx="169218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Chirurgie vasculaire</a:t>
            </a:r>
            <a:br>
              <a:rPr lang="fr-FR" sz="1400" b="1" dirty="0">
                <a:solidFill>
                  <a:schemeClr val="accent6"/>
                </a:solidFill>
              </a:rPr>
            </a:br>
            <a:r>
              <a:rPr lang="fr-FR" sz="1400" dirty="0"/>
              <a:t>30/11/2021</a:t>
            </a:r>
            <a:endParaRPr lang="fr-FR" sz="1400" b="1" dirty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 </a:t>
            </a: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0480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lermusiauxpa\Desktop\Photos vasc\P215166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4024" b="2686"/>
          <a:stretch/>
        </p:blipFill>
        <p:spPr bwMode="auto">
          <a:xfrm>
            <a:off x="243962" y="1397530"/>
            <a:ext cx="4371715" cy="375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lermusiauxpa\Desktop\Photos vasc\P328169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9" r="7823"/>
          <a:stretch/>
        </p:blipFill>
        <p:spPr bwMode="auto">
          <a:xfrm rot="10800000">
            <a:off x="4788024" y="1686838"/>
            <a:ext cx="4213767" cy="317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723867" y="0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ct val="20000"/>
              </a:spcBef>
              <a:defRPr/>
            </a:pPr>
            <a:fld id="{6A5B68DF-D243-4377-A4D2-57E9D94A35A9}" type="slidenum">
              <a:rPr lang="fr-FR" smtClean="0"/>
              <a:t>27</a:t>
            </a:fld>
            <a:endParaRPr lang="fr-FR" b="1" dirty="0">
              <a:solidFill>
                <a:schemeClr val="accent6"/>
              </a:solidFill>
            </a:endParaRP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7236296" y="6049589"/>
            <a:ext cx="169218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Chirurgie vasculaire</a:t>
            </a:r>
            <a:br>
              <a:rPr lang="fr-FR" sz="1400" b="1" dirty="0">
                <a:solidFill>
                  <a:schemeClr val="accent6"/>
                </a:solidFill>
              </a:rPr>
            </a:br>
            <a:r>
              <a:rPr lang="fr-FR" sz="1400" dirty="0"/>
              <a:t>30/11/2021</a:t>
            </a:r>
            <a:endParaRPr lang="fr-FR" sz="1400" b="1" dirty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 </a:t>
            </a: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7615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302840" y="116632"/>
            <a:ext cx="8229600" cy="792088"/>
          </a:xfrm>
        </p:spPr>
        <p:txBody>
          <a:bodyPr>
            <a:normAutofit/>
          </a:bodyPr>
          <a:lstStyle/>
          <a:p>
            <a:pPr algn="l"/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VARICES, IVC (2.A.) : Clinique et examens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4294967295"/>
          </p:nvPr>
        </p:nvSpPr>
        <p:spPr>
          <a:xfrm>
            <a:off x="302840" y="980728"/>
            <a:ext cx="8625644" cy="4996854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25A79B"/>
              </a:buClr>
            </a:pPr>
            <a:r>
              <a:rPr lang="fr-FR" sz="2400" b="1" dirty="0"/>
              <a:t>Les manœuvres cliniques</a:t>
            </a:r>
          </a:p>
          <a:p>
            <a:pPr lvl="1">
              <a:buClr>
                <a:srgbClr val="25A79B"/>
              </a:buClr>
            </a:pPr>
            <a:r>
              <a:rPr lang="fr-FR" sz="2000" dirty="0"/>
              <a:t>Manœuvre de Schwarz </a:t>
            </a:r>
            <a:r>
              <a:rPr lang="fr-FR" sz="1600" i="1" dirty="0"/>
              <a:t>(percussion de la veine à sa partie haute. La percussion est perçue à la partie basse = incontinence des valvules)</a:t>
            </a:r>
            <a:br>
              <a:rPr lang="fr-FR" sz="1600" i="1" dirty="0"/>
            </a:br>
            <a:endParaRPr lang="fr-FR" sz="1600" i="1" dirty="0"/>
          </a:p>
          <a:p>
            <a:pPr lvl="1">
              <a:buClr>
                <a:srgbClr val="25A79B"/>
              </a:buClr>
            </a:pPr>
            <a:r>
              <a:rPr lang="fr-FR" sz="2000" dirty="0"/>
              <a:t>Epreuve de Trendelenburg </a:t>
            </a:r>
            <a:r>
              <a:rPr lang="fr-FR" sz="1600" i="1" dirty="0"/>
              <a:t>(drainage des varices par surélévation des MI, puis mise en place d’un </a:t>
            </a:r>
            <a:r>
              <a:rPr lang="fr-FR" sz="1600" i="1" dirty="0" err="1"/>
              <a:t>garot</a:t>
            </a:r>
            <a:r>
              <a:rPr lang="fr-FR" sz="1600" i="1" dirty="0"/>
              <a:t>. Gonflement rapide des veines à l’ablation du </a:t>
            </a:r>
            <a:r>
              <a:rPr lang="fr-FR" sz="1600" i="1" dirty="0" err="1"/>
              <a:t>Garot</a:t>
            </a:r>
            <a:r>
              <a:rPr lang="fr-FR" sz="1600" i="1" dirty="0"/>
              <a:t> en </a:t>
            </a:r>
            <a:r>
              <a:rPr lang="fr-FR" sz="1600" i="1" dirty="0" err="1"/>
              <a:t>postition</a:t>
            </a:r>
            <a:r>
              <a:rPr lang="fr-FR" sz="1600" i="1" dirty="0"/>
              <a:t> debout. )</a:t>
            </a:r>
            <a:r>
              <a:rPr lang="fr-FR" sz="2400" b="1" dirty="0"/>
              <a:t/>
            </a:r>
            <a:br>
              <a:rPr lang="fr-FR" sz="2400" b="1" dirty="0"/>
            </a:br>
            <a:endParaRPr lang="fr-FR" sz="2400" b="1" dirty="0"/>
          </a:p>
          <a:p>
            <a:pPr>
              <a:buClr>
                <a:srgbClr val="25A79B"/>
              </a:buClr>
            </a:pPr>
            <a:r>
              <a:rPr lang="fr-FR" sz="2400" b="1" dirty="0"/>
              <a:t>En pratique, manœuvres remplacées par 1 examen : </a:t>
            </a:r>
            <a:br>
              <a:rPr lang="fr-FR" sz="2400" b="1" dirty="0"/>
            </a:br>
            <a:r>
              <a:rPr lang="fr-FR" sz="2400" b="1" dirty="0"/>
              <a:t/>
            </a:r>
            <a:br>
              <a:rPr lang="fr-FR" sz="2400" b="1" dirty="0"/>
            </a:br>
            <a:r>
              <a:rPr lang="fr-FR" sz="2400" b="1" dirty="0"/>
              <a:t>	</a:t>
            </a:r>
            <a:r>
              <a:rPr lang="fr-FR" sz="2400" b="1" dirty="0">
                <a:sym typeface="Wingdings" pitchFamily="2" charset="2"/>
              </a:rPr>
              <a:t/>
            </a:r>
            <a:br>
              <a:rPr lang="fr-FR" sz="2400" b="1" dirty="0">
                <a:sym typeface="Wingdings" pitchFamily="2" charset="2"/>
              </a:rPr>
            </a:br>
            <a:r>
              <a:rPr lang="fr-FR" sz="2400" b="1" dirty="0">
                <a:sym typeface="Wingdings" pitchFamily="2" charset="2"/>
              </a:rPr>
              <a:t>		</a:t>
            </a:r>
            <a:r>
              <a:rPr lang="fr-FR" sz="2400" dirty="0">
                <a:sym typeface="Wingdings" pitchFamily="2" charset="2"/>
              </a:rPr>
              <a:t>&gt;</a:t>
            </a:r>
            <a:r>
              <a:rPr lang="fr-FR" sz="2400" b="1" dirty="0">
                <a:sym typeface="Wingdings" pitchFamily="2" charset="2"/>
              </a:rPr>
              <a:t> </a:t>
            </a:r>
            <a:r>
              <a:rPr lang="fr-FR" sz="2400" dirty="0">
                <a:sym typeface="Wingdings" pitchFamily="2" charset="2"/>
              </a:rPr>
              <a:t>En position debout</a:t>
            </a:r>
            <a:r>
              <a:rPr lang="fr-FR" sz="2400" b="1" dirty="0">
                <a:sym typeface="Wingdings" pitchFamily="2" charset="2"/>
              </a:rPr>
              <a:t/>
            </a:r>
            <a:br>
              <a:rPr lang="fr-FR" sz="2400" b="1" dirty="0">
                <a:sym typeface="Wingdings" pitchFamily="2" charset="2"/>
              </a:rPr>
            </a:br>
            <a:r>
              <a:rPr lang="fr-FR" sz="2400" b="1" dirty="0">
                <a:sym typeface="Wingdings" pitchFamily="2" charset="2"/>
              </a:rPr>
              <a:t>		</a:t>
            </a:r>
            <a:r>
              <a:rPr lang="fr-FR" sz="2400" dirty="0">
                <a:sym typeface="Wingdings" pitchFamily="2" charset="2"/>
              </a:rPr>
              <a:t>&gt; Confirme le diagnostic, recherche TVP associée</a:t>
            </a:r>
            <a:br>
              <a:rPr lang="fr-FR" sz="2400" dirty="0">
                <a:sym typeface="Wingdings" pitchFamily="2" charset="2"/>
              </a:rPr>
            </a:br>
            <a:r>
              <a:rPr lang="fr-FR" sz="2400" dirty="0">
                <a:sym typeface="Wingdings" pitchFamily="2" charset="2"/>
              </a:rPr>
              <a:t>		&gt; Permet de faire une cartographie précise</a:t>
            </a:r>
            <a:r>
              <a:rPr lang="fr-FR" sz="1600" i="1" dirty="0"/>
              <a:t/>
            </a:r>
            <a:br>
              <a:rPr lang="fr-FR" sz="1600" i="1" dirty="0"/>
            </a:br>
            <a:r>
              <a:rPr lang="fr-FR" sz="1600" i="1" dirty="0"/>
              <a:t>		</a:t>
            </a:r>
            <a:r>
              <a:rPr lang="fr-FR" sz="2000" dirty="0"/>
              <a:t/>
            </a:r>
            <a:br>
              <a:rPr lang="fr-FR" sz="2000" dirty="0"/>
            </a:br>
            <a:endParaRPr lang="fr-FR" sz="2000" dirty="0"/>
          </a:p>
          <a:p>
            <a:pPr lvl="1">
              <a:buClr>
                <a:srgbClr val="25A79B"/>
              </a:buClr>
              <a:buFont typeface="Wingdings" pitchFamily="2" charset="2"/>
              <a:buChar char="Ø"/>
            </a:pPr>
            <a:endParaRPr lang="fr-FR" sz="2400" dirty="0"/>
          </a:p>
          <a:p>
            <a:pPr lvl="1">
              <a:buClr>
                <a:srgbClr val="25A79B"/>
              </a:buClr>
              <a:buFont typeface="Wingdings" pitchFamily="2" charset="2"/>
              <a:buChar char="Ø"/>
            </a:pPr>
            <a:endParaRPr lang="fr-FR" sz="2400" dirty="0"/>
          </a:p>
          <a:p>
            <a:pPr marL="457200" lvl="1" indent="0">
              <a:buClr>
                <a:srgbClr val="25A79B"/>
              </a:buClr>
              <a:buNone/>
            </a:pPr>
            <a:endParaRPr lang="fr-FR" sz="2400" dirty="0"/>
          </a:p>
        </p:txBody>
      </p:sp>
      <p:cxnSp>
        <p:nvCxnSpPr>
          <p:cNvPr id="8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us-titre 2"/>
          <p:cNvSpPr txBox="1">
            <a:spLocks/>
          </p:cNvSpPr>
          <p:nvPr/>
        </p:nvSpPr>
        <p:spPr>
          <a:xfrm>
            <a:off x="8100392" y="0"/>
            <a:ext cx="1043608" cy="3326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DD276D07-A771-41E1-BD7F-0075AC2EF151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28</a:t>
            </a:fld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7236296" y="6049589"/>
            <a:ext cx="169218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Chirurgie vasculaire</a:t>
            </a:r>
            <a:br>
              <a:rPr lang="fr-FR" sz="1400" b="1" dirty="0">
                <a:solidFill>
                  <a:schemeClr val="accent6"/>
                </a:solidFill>
              </a:rPr>
            </a:br>
            <a:r>
              <a:rPr lang="fr-FR" sz="1400" dirty="0"/>
              <a:t>30/11/2021</a:t>
            </a:r>
            <a:endParaRPr lang="fr-FR" sz="1400" b="1" dirty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 </a:t>
            </a: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64A52CC-5F5E-864A-828F-1267D4C1F2AF}"/>
              </a:ext>
            </a:extLst>
          </p:cNvPr>
          <p:cNvSpPr/>
          <p:nvPr/>
        </p:nvSpPr>
        <p:spPr>
          <a:xfrm>
            <a:off x="1259632" y="3933056"/>
            <a:ext cx="4464496" cy="43204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078F9D"/>
                </a:solidFill>
                <a:sym typeface="Wingdings" pitchFamily="2" charset="2"/>
              </a:rPr>
              <a:t></a:t>
            </a:r>
            <a:r>
              <a:rPr lang="fr-FR" sz="2400" b="1" dirty="0">
                <a:solidFill>
                  <a:schemeClr val="tx1"/>
                </a:solidFill>
                <a:sym typeface="Wingdings" pitchFamily="2" charset="2"/>
              </a:rPr>
              <a:t> ECHO DOPPLER VEINEUX +++</a:t>
            </a:r>
            <a:endParaRPr lang="x-none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2825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302840" y="116632"/>
            <a:ext cx="8229600" cy="792088"/>
          </a:xfrm>
        </p:spPr>
        <p:txBody>
          <a:bodyPr>
            <a:normAutofit fontScale="90000"/>
          </a:bodyPr>
          <a:lstStyle/>
          <a:p>
            <a:pPr algn="l"/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ANALYSE HEMODYNAMIQUE ECHO-DOPPLER ET ECHO-MARQUAGE</a:t>
            </a:r>
          </a:p>
        </p:txBody>
      </p:sp>
      <p:cxnSp>
        <p:nvCxnSpPr>
          <p:cNvPr id="8" name="Connecteur droit 7"/>
          <p:cNvCxnSpPr>
            <a:cxnSpLocks/>
          </p:cNvCxnSpPr>
          <p:nvPr/>
        </p:nvCxnSpPr>
        <p:spPr>
          <a:xfrm>
            <a:off x="395536" y="1052736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us-titre 2"/>
          <p:cNvSpPr txBox="1">
            <a:spLocks/>
          </p:cNvSpPr>
          <p:nvPr/>
        </p:nvSpPr>
        <p:spPr>
          <a:xfrm>
            <a:off x="8100392" y="0"/>
            <a:ext cx="1043608" cy="3326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40BF27EB-53A5-4CFB-A6CE-854A03883E2E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29</a:t>
            </a:fld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2" descr="varic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30288"/>
            <a:ext cx="3996445" cy="4173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echo-marquage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268413"/>
            <a:ext cx="3654425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ous-titre 2"/>
          <p:cNvSpPr txBox="1">
            <a:spLocks/>
          </p:cNvSpPr>
          <p:nvPr/>
        </p:nvSpPr>
        <p:spPr>
          <a:xfrm>
            <a:off x="7254298" y="6299337"/>
            <a:ext cx="169218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Chirurgie vasculaire</a:t>
            </a:r>
            <a:br>
              <a:rPr lang="fr-FR" sz="1400" b="1" dirty="0">
                <a:solidFill>
                  <a:schemeClr val="accent6"/>
                </a:solidFill>
              </a:rPr>
            </a:br>
            <a:r>
              <a:rPr lang="fr-FR" sz="1400" dirty="0"/>
              <a:t>30/11/2021</a:t>
            </a:r>
            <a:endParaRPr lang="fr-FR" sz="1400" b="1" dirty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 </a:t>
            </a: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445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251520" y="116632"/>
            <a:ext cx="8229600" cy="792088"/>
          </a:xfrm>
        </p:spPr>
        <p:txBody>
          <a:bodyPr>
            <a:normAutofit/>
          </a:bodyPr>
          <a:lstStyle/>
          <a:p>
            <a:pPr algn="l"/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CONNAISSANCES ANTERIEURES</a:t>
            </a:r>
          </a:p>
        </p:txBody>
      </p:sp>
      <p:cxnSp>
        <p:nvCxnSpPr>
          <p:cNvPr id="9" name="Connecteur droit 8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contenu 2"/>
          <p:cNvSpPr txBox="1">
            <a:spLocks/>
          </p:cNvSpPr>
          <p:nvPr/>
        </p:nvSpPr>
        <p:spPr>
          <a:xfrm>
            <a:off x="1105272" y="1484784"/>
            <a:ext cx="7499176" cy="410445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25A79B"/>
              </a:buClr>
            </a:pPr>
            <a:r>
              <a:rPr lang="fr-FR" dirty="0"/>
              <a:t>Anatomie veineuse</a:t>
            </a:r>
          </a:p>
          <a:p>
            <a:pPr>
              <a:buClr>
                <a:srgbClr val="25A79B"/>
              </a:buClr>
            </a:pPr>
            <a:r>
              <a:rPr lang="fr-FR" dirty="0"/>
              <a:t>Thrombose Veineuse Profonde </a:t>
            </a:r>
            <a:r>
              <a:rPr lang="fr-FR" sz="2000" i="1" dirty="0"/>
              <a:t>(item 226)</a:t>
            </a:r>
            <a:endParaRPr lang="fr-FR" sz="2000" dirty="0"/>
          </a:p>
          <a:p>
            <a:endParaRPr lang="fr-FR" dirty="0">
              <a:solidFill>
                <a:schemeClr val="accent6"/>
              </a:solidFill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8100392" y="0"/>
            <a:ext cx="1043608" cy="3326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Sous-titre 2"/>
          <p:cNvSpPr txBox="1">
            <a:spLocks/>
          </p:cNvSpPr>
          <p:nvPr/>
        </p:nvSpPr>
        <p:spPr>
          <a:xfrm>
            <a:off x="7236296" y="6049589"/>
            <a:ext cx="169218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Chirurgie vasculaire</a:t>
            </a:r>
            <a:br>
              <a:rPr lang="fr-FR" sz="1400" b="1" dirty="0">
                <a:solidFill>
                  <a:schemeClr val="accent6"/>
                </a:solidFill>
              </a:rPr>
            </a:br>
            <a:r>
              <a:rPr lang="fr-FR" sz="1400" dirty="0"/>
              <a:t>30/11/2021</a:t>
            </a:r>
            <a:endParaRPr lang="fr-FR" sz="1400" b="1" dirty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 </a:t>
            </a: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8081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92696"/>
            <a:ext cx="4136975" cy="5515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88726"/>
            <a:ext cx="4139952" cy="5519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8725296" y="9815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ct val="20000"/>
              </a:spcBef>
              <a:defRPr/>
            </a:pPr>
            <a:fld id="{4D5F2AA7-E638-4137-8D10-015DE3E68A38}" type="slidenum">
              <a:rPr lang="fr-FR" smtClean="0"/>
              <a:t>30</a:t>
            </a:fld>
            <a:endParaRPr lang="fr-FR" b="1" dirty="0">
              <a:solidFill>
                <a:schemeClr val="accent6"/>
              </a:solidFill>
            </a:endParaRP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7249240" y="6217669"/>
            <a:ext cx="169218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Chirurgie vasculaire</a:t>
            </a:r>
            <a:br>
              <a:rPr lang="fr-FR" sz="1400" b="1" dirty="0">
                <a:solidFill>
                  <a:schemeClr val="accent6"/>
                </a:solidFill>
              </a:rPr>
            </a:br>
            <a:r>
              <a:rPr lang="fr-FR" sz="1400" dirty="0"/>
              <a:t>30/11/2021</a:t>
            </a:r>
            <a:endParaRPr lang="fr-FR" sz="1400" b="1" dirty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 </a:t>
            </a: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6793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3474422" cy="463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99921"/>
            <a:ext cx="3474422" cy="463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057086" y="5517232"/>
            <a:ext cx="6777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Incontinence GVS, PVS continente</a:t>
            </a:r>
          </a:p>
        </p:txBody>
      </p:sp>
      <p:sp>
        <p:nvSpPr>
          <p:cNvPr id="5" name="Rectangle 4"/>
          <p:cNvSpPr/>
          <p:nvPr/>
        </p:nvSpPr>
        <p:spPr>
          <a:xfrm>
            <a:off x="8725296" y="0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ct val="20000"/>
              </a:spcBef>
              <a:defRPr/>
            </a:pPr>
            <a:fld id="{8D78F7FF-2A28-4150-84F9-CCA94FB44C50}" type="slidenum">
              <a:rPr lang="fr-FR" smtClean="0"/>
              <a:t>31</a:t>
            </a:fld>
            <a:endParaRPr lang="fr-FR" b="1" dirty="0">
              <a:solidFill>
                <a:schemeClr val="accent6"/>
              </a:solidFill>
            </a:endParaRPr>
          </a:p>
        </p:txBody>
      </p:sp>
      <p:sp>
        <p:nvSpPr>
          <p:cNvPr id="8" name="Sous-titre 2"/>
          <p:cNvSpPr txBox="1">
            <a:spLocks/>
          </p:cNvSpPr>
          <p:nvPr/>
        </p:nvSpPr>
        <p:spPr>
          <a:xfrm>
            <a:off x="7236296" y="6049589"/>
            <a:ext cx="169218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Chirurgie vasculaire</a:t>
            </a:r>
            <a:br>
              <a:rPr lang="fr-FR" sz="1400" b="1" dirty="0">
                <a:solidFill>
                  <a:schemeClr val="accent6"/>
                </a:solidFill>
              </a:rPr>
            </a:br>
            <a:r>
              <a:rPr lang="fr-FR" sz="1400" dirty="0"/>
              <a:t>30/11/2021</a:t>
            </a:r>
            <a:endParaRPr lang="fr-FR" sz="1400" b="1" dirty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 </a:t>
            </a: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0226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3977934" cy="530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84684"/>
            <a:ext cx="3923928" cy="5231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8725296" y="0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ct val="20000"/>
              </a:spcBef>
              <a:defRPr/>
            </a:pPr>
            <a:fld id="{292E5B69-6E1B-491F-8777-D86616059417}" type="slidenum">
              <a:rPr lang="fr-FR" smtClean="0"/>
              <a:t>32</a:t>
            </a:fld>
            <a:endParaRPr lang="fr-FR" b="1" dirty="0">
              <a:solidFill>
                <a:schemeClr val="accent6"/>
              </a:solidFill>
            </a:endParaRP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7236296" y="6049589"/>
            <a:ext cx="169218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Chirurgie vasculaire</a:t>
            </a:r>
            <a:br>
              <a:rPr lang="fr-FR" sz="1400" b="1" dirty="0">
                <a:solidFill>
                  <a:schemeClr val="accent6"/>
                </a:solidFill>
              </a:rPr>
            </a:br>
            <a:r>
              <a:rPr lang="fr-FR" sz="1400" dirty="0"/>
              <a:t>30/11/2021</a:t>
            </a:r>
            <a:endParaRPr lang="fr-FR" sz="1400" b="1" dirty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 </a:t>
            </a: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3393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lermusiauxpa\Desktop\Photos vasc\P20507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3818177" cy="509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lermusiauxpa\Desktop\Photos vasc\P22716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53079" y="1266978"/>
            <a:ext cx="5079559" cy="380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725296" y="0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ct val="20000"/>
              </a:spcBef>
              <a:defRPr/>
            </a:pPr>
            <a:fld id="{EC47CEC4-4FF3-4F89-BCC4-BE551D5AD9BA}" type="slidenum">
              <a:rPr lang="fr-FR" smtClean="0"/>
              <a:t>33</a:t>
            </a:fld>
            <a:endParaRPr lang="fr-FR" b="1" dirty="0">
              <a:solidFill>
                <a:schemeClr val="accent6"/>
              </a:solidFill>
            </a:endParaRP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7236296" y="6049589"/>
            <a:ext cx="169218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Chirurgie vasculaire</a:t>
            </a:r>
            <a:br>
              <a:rPr lang="fr-FR" sz="1400" b="1" dirty="0">
                <a:solidFill>
                  <a:schemeClr val="accent6"/>
                </a:solidFill>
              </a:rPr>
            </a:br>
            <a:r>
              <a:rPr lang="fr-FR" sz="1400" dirty="0"/>
              <a:t>30/11/2021</a:t>
            </a:r>
            <a:endParaRPr lang="fr-FR" sz="1400" b="1" dirty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 </a:t>
            </a: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7615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lermusiauxpa\Desktop\Photos vasc\P20716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717294"/>
            <a:ext cx="3975905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725296" y="0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ct val="20000"/>
              </a:spcBef>
              <a:defRPr/>
            </a:pPr>
            <a:fld id="{816FDE11-1D00-484F-8639-8BAD4623CE3D}" type="slidenum">
              <a:rPr lang="fr-FR" smtClean="0"/>
              <a:t>34</a:t>
            </a:fld>
            <a:endParaRPr lang="fr-FR" b="1" dirty="0">
              <a:solidFill>
                <a:schemeClr val="accent6"/>
              </a:solidFill>
            </a:endParaRPr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7236296" y="6049589"/>
            <a:ext cx="169218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Chirurgie vasculaire</a:t>
            </a:r>
            <a:br>
              <a:rPr lang="fr-FR" sz="1400" b="1" dirty="0">
                <a:solidFill>
                  <a:schemeClr val="accent6"/>
                </a:solidFill>
              </a:rPr>
            </a:br>
            <a:r>
              <a:rPr lang="fr-FR" sz="1400" dirty="0"/>
              <a:t>30/11/2021</a:t>
            </a:r>
            <a:endParaRPr lang="fr-FR" sz="1400" b="1" dirty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 </a:t>
            </a: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7615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lermusiauxpa\Desktop\Photos vasc\P21107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764704"/>
            <a:ext cx="4083917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601812" y="0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ct val="20000"/>
              </a:spcBef>
              <a:defRPr/>
            </a:pPr>
            <a:fld id="{72597889-D85C-46CD-803C-EF1C299CD36A}" type="slidenum">
              <a:rPr lang="fr-FR" smtClean="0"/>
              <a:t>35</a:t>
            </a:fld>
            <a:endParaRPr lang="fr-FR" b="1" dirty="0">
              <a:solidFill>
                <a:schemeClr val="accent6"/>
              </a:solidFill>
            </a:endParaRPr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7236296" y="6049589"/>
            <a:ext cx="169218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Chirurgie vasculaire</a:t>
            </a:r>
            <a:br>
              <a:rPr lang="fr-FR" sz="1400" b="1" dirty="0">
                <a:solidFill>
                  <a:schemeClr val="accent6"/>
                </a:solidFill>
              </a:rPr>
            </a:br>
            <a:r>
              <a:rPr lang="fr-FR" sz="1400" dirty="0"/>
              <a:t>30/11/2021</a:t>
            </a:r>
            <a:endParaRPr lang="fr-FR" sz="1400" b="1" dirty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 </a:t>
            </a: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7615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302840" y="116632"/>
            <a:ext cx="8229600" cy="792088"/>
          </a:xfrm>
        </p:spPr>
        <p:txBody>
          <a:bodyPr>
            <a:normAutofit/>
          </a:bodyPr>
          <a:lstStyle/>
          <a:p>
            <a:pPr algn="l"/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VARICES, IVC (2.B.) : Thérapeutique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4294967295"/>
          </p:nvPr>
        </p:nvSpPr>
        <p:spPr>
          <a:xfrm>
            <a:off x="302840" y="980728"/>
            <a:ext cx="8625644" cy="4680520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25A79B"/>
              </a:buClr>
            </a:pPr>
            <a:r>
              <a:rPr lang="fr-FR" sz="2800" b="1" dirty="0"/>
              <a:t>3 axes </a:t>
            </a:r>
            <a:r>
              <a:rPr lang="fr-FR" sz="2800" dirty="0"/>
              <a:t>du traitement des varices / IVC</a:t>
            </a:r>
            <a:r>
              <a:rPr lang="fr-FR" sz="2800" b="1" dirty="0"/>
              <a:t/>
            </a:r>
            <a:br>
              <a:rPr lang="fr-FR" sz="2800" b="1" dirty="0"/>
            </a:br>
            <a:r>
              <a:rPr lang="fr-FR" sz="2800" b="1" dirty="0"/>
              <a:t/>
            </a:r>
            <a:br>
              <a:rPr lang="fr-FR" sz="2800" b="1" dirty="0"/>
            </a:br>
            <a:r>
              <a:rPr lang="fr-FR" sz="2800" b="1" dirty="0"/>
              <a:t>	</a:t>
            </a:r>
            <a:r>
              <a:rPr lang="fr-FR" sz="2800" b="1" dirty="0">
                <a:solidFill>
                  <a:schemeClr val="accent6"/>
                </a:solidFill>
              </a:rPr>
              <a:t>1°) </a:t>
            </a:r>
            <a:r>
              <a:rPr lang="fr-FR" sz="2800" b="1" dirty="0"/>
              <a:t>Hygiène de vie</a:t>
            </a:r>
            <a:br>
              <a:rPr lang="fr-FR" sz="2800" b="1" dirty="0"/>
            </a:br>
            <a:r>
              <a:rPr lang="fr-FR" sz="2800" b="1" dirty="0"/>
              <a:t/>
            </a:r>
            <a:br>
              <a:rPr lang="fr-FR" sz="2800" b="1" dirty="0"/>
            </a:br>
            <a:r>
              <a:rPr lang="fr-FR" sz="2800" b="1" dirty="0"/>
              <a:t>	</a:t>
            </a:r>
            <a:r>
              <a:rPr lang="fr-FR" sz="2800" b="1" dirty="0">
                <a:solidFill>
                  <a:schemeClr val="accent6"/>
                </a:solidFill>
              </a:rPr>
              <a:t>2°) </a:t>
            </a:r>
            <a:r>
              <a:rPr lang="fr-FR" sz="2800" b="1" dirty="0"/>
              <a:t>Compression élastique</a:t>
            </a:r>
            <a:br>
              <a:rPr lang="fr-FR" sz="2800" b="1" dirty="0"/>
            </a:br>
            <a:r>
              <a:rPr lang="fr-FR" sz="2800" b="1" dirty="0"/>
              <a:t/>
            </a:r>
            <a:br>
              <a:rPr lang="fr-FR" sz="2800" b="1" dirty="0"/>
            </a:br>
            <a:r>
              <a:rPr lang="fr-FR" sz="2800" b="1" dirty="0"/>
              <a:t>	</a:t>
            </a:r>
            <a:r>
              <a:rPr lang="fr-FR" sz="2800" b="1" dirty="0">
                <a:solidFill>
                  <a:schemeClr val="accent6"/>
                </a:solidFill>
              </a:rPr>
              <a:t>3°) </a:t>
            </a:r>
            <a:r>
              <a:rPr lang="fr-FR" sz="2800" b="1" dirty="0"/>
              <a:t>Traitement chirurgical</a:t>
            </a:r>
            <a:br>
              <a:rPr lang="fr-FR" sz="2800" b="1" dirty="0"/>
            </a:br>
            <a:endParaRPr lang="fr-FR" sz="2800" b="1" dirty="0"/>
          </a:p>
          <a:p>
            <a:pPr>
              <a:buClr>
                <a:srgbClr val="25A79B"/>
              </a:buClr>
            </a:pPr>
            <a:r>
              <a:rPr lang="fr-FR" sz="2800" dirty="0"/>
              <a:t>Traitements médicamenteux (</a:t>
            </a:r>
            <a:r>
              <a:rPr lang="fr-FR" sz="2800" dirty="0" err="1"/>
              <a:t>veinotoniques</a:t>
            </a:r>
            <a:r>
              <a:rPr lang="fr-FR" sz="2800" dirty="0"/>
              <a:t>) </a:t>
            </a:r>
            <a:br>
              <a:rPr lang="fr-FR" sz="2800" dirty="0"/>
            </a:br>
            <a:r>
              <a:rPr lang="fr-FR" sz="2800" dirty="0"/>
              <a:t>+ Cure thermale : non consensuels… 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us-titre 2"/>
          <p:cNvSpPr txBox="1">
            <a:spLocks/>
          </p:cNvSpPr>
          <p:nvPr/>
        </p:nvSpPr>
        <p:spPr>
          <a:xfrm>
            <a:off x="8100392" y="0"/>
            <a:ext cx="1043608" cy="3326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DD276D07-A771-41E1-BD7F-0075AC2EF151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36</a:t>
            </a:fld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7236296" y="6049589"/>
            <a:ext cx="169218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Chirurgie vasculaire</a:t>
            </a:r>
            <a:br>
              <a:rPr lang="fr-FR" sz="1400" b="1" dirty="0">
                <a:solidFill>
                  <a:schemeClr val="accent6"/>
                </a:solidFill>
              </a:rPr>
            </a:br>
            <a:r>
              <a:rPr lang="fr-FR" sz="1400" dirty="0"/>
              <a:t>30/11/2021</a:t>
            </a:r>
            <a:endParaRPr lang="fr-FR" sz="1400" b="1" dirty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 </a:t>
            </a: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9440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302840" y="116632"/>
            <a:ext cx="8229600" cy="792088"/>
          </a:xfrm>
        </p:spPr>
        <p:txBody>
          <a:bodyPr>
            <a:normAutofit/>
          </a:bodyPr>
          <a:lstStyle/>
          <a:p>
            <a:pPr algn="l"/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VARICES, IVC (2.B.) : Thérapeutique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4294967295"/>
          </p:nvPr>
        </p:nvSpPr>
        <p:spPr>
          <a:xfrm>
            <a:off x="302840" y="980728"/>
            <a:ext cx="8625644" cy="4680520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25A79B"/>
              </a:buClr>
            </a:pPr>
            <a:r>
              <a:rPr lang="fr-FR" sz="2800" b="1" dirty="0"/>
              <a:t>Règles hygiéno-diététiques : </a:t>
            </a:r>
            <a:br>
              <a:rPr lang="fr-FR" sz="2800" b="1" dirty="0"/>
            </a:br>
            <a:r>
              <a:rPr lang="fr-FR" sz="2800" b="1" dirty="0"/>
              <a:t>	= </a:t>
            </a:r>
            <a:r>
              <a:rPr lang="fr-FR" sz="2800" dirty="0"/>
              <a:t>visent à favoriser le retour veineux</a:t>
            </a:r>
            <a:br>
              <a:rPr lang="fr-FR" sz="2800" dirty="0"/>
            </a:br>
            <a:endParaRPr lang="fr-FR" sz="2800" dirty="0"/>
          </a:p>
          <a:p>
            <a:pPr lvl="1">
              <a:buClr>
                <a:srgbClr val="25A79B"/>
              </a:buClr>
              <a:buFont typeface="Wingdings" pitchFamily="2" charset="2"/>
              <a:buChar char="Ø"/>
            </a:pPr>
            <a:r>
              <a:rPr lang="fr-FR" sz="2400" b="1" dirty="0"/>
              <a:t>Surélévation </a:t>
            </a:r>
            <a:r>
              <a:rPr lang="fr-FR" sz="2400" dirty="0"/>
              <a:t>des jambes du lit </a:t>
            </a:r>
          </a:p>
          <a:p>
            <a:pPr lvl="1">
              <a:buClr>
                <a:srgbClr val="25A79B"/>
              </a:buClr>
              <a:buFont typeface="Wingdings" pitchFamily="2" charset="2"/>
              <a:buChar char="Ø"/>
            </a:pPr>
            <a:r>
              <a:rPr lang="fr-FR" sz="2400" b="1" dirty="0"/>
              <a:t>Marche </a:t>
            </a:r>
            <a:r>
              <a:rPr lang="fr-FR" sz="2400" dirty="0"/>
              <a:t>régulière</a:t>
            </a:r>
          </a:p>
          <a:p>
            <a:pPr lvl="1">
              <a:buClr>
                <a:srgbClr val="25A79B"/>
              </a:buClr>
              <a:buFont typeface="Wingdings" pitchFamily="2" charset="2"/>
              <a:buChar char="Ø"/>
            </a:pPr>
            <a:r>
              <a:rPr lang="fr-FR" sz="2400" b="1" dirty="0"/>
              <a:t>Ne pas croiser les jambes </a:t>
            </a:r>
            <a:r>
              <a:rPr lang="fr-FR" sz="2400" dirty="0"/>
              <a:t>en position assise</a:t>
            </a:r>
          </a:p>
          <a:p>
            <a:pPr lvl="1">
              <a:buClr>
                <a:srgbClr val="25A79B"/>
              </a:buClr>
              <a:buFont typeface="Wingdings" pitchFamily="2" charset="2"/>
              <a:buChar char="Ø"/>
            </a:pPr>
            <a:r>
              <a:rPr lang="fr-FR" sz="2400" b="1" dirty="0"/>
              <a:t>Eviter l’immobilité prolongée </a:t>
            </a:r>
            <a:r>
              <a:rPr lang="fr-FR" sz="2400" dirty="0"/>
              <a:t>(debout, assis)</a:t>
            </a:r>
          </a:p>
          <a:p>
            <a:pPr lvl="1">
              <a:buClr>
                <a:srgbClr val="25A79B"/>
              </a:buClr>
              <a:buFont typeface="Wingdings" pitchFamily="2" charset="2"/>
              <a:buChar char="Ø"/>
            </a:pPr>
            <a:r>
              <a:rPr lang="fr-FR" sz="2400" b="1" dirty="0"/>
              <a:t>Eviter les bains chauds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us-titre 2"/>
          <p:cNvSpPr txBox="1">
            <a:spLocks/>
          </p:cNvSpPr>
          <p:nvPr/>
        </p:nvSpPr>
        <p:spPr>
          <a:xfrm>
            <a:off x="8100392" y="0"/>
            <a:ext cx="1043608" cy="3326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DD276D07-A771-41E1-BD7F-0075AC2EF151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37</a:t>
            </a:fld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7236296" y="6049589"/>
            <a:ext cx="169218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Chirurgie vasculaire</a:t>
            </a:r>
            <a:br>
              <a:rPr lang="fr-FR" sz="1400" b="1" dirty="0">
                <a:solidFill>
                  <a:schemeClr val="accent6"/>
                </a:solidFill>
              </a:rPr>
            </a:br>
            <a:r>
              <a:rPr lang="fr-FR" sz="1400" dirty="0"/>
              <a:t>30/11/2021</a:t>
            </a:r>
            <a:endParaRPr lang="fr-FR" sz="1400" b="1" dirty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 </a:t>
            </a: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  <p:pic>
        <p:nvPicPr>
          <p:cNvPr id="3" name="Graphic 2" descr="Walk">
            <a:extLst>
              <a:ext uri="{FF2B5EF4-FFF2-40B4-BE49-F238E27FC236}">
                <a16:creationId xmlns:a16="http://schemas.microsoft.com/office/drawing/2014/main" id="{1715652A-DADE-B043-9D2C-76A7767DA7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275856" y="2852936"/>
            <a:ext cx="385192" cy="38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087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302840" y="116632"/>
            <a:ext cx="8229600" cy="792088"/>
          </a:xfrm>
        </p:spPr>
        <p:txBody>
          <a:bodyPr>
            <a:normAutofit/>
          </a:bodyPr>
          <a:lstStyle/>
          <a:p>
            <a:pPr algn="l"/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VARICES, IVC (2.B.) : Thérapeutique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4294967295"/>
          </p:nvPr>
        </p:nvSpPr>
        <p:spPr>
          <a:xfrm>
            <a:off x="302840" y="980728"/>
            <a:ext cx="8625644" cy="4680520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25A79B"/>
              </a:buClr>
            </a:pPr>
            <a:r>
              <a:rPr lang="fr-FR" sz="2800" b="1" dirty="0"/>
              <a:t>Contention = Compression élastique</a:t>
            </a:r>
          </a:p>
          <a:p>
            <a:pPr lvl="1">
              <a:buClr>
                <a:srgbClr val="25A79B"/>
              </a:buClr>
              <a:buFont typeface="Wingdings" pitchFamily="2" charset="2"/>
              <a:buChar char="Ø"/>
            </a:pPr>
            <a:r>
              <a:rPr lang="fr-FR" sz="2400" b="1" dirty="0"/>
              <a:t>Dès le matin </a:t>
            </a:r>
            <a:r>
              <a:rPr lang="fr-FR" sz="2400" dirty="0"/>
              <a:t>au réveil</a:t>
            </a:r>
          </a:p>
          <a:p>
            <a:pPr lvl="1">
              <a:buClr>
                <a:srgbClr val="25A79B"/>
              </a:buClr>
              <a:buFont typeface="Wingdings" pitchFamily="2" charset="2"/>
              <a:buChar char="Ø"/>
            </a:pPr>
            <a:r>
              <a:rPr lang="fr-FR" sz="2400" b="1" dirty="0"/>
              <a:t>Classe II </a:t>
            </a:r>
            <a:r>
              <a:rPr lang="fr-FR" sz="2400" dirty="0"/>
              <a:t>minimum</a:t>
            </a:r>
            <a:r>
              <a:rPr lang="fr-FR" sz="2400" b="1" dirty="0"/>
              <a:t/>
            </a:r>
            <a:br>
              <a:rPr lang="fr-FR" sz="2400" b="1" dirty="0"/>
            </a:br>
            <a:endParaRPr lang="fr-FR" sz="2400" b="1" dirty="0"/>
          </a:p>
          <a:p>
            <a:pPr>
              <a:buClr>
                <a:srgbClr val="25A79B"/>
              </a:buClr>
            </a:pPr>
            <a:r>
              <a:rPr lang="fr-FR" sz="2800" b="1" dirty="0"/>
              <a:t>Contre-indications </a:t>
            </a:r>
          </a:p>
          <a:p>
            <a:pPr lvl="1">
              <a:buClr>
                <a:srgbClr val="25A79B"/>
              </a:buClr>
            </a:pPr>
            <a:r>
              <a:rPr lang="fr-FR" sz="2400" b="1" dirty="0"/>
              <a:t>Ischémie critique </a:t>
            </a:r>
            <a:r>
              <a:rPr lang="fr-FR" sz="2400" dirty="0"/>
              <a:t>des MI (IPS &lt; 0.7 ou TcPO2 &lt; 30mmHg)</a:t>
            </a:r>
            <a:r>
              <a:rPr lang="fr-FR" sz="2400" b="1" dirty="0"/>
              <a:t/>
            </a:r>
            <a:br>
              <a:rPr lang="fr-FR" sz="2400" b="1" dirty="0"/>
            </a:br>
            <a:r>
              <a:rPr lang="fr-FR" sz="2400" b="1" dirty="0"/>
              <a:t>	</a:t>
            </a:r>
            <a:r>
              <a:rPr lang="fr-FR" sz="2400" dirty="0"/>
              <a:t>=&gt; En pratique = </a:t>
            </a:r>
            <a:r>
              <a:rPr lang="fr-FR" sz="2400" b="1" dirty="0"/>
              <a:t>ACOMI</a:t>
            </a:r>
            <a:r>
              <a:rPr lang="fr-FR" sz="2400" dirty="0"/>
              <a:t> ou </a:t>
            </a:r>
            <a:r>
              <a:rPr lang="fr-FR" sz="2400" b="1" dirty="0"/>
              <a:t>micro-angiopathie diabétique</a:t>
            </a:r>
          </a:p>
          <a:p>
            <a:pPr lvl="1">
              <a:buClr>
                <a:srgbClr val="25A79B"/>
              </a:buClr>
            </a:pPr>
            <a:r>
              <a:rPr lang="fr-FR" sz="2400" dirty="0"/>
              <a:t>Thrombophlébite </a:t>
            </a:r>
            <a:r>
              <a:rPr lang="fr-FR" sz="2400" b="1" dirty="0"/>
              <a:t>septique</a:t>
            </a:r>
            <a:br>
              <a:rPr lang="fr-FR" sz="2400" b="1" dirty="0"/>
            </a:br>
            <a:endParaRPr lang="fr-FR" sz="2400" dirty="0"/>
          </a:p>
          <a:p>
            <a:pPr>
              <a:buClr>
                <a:srgbClr val="25A79B"/>
              </a:buClr>
            </a:pPr>
            <a:r>
              <a:rPr lang="fr-FR" sz="2800" dirty="0"/>
              <a:t>Bandes, bas, collants, …</a:t>
            </a:r>
          </a:p>
          <a:p>
            <a:pPr>
              <a:buClr>
                <a:srgbClr val="25A79B"/>
              </a:buClr>
            </a:pPr>
            <a:r>
              <a:rPr lang="fr-FR" sz="2800" dirty="0"/>
              <a:t>Niveau de preuve </a:t>
            </a:r>
            <a:r>
              <a:rPr lang="fr-FR" sz="2800" b="1" dirty="0"/>
              <a:t>assez faible.  </a:t>
            </a:r>
            <a:r>
              <a:rPr lang="fr-FR" sz="2400" b="1" dirty="0"/>
              <a:t/>
            </a:r>
            <a:br>
              <a:rPr lang="fr-FR" sz="2400" b="1" dirty="0"/>
            </a:br>
            <a:r>
              <a:rPr lang="fr-FR" sz="2400" b="1" dirty="0"/>
              <a:t/>
            </a:r>
            <a:br>
              <a:rPr lang="fr-FR" sz="2400" b="1" dirty="0"/>
            </a:br>
            <a:endParaRPr lang="fr-FR" sz="2400" b="1" dirty="0"/>
          </a:p>
        </p:txBody>
      </p:sp>
      <p:cxnSp>
        <p:nvCxnSpPr>
          <p:cNvPr id="8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us-titre 2"/>
          <p:cNvSpPr txBox="1">
            <a:spLocks/>
          </p:cNvSpPr>
          <p:nvPr/>
        </p:nvSpPr>
        <p:spPr>
          <a:xfrm>
            <a:off x="8100392" y="0"/>
            <a:ext cx="1043608" cy="3326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DD276D07-A771-41E1-BD7F-0075AC2EF151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38</a:t>
            </a:fld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7236296" y="6049589"/>
            <a:ext cx="169218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Chirurgie vasculaire</a:t>
            </a:r>
            <a:br>
              <a:rPr lang="fr-FR" sz="1400" b="1" dirty="0">
                <a:solidFill>
                  <a:schemeClr val="accent6"/>
                </a:solidFill>
              </a:rPr>
            </a:br>
            <a:r>
              <a:rPr lang="fr-FR" sz="1400" dirty="0"/>
              <a:t>30/11/2021</a:t>
            </a:r>
            <a:endParaRPr lang="fr-FR" sz="1400" b="1" dirty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 </a:t>
            </a: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  <p:pic>
        <p:nvPicPr>
          <p:cNvPr id="11" name="Picture 2" descr="AGH - Bas de contention autofixants, 15-21 mmHg, pieds ouverts">
            <a:hlinkClick r:id="rId3"/>
            <a:extLst>
              <a:ext uri="{FF2B5EF4-FFF2-40B4-BE49-F238E27FC236}">
                <a16:creationId xmlns:a16="http://schemas.microsoft.com/office/drawing/2014/main" id="{CC43C9FB-5A91-6547-8610-187AA61DA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57394">
            <a:off x="5908823" y="3256343"/>
            <a:ext cx="2021261" cy="336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6053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302840" y="116632"/>
            <a:ext cx="8229600" cy="792088"/>
          </a:xfrm>
        </p:spPr>
        <p:txBody>
          <a:bodyPr>
            <a:normAutofit/>
          </a:bodyPr>
          <a:lstStyle/>
          <a:p>
            <a:pPr algn="l"/>
            <a:r>
              <a:rPr lang="fr-FR" sz="3600" b="1" dirty="0"/>
              <a:t>CONTENTION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ous-titre 2"/>
          <p:cNvSpPr txBox="1">
            <a:spLocks/>
          </p:cNvSpPr>
          <p:nvPr/>
        </p:nvSpPr>
        <p:spPr>
          <a:xfrm>
            <a:off x="8100392" y="0"/>
            <a:ext cx="1043608" cy="3326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3967C8EB-64B1-4A15-8504-7FD0F4463F2E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39</a:t>
            </a:fld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 descr="Image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6"/>
          <a:stretch>
            <a:fillRect/>
          </a:stretch>
        </p:blipFill>
        <p:spPr bwMode="auto">
          <a:xfrm>
            <a:off x="4594202" y="1666825"/>
            <a:ext cx="4176713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477329" y="5226967"/>
            <a:ext cx="62630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* </a:t>
            </a:r>
            <a:r>
              <a:rPr lang="fr-FR" sz="3200" dirty="0"/>
              <a:t>Cas particulier : SI ULCERE </a:t>
            </a:r>
            <a:r>
              <a:rPr lang="fr-FR" sz="3200" b="1" dirty="0"/>
              <a:t>: bande </a:t>
            </a:r>
            <a:r>
              <a:rPr lang="fr-FR" sz="3200" dirty="0"/>
              <a:t>plus simple d’application</a:t>
            </a:r>
          </a:p>
        </p:txBody>
      </p:sp>
      <p:pic>
        <p:nvPicPr>
          <p:cNvPr id="3074" name="Picture 2" descr="C:\Users\lermusiauxpa\Desktop\TSIViewer\Documents\POWERPOINT\Photos vasc\PB16156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2" t="4226" r="12886" b="2540"/>
          <a:stretch/>
        </p:blipFill>
        <p:spPr bwMode="auto">
          <a:xfrm>
            <a:off x="395536" y="1350543"/>
            <a:ext cx="3818097" cy="365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ous-titre 2"/>
          <p:cNvSpPr txBox="1">
            <a:spLocks/>
          </p:cNvSpPr>
          <p:nvPr/>
        </p:nvSpPr>
        <p:spPr>
          <a:xfrm>
            <a:off x="7236296" y="6049589"/>
            <a:ext cx="169218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Chirurgie vasculaire</a:t>
            </a:r>
            <a:br>
              <a:rPr lang="fr-FR" sz="1400" b="1" dirty="0">
                <a:solidFill>
                  <a:schemeClr val="accent6"/>
                </a:solidFill>
              </a:rPr>
            </a:br>
            <a:r>
              <a:rPr lang="fr-FR" sz="1400" dirty="0"/>
              <a:t>30/11/2021</a:t>
            </a:r>
            <a:endParaRPr lang="fr-FR" sz="1400" b="1" dirty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 </a:t>
            </a: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521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251520" y="116632"/>
            <a:ext cx="8229600" cy="792088"/>
          </a:xfrm>
        </p:spPr>
        <p:txBody>
          <a:bodyPr>
            <a:normAutofit/>
          </a:bodyPr>
          <a:lstStyle/>
          <a:p>
            <a:pPr algn="l"/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Plan</a:t>
            </a:r>
          </a:p>
        </p:txBody>
      </p:sp>
      <p:cxnSp>
        <p:nvCxnSpPr>
          <p:cNvPr id="9" name="Connecteur droit 8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contenu 2"/>
          <p:cNvSpPr txBox="1">
            <a:spLocks/>
          </p:cNvSpPr>
          <p:nvPr/>
        </p:nvSpPr>
        <p:spPr>
          <a:xfrm>
            <a:off x="395536" y="921796"/>
            <a:ext cx="8208912" cy="43794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Clr>
                <a:srgbClr val="25A79B"/>
              </a:buClr>
              <a:buAutoNum type="arabicPeriod"/>
            </a:pPr>
            <a:r>
              <a:rPr lang="fr-FR" dirty="0"/>
              <a:t>Généralités : </a:t>
            </a:r>
          </a:p>
          <a:p>
            <a:pPr marL="1314450" lvl="2" indent="-514350">
              <a:buClr>
                <a:srgbClr val="25A79B"/>
              </a:buClr>
              <a:buFont typeface="+mj-lt"/>
              <a:buAutoNum type="alphaUcPeriod"/>
            </a:pPr>
            <a:r>
              <a:rPr lang="fr-FR" dirty="0"/>
              <a:t>Définitions</a:t>
            </a:r>
          </a:p>
          <a:p>
            <a:pPr marL="1314450" lvl="2" indent="-514350">
              <a:buClr>
                <a:srgbClr val="25A79B"/>
              </a:buClr>
              <a:buAutoNum type="alphaUcPeriod"/>
            </a:pPr>
            <a:r>
              <a:rPr lang="fr-FR" dirty="0"/>
              <a:t>Anatomie, Physiopathologie</a:t>
            </a:r>
          </a:p>
          <a:p>
            <a:pPr marL="1314450" lvl="2" indent="-514350">
              <a:buClr>
                <a:srgbClr val="25A79B"/>
              </a:buClr>
              <a:buAutoNum type="alphaUcPeriod"/>
            </a:pPr>
            <a:r>
              <a:rPr lang="fr-FR" dirty="0"/>
              <a:t>Etiologie</a:t>
            </a:r>
          </a:p>
          <a:p>
            <a:pPr marL="1314450" lvl="2" indent="-514350">
              <a:buClr>
                <a:srgbClr val="25A79B"/>
              </a:buClr>
              <a:buAutoNum type="alphaUcPeriod"/>
            </a:pPr>
            <a:r>
              <a:rPr lang="fr-FR" dirty="0"/>
              <a:t>Epidémiologie</a:t>
            </a:r>
          </a:p>
          <a:p>
            <a:pPr marL="514350" indent="-514350">
              <a:buClr>
                <a:srgbClr val="25A79B"/>
              </a:buClr>
              <a:buAutoNum type="arabicPeriod"/>
            </a:pPr>
            <a:r>
              <a:rPr lang="fr-FR" dirty="0"/>
              <a:t>Prise en charge </a:t>
            </a:r>
          </a:p>
          <a:p>
            <a:pPr marL="1314450" lvl="2" indent="-514350">
              <a:buClr>
                <a:srgbClr val="25A79B"/>
              </a:buClr>
              <a:buAutoNum type="alphaUcPeriod"/>
            </a:pPr>
            <a:r>
              <a:rPr lang="fr-FR" dirty="0"/>
              <a:t>Reconnaître l’IVC : Clinique et examens</a:t>
            </a:r>
          </a:p>
          <a:p>
            <a:pPr marL="1314450" lvl="2" indent="-514350">
              <a:buClr>
                <a:srgbClr val="25A79B"/>
              </a:buClr>
              <a:buFont typeface="+mj-lt"/>
              <a:buAutoNum type="alphaUcPeriod"/>
            </a:pPr>
            <a:r>
              <a:rPr lang="fr-FR" dirty="0"/>
              <a:t>Prise en charge thérapeutique</a:t>
            </a:r>
          </a:p>
          <a:p>
            <a:pPr marL="514350" indent="-514350">
              <a:buClr>
                <a:srgbClr val="25A79B"/>
              </a:buClr>
              <a:buAutoNum type="arabicPeriod"/>
            </a:pPr>
            <a:r>
              <a:rPr lang="fr-FR" dirty="0"/>
              <a:t>Complications… </a:t>
            </a:r>
          </a:p>
          <a:p>
            <a:pPr marL="514350" indent="-514350">
              <a:buClr>
                <a:srgbClr val="25A79B"/>
              </a:buClr>
              <a:buAutoNum type="arabicPeriod"/>
            </a:pPr>
            <a:endParaRPr lang="fr-FR" dirty="0"/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8100392" y="0"/>
            <a:ext cx="1043608" cy="3326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Sous-titre 2"/>
          <p:cNvSpPr txBox="1">
            <a:spLocks/>
          </p:cNvSpPr>
          <p:nvPr/>
        </p:nvSpPr>
        <p:spPr>
          <a:xfrm>
            <a:off x="7236296" y="6049589"/>
            <a:ext cx="169218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Chirurgie vasculaire</a:t>
            </a:r>
            <a:br>
              <a:rPr lang="fr-FR" sz="1400" b="1" dirty="0">
                <a:solidFill>
                  <a:schemeClr val="accent6"/>
                </a:solidFill>
              </a:rPr>
            </a:br>
            <a:r>
              <a:rPr lang="fr-FR" sz="1400" dirty="0"/>
              <a:t>30/11/2021</a:t>
            </a:r>
            <a:endParaRPr lang="fr-FR" sz="1400" b="1" dirty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 </a:t>
            </a: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0038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546100" y="116632"/>
            <a:ext cx="8229600" cy="1143000"/>
          </a:xfrm>
        </p:spPr>
        <p:txBody>
          <a:bodyPr/>
          <a:lstStyle/>
          <a:p>
            <a:pPr eaLnBrk="1" hangingPunct="1"/>
            <a:r>
              <a:rPr lang="fr-FR" dirty="0"/>
              <a:t>CONTENTION</a:t>
            </a:r>
          </a:p>
        </p:txBody>
      </p:sp>
      <p:pic>
        <p:nvPicPr>
          <p:cNvPr id="41987" name="Picture 4" descr="giraffe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8" b="4224"/>
          <a:stretch>
            <a:fillRect/>
          </a:stretch>
        </p:blipFill>
        <p:spPr>
          <a:xfrm>
            <a:off x="3059832" y="1484784"/>
            <a:ext cx="2859087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88" name="Rectangle 6"/>
          <p:cNvSpPr>
            <a:spLocks noChangeArrowheads="1"/>
          </p:cNvSpPr>
          <p:nvPr/>
        </p:nvSpPr>
        <p:spPr bwMode="auto">
          <a:xfrm>
            <a:off x="519113" y="5919877"/>
            <a:ext cx="828357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fr-FR" sz="1600" dirty="0" err="1"/>
              <a:t>Hargens</a:t>
            </a:r>
            <a:r>
              <a:rPr lang="fr-FR" sz="1600" dirty="0"/>
              <a:t> AR et al, </a:t>
            </a:r>
            <a:r>
              <a:rPr lang="fr-FR" sz="1600" b="1" dirty="0" err="1"/>
              <a:t>Gravitational</a:t>
            </a:r>
            <a:r>
              <a:rPr lang="fr-FR" sz="1600" b="1" dirty="0"/>
              <a:t> </a:t>
            </a:r>
            <a:r>
              <a:rPr lang="fr-FR" sz="1600" b="1" dirty="0" err="1"/>
              <a:t>haemodynamics</a:t>
            </a:r>
            <a:r>
              <a:rPr lang="fr-FR" sz="1600" b="1" dirty="0"/>
              <a:t> and </a:t>
            </a:r>
            <a:r>
              <a:rPr lang="fr-FR" sz="1600" b="1" dirty="0" err="1"/>
              <a:t>oedema</a:t>
            </a:r>
            <a:r>
              <a:rPr lang="fr-FR" sz="1600" b="1" dirty="0"/>
              <a:t> </a:t>
            </a:r>
            <a:r>
              <a:rPr lang="fr-FR" sz="1600" b="1" dirty="0" err="1"/>
              <a:t>prevention</a:t>
            </a:r>
            <a:r>
              <a:rPr lang="fr-FR" sz="1600" b="1" dirty="0"/>
              <a:t> in the </a:t>
            </a:r>
            <a:r>
              <a:rPr lang="fr-FR" sz="1600" b="1" dirty="0" err="1"/>
              <a:t>giraffe</a:t>
            </a:r>
            <a:r>
              <a:rPr lang="fr-FR" sz="1600" b="1" dirty="0"/>
              <a:t>.</a:t>
            </a:r>
            <a:r>
              <a:rPr lang="fr-FR" sz="1600" dirty="0"/>
              <a:t> </a:t>
            </a:r>
          </a:p>
          <a:p>
            <a:pPr algn="ctr"/>
            <a:endParaRPr lang="fr-FR" sz="1600" b="1" dirty="0"/>
          </a:p>
          <a:p>
            <a:pPr algn="ctr"/>
            <a:r>
              <a:rPr lang="fr-FR" sz="1600" dirty="0"/>
              <a:t>Nature. 1987 ;329:59-60.</a:t>
            </a:r>
          </a:p>
        </p:txBody>
      </p:sp>
      <p:sp>
        <p:nvSpPr>
          <p:cNvPr id="3" name="Rectangle 2"/>
          <p:cNvSpPr/>
          <p:nvPr/>
        </p:nvSpPr>
        <p:spPr>
          <a:xfrm>
            <a:off x="8601812" y="23462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ct val="20000"/>
              </a:spcBef>
              <a:defRPr/>
            </a:pPr>
            <a:fld id="{9DA33F2A-8BF8-494B-828B-4D06BC9A0B90}" type="slidenum">
              <a:rPr lang="fr-FR" smtClean="0"/>
              <a:t>40</a:t>
            </a:fld>
            <a:endParaRPr lang="fr-FR" b="1" dirty="0">
              <a:solidFill>
                <a:schemeClr val="accent6"/>
              </a:solidFill>
            </a:endParaRP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7451812" y="6286590"/>
            <a:ext cx="169218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Chirurgie vasculaire</a:t>
            </a:r>
            <a:br>
              <a:rPr lang="fr-FR" sz="1400" b="1" dirty="0">
                <a:solidFill>
                  <a:schemeClr val="accent6"/>
                </a:solidFill>
              </a:rPr>
            </a:br>
            <a:r>
              <a:rPr lang="fr-FR" sz="1400" dirty="0"/>
              <a:t>30/11/2021</a:t>
            </a:r>
            <a:endParaRPr lang="fr-FR" sz="1400" b="1" dirty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 </a:t>
            </a: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2482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302840" y="116632"/>
            <a:ext cx="8229600" cy="792088"/>
          </a:xfrm>
        </p:spPr>
        <p:txBody>
          <a:bodyPr>
            <a:normAutofit/>
          </a:bodyPr>
          <a:lstStyle/>
          <a:p>
            <a:pPr algn="l"/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VARICES, IVC (2.B.) : Thérapeutique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4294967295"/>
          </p:nvPr>
        </p:nvSpPr>
        <p:spPr>
          <a:xfrm>
            <a:off x="385192" y="1052736"/>
            <a:ext cx="8229600" cy="4536504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25A79B"/>
              </a:buClr>
            </a:pPr>
            <a:r>
              <a:rPr lang="fr-FR" b="1" dirty="0"/>
              <a:t>Traitement chirurgical : </a:t>
            </a:r>
            <a:br>
              <a:rPr lang="fr-FR" b="1" dirty="0"/>
            </a:br>
            <a:endParaRPr lang="fr-FR" b="1" dirty="0"/>
          </a:p>
          <a:p>
            <a:pPr lvl="1">
              <a:buClr>
                <a:srgbClr val="25A79B"/>
              </a:buClr>
              <a:buFont typeface="Wingdings" pitchFamily="2" charset="2"/>
              <a:buChar char="Ø"/>
            </a:pPr>
            <a:r>
              <a:rPr lang="fr-FR" b="1" dirty="0"/>
              <a:t> </a:t>
            </a:r>
            <a:r>
              <a:rPr lang="fr-FR" dirty="0"/>
              <a:t>Indiqué uniquement si </a:t>
            </a:r>
            <a:r>
              <a:rPr lang="fr-FR" b="1" dirty="0"/>
              <a:t/>
            </a:r>
            <a:br>
              <a:rPr lang="fr-FR" b="1" dirty="0"/>
            </a:br>
            <a:r>
              <a:rPr lang="fr-FR" b="1" dirty="0"/>
              <a:t>	GENE ESTHETIQUE </a:t>
            </a:r>
            <a:br>
              <a:rPr lang="fr-FR" b="1" dirty="0"/>
            </a:br>
            <a:r>
              <a:rPr lang="fr-FR" b="1" dirty="0"/>
              <a:t>	ou GENE FONCTIONNELLE ++</a:t>
            </a:r>
            <a:br>
              <a:rPr lang="fr-FR" b="1" dirty="0"/>
            </a:br>
            <a:r>
              <a:rPr lang="fr-FR" b="1" dirty="0"/>
              <a:t/>
            </a:r>
            <a:br>
              <a:rPr lang="fr-FR" b="1" dirty="0"/>
            </a:br>
            <a:endParaRPr lang="fr-FR" dirty="0">
              <a:solidFill>
                <a:schemeClr val="accent6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us-titre 2"/>
          <p:cNvSpPr txBox="1">
            <a:spLocks/>
          </p:cNvSpPr>
          <p:nvPr/>
        </p:nvSpPr>
        <p:spPr>
          <a:xfrm>
            <a:off x="8100392" y="0"/>
            <a:ext cx="1043608" cy="3326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0B20B538-C39E-4604-B710-751F6F0D6186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41</a:t>
            </a:fld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7236296" y="6049589"/>
            <a:ext cx="169218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Chirurgie vasculaire</a:t>
            </a:r>
            <a:br>
              <a:rPr lang="fr-FR" sz="1400" b="1" dirty="0">
                <a:solidFill>
                  <a:schemeClr val="accent6"/>
                </a:solidFill>
              </a:rPr>
            </a:br>
            <a:r>
              <a:rPr lang="fr-FR" sz="1400" dirty="0"/>
              <a:t>30/11/2021</a:t>
            </a:r>
            <a:endParaRPr lang="fr-FR" sz="1400" b="1" dirty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 </a:t>
            </a: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EEC7C14-08A2-C14F-BB25-DAEA8D9E88E7}"/>
              </a:ext>
            </a:extLst>
          </p:cNvPr>
          <p:cNvSpPr/>
          <p:nvPr/>
        </p:nvSpPr>
        <p:spPr>
          <a:xfrm>
            <a:off x="827584" y="2060848"/>
            <a:ext cx="5184576" cy="151216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399170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302840" y="116632"/>
            <a:ext cx="8229600" cy="792088"/>
          </a:xfrm>
        </p:spPr>
        <p:txBody>
          <a:bodyPr>
            <a:normAutofit/>
          </a:bodyPr>
          <a:lstStyle/>
          <a:p>
            <a:pPr algn="l"/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VARICES, IVC (2.B.) : Thérapeutique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4294967295"/>
          </p:nvPr>
        </p:nvSpPr>
        <p:spPr>
          <a:xfrm>
            <a:off x="1115616" y="1484784"/>
            <a:ext cx="7499176" cy="4104456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fr-FR" b="1" dirty="0"/>
              <a:t>Méthodes de traitement : </a:t>
            </a:r>
          </a:p>
          <a:p>
            <a:pPr marL="0" indent="0">
              <a:buNone/>
            </a:pPr>
            <a:r>
              <a:rPr lang="fr-FR" b="1" dirty="0"/>
              <a:t>	1. Pour les varices</a:t>
            </a:r>
          </a:p>
          <a:p>
            <a:pPr marL="0" indent="0">
              <a:buNone/>
            </a:pPr>
            <a:r>
              <a:rPr lang="fr-FR" b="1" dirty="0"/>
              <a:t>	2. Pour la saphène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us-titre 2"/>
          <p:cNvSpPr txBox="1">
            <a:spLocks/>
          </p:cNvSpPr>
          <p:nvPr/>
        </p:nvSpPr>
        <p:spPr>
          <a:xfrm>
            <a:off x="8100392" y="0"/>
            <a:ext cx="1043608" cy="3326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3A1C46CA-AD6C-4EBD-B278-9065887FF242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42</a:t>
            </a:fld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7236296" y="6049589"/>
            <a:ext cx="169218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Chirurgie vasculaire</a:t>
            </a:r>
            <a:br>
              <a:rPr lang="fr-FR" sz="1400" b="1" dirty="0">
                <a:solidFill>
                  <a:schemeClr val="accent6"/>
                </a:solidFill>
              </a:rPr>
            </a:br>
            <a:r>
              <a:rPr lang="fr-FR" sz="1400" dirty="0"/>
              <a:t>30/11/2021</a:t>
            </a:r>
            <a:endParaRPr lang="fr-FR" sz="1400" b="1" dirty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 </a:t>
            </a: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9170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302840" y="116632"/>
            <a:ext cx="8229600" cy="792088"/>
          </a:xfrm>
        </p:spPr>
        <p:txBody>
          <a:bodyPr>
            <a:normAutofit/>
          </a:bodyPr>
          <a:lstStyle/>
          <a:p>
            <a:pPr algn="l"/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VARICES, IVC (2.B.) : Thérapeutique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4294967295"/>
          </p:nvPr>
        </p:nvSpPr>
        <p:spPr>
          <a:xfrm>
            <a:off x="1115616" y="1484784"/>
            <a:ext cx="7499176" cy="4104456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fr-FR" b="1" dirty="0"/>
              <a:t>Pour les varices :</a:t>
            </a:r>
          </a:p>
          <a:p>
            <a:pPr marL="0" indent="0">
              <a:buNone/>
            </a:pPr>
            <a:endParaRPr lang="fr-FR" b="1" dirty="0"/>
          </a:p>
          <a:p>
            <a:r>
              <a:rPr lang="fr-FR" b="1" dirty="0"/>
              <a:t>SCLEROTHERAPIE</a:t>
            </a:r>
          </a:p>
          <a:p>
            <a:r>
              <a:rPr lang="fr-FR" b="1" dirty="0"/>
              <a:t>PHLEBECTOMIE AU CROCHET SOUS A.L</a:t>
            </a:r>
          </a:p>
          <a:p>
            <a:pPr marL="0" indent="0">
              <a:buNone/>
            </a:pPr>
            <a:endParaRPr lang="fr-FR" dirty="0">
              <a:solidFill>
                <a:schemeClr val="accent6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us-titre 2"/>
          <p:cNvSpPr txBox="1">
            <a:spLocks/>
          </p:cNvSpPr>
          <p:nvPr/>
        </p:nvSpPr>
        <p:spPr>
          <a:xfrm>
            <a:off x="8100392" y="0"/>
            <a:ext cx="1043608" cy="3326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98055A6F-18A3-4A14-9325-1C62D0C86838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43</a:t>
            </a:fld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7236296" y="6049589"/>
            <a:ext cx="169218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Chirurgie vasculaire</a:t>
            </a:r>
            <a:br>
              <a:rPr lang="fr-FR" sz="1400" b="1" dirty="0">
                <a:solidFill>
                  <a:schemeClr val="accent6"/>
                </a:solidFill>
              </a:rPr>
            </a:br>
            <a:r>
              <a:rPr lang="fr-FR" sz="1400" dirty="0"/>
              <a:t>30/11/2021</a:t>
            </a:r>
            <a:endParaRPr lang="fr-FR" sz="1400" b="1" dirty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 </a:t>
            </a: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5688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302840" y="116632"/>
            <a:ext cx="8229600" cy="792088"/>
          </a:xfrm>
        </p:spPr>
        <p:txBody>
          <a:bodyPr>
            <a:normAutofit/>
          </a:bodyPr>
          <a:lstStyle/>
          <a:p>
            <a:pPr algn="l"/>
            <a:r>
              <a:rPr lang="fr-FR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VARICES, IVC (2.B.) : Thérapeutique</a:t>
            </a:r>
            <a:endParaRPr lang="fr-FR" sz="4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us-titre 2"/>
          <p:cNvSpPr txBox="1">
            <a:spLocks/>
          </p:cNvSpPr>
          <p:nvPr/>
        </p:nvSpPr>
        <p:spPr>
          <a:xfrm>
            <a:off x="8100392" y="0"/>
            <a:ext cx="1043608" cy="3326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11AD1086-B5C2-4E0F-A033-A0A48C74A5DA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44</a:t>
            </a:fld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3" descr="varice-e8ev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58" y="2204864"/>
            <a:ext cx="4038600" cy="249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6846" y="2204864"/>
            <a:ext cx="3609975" cy="2524125"/>
          </a:xfrm>
          <a:prstGeom prst="rect">
            <a:avLst/>
          </a:prstGeom>
          <a:noFill/>
        </p:spPr>
      </p:pic>
      <p:sp>
        <p:nvSpPr>
          <p:cNvPr id="11" name="Sous-titre 2"/>
          <p:cNvSpPr txBox="1">
            <a:spLocks/>
          </p:cNvSpPr>
          <p:nvPr/>
        </p:nvSpPr>
        <p:spPr>
          <a:xfrm>
            <a:off x="7236296" y="6049589"/>
            <a:ext cx="169218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Chirurgie vasculaire</a:t>
            </a:r>
            <a:br>
              <a:rPr lang="fr-FR" sz="1400" b="1" dirty="0">
                <a:solidFill>
                  <a:schemeClr val="accent6"/>
                </a:solidFill>
              </a:rPr>
            </a:br>
            <a:r>
              <a:rPr lang="fr-FR" sz="1400" dirty="0"/>
              <a:t>30/11/2021</a:t>
            </a:r>
            <a:endParaRPr lang="fr-FR" sz="1400" b="1" dirty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 </a:t>
            </a: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674F65-F2DD-3846-99F5-39525F845DE6}"/>
              </a:ext>
            </a:extLst>
          </p:cNvPr>
          <p:cNvSpPr txBox="1"/>
          <p:nvPr/>
        </p:nvSpPr>
        <p:spPr>
          <a:xfrm>
            <a:off x="395536" y="1345850"/>
            <a:ext cx="3135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b="1" dirty="0"/>
              <a:t>SCLEROTHERAPIE</a:t>
            </a:r>
          </a:p>
        </p:txBody>
      </p:sp>
    </p:spTree>
    <p:extLst>
      <p:ext uri="{BB962C8B-B14F-4D97-AF65-F5344CB8AC3E}">
        <p14:creationId xmlns:p14="http://schemas.microsoft.com/office/powerpoint/2010/main" val="19085688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302840" y="116632"/>
            <a:ext cx="8229600" cy="792088"/>
          </a:xfrm>
        </p:spPr>
        <p:txBody>
          <a:bodyPr>
            <a:normAutofit/>
          </a:bodyPr>
          <a:lstStyle/>
          <a:p>
            <a:pPr algn="l"/>
            <a:r>
              <a:rPr lang="fr-FR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VARICES, IVC (2.B.) : Thérapeutique</a:t>
            </a:r>
            <a:endParaRPr lang="x-none" sz="4000" b="1" dirty="0"/>
          </a:p>
        </p:txBody>
      </p:sp>
      <p:cxnSp>
        <p:nvCxnSpPr>
          <p:cNvPr id="8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us-titre 2"/>
          <p:cNvSpPr txBox="1">
            <a:spLocks/>
          </p:cNvSpPr>
          <p:nvPr/>
        </p:nvSpPr>
        <p:spPr>
          <a:xfrm>
            <a:off x="8100392" y="0"/>
            <a:ext cx="1043608" cy="3326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2147FB25-2372-4EBB-9CC7-6D3A8B1FB6DB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45</a:t>
            </a:fld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2" descr="avant-apres-laser-endoveineu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" t="1550" r="6116" b="2919"/>
          <a:stretch>
            <a:fillRect/>
          </a:stretch>
        </p:blipFill>
        <p:spPr bwMode="auto">
          <a:xfrm>
            <a:off x="5459518" y="1268290"/>
            <a:ext cx="3162678" cy="467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img0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03144" y="1772816"/>
            <a:ext cx="3162678" cy="210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4" descr="img039 copi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55549" y="3789040"/>
            <a:ext cx="3469418" cy="231227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Sous-titre 2"/>
          <p:cNvSpPr txBox="1">
            <a:spLocks/>
          </p:cNvSpPr>
          <p:nvPr/>
        </p:nvSpPr>
        <p:spPr>
          <a:xfrm>
            <a:off x="7236296" y="6049589"/>
            <a:ext cx="169218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Chirurgie vasculaire</a:t>
            </a:r>
            <a:br>
              <a:rPr lang="fr-FR" sz="1400" b="1" dirty="0">
                <a:solidFill>
                  <a:schemeClr val="accent6"/>
                </a:solidFill>
              </a:rPr>
            </a:br>
            <a:r>
              <a:rPr lang="fr-FR" sz="1400" dirty="0"/>
              <a:t>30/11/2021</a:t>
            </a:r>
            <a:endParaRPr lang="fr-FR" sz="1400" b="1" dirty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 </a:t>
            </a: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031D07-3D01-5648-A544-7C933688C744}"/>
              </a:ext>
            </a:extLst>
          </p:cNvPr>
          <p:cNvSpPr txBox="1"/>
          <p:nvPr/>
        </p:nvSpPr>
        <p:spPr>
          <a:xfrm>
            <a:off x="367453" y="1091328"/>
            <a:ext cx="44979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b="1" dirty="0"/>
              <a:t>PHLEBECTOMIE AU CROCHET</a:t>
            </a:r>
            <a:br>
              <a:rPr lang="x-none" sz="2800" b="1" dirty="0"/>
            </a:br>
            <a:r>
              <a:rPr lang="x-none" sz="2800" b="1" dirty="0"/>
              <a:t>SOUS AL</a:t>
            </a:r>
          </a:p>
        </p:txBody>
      </p:sp>
    </p:spTree>
    <p:extLst>
      <p:ext uri="{BB962C8B-B14F-4D97-AF65-F5344CB8AC3E}">
        <p14:creationId xmlns:p14="http://schemas.microsoft.com/office/powerpoint/2010/main" val="7651938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302840" y="116632"/>
            <a:ext cx="8229600" cy="792088"/>
          </a:xfrm>
        </p:spPr>
        <p:txBody>
          <a:bodyPr>
            <a:normAutofit/>
          </a:bodyPr>
          <a:lstStyle/>
          <a:p>
            <a:pPr algn="l"/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VARICES, IVC (2.B.) : Thérapeutique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4294967295"/>
          </p:nvPr>
        </p:nvSpPr>
        <p:spPr>
          <a:xfrm>
            <a:off x="1115616" y="1484784"/>
            <a:ext cx="7812868" cy="4104456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fr-FR" sz="4000" b="1" dirty="0"/>
              <a:t>Pour la GVS :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fr-FR" sz="4000" b="1" dirty="0"/>
              <a:t>	1. STRIPPING </a:t>
            </a:r>
            <a:r>
              <a:rPr lang="fr-FR" sz="4000" i="1" dirty="0"/>
              <a:t>(</a:t>
            </a:r>
            <a:r>
              <a:rPr lang="fr-FR" sz="4000" i="1" dirty="0" err="1"/>
              <a:t>chir</a:t>
            </a:r>
            <a:r>
              <a:rPr lang="fr-FR" sz="4000" i="1" dirty="0"/>
              <a:t>. ouverte)</a:t>
            </a:r>
            <a:r>
              <a:rPr lang="fr-FR" sz="4000" b="1" dirty="0"/>
              <a:t/>
            </a:r>
            <a:br>
              <a:rPr lang="fr-FR" sz="4000" b="1" dirty="0"/>
            </a:br>
            <a:r>
              <a:rPr lang="fr-FR" sz="4000" b="1" dirty="0"/>
              <a:t>	2. RADIOFREQUENCE</a:t>
            </a:r>
            <a:br>
              <a:rPr lang="fr-FR" sz="4000" b="1" dirty="0"/>
            </a:br>
            <a:r>
              <a:rPr lang="fr-FR" sz="4000" b="1" dirty="0"/>
              <a:t>	3. LASER</a:t>
            </a:r>
            <a:br>
              <a:rPr lang="fr-FR" sz="4000" b="1" dirty="0"/>
            </a:br>
            <a:r>
              <a:rPr lang="fr-FR" sz="4000" b="1" dirty="0"/>
              <a:t>	4. </a:t>
            </a:r>
            <a:r>
              <a:rPr lang="fr-FR" sz="4000" b="1" dirty="0" err="1"/>
              <a:t>Sclérothérapie</a:t>
            </a:r>
            <a:r>
              <a:rPr lang="fr-FR" sz="4000" b="1" dirty="0"/>
              <a:t> à la mousse</a:t>
            </a:r>
            <a:endParaRPr lang="fr-FR" sz="2800" b="1" dirty="0"/>
          </a:p>
          <a:p>
            <a:pPr marL="0" indent="0">
              <a:buNone/>
            </a:pPr>
            <a:endParaRPr lang="fr-FR" dirty="0">
              <a:solidFill>
                <a:schemeClr val="accent6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us-titre 2"/>
          <p:cNvSpPr txBox="1">
            <a:spLocks/>
          </p:cNvSpPr>
          <p:nvPr/>
        </p:nvSpPr>
        <p:spPr>
          <a:xfrm>
            <a:off x="8100392" y="0"/>
            <a:ext cx="1043608" cy="3326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ECED7A90-7A86-4C01-B8A6-5FFC6BE16F8F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46</a:t>
            </a:fld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7236296" y="6049589"/>
            <a:ext cx="169218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Chirurgie vasculaire</a:t>
            </a:r>
            <a:br>
              <a:rPr lang="fr-FR" sz="1400" b="1" dirty="0">
                <a:solidFill>
                  <a:schemeClr val="accent6"/>
                </a:solidFill>
              </a:rPr>
            </a:br>
            <a:r>
              <a:rPr lang="fr-FR" sz="1400" dirty="0"/>
              <a:t>30/11/2021</a:t>
            </a:r>
            <a:endParaRPr lang="fr-FR" sz="1400" b="1" dirty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 </a:t>
            </a: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5615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302840" y="116632"/>
            <a:ext cx="8229600" cy="792088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RADIOFREQUENCE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us-titre 2"/>
          <p:cNvSpPr txBox="1">
            <a:spLocks/>
          </p:cNvSpPr>
          <p:nvPr/>
        </p:nvSpPr>
        <p:spPr>
          <a:xfrm>
            <a:off x="8100392" y="0"/>
            <a:ext cx="1043608" cy="3326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3F508D7B-B5FB-4DE9-940E-78524B17415C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47</a:t>
            </a:fld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68885"/>
            <a:ext cx="4094896" cy="2807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484313"/>
            <a:ext cx="4143375" cy="417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Sous-titre 2"/>
          <p:cNvSpPr txBox="1">
            <a:spLocks/>
          </p:cNvSpPr>
          <p:nvPr/>
        </p:nvSpPr>
        <p:spPr>
          <a:xfrm>
            <a:off x="7236296" y="6049589"/>
            <a:ext cx="169218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Chirurgie vasculaire</a:t>
            </a:r>
            <a:br>
              <a:rPr lang="fr-FR" sz="1400" b="1" dirty="0">
                <a:solidFill>
                  <a:schemeClr val="accent6"/>
                </a:solidFill>
              </a:rPr>
            </a:br>
            <a:r>
              <a:rPr lang="fr-FR" sz="1400" dirty="0"/>
              <a:t>30/11/2021</a:t>
            </a:r>
            <a:endParaRPr lang="fr-FR" sz="1400" b="1" dirty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 </a:t>
            </a: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5615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302840" y="116632"/>
            <a:ext cx="8229600" cy="792088"/>
          </a:xfrm>
        </p:spPr>
        <p:txBody>
          <a:bodyPr>
            <a:normAutofit/>
          </a:bodyPr>
          <a:lstStyle/>
          <a:p>
            <a:pPr algn="l"/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VARICES, IVC (2.B.) : Thérapeutique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us-titre 2"/>
          <p:cNvSpPr txBox="1">
            <a:spLocks/>
          </p:cNvSpPr>
          <p:nvPr/>
        </p:nvSpPr>
        <p:spPr>
          <a:xfrm>
            <a:off x="8100392" y="0"/>
            <a:ext cx="1043608" cy="3326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F4A41D79-6AB8-497B-859A-BC00B927A46D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48</a:t>
            </a:fld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2840" y="980728"/>
            <a:ext cx="8229600" cy="358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fr-FR" sz="3600" b="1" dirty="0"/>
              <a:t>Efficacité des traitements </a:t>
            </a:r>
            <a:r>
              <a:rPr lang="fr-FR" sz="3600" dirty="0"/>
              <a:t>pour la GVS :</a:t>
            </a:r>
          </a:p>
          <a:p>
            <a:pPr>
              <a:lnSpc>
                <a:spcPct val="90000"/>
              </a:lnSpc>
            </a:pPr>
            <a:r>
              <a:rPr lang="fr-FR" sz="3600" b="1" dirty="0"/>
              <a:t>- STRIPPING</a:t>
            </a:r>
          </a:p>
          <a:p>
            <a:pPr>
              <a:lnSpc>
                <a:spcPct val="90000"/>
              </a:lnSpc>
            </a:pPr>
            <a:r>
              <a:rPr lang="fr-FR" sz="3600" b="1" dirty="0"/>
              <a:t>- LASER</a:t>
            </a:r>
          </a:p>
          <a:p>
            <a:pPr>
              <a:lnSpc>
                <a:spcPct val="90000"/>
              </a:lnSpc>
            </a:pPr>
            <a:r>
              <a:rPr lang="fr-FR" sz="3600" b="1" dirty="0"/>
              <a:t>- RADIOFREQUENCE</a:t>
            </a:r>
          </a:p>
          <a:p>
            <a:pPr>
              <a:lnSpc>
                <a:spcPct val="90000"/>
              </a:lnSpc>
            </a:pPr>
            <a:endParaRPr lang="fr-FR" sz="3600" b="1" dirty="0"/>
          </a:p>
          <a:p>
            <a:pPr>
              <a:lnSpc>
                <a:spcPct val="90000"/>
              </a:lnSpc>
            </a:pPr>
            <a:r>
              <a:rPr lang="fr-FR" sz="3600" dirty="0"/>
              <a:t>Mais SCLEROTHERAPIE A LA MOUSSE</a:t>
            </a:r>
          </a:p>
          <a:p>
            <a:pPr>
              <a:lnSpc>
                <a:spcPct val="90000"/>
              </a:lnSpc>
            </a:pPr>
            <a:r>
              <a:rPr lang="fr-FR" sz="3600" b="1" dirty="0">
                <a:solidFill>
                  <a:srgbClr val="FF3300"/>
                </a:solidFill>
              </a:rPr>
              <a:t>= moins efficace</a:t>
            </a: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7236296" y="6049589"/>
            <a:ext cx="169218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Chirurgie vasculaire</a:t>
            </a:r>
            <a:br>
              <a:rPr lang="fr-FR" sz="1400" b="1" dirty="0">
                <a:solidFill>
                  <a:schemeClr val="accent6"/>
                </a:solidFill>
              </a:rPr>
            </a:br>
            <a:r>
              <a:rPr lang="fr-FR" sz="1400" dirty="0"/>
              <a:t>30/11/2021</a:t>
            </a:r>
            <a:endParaRPr lang="fr-FR" sz="1400" b="1" dirty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 </a:t>
            </a: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98A286-E8AC-6249-93A2-0BC3F6CE5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0596" y="4412826"/>
            <a:ext cx="3695700" cy="749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9F1515-9CE3-A344-8204-2084E8622A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62" y="5162126"/>
            <a:ext cx="6228184" cy="887463"/>
          </a:xfrm>
          <a:prstGeom prst="rect">
            <a:avLst/>
          </a:prstGeom>
        </p:spPr>
      </p:pic>
      <p:sp>
        <p:nvSpPr>
          <p:cNvPr id="11" name="Right Brace 10">
            <a:extLst>
              <a:ext uri="{FF2B5EF4-FFF2-40B4-BE49-F238E27FC236}">
                <a16:creationId xmlns:a16="http://schemas.microsoft.com/office/drawing/2014/main" id="{52F1BF39-32BC-754C-8DA0-425D1210C21A}"/>
              </a:ext>
            </a:extLst>
          </p:cNvPr>
          <p:cNvSpPr/>
          <p:nvPr/>
        </p:nvSpPr>
        <p:spPr>
          <a:xfrm>
            <a:off x="4165612" y="1507599"/>
            <a:ext cx="504056" cy="1561361"/>
          </a:xfrm>
          <a:prstGeom prst="rightBrac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161E35-3F8A-1F47-9BA6-AFA25B3ED65A}"/>
              </a:ext>
            </a:extLst>
          </p:cNvPr>
          <p:cNvSpPr txBox="1"/>
          <p:nvPr/>
        </p:nvSpPr>
        <p:spPr>
          <a:xfrm>
            <a:off x="4798059" y="2024513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Efficacité équivalente</a:t>
            </a:r>
          </a:p>
        </p:txBody>
      </p:sp>
    </p:spTree>
    <p:extLst>
      <p:ext uri="{BB962C8B-B14F-4D97-AF65-F5344CB8AC3E}">
        <p14:creationId xmlns:p14="http://schemas.microsoft.com/office/powerpoint/2010/main" val="12805615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302840" y="116632"/>
            <a:ext cx="8229600" cy="792088"/>
          </a:xfrm>
        </p:spPr>
        <p:txBody>
          <a:bodyPr>
            <a:normAutofit/>
          </a:bodyPr>
          <a:lstStyle/>
          <a:p>
            <a:pPr algn="l"/>
            <a:r>
              <a:rPr lang="fr-FR" sz="3600" b="1" dirty="0"/>
              <a:t>INDICATIONS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4294967295"/>
          </p:nvPr>
        </p:nvSpPr>
        <p:spPr>
          <a:xfrm>
            <a:off x="467544" y="1484784"/>
            <a:ext cx="8147248" cy="4104456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Si </a:t>
            </a:r>
            <a:r>
              <a:rPr lang="fr-FR" b="1" dirty="0"/>
              <a:t>pas de GENE </a:t>
            </a:r>
            <a:r>
              <a:rPr lang="fr-FR" i="1" dirty="0"/>
              <a:t>(homme, personnes âgées), 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>et </a:t>
            </a:r>
            <a:r>
              <a:rPr lang="fr-FR" b="1" dirty="0"/>
              <a:t>pas de COMPLICATION</a:t>
            </a:r>
            <a:r>
              <a:rPr lang="fr-FR" dirty="0"/>
              <a:t> </a:t>
            </a:r>
            <a:r>
              <a:rPr lang="fr-FR" i="1" dirty="0"/>
              <a:t>(peau normale)</a:t>
            </a:r>
          </a:p>
          <a:p>
            <a:pPr marL="0" indent="0">
              <a:buNone/>
            </a:pPr>
            <a:endParaRPr lang="fr-FR" b="1" dirty="0"/>
          </a:p>
          <a:p>
            <a:pPr marL="0" indent="0">
              <a:buNone/>
            </a:pPr>
            <a:r>
              <a:rPr lang="fr-FR" b="1" dirty="0"/>
              <a:t>	=&gt; </a:t>
            </a:r>
            <a:r>
              <a:rPr lang="fr-FR" b="1" u="sng" dirty="0"/>
              <a:t>RIEN</a:t>
            </a:r>
            <a:r>
              <a:rPr lang="fr-FR" b="1" dirty="0"/>
              <a:t> ou CONTENTION</a:t>
            </a:r>
          </a:p>
          <a:p>
            <a:pPr marL="0" indent="0">
              <a:buNone/>
            </a:pPr>
            <a:endParaRPr lang="fr-FR" dirty="0">
              <a:solidFill>
                <a:schemeClr val="accent6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us-titre 2"/>
          <p:cNvSpPr txBox="1">
            <a:spLocks/>
          </p:cNvSpPr>
          <p:nvPr/>
        </p:nvSpPr>
        <p:spPr>
          <a:xfrm>
            <a:off x="8100392" y="0"/>
            <a:ext cx="1043608" cy="3326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91AA9616-A2BB-491A-AADC-6382DA09F5A7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49</a:t>
            </a:fld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7" descr="echo-marquage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4168" y="2780928"/>
            <a:ext cx="2432075" cy="325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Sous-titre 2"/>
          <p:cNvSpPr txBox="1">
            <a:spLocks/>
          </p:cNvSpPr>
          <p:nvPr/>
        </p:nvSpPr>
        <p:spPr>
          <a:xfrm>
            <a:off x="7451812" y="6304184"/>
            <a:ext cx="169218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Chirurgie vasculaire</a:t>
            </a:r>
            <a:br>
              <a:rPr lang="fr-FR" sz="1400" b="1" dirty="0">
                <a:solidFill>
                  <a:schemeClr val="accent6"/>
                </a:solidFill>
              </a:rPr>
            </a:br>
            <a:r>
              <a:rPr lang="fr-FR" sz="1400" dirty="0"/>
              <a:t>30/11/2021</a:t>
            </a:r>
            <a:endParaRPr lang="fr-FR" sz="1400" b="1" dirty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 </a:t>
            </a: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561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302840" y="116632"/>
            <a:ext cx="8229600" cy="792088"/>
          </a:xfrm>
        </p:spPr>
        <p:txBody>
          <a:bodyPr>
            <a:normAutofit/>
          </a:bodyPr>
          <a:lstStyle/>
          <a:p>
            <a:pPr algn="l"/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VARICES, IVC (1.A.) : Définitions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4294967295"/>
          </p:nvPr>
        </p:nvSpPr>
        <p:spPr>
          <a:xfrm>
            <a:off x="1115616" y="1484784"/>
            <a:ext cx="7499176" cy="4104456"/>
          </a:xfrm>
          <a:prstGeom prst="rect">
            <a:avLst/>
          </a:prstGeom>
        </p:spPr>
        <p:txBody>
          <a:bodyPr/>
          <a:lstStyle/>
          <a:p>
            <a:r>
              <a:rPr lang="fr-FR" b="1" dirty="0"/>
              <a:t>IVC : </a:t>
            </a:r>
            <a:r>
              <a:rPr lang="fr-FR" dirty="0"/>
              <a:t>« Dysfonction du système veineux profond ou superficiel résultant d’une incontinence valvulaire » </a:t>
            </a:r>
          </a:p>
          <a:p>
            <a:r>
              <a:rPr lang="fr-FR" b="1" dirty="0"/>
              <a:t>Varice : </a:t>
            </a:r>
            <a:r>
              <a:rPr lang="fr-FR" dirty="0"/>
              <a:t>Dilatation </a:t>
            </a:r>
            <a:r>
              <a:rPr lang="fr-FR" dirty="0">
                <a:solidFill>
                  <a:schemeClr val="accent6"/>
                </a:solidFill>
              </a:rPr>
              <a:t>permanente</a:t>
            </a:r>
            <a:r>
              <a:rPr lang="fr-FR" dirty="0"/>
              <a:t> d’une </a:t>
            </a:r>
            <a:r>
              <a:rPr lang="fr-FR" dirty="0">
                <a:solidFill>
                  <a:schemeClr val="accent6"/>
                </a:solidFill>
              </a:rPr>
              <a:t>veine superficielle des membres inférieurs de </a:t>
            </a:r>
            <a:r>
              <a:rPr lang="fr-FR" b="1" dirty="0">
                <a:solidFill>
                  <a:schemeClr val="accent6"/>
                </a:solidFill>
              </a:rPr>
              <a:t>plus de 3mm</a:t>
            </a:r>
            <a:r>
              <a:rPr lang="fr-FR" b="1" dirty="0"/>
              <a:t> </a:t>
            </a:r>
            <a:r>
              <a:rPr lang="fr-FR" dirty="0"/>
              <a:t>en orthostatisme associée à un reflux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us-titre 2"/>
          <p:cNvSpPr txBox="1">
            <a:spLocks/>
          </p:cNvSpPr>
          <p:nvPr/>
        </p:nvSpPr>
        <p:spPr>
          <a:xfrm>
            <a:off x="8100392" y="0"/>
            <a:ext cx="1043608" cy="3326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3932DFBE-CC2B-4207-B5BB-DE2FF4968854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</a:t>
            </a:fld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7236296" y="6049589"/>
            <a:ext cx="169218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Chirurgie vasculaire</a:t>
            </a:r>
            <a:br>
              <a:rPr lang="fr-FR" sz="1400" b="1" dirty="0">
                <a:solidFill>
                  <a:schemeClr val="accent6"/>
                </a:solidFill>
              </a:rPr>
            </a:br>
            <a:r>
              <a:rPr lang="fr-FR" sz="1400" dirty="0"/>
              <a:t>30/11/2021</a:t>
            </a:r>
            <a:endParaRPr lang="fr-FR" sz="1400" b="1" dirty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 </a:t>
            </a: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4498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302840" y="116632"/>
            <a:ext cx="8229600" cy="792088"/>
          </a:xfrm>
        </p:spPr>
        <p:txBody>
          <a:bodyPr>
            <a:normAutofit/>
          </a:bodyPr>
          <a:lstStyle/>
          <a:p>
            <a:pPr algn="l"/>
            <a:r>
              <a:rPr lang="fr-FR" sz="3600" b="1" dirty="0"/>
              <a:t>INDICATIONS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4294967295"/>
          </p:nvPr>
        </p:nvSpPr>
        <p:spPr>
          <a:xfrm>
            <a:off x="385192" y="1484784"/>
            <a:ext cx="8758808" cy="4104456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Dans les autres cas, on regarde la saphène :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u="sng" dirty="0">
                <a:sym typeface="Wingdings" pitchFamily="2" charset="2"/>
              </a:rPr>
              <a:t> Saphène incontinente </a:t>
            </a:r>
            <a:r>
              <a:rPr lang="fr-FR" dirty="0">
                <a:sym typeface="Wingdings" pitchFamily="2" charset="2"/>
              </a:rPr>
              <a:t>: </a:t>
            </a:r>
            <a:r>
              <a:rPr lang="fr-FR" b="1" dirty="0">
                <a:sym typeface="Wingdings" pitchFamily="2" charset="2"/>
              </a:rPr>
              <a:t>traitement de la saphène </a:t>
            </a:r>
            <a:r>
              <a:rPr lang="fr-FR" i="1" dirty="0">
                <a:sym typeface="Wingdings" pitchFamily="2" charset="2"/>
              </a:rPr>
              <a:t>(Laser, </a:t>
            </a:r>
            <a:r>
              <a:rPr lang="fr-FR" i="1" dirty="0" err="1">
                <a:sym typeface="Wingdings" pitchFamily="2" charset="2"/>
              </a:rPr>
              <a:t>RadioF</a:t>
            </a:r>
            <a:r>
              <a:rPr lang="fr-FR" i="1" dirty="0">
                <a:sym typeface="Wingdings" pitchFamily="2" charset="2"/>
              </a:rPr>
              <a:t>, Stripping) </a:t>
            </a:r>
            <a:br>
              <a:rPr lang="fr-FR" i="1" dirty="0">
                <a:sym typeface="Wingdings" pitchFamily="2" charset="2"/>
              </a:rPr>
            </a:br>
            <a:r>
              <a:rPr lang="fr-FR" b="1" dirty="0">
                <a:sym typeface="Wingdings" pitchFamily="2" charset="2"/>
              </a:rPr>
              <a:t>+ Traitement des Varices </a:t>
            </a:r>
            <a:r>
              <a:rPr lang="fr-FR" dirty="0">
                <a:sym typeface="Wingdings" pitchFamily="2" charset="2"/>
              </a:rPr>
              <a:t>(Sclérose / </a:t>
            </a:r>
            <a:r>
              <a:rPr lang="fr-FR" dirty="0" err="1">
                <a:sym typeface="Wingdings" pitchFamily="2" charset="2"/>
              </a:rPr>
              <a:t>Phlébectomie</a:t>
            </a:r>
            <a:r>
              <a:rPr lang="fr-FR" dirty="0">
                <a:sym typeface="Wingdings" pitchFamily="2" charset="2"/>
              </a:rPr>
              <a:t>)</a:t>
            </a:r>
            <a:br>
              <a:rPr lang="fr-FR" dirty="0">
                <a:sym typeface="Wingdings" pitchFamily="2" charset="2"/>
              </a:rPr>
            </a:br>
            <a:endParaRPr lang="fr-FR" dirty="0"/>
          </a:p>
          <a:p>
            <a:pPr>
              <a:buNone/>
            </a:pPr>
            <a:r>
              <a:rPr lang="fr-FR" u="sng" dirty="0">
                <a:cs typeface="Arial" charset="0"/>
              </a:rPr>
              <a:t>→</a:t>
            </a:r>
            <a:r>
              <a:rPr lang="fr-FR" u="sng" dirty="0"/>
              <a:t> Saphène continente</a:t>
            </a:r>
            <a:r>
              <a:rPr lang="fr-FR" dirty="0"/>
              <a:t> : </a:t>
            </a:r>
            <a:r>
              <a:rPr lang="fr-FR" b="1" dirty="0"/>
              <a:t>Traitement des varices seul </a:t>
            </a:r>
            <a:r>
              <a:rPr lang="fr-FR" dirty="0">
                <a:sym typeface="Wingdings" pitchFamily="2" charset="2"/>
              </a:rPr>
              <a:t>(Sclérose / </a:t>
            </a:r>
            <a:r>
              <a:rPr lang="fr-FR" dirty="0" err="1">
                <a:sym typeface="Wingdings" pitchFamily="2" charset="2"/>
              </a:rPr>
              <a:t>Phlébectomie</a:t>
            </a:r>
            <a:r>
              <a:rPr lang="fr-FR" dirty="0">
                <a:sym typeface="Wingdings" pitchFamily="2" charset="2"/>
              </a:rPr>
              <a:t>)</a:t>
            </a:r>
            <a:endParaRPr lang="fr-FR" dirty="0">
              <a:solidFill>
                <a:schemeClr val="accent6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us-titre 2"/>
          <p:cNvSpPr txBox="1">
            <a:spLocks/>
          </p:cNvSpPr>
          <p:nvPr/>
        </p:nvSpPr>
        <p:spPr>
          <a:xfrm>
            <a:off x="8100392" y="0"/>
            <a:ext cx="1043608" cy="3326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2F3CBDF8-5503-4D6A-B192-06F82D978531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50</a:t>
            </a:fld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7236296" y="6049589"/>
            <a:ext cx="169218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Chirurgie vasculaire</a:t>
            </a:r>
            <a:br>
              <a:rPr lang="fr-FR" sz="1400" b="1" dirty="0">
                <a:solidFill>
                  <a:schemeClr val="accent6"/>
                </a:solidFill>
              </a:rPr>
            </a:br>
            <a:r>
              <a:rPr lang="fr-FR" sz="1400" dirty="0"/>
              <a:t>30/11/2021</a:t>
            </a:r>
            <a:endParaRPr lang="fr-FR" sz="1400" b="1" dirty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 </a:t>
            </a: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5615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302840" y="116632"/>
            <a:ext cx="8229600" cy="792088"/>
          </a:xfrm>
        </p:spPr>
        <p:txBody>
          <a:bodyPr>
            <a:normAutofit/>
          </a:bodyPr>
          <a:lstStyle/>
          <a:p>
            <a:pPr algn="l"/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VARICES, IVC (2.B.) : Thérapeutique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4294967295"/>
          </p:nvPr>
        </p:nvSpPr>
        <p:spPr>
          <a:xfrm>
            <a:off x="395536" y="1484784"/>
            <a:ext cx="8219256" cy="4104456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fr-FR" dirty="0"/>
              <a:t>* Cas particulier : Femme jeune, sans enfant, avec GENE ESTHETIQUE</a:t>
            </a:r>
          </a:p>
          <a:p>
            <a:endParaRPr lang="fr-FR" b="1" dirty="0"/>
          </a:p>
          <a:p>
            <a:pPr>
              <a:buNone/>
            </a:pPr>
            <a:r>
              <a:rPr lang="fr-FR" b="1" dirty="0">
                <a:cs typeface="Arial" charset="0"/>
              </a:rPr>
              <a:t>→</a:t>
            </a:r>
            <a:r>
              <a:rPr lang="fr-FR" b="1" dirty="0"/>
              <a:t> PHLEBECTOMIES ISOLEES</a:t>
            </a:r>
            <a:br>
              <a:rPr lang="fr-FR" b="1" dirty="0"/>
            </a:br>
            <a:endParaRPr lang="fr-FR" b="1" dirty="0"/>
          </a:p>
          <a:p>
            <a:pPr>
              <a:buNone/>
            </a:pPr>
            <a:r>
              <a:rPr lang="fr-FR" b="1" dirty="0">
                <a:cs typeface="Arial" charset="0"/>
              </a:rPr>
              <a:t>→ Tt DE LA SAPHENE APRES LES                       GROSSESSES </a:t>
            </a:r>
            <a:r>
              <a:rPr lang="fr-FR" i="1" dirty="0">
                <a:cs typeface="Arial" charset="0"/>
              </a:rPr>
              <a:t>(risque de récidive +++)</a:t>
            </a:r>
            <a:endParaRPr lang="fr-FR" b="1" dirty="0">
              <a:cs typeface="Arial" charset="0"/>
            </a:endParaRPr>
          </a:p>
          <a:p>
            <a:pPr marL="0" indent="0">
              <a:buNone/>
            </a:pPr>
            <a:endParaRPr lang="fr-FR" dirty="0">
              <a:solidFill>
                <a:schemeClr val="accent6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us-titre 2"/>
          <p:cNvSpPr txBox="1">
            <a:spLocks/>
          </p:cNvSpPr>
          <p:nvPr/>
        </p:nvSpPr>
        <p:spPr>
          <a:xfrm>
            <a:off x="8100392" y="0"/>
            <a:ext cx="1043608" cy="3326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0516A70B-E6EC-421E-AA6A-9F6DE45DF98C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51</a:t>
            </a:fld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7236296" y="6049589"/>
            <a:ext cx="169218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Chirurgie vasculaire</a:t>
            </a:r>
            <a:br>
              <a:rPr lang="fr-FR" sz="1400" b="1" dirty="0">
                <a:solidFill>
                  <a:schemeClr val="accent6"/>
                </a:solidFill>
              </a:rPr>
            </a:br>
            <a:r>
              <a:rPr lang="fr-FR" sz="1400" dirty="0"/>
              <a:t>30/11/2021</a:t>
            </a:r>
            <a:endParaRPr lang="fr-FR" sz="1400" b="1" dirty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 </a:t>
            </a: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5615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302840" y="116632"/>
            <a:ext cx="8229600" cy="792088"/>
          </a:xfrm>
        </p:spPr>
        <p:txBody>
          <a:bodyPr>
            <a:normAutofit/>
          </a:bodyPr>
          <a:lstStyle/>
          <a:p>
            <a:pPr algn="l"/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VARICES, IVC (2.B.) : Thérapeutique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4294967295"/>
          </p:nvPr>
        </p:nvSpPr>
        <p:spPr>
          <a:xfrm>
            <a:off x="395536" y="1340769"/>
            <a:ext cx="8219256" cy="4248471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dirty="0"/>
              <a:t>* Cas particulier : </a:t>
            </a:r>
            <a:r>
              <a:rPr lang="en-US" b="1" dirty="0" err="1">
                <a:solidFill>
                  <a:schemeClr val="accent6"/>
                </a:solidFill>
              </a:rPr>
              <a:t>Ulcère</a:t>
            </a:r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en-US" b="1" dirty="0" err="1">
                <a:solidFill>
                  <a:schemeClr val="accent6"/>
                </a:solidFill>
              </a:rPr>
              <a:t>Veineux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fr-FR" dirty="0">
              <a:solidFill>
                <a:schemeClr val="accent6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us-titre 2"/>
          <p:cNvSpPr txBox="1">
            <a:spLocks/>
          </p:cNvSpPr>
          <p:nvPr/>
        </p:nvSpPr>
        <p:spPr>
          <a:xfrm>
            <a:off x="8100392" y="0"/>
            <a:ext cx="1043608" cy="3326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4C75143A-2A6E-45FC-88A5-15583277C447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52</a:t>
            </a:fld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347864" y="3836084"/>
            <a:ext cx="5400600" cy="1569660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“ La </a:t>
            </a:r>
            <a:r>
              <a:rPr lang="en-US" sz="2400" b="1" dirty="0" err="1"/>
              <a:t>réalisation</a:t>
            </a:r>
            <a:r>
              <a:rPr lang="en-US" sz="2400" b="1" dirty="0"/>
              <a:t> </a:t>
            </a:r>
            <a:r>
              <a:rPr lang="en-US" sz="2400" b="1" dirty="0" err="1"/>
              <a:t>précoce</a:t>
            </a:r>
            <a:r>
              <a:rPr lang="en-US" sz="2400" b="1" dirty="0"/>
              <a:t> </a:t>
            </a:r>
            <a:r>
              <a:rPr lang="en-US" sz="2400" dirty="0" err="1"/>
              <a:t>d’une</a:t>
            </a:r>
            <a:r>
              <a:rPr lang="en-US" sz="2400" dirty="0"/>
              <a:t> </a:t>
            </a:r>
            <a:r>
              <a:rPr lang="en-US" sz="2400" b="1" dirty="0" err="1"/>
              <a:t>radiofréquence</a:t>
            </a:r>
            <a:r>
              <a:rPr lang="en-US" sz="2400" dirty="0"/>
              <a:t> </a:t>
            </a:r>
            <a:r>
              <a:rPr lang="en-US" sz="2400" dirty="0" err="1"/>
              <a:t>permet</a:t>
            </a:r>
            <a:r>
              <a:rPr lang="en-US" sz="2400" dirty="0"/>
              <a:t> </a:t>
            </a:r>
            <a:r>
              <a:rPr lang="en-US" sz="2400" dirty="0" err="1"/>
              <a:t>une</a:t>
            </a:r>
            <a:r>
              <a:rPr lang="en-US" sz="2400" dirty="0"/>
              <a:t> </a:t>
            </a:r>
            <a:r>
              <a:rPr lang="en-US" sz="2400" dirty="0" err="1"/>
              <a:t>cicatrisation</a:t>
            </a:r>
            <a:r>
              <a:rPr lang="en-US" sz="2400" dirty="0"/>
              <a:t> </a:t>
            </a:r>
            <a:r>
              <a:rPr lang="en-US" sz="2400" b="1" dirty="0"/>
              <a:t>plus </a:t>
            </a:r>
            <a:r>
              <a:rPr lang="en-US" sz="2400" b="1" dirty="0" err="1"/>
              <a:t>rapide</a:t>
            </a:r>
            <a:r>
              <a:rPr lang="en-US" sz="2400" b="1" dirty="0"/>
              <a:t>, et </a:t>
            </a:r>
            <a:r>
              <a:rPr lang="en-US" sz="2400" b="1" dirty="0" err="1"/>
              <a:t>moins</a:t>
            </a:r>
            <a:r>
              <a:rPr lang="en-US" sz="2400" b="1" dirty="0"/>
              <a:t> de </a:t>
            </a:r>
            <a:r>
              <a:rPr lang="en-US" sz="2400" b="1" dirty="0" err="1"/>
              <a:t>récidive</a:t>
            </a:r>
            <a:r>
              <a:rPr lang="en-US" sz="2400" b="1" dirty="0"/>
              <a:t> </a:t>
            </a:r>
            <a:r>
              <a:rPr lang="en-US" sz="2400" b="1" dirty="0" err="1"/>
              <a:t>d’ulcère</a:t>
            </a:r>
            <a:r>
              <a:rPr lang="en-US" sz="2400" dirty="0"/>
              <a:t> </a:t>
            </a:r>
            <a:r>
              <a:rPr lang="en-US" sz="2400" dirty="0" err="1"/>
              <a:t>qu’un</a:t>
            </a:r>
            <a:r>
              <a:rPr lang="en-US" sz="2400" dirty="0"/>
              <a:t> </a:t>
            </a:r>
            <a:r>
              <a:rPr lang="en-US" sz="2400" dirty="0" err="1"/>
              <a:t>traitement</a:t>
            </a:r>
            <a:r>
              <a:rPr lang="en-US" sz="2400" dirty="0"/>
              <a:t> </a:t>
            </a:r>
            <a:r>
              <a:rPr lang="en-US" sz="2400" dirty="0" err="1"/>
              <a:t>différé</a:t>
            </a:r>
            <a:r>
              <a:rPr lang="en-US" sz="2400" dirty="0"/>
              <a:t>.” </a:t>
            </a:r>
            <a:endParaRPr lang="fr-FR" sz="2400" dirty="0"/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7236296" y="6049589"/>
            <a:ext cx="169218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Chirurgie vasculaire</a:t>
            </a:r>
            <a:br>
              <a:rPr lang="fr-FR" sz="1400" b="1" dirty="0">
                <a:solidFill>
                  <a:schemeClr val="accent6"/>
                </a:solidFill>
              </a:rPr>
            </a:br>
            <a:r>
              <a:rPr lang="fr-FR" sz="1400" dirty="0"/>
              <a:t>30/11/2021</a:t>
            </a:r>
            <a:endParaRPr lang="fr-FR" sz="1400" b="1" dirty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 </a:t>
            </a: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758CC6-F508-D341-ACCD-86D709D507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93"/>
          <a:stretch/>
        </p:blipFill>
        <p:spPr>
          <a:xfrm>
            <a:off x="51103" y="2077811"/>
            <a:ext cx="6593521" cy="75688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465FCC-A641-0846-8084-48C9B6A6F9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3" y="2730767"/>
            <a:ext cx="6593521" cy="1003164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9889979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302840" y="116632"/>
            <a:ext cx="8229600" cy="792088"/>
          </a:xfrm>
        </p:spPr>
        <p:txBody>
          <a:bodyPr>
            <a:normAutofit/>
          </a:bodyPr>
          <a:lstStyle/>
          <a:p>
            <a:pPr algn="l"/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VARICES, IVC (3.) : Complications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4294967295"/>
          </p:nvPr>
        </p:nvSpPr>
        <p:spPr>
          <a:xfrm>
            <a:off x="302840" y="1052737"/>
            <a:ext cx="8311952" cy="4536504"/>
          </a:xfrm>
          <a:prstGeom prst="rect">
            <a:avLst/>
          </a:prstGeom>
        </p:spPr>
        <p:txBody>
          <a:bodyPr/>
          <a:lstStyle/>
          <a:p>
            <a:r>
              <a:rPr lang="fr-FR" sz="2800" b="1" dirty="0"/>
              <a:t>Complications aiguës des Varices </a:t>
            </a:r>
            <a:r>
              <a:rPr lang="fr-FR" sz="2800" dirty="0"/>
              <a:t>: </a:t>
            </a:r>
            <a:br>
              <a:rPr lang="fr-FR" sz="2800" dirty="0"/>
            </a:br>
            <a:r>
              <a:rPr lang="fr-FR" sz="2800" b="1" dirty="0">
                <a:solidFill>
                  <a:schemeClr val="accent6"/>
                </a:solidFill>
              </a:rPr>
              <a:t/>
            </a:r>
            <a:br>
              <a:rPr lang="fr-FR" sz="2800" b="1" dirty="0">
                <a:solidFill>
                  <a:schemeClr val="accent6"/>
                </a:solidFill>
              </a:rPr>
            </a:br>
            <a:r>
              <a:rPr lang="fr-FR" sz="2800" b="1" dirty="0">
                <a:solidFill>
                  <a:schemeClr val="accent6"/>
                </a:solidFill>
              </a:rPr>
              <a:t>1. Thrombose veineuse superficielle.</a:t>
            </a:r>
            <a:r>
              <a:rPr lang="fr-FR" sz="2800" dirty="0"/>
              <a:t/>
            </a:r>
            <a:br>
              <a:rPr lang="fr-FR" sz="2800" dirty="0"/>
            </a:br>
            <a:r>
              <a:rPr lang="fr-FR" sz="2800" dirty="0"/>
              <a:t>	</a:t>
            </a:r>
            <a:r>
              <a:rPr lang="fr-FR" sz="2800" dirty="0">
                <a:sym typeface="Wingdings" pitchFamily="2" charset="2"/>
              </a:rPr>
              <a:t>= banale, mais </a:t>
            </a:r>
            <a:r>
              <a:rPr lang="fr-FR" sz="2800" b="1" dirty="0">
                <a:sym typeface="Wingdings" pitchFamily="2" charset="2"/>
              </a:rPr>
              <a:t>doppler systématique</a:t>
            </a:r>
            <a:r>
              <a:rPr lang="fr-FR" sz="2800" dirty="0">
                <a:sym typeface="Wingdings" pitchFamily="2" charset="2"/>
              </a:rPr>
              <a:t> pour 	rechercher une </a:t>
            </a:r>
            <a:r>
              <a:rPr lang="fr-FR" sz="2800" b="1" dirty="0">
                <a:sym typeface="Wingdings" pitchFamily="2" charset="2"/>
              </a:rPr>
              <a:t>TVS extensive à la veine fémorale 				</a:t>
            </a:r>
            <a:r>
              <a:rPr lang="fr-FR" sz="2800" dirty="0">
                <a:sym typeface="Wingdings" pitchFamily="2" charset="2"/>
              </a:rPr>
              <a:t>(rare, = équivalent de TVP)</a:t>
            </a:r>
            <a:br>
              <a:rPr lang="fr-FR" sz="2800" dirty="0">
                <a:sym typeface="Wingdings" pitchFamily="2" charset="2"/>
              </a:rPr>
            </a:br>
            <a:r>
              <a:rPr lang="fr-FR" sz="2800" b="1" dirty="0">
                <a:solidFill>
                  <a:schemeClr val="accent6"/>
                </a:solidFill>
                <a:sym typeface="Wingdings" pitchFamily="2" charset="2"/>
              </a:rPr>
              <a:t/>
            </a:r>
            <a:br>
              <a:rPr lang="fr-FR" sz="2800" b="1" dirty="0">
                <a:solidFill>
                  <a:schemeClr val="accent6"/>
                </a:solidFill>
                <a:sym typeface="Wingdings" pitchFamily="2" charset="2"/>
              </a:rPr>
            </a:br>
            <a:r>
              <a:rPr lang="fr-FR" sz="2800" b="1" dirty="0">
                <a:solidFill>
                  <a:schemeClr val="accent6"/>
                </a:solidFill>
                <a:sym typeface="Wingdings" pitchFamily="2" charset="2"/>
              </a:rPr>
              <a:t>2. Hémorragie / Rupture de Varice</a:t>
            </a:r>
            <a:r>
              <a:rPr lang="fr-FR" sz="2800" dirty="0">
                <a:sym typeface="Wingdings" pitchFamily="2" charset="2"/>
              </a:rPr>
              <a:t/>
            </a:r>
            <a:br>
              <a:rPr lang="fr-FR" sz="2800" dirty="0">
                <a:sym typeface="Wingdings" pitchFamily="2" charset="2"/>
              </a:rPr>
            </a:br>
            <a:r>
              <a:rPr lang="fr-FR" sz="2800" dirty="0">
                <a:sym typeface="Wingdings" pitchFamily="2" charset="2"/>
              </a:rPr>
              <a:t>	= peu risquée même si parfois impressionnante… </a:t>
            </a:r>
            <a:br>
              <a:rPr lang="fr-FR" sz="2800" dirty="0">
                <a:sym typeface="Wingdings" pitchFamily="2" charset="2"/>
              </a:rPr>
            </a:br>
            <a:r>
              <a:rPr lang="fr-FR" sz="2800" dirty="0">
                <a:sym typeface="Wingdings" pitchFamily="2" charset="2"/>
              </a:rPr>
              <a:t>	 Traitement = surélévation + compression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us-titre 2"/>
          <p:cNvSpPr txBox="1">
            <a:spLocks/>
          </p:cNvSpPr>
          <p:nvPr/>
        </p:nvSpPr>
        <p:spPr>
          <a:xfrm>
            <a:off x="8100392" y="0"/>
            <a:ext cx="1043608" cy="3326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9E757597-B785-425E-B0B4-50CC2688A02E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</a:t>
            </a:fld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7236296" y="6049589"/>
            <a:ext cx="169218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Chirurgie vasculaire</a:t>
            </a:r>
            <a:br>
              <a:rPr lang="fr-FR" sz="1400" b="1" dirty="0">
                <a:solidFill>
                  <a:schemeClr val="accent6"/>
                </a:solidFill>
              </a:rPr>
            </a:br>
            <a:r>
              <a:rPr lang="fr-FR" sz="1400" dirty="0"/>
              <a:t>30/11/2021</a:t>
            </a:r>
            <a:endParaRPr lang="fr-FR" sz="1400" b="1" dirty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 </a:t>
            </a: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9979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302840" y="116632"/>
            <a:ext cx="8229600" cy="792088"/>
          </a:xfrm>
        </p:spPr>
        <p:txBody>
          <a:bodyPr>
            <a:normAutofit/>
          </a:bodyPr>
          <a:lstStyle/>
          <a:p>
            <a:pPr algn="l"/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VARICES, IVC (3.) : Complications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4294967295"/>
          </p:nvPr>
        </p:nvSpPr>
        <p:spPr>
          <a:xfrm>
            <a:off x="302840" y="1052737"/>
            <a:ext cx="8311952" cy="4536504"/>
          </a:xfrm>
          <a:prstGeom prst="rect">
            <a:avLst/>
          </a:prstGeom>
        </p:spPr>
        <p:txBody>
          <a:bodyPr/>
          <a:lstStyle/>
          <a:p>
            <a:r>
              <a:rPr lang="fr-FR" sz="2800" b="1" dirty="0"/>
              <a:t>Complications chroniques des Varices </a:t>
            </a:r>
            <a:br>
              <a:rPr lang="fr-FR" sz="2800" b="1" dirty="0"/>
            </a:br>
            <a:r>
              <a:rPr lang="fr-FR" sz="2800" b="1" dirty="0"/>
              <a:t/>
            </a:r>
            <a:br>
              <a:rPr lang="fr-FR" sz="2800" b="1" dirty="0"/>
            </a:br>
            <a:r>
              <a:rPr lang="fr-FR" sz="2800" b="1" dirty="0">
                <a:sym typeface="Wingdings" pitchFamily="2" charset="2"/>
              </a:rPr>
              <a:t></a:t>
            </a:r>
            <a:r>
              <a:rPr lang="fr-FR" sz="2800" dirty="0"/>
              <a:t> Complications cutanées causées par la stase veineuse. </a:t>
            </a:r>
            <a:r>
              <a:rPr lang="fr-FR" sz="2800" i="1" dirty="0"/>
              <a:t>(voir Clinique)</a:t>
            </a:r>
            <a:r>
              <a:rPr lang="fr-FR" sz="2800" dirty="0"/>
              <a:t/>
            </a:r>
            <a:br>
              <a:rPr lang="fr-FR" sz="2800" dirty="0"/>
            </a:br>
            <a:r>
              <a:rPr lang="fr-FR" sz="2800" dirty="0"/>
              <a:t/>
            </a:r>
            <a:br>
              <a:rPr lang="fr-FR" sz="2800" dirty="0"/>
            </a:br>
            <a:r>
              <a:rPr lang="fr-FR" sz="2800" dirty="0">
                <a:sym typeface="Wingdings" pitchFamily="2" charset="2"/>
              </a:rPr>
              <a:t> </a:t>
            </a:r>
            <a:r>
              <a:rPr lang="fr-FR" sz="2800" dirty="0"/>
              <a:t>Stade ultime = </a:t>
            </a:r>
            <a:r>
              <a:rPr lang="fr-FR" sz="2800" b="1" dirty="0"/>
              <a:t>Ulcère veineux</a:t>
            </a:r>
            <a:r>
              <a:rPr lang="fr-FR" sz="2800" dirty="0"/>
              <a:t/>
            </a:r>
            <a:br>
              <a:rPr lang="fr-FR" sz="2800" dirty="0"/>
            </a:br>
            <a:r>
              <a:rPr lang="fr-FR" sz="2800" b="1" dirty="0">
                <a:solidFill>
                  <a:schemeClr val="accent6"/>
                </a:solidFill>
              </a:rPr>
              <a:t/>
            </a:r>
            <a:br>
              <a:rPr lang="fr-FR" sz="2800" b="1" dirty="0">
                <a:solidFill>
                  <a:schemeClr val="accent6"/>
                </a:solidFill>
              </a:rPr>
            </a:br>
            <a:endParaRPr lang="fr-FR" sz="2800" dirty="0">
              <a:sym typeface="Wingdings" pitchFamily="2" charset="2"/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us-titre 2"/>
          <p:cNvSpPr txBox="1">
            <a:spLocks/>
          </p:cNvSpPr>
          <p:nvPr/>
        </p:nvSpPr>
        <p:spPr>
          <a:xfrm>
            <a:off x="8100392" y="0"/>
            <a:ext cx="1043608" cy="3326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9E757597-B785-425E-B0B4-50CC2688A02E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54</a:t>
            </a:fld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7236296" y="6049589"/>
            <a:ext cx="169218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Chirurgie vasculaire</a:t>
            </a:r>
            <a:br>
              <a:rPr lang="fr-FR" sz="1400" b="1" dirty="0">
                <a:solidFill>
                  <a:schemeClr val="accent6"/>
                </a:solidFill>
              </a:rPr>
            </a:br>
            <a:r>
              <a:rPr lang="fr-FR" sz="1400" dirty="0"/>
              <a:t>30/11/2021</a:t>
            </a:r>
            <a:endParaRPr lang="fr-FR" sz="1400" b="1" dirty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 </a:t>
            </a: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9460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51520" y="116632"/>
            <a:ext cx="8229600" cy="792088"/>
          </a:xfrm>
        </p:spPr>
        <p:txBody>
          <a:bodyPr>
            <a:normAutofit/>
          </a:bodyPr>
          <a:lstStyle/>
          <a:p>
            <a:pPr algn="l"/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POINTS IMPORTANTS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1115616" y="1484784"/>
            <a:ext cx="7499176" cy="4104456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25A79B"/>
              </a:buClr>
            </a:pPr>
            <a:r>
              <a:rPr lang="fr-FR" sz="2800" u="sng" dirty="0"/>
              <a:t>Point</a:t>
            </a:r>
            <a:r>
              <a:rPr lang="fr-FR" u="sng" dirty="0"/>
              <a:t> 1  : </a:t>
            </a:r>
            <a:r>
              <a:rPr lang="fr-FR" sz="2800" dirty="0"/>
              <a:t>différencier</a:t>
            </a:r>
            <a:r>
              <a:rPr lang="fr-FR" sz="2800" b="1" dirty="0"/>
              <a:t> varices primitives et secondaires</a:t>
            </a:r>
            <a:r>
              <a:rPr lang="fr-FR" sz="2800" dirty="0"/>
              <a:t/>
            </a:r>
            <a:br>
              <a:rPr lang="fr-FR" sz="2800" dirty="0"/>
            </a:br>
            <a:endParaRPr lang="fr-FR" sz="2800" dirty="0"/>
          </a:p>
          <a:p>
            <a:pPr>
              <a:buClr>
                <a:srgbClr val="25A79B"/>
              </a:buClr>
            </a:pPr>
            <a:r>
              <a:rPr lang="fr-FR" sz="2800" u="sng" dirty="0"/>
              <a:t>Point 2 : </a:t>
            </a:r>
            <a:r>
              <a:rPr lang="fr-FR" sz="2800" dirty="0"/>
              <a:t>avant de « sacrifier » la grande veine saphène, </a:t>
            </a:r>
            <a:r>
              <a:rPr lang="fr-FR" sz="2800" b="1" dirty="0"/>
              <a:t>vérifier l’absence d’artériopathie </a:t>
            </a:r>
            <a:r>
              <a:rPr lang="fr-FR" sz="2800" dirty="0"/>
              <a:t>qui pourrait nécessiter ultérieurement un pontage distal.</a:t>
            </a:r>
          </a:p>
          <a:p>
            <a:endParaRPr lang="fr-FR" dirty="0">
              <a:solidFill>
                <a:schemeClr val="accent6"/>
              </a:solidFill>
            </a:endParaRPr>
          </a:p>
        </p:txBody>
      </p:sp>
      <p:cxnSp>
        <p:nvCxnSpPr>
          <p:cNvPr id="9" name="Connecteur droit 8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ous-titre 2"/>
          <p:cNvSpPr txBox="1">
            <a:spLocks/>
          </p:cNvSpPr>
          <p:nvPr/>
        </p:nvSpPr>
        <p:spPr>
          <a:xfrm>
            <a:off x="8100392" y="0"/>
            <a:ext cx="1043608" cy="3326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CF2ABF6C-3EF3-48EB-A0A9-F820BA1960B7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55</a:t>
            </a:fld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7236296" y="6049589"/>
            <a:ext cx="169218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Chirurgie vasculaire</a:t>
            </a:r>
            <a:br>
              <a:rPr lang="fr-FR" sz="1400" b="1" dirty="0">
                <a:solidFill>
                  <a:schemeClr val="accent6"/>
                </a:solidFill>
              </a:rPr>
            </a:br>
            <a:r>
              <a:rPr lang="fr-FR" sz="1400" dirty="0"/>
              <a:t>30/11/2021</a:t>
            </a:r>
            <a:endParaRPr lang="fr-FR" sz="1400" b="1" dirty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 </a:t>
            </a: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1381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1560" y="1988840"/>
            <a:ext cx="828092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fr-FR" dirty="0"/>
              <a:t>Primitive ou secondaire ?</a:t>
            </a:r>
          </a:p>
          <a:p>
            <a:pPr marL="342900" lvl="0" indent="-342900">
              <a:buFont typeface="+mj-lt"/>
              <a:buAutoNum type="arabicPeriod"/>
            </a:pPr>
            <a:r>
              <a:rPr lang="fr-FR" dirty="0"/>
              <a:t>Bilan par écho doppler veine superficielle / profonde / perforante</a:t>
            </a:r>
          </a:p>
          <a:p>
            <a:pPr marL="342900" lvl="0" indent="-342900">
              <a:buFont typeface="+mj-lt"/>
              <a:buAutoNum type="arabicPeriod"/>
            </a:pPr>
            <a:r>
              <a:rPr lang="fr-FR" dirty="0"/>
              <a:t>Complications :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fr-FR" dirty="0"/>
              <a:t>Rupture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fr-FR" dirty="0"/>
              <a:t>Thrombose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fr-FR" dirty="0"/>
              <a:t>Cutanée (eczéma, dermite, hypodermite)</a:t>
            </a:r>
          </a:p>
          <a:p>
            <a:pPr marL="342900" lvl="0" indent="-342900">
              <a:buFont typeface="+mj-lt"/>
              <a:buAutoNum type="arabicPeriod"/>
            </a:pPr>
            <a:r>
              <a:rPr lang="fr-FR" dirty="0"/>
              <a:t>Ulcère par incompétence GVS :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fr-FR" dirty="0"/>
              <a:t> contention pour guérir l’ulcère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fr-FR" dirty="0"/>
              <a:t> chirurgie pour éviter la récidive.</a:t>
            </a:r>
          </a:p>
          <a:p>
            <a:pPr marL="342900" lvl="0" indent="-342900">
              <a:buFont typeface="+mj-lt"/>
              <a:buAutoNum type="arabicPeriod"/>
            </a:pPr>
            <a:r>
              <a:rPr lang="fr-FR" dirty="0"/>
              <a:t>Mesure de l’IPS et  étude facteur de risque :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fr-FR" dirty="0"/>
              <a:t> GVS ( = matériel de pontage =&gt;ne pas le supprimer sans réfléchir)</a:t>
            </a:r>
          </a:p>
          <a:p>
            <a:pPr marL="342900" lvl="0" indent="-342900">
              <a:buFont typeface="+mj-lt"/>
              <a:buAutoNum type="arabicPeriod"/>
            </a:pPr>
            <a:r>
              <a:rPr lang="fr-FR" dirty="0"/>
              <a:t>Incontinence GVS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fr-FR" dirty="0"/>
              <a:t>Tt par éveinage ou </a:t>
            </a:r>
            <a:r>
              <a:rPr lang="fr-FR" dirty="0" err="1"/>
              <a:t>endovasculaire</a:t>
            </a:r>
            <a:r>
              <a:rPr lang="fr-FR" dirty="0"/>
              <a:t> (haute fréquence, laser)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115616" y="916688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POINTS IMPORTANTS</a:t>
            </a:r>
          </a:p>
        </p:txBody>
      </p:sp>
      <p:sp>
        <p:nvSpPr>
          <p:cNvPr id="6" name="Rectangle 5"/>
          <p:cNvSpPr/>
          <p:nvPr/>
        </p:nvSpPr>
        <p:spPr>
          <a:xfrm>
            <a:off x="8725296" y="0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fr-FR" dirty="0"/>
              <a:t>49</a:t>
            </a:r>
            <a:endParaRPr lang="fr-FR" b="1" dirty="0">
              <a:solidFill>
                <a:schemeClr val="accent6"/>
              </a:solidFill>
            </a:endParaRP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7236296" y="6049589"/>
            <a:ext cx="169218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Chirurgie vasculaire</a:t>
            </a:r>
            <a:br>
              <a:rPr lang="fr-FR" sz="1400" b="1" dirty="0">
                <a:solidFill>
                  <a:schemeClr val="accent6"/>
                </a:solidFill>
              </a:rPr>
            </a:br>
            <a:r>
              <a:rPr lang="fr-FR" sz="1400" dirty="0"/>
              <a:t>30/11/2021</a:t>
            </a:r>
            <a:endParaRPr lang="fr-FR" sz="1400" b="1" dirty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 </a:t>
            </a: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7293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title" idx="4294967295"/>
          </p:nvPr>
        </p:nvSpPr>
        <p:spPr>
          <a:xfrm>
            <a:off x="806896" y="116632"/>
            <a:ext cx="5853336" cy="792088"/>
          </a:xfrm>
        </p:spPr>
        <p:txBody>
          <a:bodyPr>
            <a:normAutofit/>
          </a:bodyPr>
          <a:lstStyle/>
          <a:p>
            <a:pPr algn="l"/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MOTS EN ANGLAIS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idx="4294967295"/>
          </p:nvPr>
        </p:nvSpPr>
        <p:spPr>
          <a:xfrm>
            <a:off x="1115616" y="1484784"/>
            <a:ext cx="7499176" cy="4104456"/>
          </a:xfrm>
          <a:prstGeom prst="rect">
            <a:avLst/>
          </a:prstGeom>
        </p:spPr>
        <p:txBody>
          <a:bodyPr/>
          <a:lstStyle/>
          <a:p>
            <a:pPr>
              <a:buClr>
                <a:schemeClr val="accent6"/>
              </a:buClr>
              <a:buFont typeface="Courier New" pitchFamily="49" charset="0"/>
              <a:buChar char="o"/>
            </a:pPr>
            <a:r>
              <a:rPr lang="fr-FR" sz="2800" dirty="0"/>
              <a:t>Word 1: </a:t>
            </a:r>
            <a:r>
              <a:rPr lang="fr-FR" sz="2800" dirty="0" err="1"/>
              <a:t>varicose</a:t>
            </a:r>
            <a:r>
              <a:rPr lang="fr-FR" sz="2800" dirty="0"/>
              <a:t> </a:t>
            </a:r>
            <a:r>
              <a:rPr lang="fr-FR" sz="2800" dirty="0" err="1"/>
              <a:t>veins</a:t>
            </a:r>
            <a:r>
              <a:rPr lang="fr-FR" sz="2800" dirty="0"/>
              <a:t>. Great </a:t>
            </a:r>
            <a:r>
              <a:rPr lang="fr-FR" sz="2800" dirty="0" err="1"/>
              <a:t>saphenous</a:t>
            </a:r>
            <a:r>
              <a:rPr lang="fr-FR" sz="2800" dirty="0"/>
              <a:t> </a:t>
            </a:r>
            <a:r>
              <a:rPr lang="fr-FR" sz="2800" dirty="0" err="1"/>
              <a:t>vein</a:t>
            </a:r>
            <a:r>
              <a:rPr lang="fr-FR" sz="2800" dirty="0"/>
              <a:t>, Small </a:t>
            </a:r>
            <a:r>
              <a:rPr lang="fr-FR" sz="2800" dirty="0" err="1"/>
              <a:t>saphenous</a:t>
            </a:r>
            <a:r>
              <a:rPr lang="fr-FR" sz="2800" dirty="0"/>
              <a:t> </a:t>
            </a:r>
            <a:r>
              <a:rPr lang="fr-FR" sz="2800" dirty="0" err="1"/>
              <a:t>vein</a:t>
            </a:r>
            <a:endParaRPr lang="fr-FR" sz="2800" dirty="0"/>
          </a:p>
          <a:p>
            <a:pPr>
              <a:buClr>
                <a:schemeClr val="accent6"/>
              </a:buClr>
              <a:buFont typeface="Courier New" pitchFamily="49" charset="0"/>
              <a:buChar char="o"/>
            </a:pPr>
            <a:r>
              <a:rPr lang="fr-FR" sz="2800" dirty="0"/>
              <a:t>Word 2: </a:t>
            </a:r>
            <a:r>
              <a:rPr lang="fr-FR" sz="2800" dirty="0" err="1"/>
              <a:t>venous</a:t>
            </a:r>
            <a:r>
              <a:rPr lang="fr-FR" sz="2800" dirty="0"/>
              <a:t> </a:t>
            </a:r>
            <a:r>
              <a:rPr lang="fr-FR" sz="2800" dirty="0" err="1"/>
              <a:t>ulcers</a:t>
            </a:r>
            <a:endParaRPr lang="fr-FR" sz="2800" dirty="0"/>
          </a:p>
          <a:p>
            <a:pPr>
              <a:buClr>
                <a:schemeClr val="accent6"/>
              </a:buClr>
              <a:buFont typeface="Courier New" pitchFamily="49" charset="0"/>
              <a:buChar char="o"/>
            </a:pPr>
            <a:endParaRPr lang="fr-FR" sz="2800" dirty="0"/>
          </a:p>
        </p:txBody>
      </p:sp>
      <p:cxnSp>
        <p:nvCxnSpPr>
          <p:cNvPr id="13" name="Connecteur droit 12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D:\Donnée 2\Monique\Appels à projets 2012-2013\Diaporama LYON EST\-dico-fond-anglai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99" y="309822"/>
            <a:ext cx="390377" cy="38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ous-titre 2"/>
          <p:cNvSpPr txBox="1">
            <a:spLocks/>
          </p:cNvSpPr>
          <p:nvPr/>
        </p:nvSpPr>
        <p:spPr>
          <a:xfrm>
            <a:off x="8100392" y="0"/>
            <a:ext cx="1043608" cy="3326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9F83934D-E39B-453A-86D4-69D68387D0B2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57</a:t>
            </a:fld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7236296" y="6049589"/>
            <a:ext cx="169218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Chirurgie vasculaire</a:t>
            </a:r>
            <a:br>
              <a:rPr lang="fr-FR" sz="1400" b="1" dirty="0">
                <a:solidFill>
                  <a:schemeClr val="accent6"/>
                </a:solidFill>
              </a:rPr>
            </a:br>
            <a:r>
              <a:rPr lang="fr-FR" sz="1400" dirty="0"/>
              <a:t>30/11/2021</a:t>
            </a:r>
            <a:endParaRPr lang="fr-FR" sz="1400" b="1" dirty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 </a:t>
            </a: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3345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302840" y="116632"/>
            <a:ext cx="8229600" cy="792088"/>
          </a:xfrm>
        </p:spPr>
        <p:txBody>
          <a:bodyPr>
            <a:normAutofit/>
          </a:bodyPr>
          <a:lstStyle/>
          <a:p>
            <a:pPr algn="l"/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REFERENCES</a:t>
            </a:r>
            <a:r>
              <a:rPr lang="fr-FR" sz="3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4294967295"/>
          </p:nvPr>
        </p:nvSpPr>
        <p:spPr>
          <a:xfrm>
            <a:off x="1115616" y="1484784"/>
            <a:ext cx="7499176" cy="4104456"/>
          </a:xfrm>
          <a:prstGeom prst="rect">
            <a:avLst/>
          </a:prstGeom>
        </p:spPr>
        <p:txBody>
          <a:bodyPr/>
          <a:lstStyle/>
          <a:p>
            <a:pPr>
              <a:buClr>
                <a:schemeClr val="accent6"/>
              </a:buClr>
              <a:buFont typeface="Courier New" pitchFamily="49" charset="0"/>
              <a:buChar char="o"/>
            </a:pPr>
            <a:r>
              <a:rPr lang="fr-FR" sz="2800" dirty="0"/>
              <a:t>Liste des références de l’enseignement du jour</a:t>
            </a:r>
          </a:p>
          <a:p>
            <a:pPr marL="609600" indent="-609600">
              <a:buClr>
                <a:srgbClr val="F79646"/>
              </a:buClr>
              <a:buFont typeface="Courier New" pitchFamily="49" charset="0"/>
              <a:buChar char="o"/>
            </a:pPr>
            <a:r>
              <a:rPr lang="fr-FR" sz="2800" b="1" dirty="0"/>
              <a:t>Site Officiel du Collège des Enseignants de Médecine Vasculaire</a:t>
            </a:r>
            <a:r>
              <a:rPr lang="fr-FR" sz="2800" dirty="0"/>
              <a:t> : </a:t>
            </a:r>
          </a:p>
          <a:p>
            <a:pPr marL="609600" indent="-609600">
              <a:buClr>
                <a:srgbClr val="F79646"/>
              </a:buClr>
              <a:buNone/>
            </a:pPr>
            <a:r>
              <a:rPr lang="fr-FR" sz="2800" dirty="0"/>
              <a:t>          </a:t>
            </a:r>
            <a:r>
              <a:rPr lang="fr-FR" sz="2800" dirty="0">
                <a:hlinkClick r:id="rId2"/>
              </a:rPr>
              <a:t>http://www.angioweb.fr/</a:t>
            </a:r>
            <a:endParaRPr lang="fr-FR" sz="2800" dirty="0"/>
          </a:p>
          <a:p>
            <a:pPr>
              <a:buClr>
                <a:schemeClr val="accent6"/>
              </a:buClr>
              <a:buFont typeface="Courier New" pitchFamily="49" charset="0"/>
              <a:buChar char="o"/>
            </a:pPr>
            <a:endParaRPr lang="fr-FR" sz="2800" dirty="0"/>
          </a:p>
        </p:txBody>
      </p:sp>
      <p:cxnSp>
        <p:nvCxnSpPr>
          <p:cNvPr id="7" name="Connecteur droit 6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ous-titre 2"/>
          <p:cNvSpPr txBox="1">
            <a:spLocks/>
          </p:cNvSpPr>
          <p:nvPr/>
        </p:nvSpPr>
        <p:spPr>
          <a:xfrm>
            <a:off x="8388424" y="0"/>
            <a:ext cx="755576" cy="3326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8100392" y="0"/>
            <a:ext cx="1043608" cy="3326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206CEE8E-7487-4499-8B24-19A628475C80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58</a:t>
            </a:fld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7236296" y="6049589"/>
            <a:ext cx="169218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Chirurgie vasculaire</a:t>
            </a:r>
            <a:br>
              <a:rPr lang="fr-FR" sz="1400" b="1" dirty="0">
                <a:solidFill>
                  <a:schemeClr val="accent6"/>
                </a:solidFill>
              </a:rPr>
            </a:br>
            <a:r>
              <a:rPr lang="fr-FR" sz="1400" dirty="0"/>
              <a:t>30/11/2021</a:t>
            </a:r>
            <a:endParaRPr lang="fr-FR" sz="1400" b="1" dirty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 </a:t>
            </a: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0884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9" t="9107" r="7910" b="7357"/>
          <a:stretch/>
        </p:blipFill>
        <p:spPr bwMode="auto">
          <a:xfrm>
            <a:off x="1043608" y="116632"/>
            <a:ext cx="7257036" cy="5959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ous-titre 2"/>
          <p:cNvSpPr txBox="1">
            <a:spLocks/>
          </p:cNvSpPr>
          <p:nvPr/>
        </p:nvSpPr>
        <p:spPr>
          <a:xfrm>
            <a:off x="8100392" y="0"/>
            <a:ext cx="1043608" cy="3326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52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324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302840" y="116632"/>
            <a:ext cx="8229600" cy="792088"/>
          </a:xfrm>
        </p:spPr>
        <p:txBody>
          <a:bodyPr>
            <a:normAutofit/>
          </a:bodyPr>
          <a:lstStyle/>
          <a:p>
            <a:pPr algn="l"/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VARICES, IVC (1.B.) : Anatomie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4294967295"/>
          </p:nvPr>
        </p:nvSpPr>
        <p:spPr>
          <a:xfrm>
            <a:off x="251520" y="1484784"/>
            <a:ext cx="4824536" cy="4104456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25A79B"/>
              </a:buClr>
            </a:pPr>
            <a:r>
              <a:rPr lang="fr-FR" sz="2800" b="1" u="sng" dirty="0"/>
              <a:t>Anatomie veineuse :</a:t>
            </a:r>
            <a:r>
              <a:rPr lang="fr-FR" sz="2800" dirty="0"/>
              <a:t/>
            </a:r>
            <a:br>
              <a:rPr lang="fr-FR" sz="2800" dirty="0"/>
            </a:br>
            <a:r>
              <a:rPr lang="fr-FR" sz="2800" dirty="0"/>
              <a:t/>
            </a:r>
            <a:br>
              <a:rPr lang="fr-FR" sz="2800" dirty="0"/>
            </a:br>
            <a:r>
              <a:rPr lang="fr-FR" sz="2800" dirty="0"/>
              <a:t>= Un système </a:t>
            </a:r>
            <a:r>
              <a:rPr lang="fr-FR" sz="2800" b="1" dirty="0"/>
              <a:t>profond, </a:t>
            </a:r>
            <a:r>
              <a:rPr lang="fr-FR" sz="2800" dirty="0"/>
              <a:t/>
            </a:r>
            <a:br>
              <a:rPr lang="fr-FR" sz="2800" dirty="0"/>
            </a:br>
            <a:r>
              <a:rPr lang="fr-FR" sz="2800" dirty="0"/>
              <a:t>un système </a:t>
            </a:r>
            <a:r>
              <a:rPr lang="fr-FR" sz="2800" b="1" dirty="0"/>
              <a:t>superficiel, </a:t>
            </a:r>
            <a:r>
              <a:rPr lang="fr-FR" sz="2800" dirty="0"/>
              <a:t/>
            </a:r>
            <a:br>
              <a:rPr lang="fr-FR" sz="2800" dirty="0"/>
            </a:br>
            <a:r>
              <a:rPr lang="fr-FR" sz="2800" dirty="0"/>
              <a:t>et des </a:t>
            </a:r>
            <a:r>
              <a:rPr lang="fr-FR" sz="2800" b="1" dirty="0"/>
              <a:t>perforantes</a:t>
            </a:r>
          </a:p>
          <a:p>
            <a:pPr marL="0" indent="0">
              <a:buNone/>
            </a:pPr>
            <a:endParaRPr lang="fr-FR" dirty="0">
              <a:solidFill>
                <a:schemeClr val="accent6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us-titre 2"/>
          <p:cNvSpPr txBox="1">
            <a:spLocks/>
          </p:cNvSpPr>
          <p:nvPr/>
        </p:nvSpPr>
        <p:spPr>
          <a:xfrm>
            <a:off x="8100392" y="0"/>
            <a:ext cx="1043608" cy="3326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084967C2-B338-47B6-AD84-8B47F4C449B8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</a:t>
            </a:fld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2080" y="932626"/>
            <a:ext cx="3497262" cy="5257800"/>
          </a:xfrm>
          <a:prstGeom prst="rect">
            <a:avLst/>
          </a:prstGeom>
          <a:noFill/>
        </p:spPr>
      </p:pic>
      <p:sp>
        <p:nvSpPr>
          <p:cNvPr id="11" name="Sous-titre 2"/>
          <p:cNvSpPr txBox="1">
            <a:spLocks/>
          </p:cNvSpPr>
          <p:nvPr/>
        </p:nvSpPr>
        <p:spPr>
          <a:xfrm>
            <a:off x="7254298" y="6304184"/>
            <a:ext cx="169218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Chirurgie vasculaire</a:t>
            </a:r>
            <a:br>
              <a:rPr lang="fr-FR" sz="1400" b="1" dirty="0">
                <a:solidFill>
                  <a:schemeClr val="accent6"/>
                </a:solidFill>
              </a:rPr>
            </a:br>
            <a:r>
              <a:rPr lang="fr-FR" sz="1400" dirty="0"/>
              <a:t>30/11/2021</a:t>
            </a:r>
            <a:endParaRPr lang="fr-FR" sz="1400" b="1" dirty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 </a:t>
            </a: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D660692-FA7A-F346-8E98-B1A84BCCD198}"/>
              </a:ext>
            </a:extLst>
          </p:cNvPr>
          <p:cNvSpPr/>
          <p:nvPr/>
        </p:nvSpPr>
        <p:spPr>
          <a:xfrm>
            <a:off x="5239196" y="926250"/>
            <a:ext cx="1152128" cy="64807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Système profond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7F3A481-67CC-A542-84EC-C084BF8A9579}"/>
              </a:ext>
            </a:extLst>
          </p:cNvPr>
          <p:cNvSpPr/>
          <p:nvPr/>
        </p:nvSpPr>
        <p:spPr>
          <a:xfrm>
            <a:off x="7740736" y="872716"/>
            <a:ext cx="1316832" cy="64807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Système superficiel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1E15985-023B-654D-9E99-E184BA2E3C2A}"/>
              </a:ext>
            </a:extLst>
          </p:cNvPr>
          <p:cNvSpPr/>
          <p:nvPr/>
        </p:nvSpPr>
        <p:spPr>
          <a:xfrm>
            <a:off x="4499992" y="4005064"/>
            <a:ext cx="1368152" cy="36004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Perforantes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14C28B6-96C1-6B46-A497-A44D167725BF}"/>
              </a:ext>
            </a:extLst>
          </p:cNvPr>
          <p:cNvCxnSpPr>
            <a:cxnSpLocks/>
          </p:cNvCxnSpPr>
          <p:nvPr/>
        </p:nvCxnSpPr>
        <p:spPr>
          <a:xfrm flipV="1">
            <a:off x="5868144" y="2564904"/>
            <a:ext cx="936104" cy="16201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39475E2-0D32-A54B-8094-53BC7E92AD62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5868144" y="3561526"/>
            <a:ext cx="1172567" cy="6235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30A4414-07D3-FB47-85C2-41B2A311BDFB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5868144" y="4185084"/>
            <a:ext cx="1080120" cy="4680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85688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2663788" y="1412776"/>
            <a:ext cx="4104456" cy="792088"/>
          </a:xfrm>
        </p:spPr>
        <p:txBody>
          <a:bodyPr>
            <a:normAutofit/>
          </a:bodyPr>
          <a:lstStyle/>
          <a:p>
            <a:r>
              <a:rPr lang="fr-FR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 questions ?</a:t>
            </a: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2241191" y="4725144"/>
            <a:ext cx="4896544" cy="1280494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fr-FR" sz="2400" b="1" dirty="0">
                <a:solidFill>
                  <a:schemeClr val="accent6"/>
                </a:solidFill>
              </a:rPr>
              <a:t>Chirurgie vasculaire </a:t>
            </a:r>
          </a:p>
          <a:p>
            <a:pPr algn="ctr">
              <a:buNone/>
            </a:pPr>
            <a:r>
              <a:rPr lang="fr-FR" sz="2400" b="1" dirty="0">
                <a:solidFill>
                  <a:schemeClr val="accent6"/>
                </a:solidFill>
              </a:rPr>
              <a:t>Hospices civils de Lyon</a:t>
            </a:r>
          </a:p>
          <a:p>
            <a:pPr algn="ctr">
              <a:buNone/>
            </a:pPr>
            <a:r>
              <a:rPr lang="fr-FR" sz="2000" smtClean="0"/>
              <a:t>14</a:t>
            </a:r>
            <a:r>
              <a:rPr lang="fr-FR" sz="2000" smtClean="0"/>
              <a:t>/11/2022</a:t>
            </a:r>
            <a:endParaRPr lang="fr-FR" sz="2000" b="1" dirty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 </a:t>
            </a: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862215" y="2386623"/>
            <a:ext cx="55446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Dr DELLA SCHIAVA Nellie</a:t>
            </a:r>
          </a:p>
          <a:p>
            <a:pPr algn="ctr"/>
            <a:r>
              <a:rPr lang="fr-FR" sz="3200" dirty="0">
                <a:hlinkClick r:id="rId3"/>
              </a:rPr>
              <a:t>nellie.della-schiava@chu-lyon.fr</a:t>
            </a:r>
            <a:endParaRPr lang="fr-FR" sz="3200" dirty="0"/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8100392" y="0"/>
            <a:ext cx="1043608" cy="3326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362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302840" y="116632"/>
            <a:ext cx="8229600" cy="792088"/>
          </a:xfrm>
        </p:spPr>
        <p:txBody>
          <a:bodyPr>
            <a:normAutofit/>
          </a:bodyPr>
          <a:lstStyle/>
          <a:p>
            <a:pPr algn="l"/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VARICES, IVC (1.B.) : Anatomie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4294967295"/>
          </p:nvPr>
        </p:nvSpPr>
        <p:spPr>
          <a:xfrm>
            <a:off x="601216" y="1484784"/>
            <a:ext cx="4546848" cy="4104456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25A79B"/>
              </a:buClr>
            </a:pPr>
            <a:r>
              <a:rPr lang="fr-FR" sz="2800" b="1" dirty="0"/>
              <a:t>La grande veine saphène (GVS) </a:t>
            </a:r>
            <a:r>
              <a:rPr lang="fr-FR" sz="2800" dirty="0"/>
              <a:t>se jette dans la </a:t>
            </a:r>
            <a:r>
              <a:rPr lang="fr-FR" sz="2800" b="1" dirty="0"/>
              <a:t>veine fémorale</a:t>
            </a:r>
            <a:r>
              <a:rPr lang="fr-FR" sz="2800" dirty="0"/>
              <a:t> au pli de l’aine (crosse de la saphène)</a:t>
            </a:r>
          </a:p>
          <a:p>
            <a:pPr marL="0" indent="0">
              <a:buNone/>
            </a:pPr>
            <a:endParaRPr lang="fr-FR" dirty="0">
              <a:solidFill>
                <a:schemeClr val="accent6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us-titre 2"/>
          <p:cNvSpPr txBox="1">
            <a:spLocks/>
          </p:cNvSpPr>
          <p:nvPr/>
        </p:nvSpPr>
        <p:spPr>
          <a:xfrm>
            <a:off x="8100392" y="0"/>
            <a:ext cx="1043608" cy="3326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61A6E3CE-8FA7-450F-8686-0679F9FD38D8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</a:t>
            </a:fld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353" y="1484784"/>
            <a:ext cx="3103678" cy="4667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Sous-titre 2"/>
          <p:cNvSpPr txBox="1">
            <a:spLocks/>
          </p:cNvSpPr>
          <p:nvPr/>
        </p:nvSpPr>
        <p:spPr>
          <a:xfrm>
            <a:off x="7254298" y="6161339"/>
            <a:ext cx="169218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Chirurgie vasculaire</a:t>
            </a:r>
            <a:br>
              <a:rPr lang="fr-FR" sz="1400" b="1" dirty="0">
                <a:solidFill>
                  <a:schemeClr val="accent6"/>
                </a:solidFill>
              </a:rPr>
            </a:br>
            <a:r>
              <a:rPr lang="fr-FR" sz="1400" dirty="0"/>
              <a:t>30/11/2021</a:t>
            </a:r>
            <a:endParaRPr lang="fr-FR" sz="1400" b="1" dirty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 </a:t>
            </a: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214DD66-5D3A-6148-9763-56EAC62268A2}"/>
              </a:ext>
            </a:extLst>
          </p:cNvPr>
          <p:cNvSpPr/>
          <p:nvPr/>
        </p:nvSpPr>
        <p:spPr>
          <a:xfrm>
            <a:off x="7659831" y="3429000"/>
            <a:ext cx="728200" cy="33265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GVS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D882CB6-B6BA-0144-9D5A-DB809F0147ED}"/>
              </a:ext>
            </a:extLst>
          </p:cNvPr>
          <p:cNvSpPr/>
          <p:nvPr/>
        </p:nvSpPr>
        <p:spPr>
          <a:xfrm>
            <a:off x="5004048" y="1412776"/>
            <a:ext cx="1087847" cy="62068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Veine fémorale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1EF4655-5371-D349-BE39-715A0F603107}"/>
              </a:ext>
            </a:extLst>
          </p:cNvPr>
          <p:cNvSpPr/>
          <p:nvPr/>
        </p:nvSpPr>
        <p:spPr>
          <a:xfrm>
            <a:off x="7232061" y="1056302"/>
            <a:ext cx="1292259" cy="6206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solidFill>
                  <a:schemeClr val="tx1"/>
                </a:solidFill>
              </a:rPr>
              <a:t>Crosse de la saphène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908568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302840" y="116632"/>
            <a:ext cx="8229600" cy="792088"/>
          </a:xfrm>
        </p:spPr>
        <p:txBody>
          <a:bodyPr>
            <a:normAutofit/>
          </a:bodyPr>
          <a:lstStyle/>
          <a:p>
            <a:pPr algn="l"/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VARICES, IVC (1.B.) : Anatomie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4294967295"/>
          </p:nvPr>
        </p:nvSpPr>
        <p:spPr>
          <a:xfrm>
            <a:off x="359532" y="1556792"/>
            <a:ext cx="5220580" cy="4104456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25A79B"/>
              </a:buClr>
            </a:pPr>
            <a:r>
              <a:rPr lang="fr-FR" sz="2800" dirty="0"/>
              <a:t>Les veines sont</a:t>
            </a:r>
            <a:r>
              <a:rPr lang="fr-FR" sz="2800" b="1" dirty="0"/>
              <a:t> valvulées </a:t>
            </a:r>
            <a:r>
              <a:rPr lang="fr-FR" sz="2800" dirty="0"/>
              <a:t>et la circulation est à </a:t>
            </a:r>
            <a:r>
              <a:rPr lang="fr-FR" sz="2800" b="1" dirty="0">
                <a:solidFill>
                  <a:schemeClr val="accent6"/>
                </a:solidFill>
              </a:rPr>
              <a:t>sens unique </a:t>
            </a:r>
            <a:r>
              <a:rPr lang="fr-FR" sz="2800" b="1" dirty="0"/>
              <a:t/>
            </a:r>
            <a:br>
              <a:rPr lang="fr-FR" sz="2800" b="1" dirty="0"/>
            </a:br>
            <a:r>
              <a:rPr lang="fr-FR" sz="2800" dirty="0"/>
              <a:t>= </a:t>
            </a:r>
            <a:r>
              <a:rPr lang="fr-FR" sz="2800" b="1" dirty="0"/>
              <a:t>du bas vers le haut </a:t>
            </a:r>
            <a:r>
              <a:rPr lang="fr-FR" sz="2800" dirty="0"/>
              <a:t/>
            </a:r>
            <a:br>
              <a:rPr lang="fr-FR" sz="2800" dirty="0"/>
            </a:br>
            <a:r>
              <a:rPr lang="fr-FR" sz="2800" dirty="0"/>
              <a:t>= </a:t>
            </a:r>
            <a:r>
              <a:rPr lang="fr-FR" sz="2800" b="1" dirty="0"/>
              <a:t>de la superficie vers la profondeur. </a:t>
            </a:r>
            <a:r>
              <a:rPr lang="fr-FR" sz="2800" dirty="0"/>
              <a:t/>
            </a:r>
            <a:br>
              <a:rPr lang="fr-FR" sz="2800" dirty="0"/>
            </a:br>
            <a:endParaRPr lang="fr-FR" sz="2800" dirty="0"/>
          </a:p>
          <a:p>
            <a:pPr>
              <a:buClr>
                <a:srgbClr val="25A79B"/>
              </a:buClr>
            </a:pPr>
            <a:r>
              <a:rPr lang="fr-FR" sz="2800" dirty="0"/>
              <a:t>Le système profond </a:t>
            </a:r>
            <a:r>
              <a:rPr lang="fr-FR" sz="2800" b="1" dirty="0"/>
              <a:t>draine </a:t>
            </a:r>
            <a:r>
              <a:rPr lang="fr-FR" sz="2800" b="1" dirty="0">
                <a:solidFill>
                  <a:schemeClr val="accent6"/>
                </a:solidFill>
              </a:rPr>
              <a:t>90% du sang veineux</a:t>
            </a:r>
          </a:p>
          <a:p>
            <a:pPr marL="0" indent="0">
              <a:buNone/>
            </a:pPr>
            <a:endParaRPr lang="fr-FR" dirty="0">
              <a:solidFill>
                <a:schemeClr val="accent6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us-titre 2"/>
          <p:cNvSpPr txBox="1">
            <a:spLocks/>
          </p:cNvSpPr>
          <p:nvPr/>
        </p:nvSpPr>
        <p:spPr>
          <a:xfrm>
            <a:off x="8100392" y="0"/>
            <a:ext cx="1043608" cy="3326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84E889E5-4214-4D48-BC93-7958E131F1BC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</a:t>
            </a:fld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340768"/>
            <a:ext cx="3236528" cy="4868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Sous-titre 2"/>
          <p:cNvSpPr txBox="1">
            <a:spLocks/>
          </p:cNvSpPr>
          <p:nvPr/>
        </p:nvSpPr>
        <p:spPr>
          <a:xfrm>
            <a:off x="7299866" y="6259606"/>
            <a:ext cx="169218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Chirurgie vasculaire</a:t>
            </a:r>
            <a:br>
              <a:rPr lang="fr-FR" sz="1400" b="1" dirty="0">
                <a:solidFill>
                  <a:schemeClr val="accent6"/>
                </a:solidFill>
              </a:rPr>
            </a:br>
            <a:r>
              <a:rPr lang="fr-FR" sz="1400" dirty="0"/>
              <a:t>30/11/2021</a:t>
            </a:r>
            <a:endParaRPr lang="fr-FR" sz="1400" b="1" dirty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 </a:t>
            </a: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AB07D97-DDB2-8C40-8E44-5100DC677835}"/>
              </a:ext>
            </a:extLst>
          </p:cNvPr>
          <p:cNvSpPr/>
          <p:nvPr/>
        </p:nvSpPr>
        <p:spPr>
          <a:xfrm>
            <a:off x="3923928" y="5710944"/>
            <a:ext cx="2588456" cy="6206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solidFill>
                  <a:schemeClr val="tx1"/>
                </a:solidFill>
              </a:rPr>
              <a:t>Sens physiologique de circulation du sang</a:t>
            </a:r>
          </a:p>
        </p:txBody>
      </p:sp>
    </p:spTree>
    <p:extLst>
      <p:ext uri="{BB962C8B-B14F-4D97-AF65-F5344CB8AC3E}">
        <p14:creationId xmlns:p14="http://schemas.microsoft.com/office/powerpoint/2010/main" val="1288445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302840" y="116632"/>
            <a:ext cx="8229600" cy="792088"/>
          </a:xfrm>
        </p:spPr>
        <p:txBody>
          <a:bodyPr>
            <a:normAutofit/>
          </a:bodyPr>
          <a:lstStyle/>
          <a:p>
            <a:pPr algn="l"/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VARICES, IVC (1.B.) : Physiopathologie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4294967295"/>
          </p:nvPr>
        </p:nvSpPr>
        <p:spPr>
          <a:xfrm>
            <a:off x="179512" y="1484784"/>
            <a:ext cx="5040560" cy="4104456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25A79B"/>
              </a:buClr>
            </a:pPr>
            <a:r>
              <a:rPr lang="fr-FR" sz="2800" dirty="0"/>
              <a:t>Les </a:t>
            </a:r>
            <a:r>
              <a:rPr lang="fr-FR" sz="2800" b="1" dirty="0">
                <a:solidFill>
                  <a:schemeClr val="accent6"/>
                </a:solidFill>
              </a:rPr>
              <a:t>Varices primitives </a:t>
            </a:r>
            <a:r>
              <a:rPr lang="fr-FR" sz="2800" dirty="0"/>
              <a:t>sont souvent associées à une </a:t>
            </a:r>
            <a:r>
              <a:rPr lang="fr-FR" sz="2800" b="1" dirty="0"/>
              <a:t>incontinence de la GVS</a:t>
            </a:r>
            <a:r>
              <a:rPr lang="fr-FR" sz="2800" dirty="0"/>
              <a:t/>
            </a:r>
            <a:br>
              <a:rPr lang="fr-FR" sz="2800" dirty="0"/>
            </a:br>
            <a:endParaRPr lang="fr-FR" dirty="0">
              <a:solidFill>
                <a:schemeClr val="accent6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us-titre 2"/>
          <p:cNvSpPr txBox="1">
            <a:spLocks/>
          </p:cNvSpPr>
          <p:nvPr/>
        </p:nvSpPr>
        <p:spPr>
          <a:xfrm>
            <a:off x="8100392" y="0"/>
            <a:ext cx="1043608" cy="3326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44167636-98BA-4E74-A094-DD87573662CA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</a:t>
            </a:fld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663" y="1052736"/>
            <a:ext cx="3257533" cy="4897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Sous-titre 2"/>
          <p:cNvSpPr txBox="1">
            <a:spLocks/>
          </p:cNvSpPr>
          <p:nvPr/>
        </p:nvSpPr>
        <p:spPr>
          <a:xfrm>
            <a:off x="7236296" y="6049589"/>
            <a:ext cx="169218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Chirurgie vasculaire</a:t>
            </a:r>
            <a:br>
              <a:rPr lang="fr-FR" sz="1400" b="1" dirty="0">
                <a:solidFill>
                  <a:schemeClr val="accent6"/>
                </a:solidFill>
              </a:rPr>
            </a:br>
            <a:r>
              <a:rPr lang="fr-FR" sz="1400" dirty="0"/>
              <a:t>30/11/2021</a:t>
            </a:r>
            <a:endParaRPr lang="fr-FR" sz="1400" b="1" dirty="0">
              <a:solidFill>
                <a:schemeClr val="accent6"/>
              </a:solidFill>
            </a:endParaRPr>
          </a:p>
          <a:p>
            <a:pPr marL="0" indent="0" algn="r">
              <a:buNone/>
            </a:pPr>
            <a:r>
              <a:rPr lang="fr-FR" sz="1400" b="1" dirty="0">
                <a:solidFill>
                  <a:schemeClr val="accent6"/>
                </a:solidFill>
              </a:rPr>
              <a:t> </a:t>
            </a: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BC91476-5BF4-BE4E-9B9F-A0C08226C14B}"/>
              </a:ext>
            </a:extLst>
          </p:cNvPr>
          <p:cNvSpPr/>
          <p:nvPr/>
        </p:nvSpPr>
        <p:spPr>
          <a:xfrm>
            <a:off x="7332474" y="898326"/>
            <a:ext cx="1499832" cy="62068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GVS incontinente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4A270B1-F35D-184A-B78E-1D5EA5BF8F3F}"/>
              </a:ext>
            </a:extLst>
          </p:cNvPr>
          <p:cNvCxnSpPr>
            <a:cxnSpLocks/>
          </p:cNvCxnSpPr>
          <p:nvPr/>
        </p:nvCxnSpPr>
        <p:spPr>
          <a:xfrm flipH="1">
            <a:off x="7092280" y="1484784"/>
            <a:ext cx="240194" cy="2880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42D02B9-3532-594F-84D1-EEB1A5F055B6}"/>
              </a:ext>
            </a:extLst>
          </p:cNvPr>
          <p:cNvCxnSpPr>
            <a:cxnSpLocks/>
          </p:cNvCxnSpPr>
          <p:nvPr/>
        </p:nvCxnSpPr>
        <p:spPr>
          <a:xfrm flipH="1" flipV="1">
            <a:off x="8269847" y="3601045"/>
            <a:ext cx="684397" cy="1831905"/>
          </a:xfrm>
          <a:prstGeom prst="straightConnector1">
            <a:avLst/>
          </a:prstGeom>
          <a:ln w="8572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844544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ureau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2677</Words>
  <Application>Microsoft Office PowerPoint</Application>
  <PresentationFormat>Affichage à l'écran (4:3)</PresentationFormat>
  <Paragraphs>514</Paragraphs>
  <Slides>60</Slides>
  <Notes>40</Notes>
  <HiddenSlides>0</HiddenSlides>
  <MMClips>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60</vt:i4>
      </vt:variant>
    </vt:vector>
  </HeadingPairs>
  <TitlesOfParts>
    <vt:vector size="66" baseType="lpstr">
      <vt:lpstr>Arial</vt:lpstr>
      <vt:lpstr>Calibri</vt:lpstr>
      <vt:lpstr>Courier New</vt:lpstr>
      <vt:lpstr>Wingdings</vt:lpstr>
      <vt:lpstr>Thème Office</vt:lpstr>
      <vt:lpstr>Image Photo Editor</vt:lpstr>
      <vt:lpstr>INSUFFISANCE VEINEUSE CHRONIQUE. VARICES.</vt:lpstr>
      <vt:lpstr>Objectifs selon le nouveau programme</vt:lpstr>
      <vt:lpstr>CONNAISSANCES ANTERIEURES</vt:lpstr>
      <vt:lpstr>Plan</vt:lpstr>
      <vt:lpstr>VARICES, IVC (1.A.) : Définitions</vt:lpstr>
      <vt:lpstr>VARICES, IVC (1.B.) : Anatomie</vt:lpstr>
      <vt:lpstr>VARICES, IVC (1.B.) : Anatomie</vt:lpstr>
      <vt:lpstr>VARICES, IVC (1.B.) : Anatomie</vt:lpstr>
      <vt:lpstr>VARICES, IVC (1.B.) : Physiopathologie</vt:lpstr>
      <vt:lpstr>VARICES, IVC (1.B.) : Physiopathologie</vt:lpstr>
      <vt:lpstr>VARICES, IVC (1.C.) : Etiologies</vt:lpstr>
      <vt:lpstr>VARICES, IVC (1.C.) : Etiologies</vt:lpstr>
      <vt:lpstr>VARICES, IVC (1.C.) : Etiologies</vt:lpstr>
      <vt:lpstr>VARICES, IVC (1.C.) : Etiologies</vt:lpstr>
      <vt:lpstr>VARICES, IVC (1.D.) : Epidémiologie</vt:lpstr>
      <vt:lpstr>VARICES, IVC (1.D.) : Epidémiologie</vt:lpstr>
      <vt:lpstr>VARICES, IVC (2.A.) : Clinique</vt:lpstr>
      <vt:lpstr>VARICES, IVC (2.A.) : Clinique</vt:lpstr>
      <vt:lpstr>LA VEINE SAPHENE EST LE MEILLEUR MATERIEL POUR LES PONTAGES DISTAUX</vt:lpstr>
      <vt:lpstr>VARICES, IVC (2.A.) : Clinique</vt:lpstr>
      <vt:lpstr>VARICES, IVC (2.A.) : Clinique</vt:lpstr>
      <vt:lpstr>ATROPHIE BLANCHE</vt:lpstr>
      <vt:lpstr>Présentation PowerPoint</vt:lpstr>
      <vt:lpstr>HYPODERMITE</vt:lpstr>
      <vt:lpstr>Présentation PowerPoint</vt:lpstr>
      <vt:lpstr>Présentation PowerPoint</vt:lpstr>
      <vt:lpstr>Présentation PowerPoint</vt:lpstr>
      <vt:lpstr>VARICES, IVC (2.A.) : Clinique et examens</vt:lpstr>
      <vt:lpstr>ANALYSE HEMODYNAMIQUE ECHO-DOPPLER ET ECHO-MARQUAGE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VARICES, IVC (2.B.) : Thérapeutique</vt:lpstr>
      <vt:lpstr>VARICES, IVC (2.B.) : Thérapeutique</vt:lpstr>
      <vt:lpstr>VARICES, IVC (2.B.) : Thérapeutique</vt:lpstr>
      <vt:lpstr>CONTENTION</vt:lpstr>
      <vt:lpstr>CONTENTION</vt:lpstr>
      <vt:lpstr>VARICES, IVC (2.B.) : Thérapeutique</vt:lpstr>
      <vt:lpstr>VARICES, IVC (2.B.) : Thérapeutique</vt:lpstr>
      <vt:lpstr>VARICES, IVC (2.B.) : Thérapeutique</vt:lpstr>
      <vt:lpstr>VARICES, IVC (2.B.) : Thérapeutique</vt:lpstr>
      <vt:lpstr>VARICES, IVC (2.B.) : Thérapeutique</vt:lpstr>
      <vt:lpstr>VARICES, IVC (2.B.) : Thérapeutique</vt:lpstr>
      <vt:lpstr>RADIOFREQUENCE</vt:lpstr>
      <vt:lpstr>VARICES, IVC (2.B.) : Thérapeutique</vt:lpstr>
      <vt:lpstr>INDICATIONS</vt:lpstr>
      <vt:lpstr>INDICATIONS</vt:lpstr>
      <vt:lpstr>VARICES, IVC (2.B.) : Thérapeutique</vt:lpstr>
      <vt:lpstr>VARICES, IVC (2.B.) : Thérapeutique</vt:lpstr>
      <vt:lpstr>VARICES, IVC (3.) : Complications</vt:lpstr>
      <vt:lpstr>VARICES, IVC (3.) : Complications</vt:lpstr>
      <vt:lpstr>POINTS IMPORTANTS</vt:lpstr>
      <vt:lpstr>Présentation PowerPoint</vt:lpstr>
      <vt:lpstr>MOTS EN ANGLAIS</vt:lpstr>
      <vt:lpstr>REFERENCES </vt:lpstr>
      <vt:lpstr>Présentation PowerPoint</vt:lpstr>
      <vt:lpstr>Des questions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la présentation</dc:title>
  <dc:creator>BILLAUD MONIQUE</dc:creator>
  <cp:lastModifiedBy>DELLA-SCHIAVA, Nellie</cp:lastModifiedBy>
  <cp:revision>85</cp:revision>
  <dcterms:created xsi:type="dcterms:W3CDTF">2013-02-11T13:43:34Z</dcterms:created>
  <dcterms:modified xsi:type="dcterms:W3CDTF">2022-11-14T13:50:38Z</dcterms:modified>
</cp:coreProperties>
</file>