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672" r:id="rId2"/>
    <p:sldId id="668" r:id="rId3"/>
    <p:sldId id="669" r:id="rId4"/>
    <p:sldId id="430" r:id="rId5"/>
    <p:sldId id="639" r:id="rId6"/>
    <p:sldId id="673" r:id="rId7"/>
    <p:sldId id="272" r:id="rId8"/>
    <p:sldId id="273" r:id="rId9"/>
    <p:sldId id="274" r:id="rId10"/>
    <p:sldId id="275" r:id="rId11"/>
    <p:sldId id="674" r:id="rId12"/>
    <p:sldId id="675" r:id="rId13"/>
    <p:sldId id="676" r:id="rId14"/>
    <p:sldId id="677" r:id="rId15"/>
    <p:sldId id="413" r:id="rId16"/>
    <p:sldId id="307" r:id="rId17"/>
    <p:sldId id="281" r:id="rId18"/>
    <p:sldId id="682" r:id="rId19"/>
    <p:sldId id="681" r:id="rId20"/>
    <p:sldId id="667" r:id="rId21"/>
    <p:sldId id="678" r:id="rId22"/>
    <p:sldId id="298" r:id="rId23"/>
    <p:sldId id="679" r:id="rId24"/>
    <p:sldId id="378" r:id="rId25"/>
    <p:sldId id="379" r:id="rId26"/>
    <p:sldId id="680" r:id="rId27"/>
    <p:sldId id="340" r:id="rId28"/>
    <p:sldId id="341" r:id="rId29"/>
    <p:sldId id="342" r:id="rId30"/>
    <p:sldId id="343" r:id="rId31"/>
    <p:sldId id="670" r:id="rId3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43D98-47EA-486C-8A52-E3D828628040}" type="datetimeFigureOut">
              <a:rPr lang="fr-FR" smtClean="0"/>
              <a:t>08/10/2024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7B57F-B069-4A2F-80BF-00500A45F1B5}" type="slidenum">
              <a:rPr lang="fr-FR" smtClean="0"/>
              <a:t>‹N°›</a:t>
            </a:fld>
            <a:endParaRPr lang="fr-FR"/>
          </a:p>
        </p:txBody>
      </p:sp>
    </p:spTree>
    <p:extLst>
      <p:ext uri="{BB962C8B-B14F-4D97-AF65-F5344CB8AC3E}">
        <p14:creationId xmlns:p14="http://schemas.microsoft.com/office/powerpoint/2010/main" val="242716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73C9CEE0-1713-67DE-6849-5970F13971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9E5C52-4A15-4487-97B5-7F30B27B4A12}" type="slidenum">
              <a:rPr lang="fr-FR" altLang="fr-FR"/>
              <a:pPr eaLnBrk="1" hangingPunct="1"/>
              <a:t>4</a:t>
            </a:fld>
            <a:endParaRPr lang="fr-FR" altLang="fr-FR"/>
          </a:p>
        </p:txBody>
      </p:sp>
      <p:sp>
        <p:nvSpPr>
          <p:cNvPr id="22531" name="Text Box 2">
            <a:extLst>
              <a:ext uri="{FF2B5EF4-FFF2-40B4-BE49-F238E27FC236}">
                <a16:creationId xmlns:a16="http://schemas.microsoft.com/office/drawing/2014/main" id="{1975320B-1AA2-8CAF-A9AD-F3E272F5FFA4}"/>
              </a:ext>
            </a:extLst>
          </p:cNvPr>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fr-FR" altLang="fr-FR"/>
          </a:p>
        </p:txBody>
      </p:sp>
      <p:sp>
        <p:nvSpPr>
          <p:cNvPr id="22532" name="Rectangle 3">
            <a:extLst>
              <a:ext uri="{FF2B5EF4-FFF2-40B4-BE49-F238E27FC236}">
                <a16:creationId xmlns:a16="http://schemas.microsoft.com/office/drawing/2014/main" id="{E9CAC148-B470-9C01-4CF2-F6B1FDC847EA}"/>
              </a:ext>
            </a:extLst>
          </p:cNvPr>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fr-FR" altLang="fr-FR">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Espace réservé de l'image des diapositives 1">
            <a:extLst>
              <a:ext uri="{FF2B5EF4-FFF2-40B4-BE49-F238E27FC236}">
                <a16:creationId xmlns:a16="http://schemas.microsoft.com/office/drawing/2014/main" id="{F8AA8B1E-2777-615F-A246-861A3ABFA933}"/>
              </a:ext>
            </a:extLst>
          </p:cNvPr>
          <p:cNvSpPr>
            <a:spLocks noGrp="1" noRot="1" noChangeAspect="1" noTextEdit="1"/>
          </p:cNvSpPr>
          <p:nvPr>
            <p:ph type="sldImg"/>
          </p:nvPr>
        </p:nvSpPr>
        <p:spPr>
          <a:ln/>
        </p:spPr>
      </p:sp>
      <p:sp>
        <p:nvSpPr>
          <p:cNvPr id="111619" name="Espace réservé des commentaires 2">
            <a:extLst>
              <a:ext uri="{FF2B5EF4-FFF2-40B4-BE49-F238E27FC236}">
                <a16:creationId xmlns:a16="http://schemas.microsoft.com/office/drawing/2014/main" id="{5C1C334B-3D8E-485D-9C05-9D61B7248D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
        <p:nvSpPr>
          <p:cNvPr id="111620" name="Espace réservé du numéro de diapositive 3">
            <a:extLst>
              <a:ext uri="{FF2B5EF4-FFF2-40B4-BE49-F238E27FC236}">
                <a16:creationId xmlns:a16="http://schemas.microsoft.com/office/drawing/2014/main" id="{5C3F54B3-4253-D5AC-5242-ADB007DD0AC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02D278-99A8-41E3-8DB0-AFECDA894C56}" type="slidenum">
              <a:rPr lang="fr-FR" altLang="fr-FR"/>
              <a:pPr eaLnBrk="1" hangingPunct="1"/>
              <a:t>29</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Espace réservé de l'image des diapositives 1">
            <a:extLst>
              <a:ext uri="{FF2B5EF4-FFF2-40B4-BE49-F238E27FC236}">
                <a16:creationId xmlns:a16="http://schemas.microsoft.com/office/drawing/2014/main" id="{4F6AD4D9-CB86-1907-F1E6-C6375DEC72A6}"/>
              </a:ext>
            </a:extLst>
          </p:cNvPr>
          <p:cNvSpPr>
            <a:spLocks noGrp="1" noRot="1" noChangeAspect="1" noTextEdit="1"/>
          </p:cNvSpPr>
          <p:nvPr>
            <p:ph type="sldImg"/>
          </p:nvPr>
        </p:nvSpPr>
        <p:spPr>
          <a:ln/>
        </p:spPr>
      </p:sp>
      <p:sp>
        <p:nvSpPr>
          <p:cNvPr id="112643" name="Espace réservé des commentaires 2">
            <a:extLst>
              <a:ext uri="{FF2B5EF4-FFF2-40B4-BE49-F238E27FC236}">
                <a16:creationId xmlns:a16="http://schemas.microsoft.com/office/drawing/2014/main" id="{0AB43E76-D309-085B-20F8-6C1C9154DE7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
        <p:nvSpPr>
          <p:cNvPr id="112644" name="Espace réservé du numéro de diapositive 3">
            <a:extLst>
              <a:ext uri="{FF2B5EF4-FFF2-40B4-BE49-F238E27FC236}">
                <a16:creationId xmlns:a16="http://schemas.microsoft.com/office/drawing/2014/main" id="{407C53D6-6FC4-A445-5EC0-4F4F1CAE204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2BE23D-8250-45D3-90A5-598F53D851E4}" type="slidenum">
              <a:rPr lang="fr-FR" altLang="fr-FR"/>
              <a:pPr eaLnBrk="1" hangingPunct="1"/>
              <a:t>30</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defRPr>
            </a:lvl9pPr>
          </a:lstStyle>
          <a:p>
            <a:pPr eaLnBrk="1" hangingPunct="1"/>
            <a:fld id="{348AACA5-3B11-4CB4-89A6-F74312C04616}" type="slidenum">
              <a:rPr lang="fr-FR" altLang="fr-FR" sz="1200">
                <a:latin typeface="Arial" panose="020B0604020202020204" pitchFamily="34" charset="0"/>
              </a:rPr>
              <a:pPr eaLnBrk="1" hangingPunct="1"/>
              <a:t>7</a:t>
            </a:fld>
            <a:endParaRPr lang="fr-FR" altLang="fr-FR" sz="1200">
              <a:latin typeface="Arial" panose="020B0604020202020204" pitchFamily="34" charset="0"/>
            </a:endParaRPr>
          </a:p>
        </p:txBody>
      </p:sp>
      <p:sp>
        <p:nvSpPr>
          <p:cNvPr id="118787" name="Espace réservé de l'image des diapositives 1"/>
          <p:cNvSpPr>
            <a:spLocks noGrp="1" noRot="1" noChangeAspect="1" noTextEdit="1"/>
          </p:cNvSpPr>
          <p:nvPr>
            <p:ph type="sldImg"/>
          </p:nvPr>
        </p:nvSpPr>
        <p:spPr>
          <a:ln/>
        </p:spPr>
      </p:sp>
      <p:sp>
        <p:nvSpPr>
          <p:cNvPr id="118788"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
        <p:nvSpPr>
          <p:cNvPr id="118789" name="Espace réservé du numéro de diapositive 3"/>
          <p:cNvSpPr txBox="1">
            <a:spLocks noGrp="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defRPr>
            </a:lvl9pPr>
          </a:lstStyle>
          <a:p>
            <a:pPr algn="r" eaLnBrk="1" hangingPunct="1"/>
            <a:fld id="{B546DD1A-4977-4AF7-9673-2BEA9D0C11CB}" type="slidenum">
              <a:rPr lang="fr-FR" altLang="fr-FR" sz="1200"/>
              <a:pPr algn="r" eaLnBrk="1" hangingPunct="1"/>
              <a:t>7</a:t>
            </a:fld>
            <a:endParaRPr lang="fr-FR" altLang="fr-FR" sz="1200"/>
          </a:p>
        </p:txBody>
      </p:sp>
    </p:spTree>
    <p:extLst>
      <p:ext uri="{BB962C8B-B14F-4D97-AF65-F5344CB8AC3E}">
        <p14:creationId xmlns:p14="http://schemas.microsoft.com/office/powerpoint/2010/main" val="155171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defRPr>
            </a:lvl9pPr>
          </a:lstStyle>
          <a:p>
            <a:pPr eaLnBrk="1" hangingPunct="1"/>
            <a:fld id="{31289D45-28EF-48B2-80E6-FCBDAC2DC113}" type="slidenum">
              <a:rPr lang="fr-FR" altLang="fr-FR" sz="1200">
                <a:latin typeface="Arial" panose="020B0604020202020204" pitchFamily="34" charset="0"/>
              </a:rPr>
              <a:pPr eaLnBrk="1" hangingPunct="1"/>
              <a:t>8</a:t>
            </a:fld>
            <a:endParaRPr lang="fr-FR" altLang="fr-FR" sz="1200">
              <a:latin typeface="Arial" panose="020B0604020202020204" pitchFamily="34" charset="0"/>
            </a:endParaRPr>
          </a:p>
        </p:txBody>
      </p:sp>
      <p:sp>
        <p:nvSpPr>
          <p:cNvPr id="119811" name="Text Box 2"/>
          <p:cNvSpPr txBox="1">
            <a:spLocks noChangeArrowheads="1"/>
          </p:cNvSpPr>
          <p:nvPr/>
        </p:nvSpPr>
        <p:spPr bwMode="auto">
          <a:xfrm>
            <a:off x="2082800" y="754063"/>
            <a:ext cx="2497138" cy="3722687"/>
          </a:xfrm>
          <a:prstGeom prst="rect">
            <a:avLst/>
          </a:prstGeom>
          <a:solidFill>
            <a:srgbClr val="FFFFFF"/>
          </a:solidFill>
          <a:ln w="9360">
            <a:solidFill>
              <a:srgbClr val="000000"/>
            </a:solidFill>
            <a:miter lim="800000"/>
            <a:headEnd/>
            <a:tailEnd/>
          </a:ln>
        </p:spPr>
        <p:txBody>
          <a:bodyPr wrap="none" anchor="ct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defRPr>
            </a:lvl9pPr>
          </a:lstStyle>
          <a:p>
            <a:pPr eaLnBrk="1" hangingPunct="1"/>
            <a:endParaRPr lang="fr-FR" altLang="fr-FR">
              <a:latin typeface="Arial Black" panose="020B0A04020102020204" pitchFamily="34" charset="0"/>
            </a:endParaRPr>
          </a:p>
        </p:txBody>
      </p:sp>
      <p:sp>
        <p:nvSpPr>
          <p:cNvPr id="119812" name="Rectangle 3"/>
          <p:cNvSpPr>
            <a:spLocks noGrp="1" noChangeArrowheads="1"/>
          </p:cNvSpPr>
          <p:nvPr>
            <p:ph type="body"/>
          </p:nvPr>
        </p:nvSpPr>
        <p:spPr>
          <a:xfrm>
            <a:off x="666750" y="4714875"/>
            <a:ext cx="5311775" cy="4548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eaLnBrk="1" hangingPunct="1"/>
            <a:endParaRPr lang="fr-FR" altLang="fr-FR">
              <a:latin typeface="Arial" panose="020B0604020202020204" pitchFamily="34" charset="0"/>
            </a:endParaRPr>
          </a:p>
        </p:txBody>
      </p:sp>
    </p:spTree>
    <p:extLst>
      <p:ext uri="{BB962C8B-B14F-4D97-AF65-F5344CB8AC3E}">
        <p14:creationId xmlns:p14="http://schemas.microsoft.com/office/powerpoint/2010/main" val="196475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defRPr>
            </a:lvl9pPr>
          </a:lstStyle>
          <a:p>
            <a:pPr eaLnBrk="1" hangingPunct="1"/>
            <a:fld id="{CE6570D0-CECA-493B-8CB6-70910B742240}" type="slidenum">
              <a:rPr lang="fr-FR" altLang="fr-FR" sz="1200">
                <a:latin typeface="Arial" panose="020B0604020202020204" pitchFamily="34" charset="0"/>
              </a:rPr>
              <a:pPr eaLnBrk="1" hangingPunct="1"/>
              <a:t>9</a:t>
            </a:fld>
            <a:endParaRPr lang="fr-FR" altLang="fr-FR" sz="1200">
              <a:latin typeface="Arial" panose="020B0604020202020204" pitchFamily="34" charset="0"/>
            </a:endParaRPr>
          </a:p>
        </p:txBody>
      </p:sp>
      <p:sp>
        <p:nvSpPr>
          <p:cNvPr id="120835" name="Espace réservé de l'image des diapositives 1"/>
          <p:cNvSpPr>
            <a:spLocks noGrp="1" noRot="1" noChangeAspect="1" noTextEdit="1"/>
          </p:cNvSpPr>
          <p:nvPr>
            <p:ph type="sldImg"/>
          </p:nvPr>
        </p:nvSpPr>
        <p:spPr>
          <a:ln/>
        </p:spPr>
      </p:sp>
      <p:sp>
        <p:nvSpPr>
          <p:cNvPr id="120836"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
        <p:nvSpPr>
          <p:cNvPr id="120837" name="Espace réservé du numéro de diapositive 3"/>
          <p:cNvSpPr txBox="1">
            <a:spLocks noGrp="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defRPr>
            </a:lvl9pPr>
          </a:lstStyle>
          <a:p>
            <a:pPr algn="r" eaLnBrk="1" hangingPunct="1"/>
            <a:fld id="{A9B978DF-74E0-4FB3-B142-7C6CDB418E58}" type="slidenum">
              <a:rPr lang="fr-FR" altLang="fr-FR" sz="1200"/>
              <a:pPr algn="r" eaLnBrk="1" hangingPunct="1"/>
              <a:t>9</a:t>
            </a:fld>
            <a:endParaRPr lang="fr-FR" altLang="fr-FR" sz="1200"/>
          </a:p>
        </p:txBody>
      </p:sp>
    </p:spTree>
    <p:extLst>
      <p:ext uri="{BB962C8B-B14F-4D97-AF65-F5344CB8AC3E}">
        <p14:creationId xmlns:p14="http://schemas.microsoft.com/office/powerpoint/2010/main" val="259260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defRPr>
            </a:lvl9pPr>
          </a:lstStyle>
          <a:p>
            <a:pPr eaLnBrk="1" hangingPunct="1"/>
            <a:fld id="{8FC3B10E-D6EE-49A1-BDC1-B651A4B743CE}" type="slidenum">
              <a:rPr lang="fr-FR" altLang="fr-FR" sz="1200">
                <a:latin typeface="Arial" panose="020B0604020202020204" pitchFamily="34" charset="0"/>
              </a:rPr>
              <a:pPr eaLnBrk="1" hangingPunct="1"/>
              <a:t>10</a:t>
            </a:fld>
            <a:endParaRPr lang="fr-FR" altLang="fr-FR" sz="1200">
              <a:latin typeface="Arial" panose="020B0604020202020204" pitchFamily="34" charset="0"/>
            </a:endParaRPr>
          </a:p>
        </p:txBody>
      </p:sp>
      <p:sp>
        <p:nvSpPr>
          <p:cNvPr id="121859" name="Espace réservé de l'image des diapositives 1"/>
          <p:cNvSpPr>
            <a:spLocks noGrp="1" noRot="1" noChangeAspect="1" noTextEdit="1"/>
          </p:cNvSpPr>
          <p:nvPr>
            <p:ph type="sldImg"/>
          </p:nvPr>
        </p:nvSpPr>
        <p:spPr>
          <a:ln/>
        </p:spPr>
      </p:sp>
      <p:sp>
        <p:nvSpPr>
          <p:cNvPr id="12186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
        <p:nvSpPr>
          <p:cNvPr id="121861" name="Espace réservé du numéro de diapositive 3"/>
          <p:cNvSpPr txBox="1">
            <a:spLocks noGrp="1"/>
          </p:cNvSpPr>
          <p:nvPr/>
        </p:nvSpPr>
        <p:spPr bwMode="auto">
          <a:xfrm>
            <a:off x="3773488" y="9428163"/>
            <a:ext cx="2887662"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defRPr>
            </a:lvl9pPr>
          </a:lstStyle>
          <a:p>
            <a:pPr algn="r" eaLnBrk="1" hangingPunct="1"/>
            <a:fld id="{0DBCE3C4-9FCD-48B4-B0CB-DAF1FD498127}" type="slidenum">
              <a:rPr lang="fr-FR" altLang="fr-FR" sz="1200"/>
              <a:pPr algn="r" eaLnBrk="1" hangingPunct="1"/>
              <a:t>10</a:t>
            </a:fld>
            <a:endParaRPr lang="fr-FR" altLang="fr-FR" sz="1200"/>
          </a:p>
        </p:txBody>
      </p:sp>
    </p:spTree>
    <p:extLst>
      <p:ext uri="{BB962C8B-B14F-4D97-AF65-F5344CB8AC3E}">
        <p14:creationId xmlns:p14="http://schemas.microsoft.com/office/powerpoint/2010/main" val="4175008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Conflictualité du travail, traversé par des contradictions, espace entre prescrit et réel</a:t>
            </a:r>
          </a:p>
        </p:txBody>
      </p:sp>
      <p:sp>
        <p:nvSpPr>
          <p:cNvPr id="4" name="Espace réservé du numéro de diapositive 3"/>
          <p:cNvSpPr>
            <a:spLocks noGrp="1"/>
          </p:cNvSpPr>
          <p:nvPr>
            <p:ph type="sldNum" sz="quarter" idx="5"/>
          </p:nvPr>
        </p:nvSpPr>
        <p:spPr/>
        <p:txBody>
          <a:bodyPr/>
          <a:lstStyle/>
          <a:p>
            <a:fld id="{DB47B57F-B069-4A2F-80BF-00500A45F1B5}" type="slidenum">
              <a:rPr lang="fr-FR" smtClean="0"/>
              <a:t>21</a:t>
            </a:fld>
            <a:endParaRPr lang="fr-FR"/>
          </a:p>
        </p:txBody>
      </p:sp>
    </p:spTree>
    <p:extLst>
      <p:ext uri="{BB962C8B-B14F-4D97-AF65-F5344CB8AC3E}">
        <p14:creationId xmlns:p14="http://schemas.microsoft.com/office/powerpoint/2010/main" val="2735855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Conflictualité du travail, traversé par des contradictions, espace entre prescrit et réel</a:t>
            </a:r>
          </a:p>
        </p:txBody>
      </p:sp>
      <p:sp>
        <p:nvSpPr>
          <p:cNvPr id="4" name="Espace réservé du numéro de diapositive 3"/>
          <p:cNvSpPr>
            <a:spLocks noGrp="1"/>
          </p:cNvSpPr>
          <p:nvPr>
            <p:ph type="sldNum" sz="quarter" idx="5"/>
          </p:nvPr>
        </p:nvSpPr>
        <p:spPr/>
        <p:txBody>
          <a:bodyPr/>
          <a:lstStyle/>
          <a:p>
            <a:fld id="{DB47B57F-B069-4A2F-80BF-00500A45F1B5}" type="slidenum">
              <a:rPr lang="fr-FR" smtClean="0"/>
              <a:t>26</a:t>
            </a:fld>
            <a:endParaRPr lang="fr-FR"/>
          </a:p>
        </p:txBody>
      </p:sp>
    </p:spTree>
    <p:extLst>
      <p:ext uri="{BB962C8B-B14F-4D97-AF65-F5344CB8AC3E}">
        <p14:creationId xmlns:p14="http://schemas.microsoft.com/office/powerpoint/2010/main" val="3471521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a:extLst>
              <a:ext uri="{FF2B5EF4-FFF2-40B4-BE49-F238E27FC236}">
                <a16:creationId xmlns:a16="http://schemas.microsoft.com/office/drawing/2014/main" id="{22BFDCEA-67DB-1A94-7133-28ACBA46B0C4}"/>
              </a:ext>
            </a:extLst>
          </p:cNvPr>
          <p:cNvSpPr>
            <a:spLocks noGrp="1" noRot="1" noChangeAspect="1" noTextEdit="1"/>
          </p:cNvSpPr>
          <p:nvPr>
            <p:ph type="sldImg"/>
          </p:nvPr>
        </p:nvSpPr>
        <p:spPr>
          <a:ln/>
        </p:spPr>
      </p:sp>
      <p:sp>
        <p:nvSpPr>
          <p:cNvPr id="109571" name="Espace réservé des commentaires 2">
            <a:extLst>
              <a:ext uri="{FF2B5EF4-FFF2-40B4-BE49-F238E27FC236}">
                <a16:creationId xmlns:a16="http://schemas.microsoft.com/office/drawing/2014/main" id="{348AD4BA-6EF6-E591-04FD-34B0B1EF591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
        <p:nvSpPr>
          <p:cNvPr id="109572" name="Espace réservé du numéro de diapositive 3">
            <a:extLst>
              <a:ext uri="{FF2B5EF4-FFF2-40B4-BE49-F238E27FC236}">
                <a16:creationId xmlns:a16="http://schemas.microsoft.com/office/drawing/2014/main" id="{EF9231CF-22A7-1CAF-4274-9F874A93677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224325-E3EB-448F-B978-134FE7522901}" type="slidenum">
              <a:rPr lang="fr-FR" altLang="fr-FR"/>
              <a:pPr eaLnBrk="1" hangingPunct="1"/>
              <a:t>27</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ce réservé de l'image des diapositives 1">
            <a:extLst>
              <a:ext uri="{FF2B5EF4-FFF2-40B4-BE49-F238E27FC236}">
                <a16:creationId xmlns:a16="http://schemas.microsoft.com/office/drawing/2014/main" id="{A457AC9C-ED50-31EA-1039-33A91D485E0D}"/>
              </a:ext>
            </a:extLst>
          </p:cNvPr>
          <p:cNvSpPr>
            <a:spLocks noGrp="1" noRot="1" noChangeAspect="1" noTextEdit="1"/>
          </p:cNvSpPr>
          <p:nvPr>
            <p:ph type="sldImg"/>
          </p:nvPr>
        </p:nvSpPr>
        <p:spPr>
          <a:ln/>
        </p:spPr>
      </p:sp>
      <p:sp>
        <p:nvSpPr>
          <p:cNvPr id="110595" name="Espace réservé des commentaires 2">
            <a:extLst>
              <a:ext uri="{FF2B5EF4-FFF2-40B4-BE49-F238E27FC236}">
                <a16:creationId xmlns:a16="http://schemas.microsoft.com/office/drawing/2014/main" id="{A82B7C86-DA0D-AA03-4AF0-D693F6BC3D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endParaRPr>
          </a:p>
        </p:txBody>
      </p:sp>
      <p:sp>
        <p:nvSpPr>
          <p:cNvPr id="110596" name="Espace réservé du numéro de diapositive 3">
            <a:extLst>
              <a:ext uri="{FF2B5EF4-FFF2-40B4-BE49-F238E27FC236}">
                <a16:creationId xmlns:a16="http://schemas.microsoft.com/office/drawing/2014/main" id="{76716741-7956-552C-0190-1E55E0951E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D29E19E-7F80-4ADE-8E18-1131C1B2D98E}" type="slidenum">
              <a:rPr lang="fr-FR" altLang="fr-FR"/>
              <a:pPr eaLnBrk="1" hangingPunct="1"/>
              <a:t>28</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B1BCB1-51D5-0073-CF2E-005E7B57DFD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A4650AE-D71B-1250-B855-4B7BD1793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BA761E7-F222-6D65-F20A-BFD7BD1A3584}"/>
              </a:ext>
            </a:extLst>
          </p:cNvPr>
          <p:cNvSpPr>
            <a:spLocks noGrp="1"/>
          </p:cNvSpPr>
          <p:nvPr>
            <p:ph type="dt" sz="half" idx="10"/>
          </p:nvPr>
        </p:nvSpPr>
        <p:spPr/>
        <p:txBody>
          <a:bodyPr/>
          <a:lstStyle/>
          <a:p>
            <a:fld id="{26A32614-BB42-49A4-9D55-4BCA51CF2C76}"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493386E2-0E6E-38D0-0FA8-C5637E8DCFF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1438932-6248-3C6C-22C2-62E42927B990}"/>
              </a:ext>
            </a:extLst>
          </p:cNvPr>
          <p:cNvSpPr>
            <a:spLocks noGrp="1"/>
          </p:cNvSpPr>
          <p:nvPr>
            <p:ph type="sldNum" sz="quarter" idx="12"/>
          </p:nvPr>
        </p:nvSpPr>
        <p:spPr/>
        <p:txBody>
          <a:bodyPr/>
          <a:lstStyle/>
          <a:p>
            <a:fld id="{AA7E01F8-C311-4AFE-8B0F-FCDEA6CD369E}" type="slidenum">
              <a:rPr lang="fr-FR" smtClean="0"/>
              <a:t>‹N°›</a:t>
            </a:fld>
            <a:endParaRPr lang="fr-FR"/>
          </a:p>
        </p:txBody>
      </p:sp>
    </p:spTree>
    <p:extLst>
      <p:ext uri="{BB962C8B-B14F-4D97-AF65-F5344CB8AC3E}">
        <p14:creationId xmlns:p14="http://schemas.microsoft.com/office/powerpoint/2010/main" val="205723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214810-1B1C-F2E5-F6AB-5493B25AB6D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B3A0600-743C-C108-0146-049E0F8CE32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774011-8E5E-B460-3949-644EBE0C97CB}"/>
              </a:ext>
            </a:extLst>
          </p:cNvPr>
          <p:cNvSpPr>
            <a:spLocks noGrp="1"/>
          </p:cNvSpPr>
          <p:nvPr>
            <p:ph type="dt" sz="half" idx="10"/>
          </p:nvPr>
        </p:nvSpPr>
        <p:spPr/>
        <p:txBody>
          <a:bodyPr/>
          <a:lstStyle/>
          <a:p>
            <a:fld id="{26A32614-BB42-49A4-9D55-4BCA51CF2C76}"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0DC6B839-C929-AF4A-874A-270BBED066B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5F68CB-5CB4-145D-0E99-C58732A20547}"/>
              </a:ext>
            </a:extLst>
          </p:cNvPr>
          <p:cNvSpPr>
            <a:spLocks noGrp="1"/>
          </p:cNvSpPr>
          <p:nvPr>
            <p:ph type="sldNum" sz="quarter" idx="12"/>
          </p:nvPr>
        </p:nvSpPr>
        <p:spPr/>
        <p:txBody>
          <a:bodyPr/>
          <a:lstStyle/>
          <a:p>
            <a:fld id="{AA7E01F8-C311-4AFE-8B0F-FCDEA6CD369E}" type="slidenum">
              <a:rPr lang="fr-FR" smtClean="0"/>
              <a:t>‹N°›</a:t>
            </a:fld>
            <a:endParaRPr lang="fr-FR"/>
          </a:p>
        </p:txBody>
      </p:sp>
    </p:spTree>
    <p:extLst>
      <p:ext uri="{BB962C8B-B14F-4D97-AF65-F5344CB8AC3E}">
        <p14:creationId xmlns:p14="http://schemas.microsoft.com/office/powerpoint/2010/main" val="368434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9D3CA44-81B3-8AE4-D5D9-AFE507BAB25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37D1D27-A1B4-2F95-0765-2B3C4A2D8A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270C34-D13D-6F00-7409-1666369A85EF}"/>
              </a:ext>
            </a:extLst>
          </p:cNvPr>
          <p:cNvSpPr>
            <a:spLocks noGrp="1"/>
          </p:cNvSpPr>
          <p:nvPr>
            <p:ph type="dt" sz="half" idx="10"/>
          </p:nvPr>
        </p:nvSpPr>
        <p:spPr/>
        <p:txBody>
          <a:bodyPr/>
          <a:lstStyle/>
          <a:p>
            <a:fld id="{26A32614-BB42-49A4-9D55-4BCA51CF2C76}"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02A3EE8F-3637-6669-4E41-8CEE81FC207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845AD1D-9707-EA67-17CF-FB2A4EFFA2FF}"/>
              </a:ext>
            </a:extLst>
          </p:cNvPr>
          <p:cNvSpPr>
            <a:spLocks noGrp="1"/>
          </p:cNvSpPr>
          <p:nvPr>
            <p:ph type="sldNum" sz="quarter" idx="12"/>
          </p:nvPr>
        </p:nvSpPr>
        <p:spPr/>
        <p:txBody>
          <a:bodyPr/>
          <a:lstStyle/>
          <a:p>
            <a:fld id="{AA7E01F8-C311-4AFE-8B0F-FCDEA6CD369E}" type="slidenum">
              <a:rPr lang="fr-FR" smtClean="0"/>
              <a:t>‹N°›</a:t>
            </a:fld>
            <a:endParaRPr lang="fr-FR"/>
          </a:p>
        </p:txBody>
      </p:sp>
    </p:spTree>
    <p:extLst>
      <p:ext uri="{BB962C8B-B14F-4D97-AF65-F5344CB8AC3E}">
        <p14:creationId xmlns:p14="http://schemas.microsoft.com/office/powerpoint/2010/main" val="3002269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609600" y="128588"/>
            <a:ext cx="10949517" cy="1433512"/>
          </a:xfrm>
        </p:spPr>
        <p:txBody>
          <a:bodyPr/>
          <a:lstStyle/>
          <a:p>
            <a:r>
              <a:rPr lang="fr-FR"/>
              <a:t>Cliquez pour modifier le style du titre</a:t>
            </a:r>
          </a:p>
        </p:txBody>
      </p:sp>
      <p:sp>
        <p:nvSpPr>
          <p:cNvPr id="3" name="Rectangle 3"/>
          <p:cNvSpPr>
            <a:spLocks noGrp="1" noChangeArrowheads="1"/>
          </p:cNvSpPr>
          <p:nvPr>
            <p:ph type="dt" idx="10"/>
          </p:nvPr>
        </p:nvSpPr>
        <p:spPr/>
        <p:txBody>
          <a:bodyPr/>
          <a:lstStyle>
            <a:lvl1pPr>
              <a:defRPr smtClean="0"/>
            </a:lvl1pPr>
          </a:lstStyle>
          <a:p>
            <a:pPr>
              <a:defRPr/>
            </a:pPr>
            <a:fld id="{DD1FCED5-12C4-448D-9FA0-314B3AFF3421}" type="datetime1">
              <a:rPr lang="fr-FR"/>
              <a:pPr>
                <a:defRPr/>
              </a:pPr>
              <a:t>08/10/2024</a:t>
            </a:fld>
            <a:endParaRPr lang="fr-FR"/>
          </a:p>
        </p:txBody>
      </p:sp>
      <p:sp>
        <p:nvSpPr>
          <p:cNvPr id="4" name="Rectangle 4"/>
          <p:cNvSpPr>
            <a:spLocks noGrp="1" noChangeArrowheads="1"/>
          </p:cNvSpPr>
          <p:nvPr>
            <p:ph type="ftr" idx="11"/>
          </p:nvPr>
        </p:nvSpPr>
        <p:spPr/>
        <p:txBody>
          <a:bodyPr/>
          <a:lstStyle>
            <a:lvl1pPr>
              <a:defRPr smtClean="0"/>
            </a:lvl1pPr>
          </a:lstStyle>
          <a:p>
            <a:pPr>
              <a:defRPr/>
            </a:pPr>
            <a:endParaRPr lang="fr-FR"/>
          </a:p>
        </p:txBody>
      </p:sp>
      <p:sp>
        <p:nvSpPr>
          <p:cNvPr id="5" name="Rectangle 5"/>
          <p:cNvSpPr>
            <a:spLocks noGrp="1" noChangeArrowheads="1"/>
          </p:cNvSpPr>
          <p:nvPr>
            <p:ph type="sldNum" idx="12"/>
          </p:nvPr>
        </p:nvSpPr>
        <p:spPr/>
        <p:txBody>
          <a:bodyPr/>
          <a:lstStyle>
            <a:lvl1pPr>
              <a:defRPr/>
            </a:lvl1pPr>
          </a:lstStyle>
          <a:p>
            <a:fld id="{6B204D44-48D3-4629-9483-C50696EC4453}" type="slidenum">
              <a:rPr lang="fr-FR" altLang="fr-FR"/>
              <a:pPr/>
              <a:t>‹N°›</a:t>
            </a:fld>
            <a:endParaRPr lang="fr-FR" altLang="fr-FR"/>
          </a:p>
        </p:txBody>
      </p:sp>
    </p:spTree>
    <p:extLst>
      <p:ext uri="{BB962C8B-B14F-4D97-AF65-F5344CB8AC3E}">
        <p14:creationId xmlns:p14="http://schemas.microsoft.com/office/powerpoint/2010/main" val="160641160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16289A-ABE1-9BAC-7EC5-9B53D361112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477823B-9AB7-A3E5-7CC0-D6A2A706840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23CE96-E147-BCDE-F9E7-1AA1F3D3AEB5}"/>
              </a:ext>
            </a:extLst>
          </p:cNvPr>
          <p:cNvSpPr>
            <a:spLocks noGrp="1"/>
          </p:cNvSpPr>
          <p:nvPr>
            <p:ph type="dt" sz="half" idx="10"/>
          </p:nvPr>
        </p:nvSpPr>
        <p:spPr/>
        <p:txBody>
          <a:bodyPr/>
          <a:lstStyle/>
          <a:p>
            <a:fld id="{26A32614-BB42-49A4-9D55-4BCA51CF2C76}"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5F1A2640-C804-8395-89EA-0C6726AC9E0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A1B8FE8-E79E-17D8-744B-3A969590CC50}"/>
              </a:ext>
            </a:extLst>
          </p:cNvPr>
          <p:cNvSpPr>
            <a:spLocks noGrp="1"/>
          </p:cNvSpPr>
          <p:nvPr>
            <p:ph type="sldNum" sz="quarter" idx="12"/>
          </p:nvPr>
        </p:nvSpPr>
        <p:spPr/>
        <p:txBody>
          <a:bodyPr/>
          <a:lstStyle/>
          <a:p>
            <a:fld id="{AA7E01F8-C311-4AFE-8B0F-FCDEA6CD369E}" type="slidenum">
              <a:rPr lang="fr-FR" smtClean="0"/>
              <a:t>‹N°›</a:t>
            </a:fld>
            <a:endParaRPr lang="fr-FR"/>
          </a:p>
        </p:txBody>
      </p:sp>
    </p:spTree>
    <p:extLst>
      <p:ext uri="{BB962C8B-B14F-4D97-AF65-F5344CB8AC3E}">
        <p14:creationId xmlns:p14="http://schemas.microsoft.com/office/powerpoint/2010/main" val="165196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9E1FB9-D2E6-63E8-25C8-C36197BFAAD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ACDA750-579C-474D-A373-D8230D0F3D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7D98FE2-7F9F-3BB1-C0F9-34CFE3EB122B}"/>
              </a:ext>
            </a:extLst>
          </p:cNvPr>
          <p:cNvSpPr>
            <a:spLocks noGrp="1"/>
          </p:cNvSpPr>
          <p:nvPr>
            <p:ph type="dt" sz="half" idx="10"/>
          </p:nvPr>
        </p:nvSpPr>
        <p:spPr/>
        <p:txBody>
          <a:bodyPr/>
          <a:lstStyle/>
          <a:p>
            <a:fld id="{26A32614-BB42-49A4-9D55-4BCA51CF2C76}"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E0A95CD6-4603-F0F0-73D9-1C78E548EC1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A8CC78D-6C88-2BAC-D49D-18AAD22923A9}"/>
              </a:ext>
            </a:extLst>
          </p:cNvPr>
          <p:cNvSpPr>
            <a:spLocks noGrp="1"/>
          </p:cNvSpPr>
          <p:nvPr>
            <p:ph type="sldNum" sz="quarter" idx="12"/>
          </p:nvPr>
        </p:nvSpPr>
        <p:spPr/>
        <p:txBody>
          <a:bodyPr/>
          <a:lstStyle/>
          <a:p>
            <a:fld id="{AA7E01F8-C311-4AFE-8B0F-FCDEA6CD369E}" type="slidenum">
              <a:rPr lang="fr-FR" smtClean="0"/>
              <a:t>‹N°›</a:t>
            </a:fld>
            <a:endParaRPr lang="fr-FR"/>
          </a:p>
        </p:txBody>
      </p:sp>
    </p:spTree>
    <p:extLst>
      <p:ext uri="{BB962C8B-B14F-4D97-AF65-F5344CB8AC3E}">
        <p14:creationId xmlns:p14="http://schemas.microsoft.com/office/powerpoint/2010/main" val="427261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8A580E-E584-3136-FC15-29FC0C16EF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311B529-17B5-6F65-0DC1-74C641DFEE1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99386A8-9591-0D74-7EAE-290AB4EB330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1C60B60-155C-D6B8-7E37-59FE81541E55}"/>
              </a:ext>
            </a:extLst>
          </p:cNvPr>
          <p:cNvSpPr>
            <a:spLocks noGrp="1"/>
          </p:cNvSpPr>
          <p:nvPr>
            <p:ph type="dt" sz="half" idx="10"/>
          </p:nvPr>
        </p:nvSpPr>
        <p:spPr/>
        <p:txBody>
          <a:bodyPr/>
          <a:lstStyle/>
          <a:p>
            <a:fld id="{26A32614-BB42-49A4-9D55-4BCA51CF2C76}" type="datetimeFigureOut">
              <a:rPr lang="fr-FR" smtClean="0"/>
              <a:t>08/10/2024</a:t>
            </a:fld>
            <a:endParaRPr lang="fr-FR"/>
          </a:p>
        </p:txBody>
      </p:sp>
      <p:sp>
        <p:nvSpPr>
          <p:cNvPr id="6" name="Espace réservé du pied de page 5">
            <a:extLst>
              <a:ext uri="{FF2B5EF4-FFF2-40B4-BE49-F238E27FC236}">
                <a16:creationId xmlns:a16="http://schemas.microsoft.com/office/drawing/2014/main" id="{8C8E3FC2-8956-F0FB-E95D-59BF4CBCC14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2697AE4-87A8-E01B-BE7F-F804C4134C0C}"/>
              </a:ext>
            </a:extLst>
          </p:cNvPr>
          <p:cNvSpPr>
            <a:spLocks noGrp="1"/>
          </p:cNvSpPr>
          <p:nvPr>
            <p:ph type="sldNum" sz="quarter" idx="12"/>
          </p:nvPr>
        </p:nvSpPr>
        <p:spPr/>
        <p:txBody>
          <a:bodyPr/>
          <a:lstStyle/>
          <a:p>
            <a:fld id="{AA7E01F8-C311-4AFE-8B0F-FCDEA6CD369E}" type="slidenum">
              <a:rPr lang="fr-FR" smtClean="0"/>
              <a:t>‹N°›</a:t>
            </a:fld>
            <a:endParaRPr lang="fr-FR"/>
          </a:p>
        </p:txBody>
      </p:sp>
    </p:spTree>
    <p:extLst>
      <p:ext uri="{BB962C8B-B14F-4D97-AF65-F5344CB8AC3E}">
        <p14:creationId xmlns:p14="http://schemas.microsoft.com/office/powerpoint/2010/main" val="402407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C84D1F-08A9-3D86-9918-114828623C5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4A30F04-7646-A2E6-EB74-1B0F2F436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68961B3-37E1-7026-7EA0-6FF110B5396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86EAB89-A36C-D31F-3551-756125D05C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22A19A0-64AA-58C2-F187-4FAB9CE13DA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B8EE0D2-01B3-C6D1-0DED-6586A7FAAFAC}"/>
              </a:ext>
            </a:extLst>
          </p:cNvPr>
          <p:cNvSpPr>
            <a:spLocks noGrp="1"/>
          </p:cNvSpPr>
          <p:nvPr>
            <p:ph type="dt" sz="half" idx="10"/>
          </p:nvPr>
        </p:nvSpPr>
        <p:spPr/>
        <p:txBody>
          <a:bodyPr/>
          <a:lstStyle/>
          <a:p>
            <a:fld id="{26A32614-BB42-49A4-9D55-4BCA51CF2C76}" type="datetimeFigureOut">
              <a:rPr lang="fr-FR" smtClean="0"/>
              <a:t>08/10/2024</a:t>
            </a:fld>
            <a:endParaRPr lang="fr-FR"/>
          </a:p>
        </p:txBody>
      </p:sp>
      <p:sp>
        <p:nvSpPr>
          <p:cNvPr id="8" name="Espace réservé du pied de page 7">
            <a:extLst>
              <a:ext uri="{FF2B5EF4-FFF2-40B4-BE49-F238E27FC236}">
                <a16:creationId xmlns:a16="http://schemas.microsoft.com/office/drawing/2014/main" id="{AF5979FF-5373-C7B9-591A-5982A13B9E7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A268C7D-2123-5834-CE41-6B5E5B900E82}"/>
              </a:ext>
            </a:extLst>
          </p:cNvPr>
          <p:cNvSpPr>
            <a:spLocks noGrp="1"/>
          </p:cNvSpPr>
          <p:nvPr>
            <p:ph type="sldNum" sz="quarter" idx="12"/>
          </p:nvPr>
        </p:nvSpPr>
        <p:spPr/>
        <p:txBody>
          <a:bodyPr/>
          <a:lstStyle/>
          <a:p>
            <a:fld id="{AA7E01F8-C311-4AFE-8B0F-FCDEA6CD369E}" type="slidenum">
              <a:rPr lang="fr-FR" smtClean="0"/>
              <a:t>‹N°›</a:t>
            </a:fld>
            <a:endParaRPr lang="fr-FR"/>
          </a:p>
        </p:txBody>
      </p:sp>
    </p:spTree>
    <p:extLst>
      <p:ext uri="{BB962C8B-B14F-4D97-AF65-F5344CB8AC3E}">
        <p14:creationId xmlns:p14="http://schemas.microsoft.com/office/powerpoint/2010/main" val="224408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F460B-EF12-90AE-2D8E-D41BFE99D3F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5A1296C-0694-2C19-FD4C-186524CBE8FD}"/>
              </a:ext>
            </a:extLst>
          </p:cNvPr>
          <p:cNvSpPr>
            <a:spLocks noGrp="1"/>
          </p:cNvSpPr>
          <p:nvPr>
            <p:ph type="dt" sz="half" idx="10"/>
          </p:nvPr>
        </p:nvSpPr>
        <p:spPr/>
        <p:txBody>
          <a:bodyPr/>
          <a:lstStyle/>
          <a:p>
            <a:fld id="{26A32614-BB42-49A4-9D55-4BCA51CF2C76}" type="datetimeFigureOut">
              <a:rPr lang="fr-FR" smtClean="0"/>
              <a:t>08/10/2024</a:t>
            </a:fld>
            <a:endParaRPr lang="fr-FR"/>
          </a:p>
        </p:txBody>
      </p:sp>
      <p:sp>
        <p:nvSpPr>
          <p:cNvPr id="4" name="Espace réservé du pied de page 3">
            <a:extLst>
              <a:ext uri="{FF2B5EF4-FFF2-40B4-BE49-F238E27FC236}">
                <a16:creationId xmlns:a16="http://schemas.microsoft.com/office/drawing/2014/main" id="{734D75C8-440A-97C9-2472-8E44E7946FE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DBC69E1-A024-8DFC-ED7A-76443D1EF534}"/>
              </a:ext>
            </a:extLst>
          </p:cNvPr>
          <p:cNvSpPr>
            <a:spLocks noGrp="1"/>
          </p:cNvSpPr>
          <p:nvPr>
            <p:ph type="sldNum" sz="quarter" idx="12"/>
          </p:nvPr>
        </p:nvSpPr>
        <p:spPr/>
        <p:txBody>
          <a:bodyPr/>
          <a:lstStyle/>
          <a:p>
            <a:fld id="{AA7E01F8-C311-4AFE-8B0F-FCDEA6CD369E}" type="slidenum">
              <a:rPr lang="fr-FR" smtClean="0"/>
              <a:t>‹N°›</a:t>
            </a:fld>
            <a:endParaRPr lang="fr-FR"/>
          </a:p>
        </p:txBody>
      </p:sp>
    </p:spTree>
    <p:extLst>
      <p:ext uri="{BB962C8B-B14F-4D97-AF65-F5344CB8AC3E}">
        <p14:creationId xmlns:p14="http://schemas.microsoft.com/office/powerpoint/2010/main" val="2515609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38BB08E-D54D-7016-2474-C32656964686}"/>
              </a:ext>
            </a:extLst>
          </p:cNvPr>
          <p:cNvSpPr>
            <a:spLocks noGrp="1"/>
          </p:cNvSpPr>
          <p:nvPr>
            <p:ph type="dt" sz="half" idx="10"/>
          </p:nvPr>
        </p:nvSpPr>
        <p:spPr/>
        <p:txBody>
          <a:bodyPr/>
          <a:lstStyle/>
          <a:p>
            <a:fld id="{26A32614-BB42-49A4-9D55-4BCA51CF2C76}" type="datetimeFigureOut">
              <a:rPr lang="fr-FR" smtClean="0"/>
              <a:t>08/10/2024</a:t>
            </a:fld>
            <a:endParaRPr lang="fr-FR"/>
          </a:p>
        </p:txBody>
      </p:sp>
      <p:sp>
        <p:nvSpPr>
          <p:cNvPr id="3" name="Espace réservé du pied de page 2">
            <a:extLst>
              <a:ext uri="{FF2B5EF4-FFF2-40B4-BE49-F238E27FC236}">
                <a16:creationId xmlns:a16="http://schemas.microsoft.com/office/drawing/2014/main" id="{F9B697DA-C5F1-A0A9-A28F-B7275165BF5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A8483DB-C15D-3BD3-B8E1-1EAE6326154D}"/>
              </a:ext>
            </a:extLst>
          </p:cNvPr>
          <p:cNvSpPr>
            <a:spLocks noGrp="1"/>
          </p:cNvSpPr>
          <p:nvPr>
            <p:ph type="sldNum" sz="quarter" idx="12"/>
          </p:nvPr>
        </p:nvSpPr>
        <p:spPr/>
        <p:txBody>
          <a:bodyPr/>
          <a:lstStyle/>
          <a:p>
            <a:fld id="{AA7E01F8-C311-4AFE-8B0F-FCDEA6CD369E}" type="slidenum">
              <a:rPr lang="fr-FR" smtClean="0"/>
              <a:t>‹N°›</a:t>
            </a:fld>
            <a:endParaRPr lang="fr-FR"/>
          </a:p>
        </p:txBody>
      </p:sp>
    </p:spTree>
    <p:extLst>
      <p:ext uri="{BB962C8B-B14F-4D97-AF65-F5344CB8AC3E}">
        <p14:creationId xmlns:p14="http://schemas.microsoft.com/office/powerpoint/2010/main" val="113639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151615-EE94-12F4-63D6-2F75AC58D5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3A23444-D637-985E-F96F-4377179FD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AFD3B69-BDEA-A724-7429-4427537012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CDA5DD1-B387-FECF-7AF5-B19757B7C92E}"/>
              </a:ext>
            </a:extLst>
          </p:cNvPr>
          <p:cNvSpPr>
            <a:spLocks noGrp="1"/>
          </p:cNvSpPr>
          <p:nvPr>
            <p:ph type="dt" sz="half" idx="10"/>
          </p:nvPr>
        </p:nvSpPr>
        <p:spPr/>
        <p:txBody>
          <a:bodyPr/>
          <a:lstStyle/>
          <a:p>
            <a:fld id="{26A32614-BB42-49A4-9D55-4BCA51CF2C76}" type="datetimeFigureOut">
              <a:rPr lang="fr-FR" smtClean="0"/>
              <a:t>08/10/2024</a:t>
            </a:fld>
            <a:endParaRPr lang="fr-FR"/>
          </a:p>
        </p:txBody>
      </p:sp>
      <p:sp>
        <p:nvSpPr>
          <p:cNvPr id="6" name="Espace réservé du pied de page 5">
            <a:extLst>
              <a:ext uri="{FF2B5EF4-FFF2-40B4-BE49-F238E27FC236}">
                <a16:creationId xmlns:a16="http://schemas.microsoft.com/office/drawing/2014/main" id="{D132E662-D49B-6ED6-D5FF-1792AF641E6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21A124-6BB2-99DC-071A-8BA6A77052D7}"/>
              </a:ext>
            </a:extLst>
          </p:cNvPr>
          <p:cNvSpPr>
            <a:spLocks noGrp="1"/>
          </p:cNvSpPr>
          <p:nvPr>
            <p:ph type="sldNum" sz="quarter" idx="12"/>
          </p:nvPr>
        </p:nvSpPr>
        <p:spPr/>
        <p:txBody>
          <a:bodyPr/>
          <a:lstStyle/>
          <a:p>
            <a:fld id="{AA7E01F8-C311-4AFE-8B0F-FCDEA6CD369E}" type="slidenum">
              <a:rPr lang="fr-FR" smtClean="0"/>
              <a:t>‹N°›</a:t>
            </a:fld>
            <a:endParaRPr lang="fr-FR"/>
          </a:p>
        </p:txBody>
      </p:sp>
    </p:spTree>
    <p:extLst>
      <p:ext uri="{BB962C8B-B14F-4D97-AF65-F5344CB8AC3E}">
        <p14:creationId xmlns:p14="http://schemas.microsoft.com/office/powerpoint/2010/main" val="378117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159C2C-AC68-D3BD-D697-C4C700F7F80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D70922C-2BFF-5BFC-2737-5A4674C986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2CA737FE-B265-F900-65BB-AC43AB9271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9AD43B6-EA01-2725-D56F-5832E22B7E1C}"/>
              </a:ext>
            </a:extLst>
          </p:cNvPr>
          <p:cNvSpPr>
            <a:spLocks noGrp="1"/>
          </p:cNvSpPr>
          <p:nvPr>
            <p:ph type="dt" sz="half" idx="10"/>
          </p:nvPr>
        </p:nvSpPr>
        <p:spPr/>
        <p:txBody>
          <a:bodyPr/>
          <a:lstStyle/>
          <a:p>
            <a:fld id="{26A32614-BB42-49A4-9D55-4BCA51CF2C76}" type="datetimeFigureOut">
              <a:rPr lang="fr-FR" smtClean="0"/>
              <a:t>08/10/2024</a:t>
            </a:fld>
            <a:endParaRPr lang="fr-FR"/>
          </a:p>
        </p:txBody>
      </p:sp>
      <p:sp>
        <p:nvSpPr>
          <p:cNvPr id="6" name="Espace réservé du pied de page 5">
            <a:extLst>
              <a:ext uri="{FF2B5EF4-FFF2-40B4-BE49-F238E27FC236}">
                <a16:creationId xmlns:a16="http://schemas.microsoft.com/office/drawing/2014/main" id="{C940F399-07BE-1D29-1200-95E87C031C7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A4E8782-6E8B-1E0E-A3F9-C3CA8B5D81C8}"/>
              </a:ext>
            </a:extLst>
          </p:cNvPr>
          <p:cNvSpPr>
            <a:spLocks noGrp="1"/>
          </p:cNvSpPr>
          <p:nvPr>
            <p:ph type="sldNum" sz="quarter" idx="12"/>
          </p:nvPr>
        </p:nvSpPr>
        <p:spPr/>
        <p:txBody>
          <a:bodyPr/>
          <a:lstStyle/>
          <a:p>
            <a:fld id="{AA7E01F8-C311-4AFE-8B0F-FCDEA6CD369E}" type="slidenum">
              <a:rPr lang="fr-FR" smtClean="0"/>
              <a:t>‹N°›</a:t>
            </a:fld>
            <a:endParaRPr lang="fr-FR"/>
          </a:p>
        </p:txBody>
      </p:sp>
    </p:spTree>
    <p:extLst>
      <p:ext uri="{BB962C8B-B14F-4D97-AF65-F5344CB8AC3E}">
        <p14:creationId xmlns:p14="http://schemas.microsoft.com/office/powerpoint/2010/main" val="344313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A2D6608-D1F1-D0BB-8E3A-C0108C001A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4EC6E04-25D2-7411-0B95-9DE94DDEE7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B4D9520-7785-3157-6278-872AD47DB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A32614-BB42-49A4-9D55-4BCA51CF2C76}" type="datetimeFigureOut">
              <a:rPr lang="fr-FR" smtClean="0"/>
              <a:t>08/10/2024</a:t>
            </a:fld>
            <a:endParaRPr lang="fr-FR"/>
          </a:p>
        </p:txBody>
      </p:sp>
      <p:sp>
        <p:nvSpPr>
          <p:cNvPr id="5" name="Espace réservé du pied de page 4">
            <a:extLst>
              <a:ext uri="{FF2B5EF4-FFF2-40B4-BE49-F238E27FC236}">
                <a16:creationId xmlns:a16="http://schemas.microsoft.com/office/drawing/2014/main" id="{C419B8C8-10A4-BA7B-CA92-E259139494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8B220EE-7125-D3EC-2E99-33BB3D3906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E01F8-C311-4AFE-8B0F-FCDEA6CD369E}" type="slidenum">
              <a:rPr lang="fr-FR" smtClean="0"/>
              <a:t>‹N°›</a:t>
            </a:fld>
            <a:endParaRPr lang="fr-FR"/>
          </a:p>
        </p:txBody>
      </p:sp>
    </p:spTree>
    <p:extLst>
      <p:ext uri="{BB962C8B-B14F-4D97-AF65-F5344CB8AC3E}">
        <p14:creationId xmlns:p14="http://schemas.microsoft.com/office/powerpoint/2010/main" val="3331560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DE3CE8-C109-E588-B9D1-E1429FBBC6CD}"/>
              </a:ext>
            </a:extLst>
          </p:cNvPr>
          <p:cNvSpPr>
            <a:spLocks noGrp="1"/>
          </p:cNvSpPr>
          <p:nvPr>
            <p:ph type="ctrTitle"/>
          </p:nvPr>
        </p:nvSpPr>
        <p:spPr>
          <a:xfrm>
            <a:off x="1603899" y="660724"/>
            <a:ext cx="9144000" cy="2387600"/>
          </a:xfrm>
        </p:spPr>
        <p:txBody>
          <a:bodyPr>
            <a:normAutofit/>
          </a:bodyPr>
          <a:lstStyle/>
          <a:p>
            <a:r>
              <a:rPr lang="fr-FR" b="1" dirty="0">
                <a:solidFill>
                  <a:srgbClr val="0070C0"/>
                </a:solidFill>
              </a:rPr>
              <a:t>Itinéraire en Clinique médicale du travail</a:t>
            </a:r>
          </a:p>
        </p:txBody>
      </p:sp>
      <p:sp>
        <p:nvSpPr>
          <p:cNvPr id="4" name="ZoneTexte 3">
            <a:extLst>
              <a:ext uri="{FF2B5EF4-FFF2-40B4-BE49-F238E27FC236}">
                <a16:creationId xmlns:a16="http://schemas.microsoft.com/office/drawing/2014/main" id="{C6C03D25-23D0-2D43-4ECF-B8AB9D402A55}"/>
              </a:ext>
            </a:extLst>
          </p:cNvPr>
          <p:cNvSpPr txBox="1"/>
          <p:nvPr/>
        </p:nvSpPr>
        <p:spPr>
          <a:xfrm>
            <a:off x="7013360" y="4403324"/>
            <a:ext cx="2601158" cy="646331"/>
          </a:xfrm>
          <a:prstGeom prst="rect">
            <a:avLst/>
          </a:prstGeom>
          <a:noFill/>
        </p:spPr>
        <p:txBody>
          <a:bodyPr wrap="square" rtlCol="0">
            <a:spAutoFit/>
          </a:bodyPr>
          <a:lstStyle/>
          <a:p>
            <a:r>
              <a:rPr lang="fr-FR" dirty="0"/>
              <a:t>Dr Christian TORRES</a:t>
            </a:r>
          </a:p>
          <a:p>
            <a:r>
              <a:rPr lang="fr-FR" dirty="0"/>
              <a:t>Médecin du Travail</a:t>
            </a:r>
          </a:p>
        </p:txBody>
      </p:sp>
    </p:spTree>
    <p:extLst>
      <p:ext uri="{BB962C8B-B14F-4D97-AF65-F5344CB8AC3E}">
        <p14:creationId xmlns:p14="http://schemas.microsoft.com/office/powerpoint/2010/main" val="175033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Espace réservé du numéro de diapositive 3"/>
          <p:cNvSpPr>
            <a:spLocks noGrp="1"/>
          </p:cNvSpPr>
          <p:nvPr>
            <p:ph type="sldNum" sz="quarter" idx="12"/>
          </p:nvPr>
        </p:nvSpPr>
        <p:spPr/>
        <p:txBody>
          <a:bodyP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defRPr>
            </a:lvl9pPr>
          </a:lstStyle>
          <a:p>
            <a:pPr eaLnBrk="1" hangingPunct="1"/>
            <a:fld id="{81BE0E2A-55AF-4B32-B481-0566C6D11C08}" type="slidenum">
              <a:rPr lang="fr-FR" altLang="fr-FR" sz="1200">
                <a:solidFill>
                  <a:srgbClr val="898989"/>
                </a:solidFill>
                <a:latin typeface="Arial" panose="020B0604020202020204" pitchFamily="34" charset="0"/>
              </a:rPr>
              <a:pPr eaLnBrk="1" hangingPunct="1"/>
              <a:t>10</a:t>
            </a:fld>
            <a:endParaRPr lang="fr-FR" altLang="fr-FR" sz="1200">
              <a:solidFill>
                <a:srgbClr val="898989"/>
              </a:solidFill>
              <a:latin typeface="Arial" panose="020B0604020202020204" pitchFamily="34" charset="0"/>
            </a:endParaRPr>
          </a:p>
        </p:txBody>
      </p:sp>
      <p:sp>
        <p:nvSpPr>
          <p:cNvPr id="79875" name="Rectangle 2"/>
          <p:cNvSpPr>
            <a:spLocks noGrp="1" noChangeArrowheads="1"/>
          </p:cNvSpPr>
          <p:nvPr>
            <p:ph type="ctrTitle" idx="4294967295"/>
          </p:nvPr>
        </p:nvSpPr>
        <p:spPr>
          <a:xfrm>
            <a:off x="2895600" y="476251"/>
            <a:ext cx="7772400" cy="720725"/>
          </a:xfrm>
        </p:spPr>
        <p:txBody>
          <a:bodyPr/>
          <a:lstStyle/>
          <a:p>
            <a:pPr eaLnBrk="1" hangingPunct="1"/>
            <a:r>
              <a:rPr lang="fr-FR" altLang="fr-FR" sz="4000">
                <a:solidFill>
                  <a:srgbClr val="0033CC"/>
                </a:solidFill>
              </a:rPr>
              <a:t>Modèle de Karasek</a:t>
            </a:r>
          </a:p>
        </p:txBody>
      </p:sp>
      <p:pic>
        <p:nvPicPr>
          <p:cNvPr id="79876"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058988" y="1557339"/>
            <a:ext cx="8609012" cy="4649787"/>
          </a:xfrm>
          <a:noFill/>
        </p:spPr>
      </p:pic>
    </p:spTree>
    <p:extLst>
      <p:ext uri="{BB962C8B-B14F-4D97-AF65-F5344CB8AC3E}">
        <p14:creationId xmlns:p14="http://schemas.microsoft.com/office/powerpoint/2010/main" val="42166104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A47AC-5A23-8C31-28B5-A5E23515DAF7}"/>
              </a:ext>
            </a:extLst>
          </p:cNvPr>
          <p:cNvSpPr>
            <a:spLocks noGrp="1"/>
          </p:cNvSpPr>
          <p:nvPr>
            <p:ph type="title"/>
          </p:nvPr>
        </p:nvSpPr>
        <p:spPr>
          <a:xfrm>
            <a:off x="302859" y="476836"/>
            <a:ext cx="5257800" cy="1325563"/>
          </a:xfrm>
        </p:spPr>
        <p:txBody>
          <a:bodyPr/>
          <a:lstStyle/>
          <a:p>
            <a:pPr algn="ctr"/>
            <a:r>
              <a:rPr lang="fr-FR" dirty="0">
                <a:solidFill>
                  <a:srgbClr val="0070C0"/>
                </a:solidFill>
              </a:rPr>
              <a:t>Une double énigme</a:t>
            </a:r>
          </a:p>
        </p:txBody>
      </p:sp>
      <p:sp>
        <p:nvSpPr>
          <p:cNvPr id="4" name="Espace réservé du contenu 2">
            <a:extLst>
              <a:ext uri="{FF2B5EF4-FFF2-40B4-BE49-F238E27FC236}">
                <a16:creationId xmlns:a16="http://schemas.microsoft.com/office/drawing/2014/main" id="{8C925000-9ADF-AFCF-14AC-B10AC1EBEEB4}"/>
              </a:ext>
            </a:extLst>
          </p:cNvPr>
          <p:cNvSpPr txBox="1">
            <a:spLocks/>
          </p:cNvSpPr>
          <p:nvPr/>
        </p:nvSpPr>
        <p:spPr>
          <a:xfrm>
            <a:off x="7784602" y="1783057"/>
            <a:ext cx="3213717" cy="1579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2800" dirty="0"/>
              <a:t>SAD</a:t>
            </a:r>
          </a:p>
          <a:p>
            <a:pPr lvl="1"/>
            <a:r>
              <a:rPr lang="fr-FR" sz="2800" dirty="0"/>
              <a:t>TMS</a:t>
            </a:r>
          </a:p>
          <a:p>
            <a:pPr lvl="1"/>
            <a:r>
              <a:rPr lang="fr-FR" sz="2800" dirty="0"/>
              <a:t>Pathologies CV</a:t>
            </a:r>
          </a:p>
        </p:txBody>
      </p:sp>
      <p:sp>
        <p:nvSpPr>
          <p:cNvPr id="5" name="Flèche : droite 4">
            <a:extLst>
              <a:ext uri="{FF2B5EF4-FFF2-40B4-BE49-F238E27FC236}">
                <a16:creationId xmlns:a16="http://schemas.microsoft.com/office/drawing/2014/main" id="{A9DF2EA1-3BF4-BBAE-B6DD-4B97C95E7C7B}"/>
              </a:ext>
            </a:extLst>
          </p:cNvPr>
          <p:cNvSpPr/>
          <p:nvPr/>
        </p:nvSpPr>
        <p:spPr>
          <a:xfrm>
            <a:off x="4886047" y="2017615"/>
            <a:ext cx="2539014" cy="916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Charge de travail</a:t>
            </a:r>
          </a:p>
        </p:txBody>
      </p:sp>
      <p:sp>
        <p:nvSpPr>
          <p:cNvPr id="7" name="Légende : flèche vers le haut 6">
            <a:extLst>
              <a:ext uri="{FF2B5EF4-FFF2-40B4-BE49-F238E27FC236}">
                <a16:creationId xmlns:a16="http://schemas.microsoft.com/office/drawing/2014/main" id="{CA0030EE-1043-D318-5C22-79D917811F6C}"/>
              </a:ext>
            </a:extLst>
          </p:cNvPr>
          <p:cNvSpPr/>
          <p:nvPr/>
        </p:nvSpPr>
        <p:spPr>
          <a:xfrm>
            <a:off x="7655875" y="3429000"/>
            <a:ext cx="3471169" cy="1579593"/>
          </a:xfrm>
          <a:prstGeom prst="up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Effets positifs de certains entretiens cliniques</a:t>
            </a:r>
          </a:p>
        </p:txBody>
      </p:sp>
      <p:sp>
        <p:nvSpPr>
          <p:cNvPr id="6" name="Flèche : droite 5">
            <a:extLst>
              <a:ext uri="{FF2B5EF4-FFF2-40B4-BE49-F238E27FC236}">
                <a16:creationId xmlns:a16="http://schemas.microsoft.com/office/drawing/2014/main" id="{12DB693A-B617-5A46-DBDD-9308304D4194}"/>
              </a:ext>
            </a:extLst>
          </p:cNvPr>
          <p:cNvSpPr/>
          <p:nvPr/>
        </p:nvSpPr>
        <p:spPr>
          <a:xfrm>
            <a:off x="4886047" y="1994288"/>
            <a:ext cx="2539014" cy="916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t>Action</a:t>
            </a:r>
          </a:p>
        </p:txBody>
      </p:sp>
      <p:sp>
        <p:nvSpPr>
          <p:cNvPr id="10" name="Légende : flèche vers le haut 9">
            <a:extLst>
              <a:ext uri="{FF2B5EF4-FFF2-40B4-BE49-F238E27FC236}">
                <a16:creationId xmlns:a16="http://schemas.microsoft.com/office/drawing/2014/main" id="{AB9B3E09-DB28-072F-8CE0-E2BC84AF1C45}"/>
              </a:ext>
            </a:extLst>
          </p:cNvPr>
          <p:cNvSpPr/>
          <p:nvPr/>
        </p:nvSpPr>
        <p:spPr>
          <a:xfrm>
            <a:off x="7655875" y="3429000"/>
            <a:ext cx="3471169" cy="1579593"/>
          </a:xfrm>
          <a:prstGeom prst="up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dirty="0"/>
              <a:t>Narration</a:t>
            </a:r>
          </a:p>
        </p:txBody>
      </p:sp>
      <p:sp>
        <p:nvSpPr>
          <p:cNvPr id="11" name="Espace réservé du contenu 2">
            <a:extLst>
              <a:ext uri="{FF2B5EF4-FFF2-40B4-BE49-F238E27FC236}">
                <a16:creationId xmlns:a16="http://schemas.microsoft.com/office/drawing/2014/main" id="{6BBB3448-DA43-2798-4E86-D9F3CAE19569}"/>
              </a:ext>
            </a:extLst>
          </p:cNvPr>
          <p:cNvSpPr txBox="1">
            <a:spLocks/>
          </p:cNvSpPr>
          <p:nvPr/>
        </p:nvSpPr>
        <p:spPr>
          <a:xfrm>
            <a:off x="809335" y="1859459"/>
            <a:ext cx="3896941" cy="12330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Intensification du travail</a:t>
            </a:r>
          </a:p>
          <a:p>
            <a:r>
              <a:rPr lang="fr-FR" dirty="0"/>
              <a:t>« </a:t>
            </a:r>
            <a:r>
              <a:rPr lang="fr-FR" dirty="0" err="1"/>
              <a:t>Serviciarisation</a:t>
            </a:r>
            <a:r>
              <a:rPr lang="fr-FR"/>
              <a:t> »</a:t>
            </a:r>
            <a:endParaRPr lang="fr-FR" dirty="0"/>
          </a:p>
        </p:txBody>
      </p:sp>
    </p:spTree>
    <p:extLst>
      <p:ext uri="{BB962C8B-B14F-4D97-AF65-F5344CB8AC3E}">
        <p14:creationId xmlns:p14="http://schemas.microsoft.com/office/powerpoint/2010/main" val="408557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xit" presetSubtype="4" fill="hold" grpId="0" nodeType="clickEffect">
                                  <p:stCondLst>
                                    <p:cond delay="0"/>
                                  </p:stCondLst>
                                  <p:childTnLst>
                                    <p:anim calcmode="lin" valueType="num">
                                      <p:cBhvr additive="base">
                                        <p:cTn id="15" dur="500"/>
                                        <p:tgtEl>
                                          <p:spTgt spid="7"/>
                                        </p:tgtEl>
                                        <p:attrNameLst>
                                          <p:attrName>ppt_x</p:attrName>
                                        </p:attrNameLst>
                                      </p:cBhvr>
                                      <p:tavLst>
                                        <p:tav tm="0">
                                          <p:val>
                                            <p:strVal val="ppt_x"/>
                                          </p:val>
                                        </p:tav>
                                        <p:tav tm="100000">
                                          <p:val>
                                            <p:strVal val="ppt_x"/>
                                          </p:val>
                                        </p:tav>
                                      </p:tavLst>
                                    </p:anim>
                                    <p:anim calcmode="lin" valueType="num">
                                      <p:cBhvr additive="base">
                                        <p:cTn id="16" dur="500"/>
                                        <p:tgtEl>
                                          <p:spTgt spid="7"/>
                                        </p:tgtEl>
                                        <p:attrNameLst>
                                          <p:attrName>ppt_y</p:attrName>
                                        </p:attrNameLst>
                                      </p:cBhvr>
                                      <p:tavLst>
                                        <p:tav tm="0">
                                          <p:val>
                                            <p:strVal val="ppt_y"/>
                                          </p:val>
                                        </p:tav>
                                        <p:tav tm="100000">
                                          <p:val>
                                            <p:strVal val="1+ppt_h/2"/>
                                          </p:val>
                                        </p:tav>
                                      </p:tavLst>
                                    </p:anim>
                                    <p:set>
                                      <p:cBhvr>
                                        <p:cTn id="17" dur="1" fill="hold">
                                          <p:stCondLst>
                                            <p:cond delay="499"/>
                                          </p:stCondLst>
                                        </p:cTn>
                                        <p:tgtEl>
                                          <p:spTgt spid="7"/>
                                        </p:tgtEl>
                                        <p:attrNameLst>
                                          <p:attrName>style.visibility</p:attrName>
                                        </p:attrNameLst>
                                      </p:cBhvr>
                                      <p:to>
                                        <p:strVal val="hidden"/>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9D3528-DACC-334A-B203-296556247BA5}"/>
              </a:ext>
            </a:extLst>
          </p:cNvPr>
          <p:cNvSpPr>
            <a:spLocks noGrp="1"/>
          </p:cNvSpPr>
          <p:nvPr>
            <p:ph type="title"/>
          </p:nvPr>
        </p:nvSpPr>
        <p:spPr/>
        <p:txBody>
          <a:bodyPr/>
          <a:lstStyle/>
          <a:p>
            <a:r>
              <a:rPr lang="fr-FR" dirty="0"/>
              <a:t>Physiologie de l’action et de la perception</a:t>
            </a:r>
          </a:p>
        </p:txBody>
      </p:sp>
      <p:pic>
        <p:nvPicPr>
          <p:cNvPr id="7" name="Image 6">
            <a:extLst>
              <a:ext uri="{FF2B5EF4-FFF2-40B4-BE49-F238E27FC236}">
                <a16:creationId xmlns:a16="http://schemas.microsoft.com/office/drawing/2014/main" id="{ACCAA8DF-DEE6-5A6E-6B6C-470B6A94EFFA}"/>
              </a:ext>
            </a:extLst>
          </p:cNvPr>
          <p:cNvPicPr>
            <a:picLocks noChangeAspect="1"/>
          </p:cNvPicPr>
          <p:nvPr/>
        </p:nvPicPr>
        <p:blipFill>
          <a:blip r:embed="rId2"/>
          <a:stretch>
            <a:fillRect/>
          </a:stretch>
        </p:blipFill>
        <p:spPr>
          <a:xfrm>
            <a:off x="2610451" y="2117879"/>
            <a:ext cx="6562725" cy="3314700"/>
          </a:xfrm>
          <a:prstGeom prst="rect">
            <a:avLst/>
          </a:prstGeom>
        </p:spPr>
      </p:pic>
    </p:spTree>
    <p:extLst>
      <p:ext uri="{BB962C8B-B14F-4D97-AF65-F5344CB8AC3E}">
        <p14:creationId xmlns:p14="http://schemas.microsoft.com/office/powerpoint/2010/main" val="51928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7">
            <a:extLst>
              <a:ext uri="{FF2B5EF4-FFF2-40B4-BE49-F238E27FC236}">
                <a16:creationId xmlns:a16="http://schemas.microsoft.com/office/drawing/2014/main" id="{A04DC18E-51BB-3A6E-E3C0-D86084132B6A}"/>
              </a:ext>
            </a:extLst>
          </p:cNvPr>
          <p:cNvSpPr/>
          <p:nvPr/>
        </p:nvSpPr>
        <p:spPr>
          <a:xfrm>
            <a:off x="5591176" y="1412876"/>
            <a:ext cx="576263" cy="785813"/>
          </a:xfrm>
          <a:custGeom>
            <a:avLst/>
            <a:gdLst>
              <a:gd name="connsiteX0" fmla="*/ 6718 w 328307"/>
              <a:gd name="connsiteY0" fmla="*/ 174172 h 636815"/>
              <a:gd name="connsiteX1" fmla="*/ 6718 w 328307"/>
              <a:gd name="connsiteY1" fmla="*/ 266700 h 636815"/>
              <a:gd name="connsiteX2" fmla="*/ 17604 w 328307"/>
              <a:gd name="connsiteY2" fmla="*/ 299358 h 636815"/>
              <a:gd name="connsiteX3" fmla="*/ 23046 w 328307"/>
              <a:gd name="connsiteY3" fmla="*/ 337458 h 636815"/>
              <a:gd name="connsiteX4" fmla="*/ 33932 w 328307"/>
              <a:gd name="connsiteY4" fmla="*/ 402772 h 636815"/>
              <a:gd name="connsiteX5" fmla="*/ 39375 w 328307"/>
              <a:gd name="connsiteY5" fmla="*/ 511629 h 636815"/>
              <a:gd name="connsiteX6" fmla="*/ 61146 w 328307"/>
              <a:gd name="connsiteY6" fmla="*/ 587829 h 636815"/>
              <a:gd name="connsiteX7" fmla="*/ 72032 w 328307"/>
              <a:gd name="connsiteY7" fmla="*/ 604158 h 636815"/>
              <a:gd name="connsiteX8" fmla="*/ 77475 w 328307"/>
              <a:gd name="connsiteY8" fmla="*/ 620486 h 636815"/>
              <a:gd name="connsiteX9" fmla="*/ 175446 w 328307"/>
              <a:gd name="connsiteY9" fmla="*/ 636815 h 636815"/>
              <a:gd name="connsiteX10" fmla="*/ 240761 w 328307"/>
              <a:gd name="connsiteY10" fmla="*/ 625929 h 636815"/>
              <a:gd name="connsiteX11" fmla="*/ 273418 w 328307"/>
              <a:gd name="connsiteY11" fmla="*/ 604158 h 636815"/>
              <a:gd name="connsiteX12" fmla="*/ 289746 w 328307"/>
              <a:gd name="connsiteY12" fmla="*/ 555172 h 636815"/>
              <a:gd name="connsiteX13" fmla="*/ 295189 w 328307"/>
              <a:gd name="connsiteY13" fmla="*/ 538843 h 636815"/>
              <a:gd name="connsiteX14" fmla="*/ 306075 w 328307"/>
              <a:gd name="connsiteY14" fmla="*/ 522515 h 636815"/>
              <a:gd name="connsiteX15" fmla="*/ 295189 w 328307"/>
              <a:gd name="connsiteY15" fmla="*/ 413658 h 636815"/>
              <a:gd name="connsiteX16" fmla="*/ 289746 w 328307"/>
              <a:gd name="connsiteY16" fmla="*/ 391886 h 636815"/>
              <a:gd name="connsiteX17" fmla="*/ 235318 w 328307"/>
              <a:gd name="connsiteY17" fmla="*/ 381000 h 636815"/>
              <a:gd name="connsiteX18" fmla="*/ 251646 w 328307"/>
              <a:gd name="connsiteY18" fmla="*/ 386443 h 636815"/>
              <a:gd name="connsiteX19" fmla="*/ 306075 w 328307"/>
              <a:gd name="connsiteY19" fmla="*/ 381000 h 636815"/>
              <a:gd name="connsiteX20" fmla="*/ 327846 w 328307"/>
              <a:gd name="connsiteY20" fmla="*/ 375558 h 636815"/>
              <a:gd name="connsiteX21" fmla="*/ 316961 w 328307"/>
              <a:gd name="connsiteY21" fmla="*/ 315686 h 636815"/>
              <a:gd name="connsiteX22" fmla="*/ 306075 w 328307"/>
              <a:gd name="connsiteY22" fmla="*/ 299358 h 636815"/>
              <a:gd name="connsiteX23" fmla="*/ 273418 w 328307"/>
              <a:gd name="connsiteY23" fmla="*/ 277586 h 636815"/>
              <a:gd name="connsiteX24" fmla="*/ 289746 w 328307"/>
              <a:gd name="connsiteY24" fmla="*/ 288472 h 636815"/>
              <a:gd name="connsiteX25" fmla="*/ 316961 w 328307"/>
              <a:gd name="connsiteY25" fmla="*/ 244929 h 636815"/>
              <a:gd name="connsiteX26" fmla="*/ 322404 w 328307"/>
              <a:gd name="connsiteY26" fmla="*/ 228600 h 636815"/>
              <a:gd name="connsiteX27" fmla="*/ 316961 w 328307"/>
              <a:gd name="connsiteY27" fmla="*/ 190500 h 636815"/>
              <a:gd name="connsiteX28" fmla="*/ 306075 w 328307"/>
              <a:gd name="connsiteY28" fmla="*/ 119743 h 636815"/>
              <a:gd name="connsiteX29" fmla="*/ 300632 w 328307"/>
              <a:gd name="connsiteY29" fmla="*/ 103415 h 636815"/>
              <a:gd name="connsiteX30" fmla="*/ 289746 w 328307"/>
              <a:gd name="connsiteY30" fmla="*/ 87086 h 636815"/>
              <a:gd name="connsiteX31" fmla="*/ 278861 w 328307"/>
              <a:gd name="connsiteY31" fmla="*/ 54429 h 636815"/>
              <a:gd name="connsiteX32" fmla="*/ 262532 w 328307"/>
              <a:gd name="connsiteY32" fmla="*/ 38100 h 636815"/>
              <a:gd name="connsiteX33" fmla="*/ 208104 w 328307"/>
              <a:gd name="connsiteY33" fmla="*/ 5443 h 636815"/>
              <a:gd name="connsiteX34" fmla="*/ 191775 w 328307"/>
              <a:gd name="connsiteY34" fmla="*/ 0 h 636815"/>
              <a:gd name="connsiteX35" fmla="*/ 115575 w 328307"/>
              <a:gd name="connsiteY35" fmla="*/ 5443 h 636815"/>
              <a:gd name="connsiteX36" fmla="*/ 88361 w 328307"/>
              <a:gd name="connsiteY36" fmla="*/ 10886 h 636815"/>
              <a:gd name="connsiteX37" fmla="*/ 39375 w 328307"/>
              <a:gd name="connsiteY37" fmla="*/ 48986 h 636815"/>
              <a:gd name="connsiteX38" fmla="*/ 28489 w 328307"/>
              <a:gd name="connsiteY38" fmla="*/ 65315 h 636815"/>
              <a:gd name="connsiteX39" fmla="*/ 23046 w 328307"/>
              <a:gd name="connsiteY39" fmla="*/ 81643 h 636815"/>
              <a:gd name="connsiteX40" fmla="*/ 6718 w 328307"/>
              <a:gd name="connsiteY40" fmla="*/ 114300 h 636815"/>
              <a:gd name="connsiteX41" fmla="*/ 6718 w 328307"/>
              <a:gd name="connsiteY41" fmla="*/ 174172 h 63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28307" h="636815">
                <a:moveTo>
                  <a:pt x="6718" y="174172"/>
                </a:moveTo>
                <a:cubicBezTo>
                  <a:pt x="-1575" y="215636"/>
                  <a:pt x="-2881" y="209106"/>
                  <a:pt x="6718" y="266700"/>
                </a:cubicBezTo>
                <a:cubicBezTo>
                  <a:pt x="8604" y="278019"/>
                  <a:pt x="17604" y="299358"/>
                  <a:pt x="17604" y="299358"/>
                </a:cubicBezTo>
                <a:cubicBezTo>
                  <a:pt x="19418" y="312058"/>
                  <a:pt x="21045" y="324786"/>
                  <a:pt x="23046" y="337458"/>
                </a:cubicBezTo>
                <a:cubicBezTo>
                  <a:pt x="26488" y="359260"/>
                  <a:pt x="33932" y="402772"/>
                  <a:pt x="33932" y="402772"/>
                </a:cubicBezTo>
                <a:cubicBezTo>
                  <a:pt x="35746" y="439058"/>
                  <a:pt x="35504" y="475505"/>
                  <a:pt x="39375" y="511629"/>
                </a:cubicBezTo>
                <a:cubicBezTo>
                  <a:pt x="39838" y="515950"/>
                  <a:pt x="55659" y="579598"/>
                  <a:pt x="61146" y="587829"/>
                </a:cubicBezTo>
                <a:cubicBezTo>
                  <a:pt x="64775" y="593272"/>
                  <a:pt x="69106" y="598307"/>
                  <a:pt x="72032" y="604158"/>
                </a:cubicBezTo>
                <a:cubicBezTo>
                  <a:pt x="74598" y="609289"/>
                  <a:pt x="72807" y="617151"/>
                  <a:pt x="77475" y="620486"/>
                </a:cubicBezTo>
                <a:cubicBezTo>
                  <a:pt x="98628" y="635595"/>
                  <a:pt x="160061" y="635533"/>
                  <a:pt x="175446" y="636815"/>
                </a:cubicBezTo>
                <a:cubicBezTo>
                  <a:pt x="184441" y="635816"/>
                  <a:pt x="224803" y="634794"/>
                  <a:pt x="240761" y="625929"/>
                </a:cubicBezTo>
                <a:cubicBezTo>
                  <a:pt x="252198" y="619575"/>
                  <a:pt x="273418" y="604158"/>
                  <a:pt x="273418" y="604158"/>
                </a:cubicBezTo>
                <a:lnTo>
                  <a:pt x="289746" y="555172"/>
                </a:lnTo>
                <a:cubicBezTo>
                  <a:pt x="291560" y="549729"/>
                  <a:pt x="292006" y="543617"/>
                  <a:pt x="295189" y="538843"/>
                </a:cubicBezTo>
                <a:lnTo>
                  <a:pt x="306075" y="522515"/>
                </a:lnTo>
                <a:cubicBezTo>
                  <a:pt x="303476" y="491328"/>
                  <a:pt x="300625" y="446270"/>
                  <a:pt x="295189" y="413658"/>
                </a:cubicBezTo>
                <a:cubicBezTo>
                  <a:pt x="293959" y="406279"/>
                  <a:pt x="296313" y="395468"/>
                  <a:pt x="289746" y="391886"/>
                </a:cubicBezTo>
                <a:cubicBezTo>
                  <a:pt x="273503" y="383026"/>
                  <a:pt x="217766" y="375149"/>
                  <a:pt x="235318" y="381000"/>
                </a:cubicBezTo>
                <a:lnTo>
                  <a:pt x="251646" y="386443"/>
                </a:lnTo>
                <a:cubicBezTo>
                  <a:pt x="269789" y="384629"/>
                  <a:pt x="288025" y="383578"/>
                  <a:pt x="306075" y="381000"/>
                </a:cubicBezTo>
                <a:cubicBezTo>
                  <a:pt x="313480" y="379942"/>
                  <a:pt x="325480" y="382654"/>
                  <a:pt x="327846" y="375558"/>
                </a:cubicBezTo>
                <a:cubicBezTo>
                  <a:pt x="330098" y="368803"/>
                  <a:pt x="323733" y="329229"/>
                  <a:pt x="316961" y="315686"/>
                </a:cubicBezTo>
                <a:cubicBezTo>
                  <a:pt x="314036" y="309835"/>
                  <a:pt x="310998" y="303666"/>
                  <a:pt x="306075" y="299358"/>
                </a:cubicBezTo>
                <a:cubicBezTo>
                  <a:pt x="296229" y="290743"/>
                  <a:pt x="284304" y="284843"/>
                  <a:pt x="273418" y="277586"/>
                </a:cubicBezTo>
                <a:lnTo>
                  <a:pt x="289746" y="288472"/>
                </a:lnTo>
                <a:cubicBezTo>
                  <a:pt x="315622" y="271221"/>
                  <a:pt x="304006" y="283792"/>
                  <a:pt x="316961" y="244929"/>
                </a:cubicBezTo>
                <a:lnTo>
                  <a:pt x="322404" y="228600"/>
                </a:lnTo>
                <a:cubicBezTo>
                  <a:pt x="320590" y="215900"/>
                  <a:pt x="318552" y="203230"/>
                  <a:pt x="316961" y="190500"/>
                </a:cubicBezTo>
                <a:cubicBezTo>
                  <a:pt x="311600" y="147612"/>
                  <a:pt x="315089" y="151292"/>
                  <a:pt x="306075" y="119743"/>
                </a:cubicBezTo>
                <a:cubicBezTo>
                  <a:pt x="304499" y="114227"/>
                  <a:pt x="303198" y="108546"/>
                  <a:pt x="300632" y="103415"/>
                </a:cubicBezTo>
                <a:cubicBezTo>
                  <a:pt x="297706" y="97564"/>
                  <a:pt x="293375" y="92529"/>
                  <a:pt x="289746" y="87086"/>
                </a:cubicBezTo>
                <a:cubicBezTo>
                  <a:pt x="286118" y="76200"/>
                  <a:pt x="286975" y="62543"/>
                  <a:pt x="278861" y="54429"/>
                </a:cubicBezTo>
                <a:cubicBezTo>
                  <a:pt x="273418" y="48986"/>
                  <a:pt x="268608" y="42826"/>
                  <a:pt x="262532" y="38100"/>
                </a:cubicBezTo>
                <a:cubicBezTo>
                  <a:pt x="246706" y="25791"/>
                  <a:pt x="226951" y="13521"/>
                  <a:pt x="208104" y="5443"/>
                </a:cubicBezTo>
                <a:cubicBezTo>
                  <a:pt x="202830" y="3183"/>
                  <a:pt x="197218" y="1814"/>
                  <a:pt x="191775" y="0"/>
                </a:cubicBezTo>
                <a:cubicBezTo>
                  <a:pt x="166375" y="1814"/>
                  <a:pt x="140900" y="2777"/>
                  <a:pt x="115575" y="5443"/>
                </a:cubicBezTo>
                <a:cubicBezTo>
                  <a:pt x="106375" y="6411"/>
                  <a:pt x="96783" y="7058"/>
                  <a:pt x="88361" y="10886"/>
                </a:cubicBezTo>
                <a:cubicBezTo>
                  <a:pt x="72083" y="18285"/>
                  <a:pt x="51551" y="34375"/>
                  <a:pt x="39375" y="48986"/>
                </a:cubicBezTo>
                <a:cubicBezTo>
                  <a:pt x="35187" y="54011"/>
                  <a:pt x="31415" y="59464"/>
                  <a:pt x="28489" y="65315"/>
                </a:cubicBezTo>
                <a:cubicBezTo>
                  <a:pt x="25923" y="70446"/>
                  <a:pt x="25612" y="76512"/>
                  <a:pt x="23046" y="81643"/>
                </a:cubicBezTo>
                <a:cubicBezTo>
                  <a:pt x="1945" y="123847"/>
                  <a:pt x="20399" y="73260"/>
                  <a:pt x="6718" y="114300"/>
                </a:cubicBezTo>
                <a:lnTo>
                  <a:pt x="6718" y="174172"/>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 name="Forme libre 8">
            <a:extLst>
              <a:ext uri="{FF2B5EF4-FFF2-40B4-BE49-F238E27FC236}">
                <a16:creationId xmlns:a16="http://schemas.microsoft.com/office/drawing/2014/main" id="{E08EEAA9-FE1F-2BEF-9BC8-6DD9F38070E0}"/>
              </a:ext>
            </a:extLst>
          </p:cNvPr>
          <p:cNvSpPr/>
          <p:nvPr/>
        </p:nvSpPr>
        <p:spPr>
          <a:xfrm>
            <a:off x="5880100" y="1700214"/>
            <a:ext cx="39688" cy="34925"/>
          </a:xfrm>
          <a:custGeom>
            <a:avLst/>
            <a:gdLst>
              <a:gd name="connsiteX0" fmla="*/ 31609 w 39196"/>
              <a:gd name="connsiteY0" fmla="*/ 2210 h 34867"/>
              <a:gd name="connsiteX1" fmla="*/ 4394 w 39196"/>
              <a:gd name="connsiteY1" fmla="*/ 7652 h 34867"/>
              <a:gd name="connsiteX2" fmla="*/ 26166 w 39196"/>
              <a:gd name="connsiteY2" fmla="*/ 34867 h 34867"/>
              <a:gd name="connsiteX3" fmla="*/ 31609 w 39196"/>
              <a:gd name="connsiteY3" fmla="*/ 2210 h 34867"/>
            </a:gdLst>
            <a:ahLst/>
            <a:cxnLst>
              <a:cxn ang="0">
                <a:pos x="connsiteX0" y="connsiteY0"/>
              </a:cxn>
              <a:cxn ang="0">
                <a:pos x="connsiteX1" y="connsiteY1"/>
              </a:cxn>
              <a:cxn ang="0">
                <a:pos x="connsiteX2" y="connsiteY2"/>
              </a:cxn>
              <a:cxn ang="0">
                <a:pos x="connsiteX3" y="connsiteY3"/>
              </a:cxn>
            </a:cxnLst>
            <a:rect l="l" t="t" r="r" b="b"/>
            <a:pathLst>
              <a:path w="39196" h="34867">
                <a:moveTo>
                  <a:pt x="31609" y="2210"/>
                </a:moveTo>
                <a:cubicBezTo>
                  <a:pt x="27980" y="-2326"/>
                  <a:pt x="10173" y="428"/>
                  <a:pt x="4394" y="7652"/>
                </a:cubicBezTo>
                <a:cubicBezTo>
                  <a:pt x="-11434" y="27436"/>
                  <a:pt x="20121" y="32852"/>
                  <a:pt x="26166" y="34867"/>
                </a:cubicBezTo>
                <a:cubicBezTo>
                  <a:pt x="49379" y="27129"/>
                  <a:pt x="35238" y="6746"/>
                  <a:pt x="31609" y="221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Forme libre 13">
            <a:extLst>
              <a:ext uri="{FF2B5EF4-FFF2-40B4-BE49-F238E27FC236}">
                <a16:creationId xmlns:a16="http://schemas.microsoft.com/office/drawing/2014/main" id="{E68B1263-F8A2-C353-1351-FB3F2C85FEA1}"/>
              </a:ext>
            </a:extLst>
          </p:cNvPr>
          <p:cNvSpPr/>
          <p:nvPr/>
        </p:nvSpPr>
        <p:spPr>
          <a:xfrm>
            <a:off x="6024563" y="1628776"/>
            <a:ext cx="38100" cy="34925"/>
          </a:xfrm>
          <a:custGeom>
            <a:avLst/>
            <a:gdLst>
              <a:gd name="connsiteX0" fmla="*/ 31609 w 39196"/>
              <a:gd name="connsiteY0" fmla="*/ 2210 h 34867"/>
              <a:gd name="connsiteX1" fmla="*/ 4394 w 39196"/>
              <a:gd name="connsiteY1" fmla="*/ 7652 h 34867"/>
              <a:gd name="connsiteX2" fmla="*/ 26166 w 39196"/>
              <a:gd name="connsiteY2" fmla="*/ 34867 h 34867"/>
              <a:gd name="connsiteX3" fmla="*/ 31609 w 39196"/>
              <a:gd name="connsiteY3" fmla="*/ 2210 h 34867"/>
            </a:gdLst>
            <a:ahLst/>
            <a:cxnLst>
              <a:cxn ang="0">
                <a:pos x="connsiteX0" y="connsiteY0"/>
              </a:cxn>
              <a:cxn ang="0">
                <a:pos x="connsiteX1" y="connsiteY1"/>
              </a:cxn>
              <a:cxn ang="0">
                <a:pos x="connsiteX2" y="connsiteY2"/>
              </a:cxn>
              <a:cxn ang="0">
                <a:pos x="connsiteX3" y="connsiteY3"/>
              </a:cxn>
            </a:cxnLst>
            <a:rect l="l" t="t" r="r" b="b"/>
            <a:pathLst>
              <a:path w="39196" h="34867">
                <a:moveTo>
                  <a:pt x="31609" y="2210"/>
                </a:moveTo>
                <a:cubicBezTo>
                  <a:pt x="27980" y="-2326"/>
                  <a:pt x="10173" y="428"/>
                  <a:pt x="4394" y="7652"/>
                </a:cubicBezTo>
                <a:cubicBezTo>
                  <a:pt x="-11434" y="27436"/>
                  <a:pt x="20121" y="32852"/>
                  <a:pt x="26166" y="34867"/>
                </a:cubicBezTo>
                <a:cubicBezTo>
                  <a:pt x="49379" y="27129"/>
                  <a:pt x="35238" y="6746"/>
                  <a:pt x="31609" y="221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Forme libre 14">
            <a:extLst>
              <a:ext uri="{FF2B5EF4-FFF2-40B4-BE49-F238E27FC236}">
                <a16:creationId xmlns:a16="http://schemas.microsoft.com/office/drawing/2014/main" id="{1B90A5EF-D436-1C6D-5FBC-D27973EEBBE6}"/>
              </a:ext>
            </a:extLst>
          </p:cNvPr>
          <p:cNvSpPr/>
          <p:nvPr/>
        </p:nvSpPr>
        <p:spPr>
          <a:xfrm>
            <a:off x="5770564" y="2205038"/>
            <a:ext cx="180975" cy="144462"/>
          </a:xfrm>
          <a:custGeom>
            <a:avLst/>
            <a:gdLst>
              <a:gd name="connsiteX0" fmla="*/ 0 w 56330"/>
              <a:gd name="connsiteY0" fmla="*/ 0 h 96233"/>
              <a:gd name="connsiteX1" fmla="*/ 3314 w 56330"/>
              <a:gd name="connsiteY1" fmla="*/ 89452 h 96233"/>
              <a:gd name="connsiteX2" fmla="*/ 23192 w 56330"/>
              <a:gd name="connsiteY2" fmla="*/ 92765 h 96233"/>
              <a:gd name="connsiteX3" fmla="*/ 33131 w 56330"/>
              <a:gd name="connsiteY3" fmla="*/ 86139 h 96233"/>
              <a:gd name="connsiteX4" fmla="*/ 39757 w 56330"/>
              <a:gd name="connsiteY4" fmla="*/ 76200 h 96233"/>
              <a:gd name="connsiteX5" fmla="*/ 49696 w 56330"/>
              <a:gd name="connsiteY5" fmla="*/ 43070 h 96233"/>
              <a:gd name="connsiteX6" fmla="*/ 53009 w 56330"/>
              <a:gd name="connsiteY6" fmla="*/ 26505 h 96233"/>
              <a:gd name="connsiteX7" fmla="*/ 56322 w 56330"/>
              <a:gd name="connsiteY7" fmla="*/ 13252 h 96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30" h="96233">
                <a:moveTo>
                  <a:pt x="0" y="0"/>
                </a:moveTo>
                <a:cubicBezTo>
                  <a:pt x="1105" y="29817"/>
                  <a:pt x="-763" y="59894"/>
                  <a:pt x="3314" y="89452"/>
                </a:cubicBezTo>
                <a:cubicBezTo>
                  <a:pt x="4911" y="101032"/>
                  <a:pt x="19340" y="94691"/>
                  <a:pt x="23192" y="92765"/>
                </a:cubicBezTo>
                <a:cubicBezTo>
                  <a:pt x="26753" y="90984"/>
                  <a:pt x="29818" y="88348"/>
                  <a:pt x="33131" y="86139"/>
                </a:cubicBezTo>
                <a:cubicBezTo>
                  <a:pt x="35340" y="82826"/>
                  <a:pt x="38140" y="79839"/>
                  <a:pt x="39757" y="76200"/>
                </a:cubicBezTo>
                <a:cubicBezTo>
                  <a:pt x="43428" y="67941"/>
                  <a:pt x="47554" y="52707"/>
                  <a:pt x="49696" y="43070"/>
                </a:cubicBezTo>
                <a:cubicBezTo>
                  <a:pt x="50918" y="37573"/>
                  <a:pt x="51643" y="31968"/>
                  <a:pt x="53009" y="26505"/>
                </a:cubicBezTo>
                <a:cubicBezTo>
                  <a:pt x="56671" y="11856"/>
                  <a:pt x="56322" y="21215"/>
                  <a:pt x="56322" y="1325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Forme libre 15">
            <a:extLst>
              <a:ext uri="{FF2B5EF4-FFF2-40B4-BE49-F238E27FC236}">
                <a16:creationId xmlns:a16="http://schemas.microsoft.com/office/drawing/2014/main" id="{C255347F-8953-96C3-9504-5C4DE7295AFB}"/>
              </a:ext>
            </a:extLst>
          </p:cNvPr>
          <p:cNvSpPr/>
          <p:nvPr/>
        </p:nvSpPr>
        <p:spPr>
          <a:xfrm>
            <a:off x="5548314" y="2235201"/>
            <a:ext cx="238125" cy="811213"/>
          </a:xfrm>
          <a:custGeom>
            <a:avLst/>
            <a:gdLst>
              <a:gd name="connsiteX0" fmla="*/ 185530 w 185530"/>
              <a:gd name="connsiteY0" fmla="*/ 8975 h 655018"/>
              <a:gd name="connsiteX1" fmla="*/ 96078 w 185530"/>
              <a:gd name="connsiteY1" fmla="*/ 5662 h 655018"/>
              <a:gd name="connsiteX2" fmla="*/ 76200 w 185530"/>
              <a:gd name="connsiteY2" fmla="*/ 18914 h 655018"/>
              <a:gd name="connsiteX3" fmla="*/ 66260 w 185530"/>
              <a:gd name="connsiteY3" fmla="*/ 25540 h 655018"/>
              <a:gd name="connsiteX4" fmla="*/ 56321 w 185530"/>
              <a:gd name="connsiteY4" fmla="*/ 32166 h 655018"/>
              <a:gd name="connsiteX5" fmla="*/ 53008 w 185530"/>
              <a:gd name="connsiteY5" fmla="*/ 42105 h 655018"/>
              <a:gd name="connsiteX6" fmla="*/ 39756 w 185530"/>
              <a:gd name="connsiteY6" fmla="*/ 61983 h 655018"/>
              <a:gd name="connsiteX7" fmla="*/ 29817 w 185530"/>
              <a:gd name="connsiteY7" fmla="*/ 85175 h 655018"/>
              <a:gd name="connsiteX8" fmla="*/ 23191 w 185530"/>
              <a:gd name="connsiteY8" fmla="*/ 108366 h 655018"/>
              <a:gd name="connsiteX9" fmla="*/ 19878 w 185530"/>
              <a:gd name="connsiteY9" fmla="*/ 141496 h 655018"/>
              <a:gd name="connsiteX10" fmla="*/ 16565 w 185530"/>
              <a:gd name="connsiteY10" fmla="*/ 187879 h 655018"/>
              <a:gd name="connsiteX11" fmla="*/ 13252 w 185530"/>
              <a:gd name="connsiteY11" fmla="*/ 224323 h 655018"/>
              <a:gd name="connsiteX12" fmla="*/ 9939 w 185530"/>
              <a:gd name="connsiteY12" fmla="*/ 340279 h 655018"/>
              <a:gd name="connsiteX13" fmla="*/ 6626 w 185530"/>
              <a:gd name="connsiteY13" fmla="*/ 406540 h 655018"/>
              <a:gd name="connsiteX14" fmla="*/ 3313 w 185530"/>
              <a:gd name="connsiteY14" fmla="*/ 519183 h 655018"/>
              <a:gd name="connsiteX15" fmla="*/ 0 w 185530"/>
              <a:gd name="connsiteY15" fmla="*/ 602010 h 655018"/>
              <a:gd name="connsiteX16" fmla="*/ 3313 w 185530"/>
              <a:gd name="connsiteY16" fmla="*/ 625201 h 655018"/>
              <a:gd name="connsiteX17" fmla="*/ 26504 w 185530"/>
              <a:gd name="connsiteY17" fmla="*/ 638453 h 655018"/>
              <a:gd name="connsiteX18" fmla="*/ 36443 w 185530"/>
              <a:gd name="connsiteY18" fmla="*/ 648392 h 655018"/>
              <a:gd name="connsiteX19" fmla="*/ 69573 w 185530"/>
              <a:gd name="connsiteY19" fmla="*/ 655018 h 655018"/>
              <a:gd name="connsiteX20" fmla="*/ 119269 w 185530"/>
              <a:gd name="connsiteY20" fmla="*/ 651705 h 655018"/>
              <a:gd name="connsiteX21" fmla="*/ 125895 w 185530"/>
              <a:gd name="connsiteY21" fmla="*/ 641766 h 655018"/>
              <a:gd name="connsiteX22" fmla="*/ 129208 w 185530"/>
              <a:gd name="connsiteY22" fmla="*/ 592070 h 655018"/>
              <a:gd name="connsiteX23" fmla="*/ 132521 w 185530"/>
              <a:gd name="connsiteY23" fmla="*/ 578818 h 655018"/>
              <a:gd name="connsiteX24" fmla="*/ 142460 w 185530"/>
              <a:gd name="connsiteY24" fmla="*/ 558940 h 655018"/>
              <a:gd name="connsiteX25" fmla="*/ 149087 w 185530"/>
              <a:gd name="connsiteY25" fmla="*/ 539062 h 655018"/>
              <a:gd name="connsiteX26" fmla="*/ 152400 w 185530"/>
              <a:gd name="connsiteY26" fmla="*/ 529123 h 655018"/>
              <a:gd name="connsiteX27" fmla="*/ 155713 w 185530"/>
              <a:gd name="connsiteY27" fmla="*/ 492679 h 655018"/>
              <a:gd name="connsiteX28" fmla="*/ 162339 w 185530"/>
              <a:gd name="connsiteY28" fmla="*/ 423105 h 655018"/>
              <a:gd name="connsiteX29" fmla="*/ 165652 w 185530"/>
              <a:gd name="connsiteY29" fmla="*/ 376723 h 655018"/>
              <a:gd name="connsiteX30" fmla="*/ 168965 w 185530"/>
              <a:gd name="connsiteY30" fmla="*/ 250827 h 65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5530" h="655018">
                <a:moveTo>
                  <a:pt x="185530" y="8975"/>
                </a:moveTo>
                <a:cubicBezTo>
                  <a:pt x="148867" y="-191"/>
                  <a:pt x="144527" y="-4028"/>
                  <a:pt x="96078" y="5662"/>
                </a:cubicBezTo>
                <a:cubicBezTo>
                  <a:pt x="88269" y="7224"/>
                  <a:pt x="82826" y="14497"/>
                  <a:pt x="76200" y="18914"/>
                </a:cubicBezTo>
                <a:lnTo>
                  <a:pt x="66260" y="25540"/>
                </a:lnTo>
                <a:lnTo>
                  <a:pt x="56321" y="32166"/>
                </a:lnTo>
                <a:cubicBezTo>
                  <a:pt x="55217" y="35479"/>
                  <a:pt x="54704" y="39052"/>
                  <a:pt x="53008" y="42105"/>
                </a:cubicBezTo>
                <a:cubicBezTo>
                  <a:pt x="49141" y="49066"/>
                  <a:pt x="39756" y="61983"/>
                  <a:pt x="39756" y="61983"/>
                </a:cubicBezTo>
                <a:cubicBezTo>
                  <a:pt x="31988" y="85291"/>
                  <a:pt x="42097" y="56522"/>
                  <a:pt x="29817" y="85175"/>
                </a:cubicBezTo>
                <a:cubicBezTo>
                  <a:pt x="26965" y="91829"/>
                  <a:pt x="24872" y="101641"/>
                  <a:pt x="23191" y="108366"/>
                </a:cubicBezTo>
                <a:cubicBezTo>
                  <a:pt x="22087" y="119409"/>
                  <a:pt x="20800" y="130436"/>
                  <a:pt x="19878" y="141496"/>
                </a:cubicBezTo>
                <a:cubicBezTo>
                  <a:pt x="18591" y="156943"/>
                  <a:pt x="17801" y="172428"/>
                  <a:pt x="16565" y="187879"/>
                </a:cubicBezTo>
                <a:cubicBezTo>
                  <a:pt x="15592" y="200038"/>
                  <a:pt x="14356" y="212175"/>
                  <a:pt x="13252" y="224323"/>
                </a:cubicBezTo>
                <a:cubicBezTo>
                  <a:pt x="12148" y="262975"/>
                  <a:pt x="11344" y="301637"/>
                  <a:pt x="9939" y="340279"/>
                </a:cubicBezTo>
                <a:cubicBezTo>
                  <a:pt x="9135" y="362379"/>
                  <a:pt x="7444" y="384441"/>
                  <a:pt x="6626" y="406540"/>
                </a:cubicBezTo>
                <a:cubicBezTo>
                  <a:pt x="5236" y="444078"/>
                  <a:pt x="4586" y="481641"/>
                  <a:pt x="3313" y="519183"/>
                </a:cubicBezTo>
                <a:cubicBezTo>
                  <a:pt x="2377" y="546798"/>
                  <a:pt x="1104" y="574401"/>
                  <a:pt x="0" y="602010"/>
                </a:cubicBezTo>
                <a:cubicBezTo>
                  <a:pt x="1104" y="609740"/>
                  <a:pt x="-179" y="618217"/>
                  <a:pt x="3313" y="625201"/>
                </a:cubicBezTo>
                <a:cubicBezTo>
                  <a:pt x="7324" y="633224"/>
                  <a:pt x="18938" y="635931"/>
                  <a:pt x="26504" y="638453"/>
                </a:cubicBezTo>
                <a:cubicBezTo>
                  <a:pt x="29817" y="641766"/>
                  <a:pt x="32070" y="646710"/>
                  <a:pt x="36443" y="648392"/>
                </a:cubicBezTo>
                <a:cubicBezTo>
                  <a:pt x="46954" y="652435"/>
                  <a:pt x="69573" y="655018"/>
                  <a:pt x="69573" y="655018"/>
                </a:cubicBezTo>
                <a:cubicBezTo>
                  <a:pt x="86138" y="653914"/>
                  <a:pt x="103108" y="655507"/>
                  <a:pt x="119269" y="651705"/>
                </a:cubicBezTo>
                <a:cubicBezTo>
                  <a:pt x="123145" y="650793"/>
                  <a:pt x="125240" y="645694"/>
                  <a:pt x="125895" y="641766"/>
                </a:cubicBezTo>
                <a:cubicBezTo>
                  <a:pt x="128624" y="625390"/>
                  <a:pt x="127470" y="608581"/>
                  <a:pt x="129208" y="592070"/>
                </a:cubicBezTo>
                <a:cubicBezTo>
                  <a:pt x="129685" y="587542"/>
                  <a:pt x="131270" y="583196"/>
                  <a:pt x="132521" y="578818"/>
                </a:cubicBezTo>
                <a:cubicBezTo>
                  <a:pt x="139769" y="553450"/>
                  <a:pt x="130846" y="585070"/>
                  <a:pt x="142460" y="558940"/>
                </a:cubicBezTo>
                <a:cubicBezTo>
                  <a:pt x="145297" y="552558"/>
                  <a:pt x="146878" y="545688"/>
                  <a:pt x="149087" y="539062"/>
                </a:cubicBezTo>
                <a:lnTo>
                  <a:pt x="152400" y="529123"/>
                </a:lnTo>
                <a:cubicBezTo>
                  <a:pt x="153504" y="516975"/>
                  <a:pt x="154777" y="504841"/>
                  <a:pt x="155713" y="492679"/>
                </a:cubicBezTo>
                <a:cubicBezTo>
                  <a:pt x="160547" y="429835"/>
                  <a:pt x="155862" y="461967"/>
                  <a:pt x="162339" y="423105"/>
                </a:cubicBezTo>
                <a:cubicBezTo>
                  <a:pt x="163443" y="407644"/>
                  <a:pt x="165056" y="392212"/>
                  <a:pt x="165652" y="376723"/>
                </a:cubicBezTo>
                <a:cubicBezTo>
                  <a:pt x="167265" y="334774"/>
                  <a:pt x="168965" y="250827"/>
                  <a:pt x="168965" y="25082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Forme libre 16">
            <a:extLst>
              <a:ext uri="{FF2B5EF4-FFF2-40B4-BE49-F238E27FC236}">
                <a16:creationId xmlns:a16="http://schemas.microsoft.com/office/drawing/2014/main" id="{B71B01E0-EA74-4C77-6919-701D2CD681D5}"/>
              </a:ext>
            </a:extLst>
          </p:cNvPr>
          <p:cNvSpPr/>
          <p:nvPr/>
        </p:nvSpPr>
        <p:spPr>
          <a:xfrm>
            <a:off x="5575301" y="2241550"/>
            <a:ext cx="1457325" cy="971550"/>
          </a:xfrm>
          <a:custGeom>
            <a:avLst/>
            <a:gdLst>
              <a:gd name="connsiteX0" fmla="*/ 274987 w 967682"/>
              <a:gd name="connsiteY0" fmla="*/ 0 h 785191"/>
              <a:gd name="connsiteX1" fmla="*/ 311430 w 967682"/>
              <a:gd name="connsiteY1" fmla="*/ 13252 h 785191"/>
              <a:gd name="connsiteX2" fmla="*/ 321369 w 967682"/>
              <a:gd name="connsiteY2" fmla="*/ 16565 h 785191"/>
              <a:gd name="connsiteX3" fmla="*/ 331308 w 967682"/>
              <a:gd name="connsiteY3" fmla="*/ 23191 h 785191"/>
              <a:gd name="connsiteX4" fmla="*/ 344560 w 967682"/>
              <a:gd name="connsiteY4" fmla="*/ 29817 h 785191"/>
              <a:gd name="connsiteX5" fmla="*/ 361126 w 967682"/>
              <a:gd name="connsiteY5" fmla="*/ 36443 h 785191"/>
              <a:gd name="connsiteX6" fmla="*/ 381004 w 967682"/>
              <a:gd name="connsiteY6" fmla="*/ 49695 h 785191"/>
              <a:gd name="connsiteX7" fmla="*/ 390943 w 967682"/>
              <a:gd name="connsiteY7" fmla="*/ 56321 h 785191"/>
              <a:gd name="connsiteX8" fmla="*/ 397569 w 967682"/>
              <a:gd name="connsiteY8" fmla="*/ 62948 h 785191"/>
              <a:gd name="connsiteX9" fmla="*/ 410821 w 967682"/>
              <a:gd name="connsiteY9" fmla="*/ 69574 h 785191"/>
              <a:gd name="connsiteX10" fmla="*/ 427387 w 967682"/>
              <a:gd name="connsiteY10" fmla="*/ 86139 h 785191"/>
              <a:gd name="connsiteX11" fmla="*/ 437326 w 967682"/>
              <a:gd name="connsiteY11" fmla="*/ 96078 h 785191"/>
              <a:gd name="connsiteX12" fmla="*/ 447265 w 967682"/>
              <a:gd name="connsiteY12" fmla="*/ 102704 h 785191"/>
              <a:gd name="connsiteX13" fmla="*/ 450578 w 967682"/>
              <a:gd name="connsiteY13" fmla="*/ 112643 h 785191"/>
              <a:gd name="connsiteX14" fmla="*/ 460517 w 967682"/>
              <a:gd name="connsiteY14" fmla="*/ 119269 h 785191"/>
              <a:gd name="connsiteX15" fmla="*/ 470456 w 967682"/>
              <a:gd name="connsiteY15" fmla="*/ 129208 h 785191"/>
              <a:gd name="connsiteX16" fmla="*/ 483708 w 967682"/>
              <a:gd name="connsiteY16" fmla="*/ 139148 h 785191"/>
              <a:gd name="connsiteX17" fmla="*/ 503587 w 967682"/>
              <a:gd name="connsiteY17" fmla="*/ 159026 h 785191"/>
              <a:gd name="connsiteX18" fmla="*/ 523465 w 967682"/>
              <a:gd name="connsiteY18" fmla="*/ 175591 h 785191"/>
              <a:gd name="connsiteX19" fmla="*/ 540030 w 967682"/>
              <a:gd name="connsiteY19" fmla="*/ 195469 h 785191"/>
              <a:gd name="connsiteX20" fmla="*/ 563221 w 967682"/>
              <a:gd name="connsiteY20" fmla="*/ 212034 h 785191"/>
              <a:gd name="connsiteX21" fmla="*/ 569847 w 967682"/>
              <a:gd name="connsiteY21" fmla="*/ 218661 h 785191"/>
              <a:gd name="connsiteX22" fmla="*/ 589726 w 967682"/>
              <a:gd name="connsiteY22" fmla="*/ 225287 h 785191"/>
              <a:gd name="connsiteX23" fmla="*/ 626169 w 967682"/>
              <a:gd name="connsiteY23" fmla="*/ 238539 h 785191"/>
              <a:gd name="connsiteX24" fmla="*/ 639421 w 967682"/>
              <a:gd name="connsiteY24" fmla="*/ 241852 h 785191"/>
              <a:gd name="connsiteX25" fmla="*/ 778569 w 967682"/>
              <a:gd name="connsiteY25" fmla="*/ 235226 h 785191"/>
              <a:gd name="connsiteX26" fmla="*/ 808387 w 967682"/>
              <a:gd name="connsiteY26" fmla="*/ 221974 h 785191"/>
              <a:gd name="connsiteX27" fmla="*/ 821639 w 967682"/>
              <a:gd name="connsiteY27" fmla="*/ 218661 h 785191"/>
              <a:gd name="connsiteX28" fmla="*/ 831578 w 967682"/>
              <a:gd name="connsiteY28" fmla="*/ 215348 h 785191"/>
              <a:gd name="connsiteX29" fmla="*/ 838204 w 967682"/>
              <a:gd name="connsiteY29" fmla="*/ 208721 h 785191"/>
              <a:gd name="connsiteX30" fmla="*/ 864708 w 967682"/>
              <a:gd name="connsiteY30" fmla="*/ 202095 h 785191"/>
              <a:gd name="connsiteX31" fmla="*/ 874647 w 967682"/>
              <a:gd name="connsiteY31" fmla="*/ 195469 h 785191"/>
              <a:gd name="connsiteX32" fmla="*/ 884587 w 967682"/>
              <a:gd name="connsiteY32" fmla="*/ 175591 h 785191"/>
              <a:gd name="connsiteX33" fmla="*/ 891213 w 967682"/>
              <a:gd name="connsiteY33" fmla="*/ 165652 h 785191"/>
              <a:gd name="connsiteX34" fmla="*/ 901152 w 967682"/>
              <a:gd name="connsiteY34" fmla="*/ 135834 h 785191"/>
              <a:gd name="connsiteX35" fmla="*/ 904465 w 967682"/>
              <a:gd name="connsiteY35" fmla="*/ 125895 h 785191"/>
              <a:gd name="connsiteX36" fmla="*/ 907778 w 967682"/>
              <a:gd name="connsiteY36" fmla="*/ 115956 h 785191"/>
              <a:gd name="connsiteX37" fmla="*/ 914404 w 967682"/>
              <a:gd name="connsiteY37" fmla="*/ 106017 h 785191"/>
              <a:gd name="connsiteX38" fmla="*/ 917717 w 967682"/>
              <a:gd name="connsiteY38" fmla="*/ 96078 h 785191"/>
              <a:gd name="connsiteX39" fmla="*/ 924343 w 967682"/>
              <a:gd name="connsiteY39" fmla="*/ 86139 h 785191"/>
              <a:gd name="connsiteX40" fmla="*/ 934282 w 967682"/>
              <a:gd name="connsiteY40" fmla="*/ 66261 h 785191"/>
              <a:gd name="connsiteX41" fmla="*/ 944221 w 967682"/>
              <a:gd name="connsiteY41" fmla="*/ 62948 h 785191"/>
              <a:gd name="connsiteX42" fmla="*/ 960787 w 967682"/>
              <a:gd name="connsiteY42" fmla="*/ 66261 h 785191"/>
              <a:gd name="connsiteX43" fmla="*/ 964100 w 967682"/>
              <a:gd name="connsiteY43" fmla="*/ 96078 h 785191"/>
              <a:gd name="connsiteX44" fmla="*/ 947534 w 967682"/>
              <a:gd name="connsiteY44" fmla="*/ 106017 h 785191"/>
              <a:gd name="connsiteX45" fmla="*/ 937595 w 967682"/>
              <a:gd name="connsiteY45" fmla="*/ 115956 h 785191"/>
              <a:gd name="connsiteX46" fmla="*/ 924343 w 967682"/>
              <a:gd name="connsiteY46" fmla="*/ 142461 h 785191"/>
              <a:gd name="connsiteX47" fmla="*/ 917717 w 967682"/>
              <a:gd name="connsiteY47" fmla="*/ 162339 h 785191"/>
              <a:gd name="connsiteX48" fmla="*/ 914404 w 967682"/>
              <a:gd name="connsiteY48" fmla="*/ 172278 h 785191"/>
              <a:gd name="connsiteX49" fmla="*/ 907778 w 967682"/>
              <a:gd name="connsiteY49" fmla="*/ 182217 h 785191"/>
              <a:gd name="connsiteX50" fmla="*/ 901152 w 967682"/>
              <a:gd name="connsiteY50" fmla="*/ 202095 h 785191"/>
              <a:gd name="connsiteX51" fmla="*/ 904465 w 967682"/>
              <a:gd name="connsiteY51" fmla="*/ 172278 h 785191"/>
              <a:gd name="connsiteX52" fmla="*/ 917717 w 967682"/>
              <a:gd name="connsiteY52" fmla="*/ 152400 h 785191"/>
              <a:gd name="connsiteX53" fmla="*/ 934282 w 967682"/>
              <a:gd name="connsiteY53" fmla="*/ 135834 h 785191"/>
              <a:gd name="connsiteX54" fmla="*/ 940908 w 967682"/>
              <a:gd name="connsiteY54" fmla="*/ 125895 h 785191"/>
              <a:gd name="connsiteX55" fmla="*/ 954160 w 967682"/>
              <a:gd name="connsiteY55" fmla="*/ 139148 h 785191"/>
              <a:gd name="connsiteX56" fmla="*/ 950847 w 967682"/>
              <a:gd name="connsiteY56" fmla="*/ 185530 h 785191"/>
              <a:gd name="connsiteX57" fmla="*/ 944221 w 967682"/>
              <a:gd name="connsiteY57" fmla="*/ 205408 h 785191"/>
              <a:gd name="connsiteX58" fmla="*/ 940908 w 967682"/>
              <a:gd name="connsiteY58" fmla="*/ 215348 h 785191"/>
              <a:gd name="connsiteX59" fmla="*/ 934282 w 967682"/>
              <a:gd name="connsiteY59" fmla="*/ 225287 h 785191"/>
              <a:gd name="connsiteX60" fmla="*/ 927656 w 967682"/>
              <a:gd name="connsiteY60" fmla="*/ 245165 h 785191"/>
              <a:gd name="connsiteX61" fmla="*/ 911091 w 967682"/>
              <a:gd name="connsiteY61" fmla="*/ 274982 h 785191"/>
              <a:gd name="connsiteX62" fmla="*/ 901152 w 967682"/>
              <a:gd name="connsiteY62" fmla="*/ 281608 h 785191"/>
              <a:gd name="connsiteX63" fmla="*/ 884587 w 967682"/>
              <a:gd name="connsiteY63" fmla="*/ 298174 h 785191"/>
              <a:gd name="connsiteX64" fmla="*/ 868021 w 967682"/>
              <a:gd name="connsiteY64" fmla="*/ 314739 h 785191"/>
              <a:gd name="connsiteX65" fmla="*/ 861395 w 967682"/>
              <a:gd name="connsiteY65" fmla="*/ 324678 h 785191"/>
              <a:gd name="connsiteX66" fmla="*/ 841517 w 967682"/>
              <a:gd name="connsiteY66" fmla="*/ 337930 h 785191"/>
              <a:gd name="connsiteX67" fmla="*/ 811700 w 967682"/>
              <a:gd name="connsiteY67" fmla="*/ 351182 h 785191"/>
              <a:gd name="connsiteX68" fmla="*/ 801760 w 967682"/>
              <a:gd name="connsiteY68" fmla="*/ 354495 h 785191"/>
              <a:gd name="connsiteX69" fmla="*/ 768630 w 967682"/>
              <a:gd name="connsiteY69" fmla="*/ 361121 h 785191"/>
              <a:gd name="connsiteX70" fmla="*/ 732187 w 967682"/>
              <a:gd name="connsiteY70" fmla="*/ 364434 h 785191"/>
              <a:gd name="connsiteX71" fmla="*/ 596352 w 967682"/>
              <a:gd name="connsiteY71" fmla="*/ 361121 h 785191"/>
              <a:gd name="connsiteX72" fmla="*/ 569847 w 967682"/>
              <a:gd name="connsiteY72" fmla="*/ 357808 h 785191"/>
              <a:gd name="connsiteX73" fmla="*/ 510213 w 967682"/>
              <a:gd name="connsiteY73" fmla="*/ 354495 h 785191"/>
              <a:gd name="connsiteX74" fmla="*/ 500273 w 967682"/>
              <a:gd name="connsiteY74" fmla="*/ 351182 h 785191"/>
              <a:gd name="connsiteX75" fmla="*/ 470456 w 967682"/>
              <a:gd name="connsiteY75" fmla="*/ 344556 h 785191"/>
              <a:gd name="connsiteX76" fmla="*/ 460517 w 967682"/>
              <a:gd name="connsiteY76" fmla="*/ 337930 h 785191"/>
              <a:gd name="connsiteX77" fmla="*/ 437326 w 967682"/>
              <a:gd name="connsiteY77" fmla="*/ 327991 h 785191"/>
              <a:gd name="connsiteX78" fmla="*/ 407508 w 967682"/>
              <a:gd name="connsiteY78" fmla="*/ 314739 h 785191"/>
              <a:gd name="connsiteX79" fmla="*/ 400882 w 967682"/>
              <a:gd name="connsiteY79" fmla="*/ 304800 h 785191"/>
              <a:gd name="connsiteX80" fmla="*/ 390943 w 967682"/>
              <a:gd name="connsiteY80" fmla="*/ 298174 h 785191"/>
              <a:gd name="connsiteX81" fmla="*/ 387630 w 967682"/>
              <a:gd name="connsiteY81" fmla="*/ 284921 h 785191"/>
              <a:gd name="connsiteX82" fmla="*/ 367752 w 967682"/>
              <a:gd name="connsiteY82" fmla="*/ 245165 h 785191"/>
              <a:gd name="connsiteX83" fmla="*/ 364439 w 967682"/>
              <a:gd name="connsiteY83" fmla="*/ 235226 h 785191"/>
              <a:gd name="connsiteX84" fmla="*/ 361126 w 967682"/>
              <a:gd name="connsiteY84" fmla="*/ 225287 h 785191"/>
              <a:gd name="connsiteX85" fmla="*/ 357813 w 967682"/>
              <a:gd name="connsiteY85" fmla="*/ 212034 h 785191"/>
              <a:gd name="connsiteX86" fmla="*/ 354500 w 967682"/>
              <a:gd name="connsiteY86" fmla="*/ 202095 h 785191"/>
              <a:gd name="connsiteX87" fmla="*/ 361126 w 967682"/>
              <a:gd name="connsiteY87" fmla="*/ 228600 h 785191"/>
              <a:gd name="connsiteX88" fmla="*/ 364439 w 967682"/>
              <a:gd name="connsiteY88" fmla="*/ 245165 h 785191"/>
              <a:gd name="connsiteX89" fmla="*/ 371065 w 967682"/>
              <a:gd name="connsiteY89" fmla="*/ 265043 h 785191"/>
              <a:gd name="connsiteX90" fmla="*/ 377691 w 967682"/>
              <a:gd name="connsiteY90" fmla="*/ 284921 h 785191"/>
              <a:gd name="connsiteX91" fmla="*/ 381004 w 967682"/>
              <a:gd name="connsiteY91" fmla="*/ 294861 h 785191"/>
              <a:gd name="connsiteX92" fmla="*/ 384317 w 967682"/>
              <a:gd name="connsiteY92" fmla="*/ 311426 h 785191"/>
              <a:gd name="connsiteX93" fmla="*/ 387630 w 967682"/>
              <a:gd name="connsiteY93" fmla="*/ 361121 h 785191"/>
              <a:gd name="connsiteX94" fmla="*/ 381004 w 967682"/>
              <a:gd name="connsiteY94" fmla="*/ 420756 h 785191"/>
              <a:gd name="connsiteX95" fmla="*/ 377691 w 967682"/>
              <a:gd name="connsiteY95" fmla="*/ 447261 h 785191"/>
              <a:gd name="connsiteX96" fmla="*/ 374378 w 967682"/>
              <a:gd name="connsiteY96" fmla="*/ 457200 h 785191"/>
              <a:gd name="connsiteX97" fmla="*/ 371065 w 967682"/>
              <a:gd name="connsiteY97" fmla="*/ 477078 h 785191"/>
              <a:gd name="connsiteX98" fmla="*/ 367752 w 967682"/>
              <a:gd name="connsiteY98" fmla="*/ 503582 h 785191"/>
              <a:gd name="connsiteX99" fmla="*/ 361126 w 967682"/>
              <a:gd name="connsiteY99" fmla="*/ 523461 h 785191"/>
              <a:gd name="connsiteX100" fmla="*/ 357813 w 967682"/>
              <a:gd name="connsiteY100" fmla="*/ 533400 h 785191"/>
              <a:gd name="connsiteX101" fmla="*/ 347873 w 967682"/>
              <a:gd name="connsiteY101" fmla="*/ 573156 h 785191"/>
              <a:gd name="connsiteX102" fmla="*/ 334621 w 967682"/>
              <a:gd name="connsiteY102" fmla="*/ 593034 h 785191"/>
              <a:gd name="connsiteX103" fmla="*/ 324682 w 967682"/>
              <a:gd name="connsiteY103" fmla="*/ 599661 h 785191"/>
              <a:gd name="connsiteX104" fmla="*/ 304804 w 967682"/>
              <a:gd name="connsiteY104" fmla="*/ 606287 h 785191"/>
              <a:gd name="connsiteX105" fmla="*/ 281613 w 967682"/>
              <a:gd name="connsiteY105" fmla="*/ 612913 h 785191"/>
              <a:gd name="connsiteX106" fmla="*/ 271673 w 967682"/>
              <a:gd name="connsiteY106" fmla="*/ 616226 h 785191"/>
              <a:gd name="connsiteX107" fmla="*/ 258421 w 967682"/>
              <a:gd name="connsiteY107" fmla="*/ 619539 h 785191"/>
              <a:gd name="connsiteX108" fmla="*/ 235230 w 967682"/>
              <a:gd name="connsiteY108" fmla="*/ 626165 h 785191"/>
              <a:gd name="connsiteX109" fmla="*/ 149091 w 967682"/>
              <a:gd name="connsiteY109" fmla="*/ 622852 h 785191"/>
              <a:gd name="connsiteX110" fmla="*/ 129213 w 967682"/>
              <a:gd name="connsiteY110" fmla="*/ 619539 h 785191"/>
              <a:gd name="connsiteX111" fmla="*/ 119273 w 967682"/>
              <a:gd name="connsiteY111" fmla="*/ 612913 h 785191"/>
              <a:gd name="connsiteX112" fmla="*/ 109334 w 967682"/>
              <a:gd name="connsiteY112" fmla="*/ 609600 h 785191"/>
              <a:gd name="connsiteX113" fmla="*/ 112647 w 967682"/>
              <a:gd name="connsiteY113" fmla="*/ 662608 h 785191"/>
              <a:gd name="connsiteX114" fmla="*/ 109334 w 967682"/>
              <a:gd name="connsiteY114" fmla="*/ 672548 h 785191"/>
              <a:gd name="connsiteX115" fmla="*/ 99395 w 967682"/>
              <a:gd name="connsiteY115" fmla="*/ 669234 h 785191"/>
              <a:gd name="connsiteX116" fmla="*/ 96082 w 967682"/>
              <a:gd name="connsiteY116" fmla="*/ 705678 h 785191"/>
              <a:gd name="connsiteX117" fmla="*/ 82830 w 967682"/>
              <a:gd name="connsiteY117" fmla="*/ 735495 h 785191"/>
              <a:gd name="connsiteX118" fmla="*/ 76204 w 967682"/>
              <a:gd name="connsiteY118" fmla="*/ 755374 h 785191"/>
              <a:gd name="connsiteX119" fmla="*/ 69578 w 967682"/>
              <a:gd name="connsiteY119" fmla="*/ 765313 h 785191"/>
              <a:gd name="connsiteX120" fmla="*/ 66265 w 967682"/>
              <a:gd name="connsiteY120" fmla="*/ 775252 h 785191"/>
              <a:gd name="connsiteX121" fmla="*/ 56326 w 967682"/>
              <a:gd name="connsiteY121" fmla="*/ 778565 h 785191"/>
              <a:gd name="connsiteX122" fmla="*/ 46387 w 967682"/>
              <a:gd name="connsiteY122" fmla="*/ 785191 h 785191"/>
              <a:gd name="connsiteX123" fmla="*/ 29821 w 967682"/>
              <a:gd name="connsiteY123" fmla="*/ 768626 h 785191"/>
              <a:gd name="connsiteX124" fmla="*/ 23195 w 967682"/>
              <a:gd name="connsiteY124" fmla="*/ 748748 h 785191"/>
              <a:gd name="connsiteX125" fmla="*/ 19882 w 967682"/>
              <a:gd name="connsiteY125" fmla="*/ 738808 h 785191"/>
              <a:gd name="connsiteX126" fmla="*/ 13256 w 967682"/>
              <a:gd name="connsiteY126" fmla="*/ 722243 h 785191"/>
              <a:gd name="connsiteX127" fmla="*/ 6630 w 967682"/>
              <a:gd name="connsiteY127" fmla="*/ 702365 h 785191"/>
              <a:gd name="connsiteX128" fmla="*/ 3317 w 967682"/>
              <a:gd name="connsiteY128" fmla="*/ 672548 h 785191"/>
              <a:gd name="connsiteX129" fmla="*/ 4 w 967682"/>
              <a:gd name="connsiteY129" fmla="*/ 655982 h 7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967682" h="785191">
                <a:moveTo>
                  <a:pt x="274987" y="0"/>
                </a:moveTo>
                <a:cubicBezTo>
                  <a:pt x="316749" y="13921"/>
                  <a:pt x="274550" y="-578"/>
                  <a:pt x="311430" y="13252"/>
                </a:cubicBezTo>
                <a:cubicBezTo>
                  <a:pt x="314700" y="14478"/>
                  <a:pt x="318245" y="15003"/>
                  <a:pt x="321369" y="16565"/>
                </a:cubicBezTo>
                <a:cubicBezTo>
                  <a:pt x="324930" y="18346"/>
                  <a:pt x="327851" y="21216"/>
                  <a:pt x="331308" y="23191"/>
                </a:cubicBezTo>
                <a:cubicBezTo>
                  <a:pt x="335596" y="25641"/>
                  <a:pt x="340047" y="27811"/>
                  <a:pt x="344560" y="29817"/>
                </a:cubicBezTo>
                <a:cubicBezTo>
                  <a:pt x="349995" y="32232"/>
                  <a:pt x="355905" y="33595"/>
                  <a:pt x="361126" y="36443"/>
                </a:cubicBezTo>
                <a:cubicBezTo>
                  <a:pt x="368117" y="40256"/>
                  <a:pt x="374378" y="45278"/>
                  <a:pt x="381004" y="49695"/>
                </a:cubicBezTo>
                <a:cubicBezTo>
                  <a:pt x="384317" y="51904"/>
                  <a:pt x="388128" y="53505"/>
                  <a:pt x="390943" y="56321"/>
                </a:cubicBezTo>
                <a:cubicBezTo>
                  <a:pt x="393152" y="58530"/>
                  <a:pt x="394970" y="61215"/>
                  <a:pt x="397569" y="62948"/>
                </a:cubicBezTo>
                <a:cubicBezTo>
                  <a:pt x="401678" y="65688"/>
                  <a:pt x="406923" y="66542"/>
                  <a:pt x="410821" y="69574"/>
                </a:cubicBezTo>
                <a:cubicBezTo>
                  <a:pt x="416985" y="74368"/>
                  <a:pt x="421865" y="80617"/>
                  <a:pt x="427387" y="86139"/>
                </a:cubicBezTo>
                <a:cubicBezTo>
                  <a:pt x="430700" y="89452"/>
                  <a:pt x="433428" y="93479"/>
                  <a:pt x="437326" y="96078"/>
                </a:cubicBezTo>
                <a:lnTo>
                  <a:pt x="447265" y="102704"/>
                </a:lnTo>
                <a:cubicBezTo>
                  <a:pt x="448369" y="106017"/>
                  <a:pt x="448396" y="109916"/>
                  <a:pt x="450578" y="112643"/>
                </a:cubicBezTo>
                <a:cubicBezTo>
                  <a:pt x="453065" y="115752"/>
                  <a:pt x="457458" y="116720"/>
                  <a:pt x="460517" y="119269"/>
                </a:cubicBezTo>
                <a:cubicBezTo>
                  <a:pt x="464116" y="122268"/>
                  <a:pt x="466899" y="126159"/>
                  <a:pt x="470456" y="129208"/>
                </a:cubicBezTo>
                <a:cubicBezTo>
                  <a:pt x="474648" y="132802"/>
                  <a:pt x="479604" y="135454"/>
                  <a:pt x="483708" y="139148"/>
                </a:cubicBezTo>
                <a:cubicBezTo>
                  <a:pt x="490673" y="145417"/>
                  <a:pt x="495790" y="153828"/>
                  <a:pt x="503587" y="159026"/>
                </a:cubicBezTo>
                <a:cubicBezTo>
                  <a:pt x="513360" y="165541"/>
                  <a:pt x="515493" y="166025"/>
                  <a:pt x="523465" y="175591"/>
                </a:cubicBezTo>
                <a:cubicBezTo>
                  <a:pt x="536245" y="190927"/>
                  <a:pt x="523092" y="180951"/>
                  <a:pt x="540030" y="195469"/>
                </a:cubicBezTo>
                <a:cubicBezTo>
                  <a:pt x="572712" y="223482"/>
                  <a:pt x="536974" y="191035"/>
                  <a:pt x="563221" y="212034"/>
                </a:cubicBezTo>
                <a:cubicBezTo>
                  <a:pt x="565660" y="213985"/>
                  <a:pt x="567053" y="217264"/>
                  <a:pt x="569847" y="218661"/>
                </a:cubicBezTo>
                <a:cubicBezTo>
                  <a:pt x="576094" y="221785"/>
                  <a:pt x="583241" y="222693"/>
                  <a:pt x="589726" y="225287"/>
                </a:cubicBezTo>
                <a:cubicBezTo>
                  <a:pt x="600704" y="229678"/>
                  <a:pt x="614827" y="235703"/>
                  <a:pt x="626169" y="238539"/>
                </a:cubicBezTo>
                <a:lnTo>
                  <a:pt x="639421" y="241852"/>
                </a:lnTo>
                <a:cubicBezTo>
                  <a:pt x="641666" y="241772"/>
                  <a:pt x="754430" y="238847"/>
                  <a:pt x="778569" y="235226"/>
                </a:cubicBezTo>
                <a:cubicBezTo>
                  <a:pt x="810266" y="230471"/>
                  <a:pt x="788051" y="230689"/>
                  <a:pt x="808387" y="221974"/>
                </a:cubicBezTo>
                <a:cubicBezTo>
                  <a:pt x="812572" y="220180"/>
                  <a:pt x="817261" y="219912"/>
                  <a:pt x="821639" y="218661"/>
                </a:cubicBezTo>
                <a:cubicBezTo>
                  <a:pt x="824997" y="217702"/>
                  <a:pt x="828265" y="216452"/>
                  <a:pt x="831578" y="215348"/>
                </a:cubicBezTo>
                <a:cubicBezTo>
                  <a:pt x="833787" y="213139"/>
                  <a:pt x="835304" y="209881"/>
                  <a:pt x="838204" y="208721"/>
                </a:cubicBezTo>
                <a:cubicBezTo>
                  <a:pt x="846659" y="205339"/>
                  <a:pt x="864708" y="202095"/>
                  <a:pt x="864708" y="202095"/>
                </a:cubicBezTo>
                <a:cubicBezTo>
                  <a:pt x="868021" y="199886"/>
                  <a:pt x="871831" y="198285"/>
                  <a:pt x="874647" y="195469"/>
                </a:cubicBezTo>
                <a:cubicBezTo>
                  <a:pt x="884140" y="185976"/>
                  <a:pt x="879198" y="186367"/>
                  <a:pt x="884587" y="175591"/>
                </a:cubicBezTo>
                <a:cubicBezTo>
                  <a:pt x="886368" y="172030"/>
                  <a:pt x="889596" y="169291"/>
                  <a:pt x="891213" y="165652"/>
                </a:cubicBezTo>
                <a:cubicBezTo>
                  <a:pt x="891217" y="165644"/>
                  <a:pt x="899494" y="140808"/>
                  <a:pt x="901152" y="135834"/>
                </a:cubicBezTo>
                <a:lnTo>
                  <a:pt x="904465" y="125895"/>
                </a:lnTo>
                <a:cubicBezTo>
                  <a:pt x="905569" y="122582"/>
                  <a:pt x="905841" y="118862"/>
                  <a:pt x="907778" y="115956"/>
                </a:cubicBezTo>
                <a:cubicBezTo>
                  <a:pt x="909987" y="112643"/>
                  <a:pt x="912623" y="109578"/>
                  <a:pt x="914404" y="106017"/>
                </a:cubicBezTo>
                <a:cubicBezTo>
                  <a:pt x="915966" y="102893"/>
                  <a:pt x="916155" y="99202"/>
                  <a:pt x="917717" y="96078"/>
                </a:cubicBezTo>
                <a:cubicBezTo>
                  <a:pt x="919498" y="92517"/>
                  <a:pt x="922562" y="89700"/>
                  <a:pt x="924343" y="86139"/>
                </a:cubicBezTo>
                <a:cubicBezTo>
                  <a:pt x="928344" y="78137"/>
                  <a:pt x="926370" y="72591"/>
                  <a:pt x="934282" y="66261"/>
                </a:cubicBezTo>
                <a:cubicBezTo>
                  <a:pt x="937009" y="64079"/>
                  <a:pt x="940908" y="64052"/>
                  <a:pt x="944221" y="62948"/>
                </a:cubicBezTo>
                <a:cubicBezTo>
                  <a:pt x="949743" y="64052"/>
                  <a:pt x="955898" y="63467"/>
                  <a:pt x="960787" y="66261"/>
                </a:cubicBezTo>
                <a:cubicBezTo>
                  <a:pt x="971687" y="72489"/>
                  <a:pt x="967144" y="87962"/>
                  <a:pt x="964100" y="96078"/>
                </a:cubicBezTo>
                <a:cubicBezTo>
                  <a:pt x="961501" y="103007"/>
                  <a:pt x="953172" y="104138"/>
                  <a:pt x="947534" y="106017"/>
                </a:cubicBezTo>
                <a:cubicBezTo>
                  <a:pt x="944221" y="109330"/>
                  <a:pt x="939870" y="111860"/>
                  <a:pt x="937595" y="115956"/>
                </a:cubicBezTo>
                <a:cubicBezTo>
                  <a:pt x="918558" y="150222"/>
                  <a:pt x="941016" y="125785"/>
                  <a:pt x="924343" y="142461"/>
                </a:cubicBezTo>
                <a:lnTo>
                  <a:pt x="917717" y="162339"/>
                </a:lnTo>
                <a:cubicBezTo>
                  <a:pt x="916613" y="165652"/>
                  <a:pt x="916341" y="169372"/>
                  <a:pt x="914404" y="172278"/>
                </a:cubicBezTo>
                <a:cubicBezTo>
                  <a:pt x="912195" y="175591"/>
                  <a:pt x="909395" y="178578"/>
                  <a:pt x="907778" y="182217"/>
                </a:cubicBezTo>
                <a:cubicBezTo>
                  <a:pt x="904941" y="188599"/>
                  <a:pt x="901152" y="202095"/>
                  <a:pt x="901152" y="202095"/>
                </a:cubicBezTo>
                <a:cubicBezTo>
                  <a:pt x="902256" y="192156"/>
                  <a:pt x="901303" y="181765"/>
                  <a:pt x="904465" y="172278"/>
                </a:cubicBezTo>
                <a:cubicBezTo>
                  <a:pt x="906983" y="164723"/>
                  <a:pt x="913300" y="159026"/>
                  <a:pt x="917717" y="152400"/>
                </a:cubicBezTo>
                <a:cubicBezTo>
                  <a:pt x="926552" y="139148"/>
                  <a:pt x="921030" y="144670"/>
                  <a:pt x="934282" y="135834"/>
                </a:cubicBezTo>
                <a:cubicBezTo>
                  <a:pt x="936491" y="132521"/>
                  <a:pt x="937211" y="127374"/>
                  <a:pt x="940908" y="125895"/>
                </a:cubicBezTo>
                <a:cubicBezTo>
                  <a:pt x="951302" y="121737"/>
                  <a:pt x="952601" y="134471"/>
                  <a:pt x="954160" y="139148"/>
                </a:cubicBezTo>
                <a:cubicBezTo>
                  <a:pt x="953056" y="154609"/>
                  <a:pt x="953146" y="170201"/>
                  <a:pt x="950847" y="185530"/>
                </a:cubicBezTo>
                <a:cubicBezTo>
                  <a:pt x="949811" y="192437"/>
                  <a:pt x="946430" y="198782"/>
                  <a:pt x="944221" y="205408"/>
                </a:cubicBezTo>
                <a:cubicBezTo>
                  <a:pt x="943117" y="208721"/>
                  <a:pt x="942845" y="212442"/>
                  <a:pt x="940908" y="215348"/>
                </a:cubicBezTo>
                <a:cubicBezTo>
                  <a:pt x="938699" y="218661"/>
                  <a:pt x="935899" y="221648"/>
                  <a:pt x="934282" y="225287"/>
                </a:cubicBezTo>
                <a:cubicBezTo>
                  <a:pt x="931445" y="231669"/>
                  <a:pt x="929865" y="238539"/>
                  <a:pt x="927656" y="245165"/>
                </a:cubicBezTo>
                <a:cubicBezTo>
                  <a:pt x="924204" y="255522"/>
                  <a:pt x="920855" y="268472"/>
                  <a:pt x="911091" y="274982"/>
                </a:cubicBezTo>
                <a:lnTo>
                  <a:pt x="901152" y="281608"/>
                </a:lnTo>
                <a:cubicBezTo>
                  <a:pt x="887902" y="301485"/>
                  <a:pt x="902255" y="282715"/>
                  <a:pt x="884587" y="298174"/>
                </a:cubicBezTo>
                <a:cubicBezTo>
                  <a:pt x="878710" y="303316"/>
                  <a:pt x="872353" y="308241"/>
                  <a:pt x="868021" y="314739"/>
                </a:cubicBezTo>
                <a:cubicBezTo>
                  <a:pt x="865812" y="318052"/>
                  <a:pt x="864392" y="322056"/>
                  <a:pt x="861395" y="324678"/>
                </a:cubicBezTo>
                <a:cubicBezTo>
                  <a:pt x="855402" y="329922"/>
                  <a:pt x="848143" y="333513"/>
                  <a:pt x="841517" y="337930"/>
                </a:cubicBezTo>
                <a:cubicBezTo>
                  <a:pt x="825767" y="348430"/>
                  <a:pt x="835355" y="343297"/>
                  <a:pt x="811700" y="351182"/>
                </a:cubicBezTo>
                <a:cubicBezTo>
                  <a:pt x="808387" y="352286"/>
                  <a:pt x="805148" y="353648"/>
                  <a:pt x="801760" y="354495"/>
                </a:cubicBezTo>
                <a:cubicBezTo>
                  <a:pt x="788109" y="357908"/>
                  <a:pt x="783974" y="359316"/>
                  <a:pt x="768630" y="361121"/>
                </a:cubicBezTo>
                <a:cubicBezTo>
                  <a:pt x="756516" y="362546"/>
                  <a:pt x="744335" y="363330"/>
                  <a:pt x="732187" y="364434"/>
                </a:cubicBezTo>
                <a:lnTo>
                  <a:pt x="596352" y="361121"/>
                </a:lnTo>
                <a:cubicBezTo>
                  <a:pt x="587456" y="360758"/>
                  <a:pt x="578725" y="358491"/>
                  <a:pt x="569847" y="357808"/>
                </a:cubicBezTo>
                <a:cubicBezTo>
                  <a:pt x="549997" y="356281"/>
                  <a:pt x="530091" y="355599"/>
                  <a:pt x="510213" y="354495"/>
                </a:cubicBezTo>
                <a:cubicBezTo>
                  <a:pt x="506900" y="353391"/>
                  <a:pt x="503682" y="351940"/>
                  <a:pt x="500273" y="351182"/>
                </a:cubicBezTo>
                <a:cubicBezTo>
                  <a:pt x="491112" y="349146"/>
                  <a:pt x="479406" y="349031"/>
                  <a:pt x="470456" y="344556"/>
                </a:cubicBezTo>
                <a:cubicBezTo>
                  <a:pt x="466895" y="342775"/>
                  <a:pt x="463974" y="339905"/>
                  <a:pt x="460517" y="337930"/>
                </a:cubicBezTo>
                <a:cubicBezTo>
                  <a:pt x="435260" y="323497"/>
                  <a:pt x="458231" y="337282"/>
                  <a:pt x="437326" y="327991"/>
                </a:cubicBezTo>
                <a:cubicBezTo>
                  <a:pt x="402823" y="312657"/>
                  <a:pt x="429896" y="322202"/>
                  <a:pt x="407508" y="314739"/>
                </a:cubicBezTo>
                <a:cubicBezTo>
                  <a:pt x="405299" y="311426"/>
                  <a:pt x="403698" y="307616"/>
                  <a:pt x="400882" y="304800"/>
                </a:cubicBezTo>
                <a:cubicBezTo>
                  <a:pt x="398066" y="301984"/>
                  <a:pt x="393152" y="301487"/>
                  <a:pt x="390943" y="298174"/>
                </a:cubicBezTo>
                <a:cubicBezTo>
                  <a:pt x="388417" y="294385"/>
                  <a:pt x="389666" y="288994"/>
                  <a:pt x="387630" y="284921"/>
                </a:cubicBezTo>
                <a:cubicBezTo>
                  <a:pt x="361939" y="233538"/>
                  <a:pt x="384408" y="295133"/>
                  <a:pt x="367752" y="245165"/>
                </a:cubicBezTo>
                <a:lnTo>
                  <a:pt x="364439" y="235226"/>
                </a:lnTo>
                <a:cubicBezTo>
                  <a:pt x="363335" y="231913"/>
                  <a:pt x="361973" y="228675"/>
                  <a:pt x="361126" y="225287"/>
                </a:cubicBezTo>
                <a:cubicBezTo>
                  <a:pt x="360022" y="220869"/>
                  <a:pt x="359064" y="216412"/>
                  <a:pt x="357813" y="212034"/>
                </a:cubicBezTo>
                <a:cubicBezTo>
                  <a:pt x="356854" y="208676"/>
                  <a:pt x="354500" y="198603"/>
                  <a:pt x="354500" y="202095"/>
                </a:cubicBezTo>
                <a:cubicBezTo>
                  <a:pt x="354500" y="214308"/>
                  <a:pt x="358511" y="218142"/>
                  <a:pt x="361126" y="228600"/>
                </a:cubicBezTo>
                <a:cubicBezTo>
                  <a:pt x="362492" y="234063"/>
                  <a:pt x="362957" y="239732"/>
                  <a:pt x="364439" y="245165"/>
                </a:cubicBezTo>
                <a:cubicBezTo>
                  <a:pt x="366277" y="251903"/>
                  <a:pt x="368856" y="258417"/>
                  <a:pt x="371065" y="265043"/>
                </a:cubicBezTo>
                <a:lnTo>
                  <a:pt x="377691" y="284921"/>
                </a:lnTo>
                <a:cubicBezTo>
                  <a:pt x="378795" y="288234"/>
                  <a:pt x="380319" y="291436"/>
                  <a:pt x="381004" y="294861"/>
                </a:cubicBezTo>
                <a:lnTo>
                  <a:pt x="384317" y="311426"/>
                </a:lnTo>
                <a:cubicBezTo>
                  <a:pt x="385421" y="327991"/>
                  <a:pt x="387630" y="344519"/>
                  <a:pt x="387630" y="361121"/>
                </a:cubicBezTo>
                <a:cubicBezTo>
                  <a:pt x="387630" y="379128"/>
                  <a:pt x="383469" y="402271"/>
                  <a:pt x="381004" y="420756"/>
                </a:cubicBezTo>
                <a:cubicBezTo>
                  <a:pt x="379827" y="429582"/>
                  <a:pt x="379284" y="438501"/>
                  <a:pt x="377691" y="447261"/>
                </a:cubicBezTo>
                <a:cubicBezTo>
                  <a:pt x="377066" y="450697"/>
                  <a:pt x="375136" y="453791"/>
                  <a:pt x="374378" y="457200"/>
                </a:cubicBezTo>
                <a:cubicBezTo>
                  <a:pt x="372921" y="463757"/>
                  <a:pt x="372015" y="470428"/>
                  <a:pt x="371065" y="477078"/>
                </a:cubicBezTo>
                <a:cubicBezTo>
                  <a:pt x="369806" y="485892"/>
                  <a:pt x="369617" y="494876"/>
                  <a:pt x="367752" y="503582"/>
                </a:cubicBezTo>
                <a:cubicBezTo>
                  <a:pt x="366289" y="510412"/>
                  <a:pt x="363335" y="516835"/>
                  <a:pt x="361126" y="523461"/>
                </a:cubicBezTo>
                <a:cubicBezTo>
                  <a:pt x="360022" y="526774"/>
                  <a:pt x="358387" y="529955"/>
                  <a:pt x="357813" y="533400"/>
                </a:cubicBezTo>
                <a:cubicBezTo>
                  <a:pt x="356157" y="543339"/>
                  <a:pt x="353708" y="564403"/>
                  <a:pt x="347873" y="573156"/>
                </a:cubicBezTo>
                <a:cubicBezTo>
                  <a:pt x="343456" y="579782"/>
                  <a:pt x="341247" y="588616"/>
                  <a:pt x="334621" y="593034"/>
                </a:cubicBezTo>
                <a:cubicBezTo>
                  <a:pt x="331308" y="595243"/>
                  <a:pt x="328321" y="598044"/>
                  <a:pt x="324682" y="599661"/>
                </a:cubicBezTo>
                <a:cubicBezTo>
                  <a:pt x="318300" y="602498"/>
                  <a:pt x="311430" y="604078"/>
                  <a:pt x="304804" y="606287"/>
                </a:cubicBezTo>
                <a:cubicBezTo>
                  <a:pt x="280979" y="614229"/>
                  <a:pt x="310725" y="604596"/>
                  <a:pt x="281613" y="612913"/>
                </a:cubicBezTo>
                <a:cubicBezTo>
                  <a:pt x="278255" y="613872"/>
                  <a:pt x="275031" y="615267"/>
                  <a:pt x="271673" y="616226"/>
                </a:cubicBezTo>
                <a:cubicBezTo>
                  <a:pt x="267295" y="617477"/>
                  <a:pt x="262799" y="618288"/>
                  <a:pt x="258421" y="619539"/>
                </a:cubicBezTo>
                <a:cubicBezTo>
                  <a:pt x="225151" y="629045"/>
                  <a:pt x="276658" y="615808"/>
                  <a:pt x="235230" y="626165"/>
                </a:cubicBezTo>
                <a:cubicBezTo>
                  <a:pt x="206517" y="625061"/>
                  <a:pt x="177769" y="624644"/>
                  <a:pt x="149091" y="622852"/>
                </a:cubicBezTo>
                <a:cubicBezTo>
                  <a:pt x="142387" y="622433"/>
                  <a:pt x="135586" y="621663"/>
                  <a:pt x="129213" y="619539"/>
                </a:cubicBezTo>
                <a:cubicBezTo>
                  <a:pt x="125435" y="618280"/>
                  <a:pt x="122835" y="614694"/>
                  <a:pt x="119273" y="612913"/>
                </a:cubicBezTo>
                <a:cubicBezTo>
                  <a:pt x="116149" y="611351"/>
                  <a:pt x="112647" y="610704"/>
                  <a:pt x="109334" y="609600"/>
                </a:cubicBezTo>
                <a:cubicBezTo>
                  <a:pt x="110438" y="627269"/>
                  <a:pt x="112647" y="644904"/>
                  <a:pt x="112647" y="662608"/>
                </a:cubicBezTo>
                <a:cubicBezTo>
                  <a:pt x="112647" y="666101"/>
                  <a:pt x="112458" y="670986"/>
                  <a:pt x="109334" y="672548"/>
                </a:cubicBezTo>
                <a:cubicBezTo>
                  <a:pt x="106210" y="674110"/>
                  <a:pt x="102708" y="670339"/>
                  <a:pt x="99395" y="669234"/>
                </a:cubicBezTo>
                <a:cubicBezTo>
                  <a:pt x="98291" y="681382"/>
                  <a:pt x="98202" y="693666"/>
                  <a:pt x="96082" y="705678"/>
                </a:cubicBezTo>
                <a:cubicBezTo>
                  <a:pt x="90308" y="738399"/>
                  <a:pt x="92127" y="714576"/>
                  <a:pt x="82830" y="735495"/>
                </a:cubicBezTo>
                <a:cubicBezTo>
                  <a:pt x="79993" y="741878"/>
                  <a:pt x="80078" y="749562"/>
                  <a:pt x="76204" y="755374"/>
                </a:cubicBezTo>
                <a:cubicBezTo>
                  <a:pt x="73995" y="758687"/>
                  <a:pt x="71359" y="761752"/>
                  <a:pt x="69578" y="765313"/>
                </a:cubicBezTo>
                <a:cubicBezTo>
                  <a:pt x="68016" y="768437"/>
                  <a:pt x="68734" y="772783"/>
                  <a:pt x="66265" y="775252"/>
                </a:cubicBezTo>
                <a:cubicBezTo>
                  <a:pt x="63796" y="777721"/>
                  <a:pt x="59450" y="777003"/>
                  <a:pt x="56326" y="778565"/>
                </a:cubicBezTo>
                <a:cubicBezTo>
                  <a:pt x="52765" y="780346"/>
                  <a:pt x="49700" y="782982"/>
                  <a:pt x="46387" y="785191"/>
                </a:cubicBezTo>
                <a:cubicBezTo>
                  <a:pt x="40865" y="779669"/>
                  <a:pt x="32290" y="776034"/>
                  <a:pt x="29821" y="768626"/>
                </a:cubicBezTo>
                <a:lnTo>
                  <a:pt x="23195" y="748748"/>
                </a:lnTo>
                <a:cubicBezTo>
                  <a:pt x="22091" y="745435"/>
                  <a:pt x="21179" y="742051"/>
                  <a:pt x="19882" y="738808"/>
                </a:cubicBezTo>
                <a:cubicBezTo>
                  <a:pt x="17673" y="733286"/>
                  <a:pt x="15288" y="727832"/>
                  <a:pt x="13256" y="722243"/>
                </a:cubicBezTo>
                <a:cubicBezTo>
                  <a:pt x="10869" y="715679"/>
                  <a:pt x="6630" y="702365"/>
                  <a:pt x="6630" y="702365"/>
                </a:cubicBezTo>
                <a:cubicBezTo>
                  <a:pt x="5526" y="692426"/>
                  <a:pt x="4838" y="682432"/>
                  <a:pt x="3317" y="672548"/>
                </a:cubicBezTo>
                <a:cubicBezTo>
                  <a:pt x="-264" y="649272"/>
                  <a:pt x="4" y="666020"/>
                  <a:pt x="4" y="65598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Forme libre 17">
            <a:extLst>
              <a:ext uri="{FF2B5EF4-FFF2-40B4-BE49-F238E27FC236}">
                <a16:creationId xmlns:a16="http://schemas.microsoft.com/office/drawing/2014/main" id="{31805681-B09F-F249-8EC9-6FE8E9D1B2D0}"/>
              </a:ext>
            </a:extLst>
          </p:cNvPr>
          <p:cNvSpPr/>
          <p:nvPr/>
        </p:nvSpPr>
        <p:spPr>
          <a:xfrm>
            <a:off x="5591176" y="2997201"/>
            <a:ext cx="766763" cy="695325"/>
          </a:xfrm>
          <a:custGeom>
            <a:avLst/>
            <a:gdLst>
              <a:gd name="connsiteX0" fmla="*/ 89453 w 427383"/>
              <a:gd name="connsiteY0" fmla="*/ 19878 h 440635"/>
              <a:gd name="connsiteX1" fmla="*/ 172279 w 427383"/>
              <a:gd name="connsiteY1" fmla="*/ 19878 h 440635"/>
              <a:gd name="connsiteX2" fmla="*/ 175592 w 427383"/>
              <a:gd name="connsiteY2" fmla="*/ 82826 h 440635"/>
              <a:gd name="connsiteX3" fmla="*/ 178905 w 427383"/>
              <a:gd name="connsiteY3" fmla="*/ 129209 h 440635"/>
              <a:gd name="connsiteX4" fmla="*/ 188844 w 427383"/>
              <a:gd name="connsiteY4" fmla="*/ 165652 h 440635"/>
              <a:gd name="connsiteX5" fmla="*/ 192157 w 427383"/>
              <a:gd name="connsiteY5" fmla="*/ 182217 h 440635"/>
              <a:gd name="connsiteX6" fmla="*/ 198783 w 427383"/>
              <a:gd name="connsiteY6" fmla="*/ 202096 h 440635"/>
              <a:gd name="connsiteX7" fmla="*/ 202096 w 427383"/>
              <a:gd name="connsiteY7" fmla="*/ 215348 h 440635"/>
              <a:gd name="connsiteX8" fmla="*/ 198783 w 427383"/>
              <a:gd name="connsiteY8" fmla="*/ 265044 h 440635"/>
              <a:gd name="connsiteX9" fmla="*/ 202096 w 427383"/>
              <a:gd name="connsiteY9" fmla="*/ 278296 h 440635"/>
              <a:gd name="connsiteX10" fmla="*/ 228600 w 427383"/>
              <a:gd name="connsiteY10" fmla="*/ 274983 h 440635"/>
              <a:gd name="connsiteX11" fmla="*/ 241853 w 427383"/>
              <a:gd name="connsiteY11" fmla="*/ 268357 h 440635"/>
              <a:gd name="connsiteX12" fmla="*/ 251792 w 427383"/>
              <a:gd name="connsiteY12" fmla="*/ 261730 h 440635"/>
              <a:gd name="connsiteX13" fmla="*/ 274983 w 427383"/>
              <a:gd name="connsiteY13" fmla="*/ 255104 h 440635"/>
              <a:gd name="connsiteX14" fmla="*/ 311427 w 427383"/>
              <a:gd name="connsiteY14" fmla="*/ 241852 h 440635"/>
              <a:gd name="connsiteX15" fmla="*/ 324679 w 427383"/>
              <a:gd name="connsiteY15" fmla="*/ 238539 h 440635"/>
              <a:gd name="connsiteX16" fmla="*/ 324679 w 427383"/>
              <a:gd name="connsiteY16" fmla="*/ 129209 h 440635"/>
              <a:gd name="connsiteX17" fmla="*/ 321366 w 427383"/>
              <a:gd name="connsiteY17" fmla="*/ 99391 h 440635"/>
              <a:gd name="connsiteX18" fmla="*/ 314740 w 427383"/>
              <a:gd name="connsiteY18" fmla="*/ 66261 h 440635"/>
              <a:gd name="connsiteX19" fmla="*/ 308114 w 427383"/>
              <a:gd name="connsiteY19" fmla="*/ 19878 h 440635"/>
              <a:gd name="connsiteX20" fmla="*/ 294861 w 427383"/>
              <a:gd name="connsiteY20" fmla="*/ 0 h 440635"/>
              <a:gd name="connsiteX21" fmla="*/ 255105 w 427383"/>
              <a:gd name="connsiteY21" fmla="*/ 9939 h 440635"/>
              <a:gd name="connsiteX22" fmla="*/ 221974 w 427383"/>
              <a:gd name="connsiteY22" fmla="*/ 16565 h 440635"/>
              <a:gd name="connsiteX23" fmla="*/ 188844 w 427383"/>
              <a:gd name="connsiteY23" fmla="*/ 26504 h 440635"/>
              <a:gd name="connsiteX24" fmla="*/ 96079 w 427383"/>
              <a:gd name="connsiteY24" fmla="*/ 23191 h 440635"/>
              <a:gd name="connsiteX25" fmla="*/ 79514 w 427383"/>
              <a:gd name="connsiteY25" fmla="*/ 26504 h 440635"/>
              <a:gd name="connsiteX26" fmla="*/ 72887 w 427383"/>
              <a:gd name="connsiteY26" fmla="*/ 36444 h 440635"/>
              <a:gd name="connsiteX27" fmla="*/ 66261 w 427383"/>
              <a:gd name="connsiteY27" fmla="*/ 152400 h 440635"/>
              <a:gd name="connsiteX28" fmla="*/ 62948 w 427383"/>
              <a:gd name="connsiteY28" fmla="*/ 162339 h 440635"/>
              <a:gd name="connsiteX29" fmla="*/ 59635 w 427383"/>
              <a:gd name="connsiteY29" fmla="*/ 178904 h 440635"/>
              <a:gd name="connsiteX30" fmla="*/ 62948 w 427383"/>
              <a:gd name="connsiteY30" fmla="*/ 155713 h 440635"/>
              <a:gd name="connsiteX31" fmla="*/ 29818 w 427383"/>
              <a:gd name="connsiteY31" fmla="*/ 142461 h 440635"/>
              <a:gd name="connsiteX32" fmla="*/ 33131 w 427383"/>
              <a:gd name="connsiteY32" fmla="*/ 182217 h 440635"/>
              <a:gd name="connsiteX33" fmla="*/ 36444 w 427383"/>
              <a:gd name="connsiteY33" fmla="*/ 195470 h 440635"/>
              <a:gd name="connsiteX34" fmla="*/ 39757 w 427383"/>
              <a:gd name="connsiteY34" fmla="*/ 218661 h 440635"/>
              <a:gd name="connsiteX35" fmla="*/ 43070 w 427383"/>
              <a:gd name="connsiteY35" fmla="*/ 231913 h 440635"/>
              <a:gd name="connsiteX36" fmla="*/ 46383 w 427383"/>
              <a:gd name="connsiteY36" fmla="*/ 255104 h 440635"/>
              <a:gd name="connsiteX37" fmla="*/ 43070 w 427383"/>
              <a:gd name="connsiteY37" fmla="*/ 288235 h 440635"/>
              <a:gd name="connsiteX38" fmla="*/ 39757 w 427383"/>
              <a:gd name="connsiteY38" fmla="*/ 298174 h 440635"/>
              <a:gd name="connsiteX39" fmla="*/ 33131 w 427383"/>
              <a:gd name="connsiteY39" fmla="*/ 337930 h 440635"/>
              <a:gd name="connsiteX40" fmla="*/ 49696 w 427383"/>
              <a:gd name="connsiteY40" fmla="*/ 334617 h 440635"/>
              <a:gd name="connsiteX41" fmla="*/ 86140 w 427383"/>
              <a:gd name="connsiteY41" fmla="*/ 324678 h 440635"/>
              <a:gd name="connsiteX42" fmla="*/ 142461 w 427383"/>
              <a:gd name="connsiteY42" fmla="*/ 318052 h 440635"/>
              <a:gd name="connsiteX43" fmla="*/ 205409 w 427383"/>
              <a:gd name="connsiteY43" fmla="*/ 321365 h 440635"/>
              <a:gd name="connsiteX44" fmla="*/ 218661 w 427383"/>
              <a:gd name="connsiteY44" fmla="*/ 324678 h 440635"/>
              <a:gd name="connsiteX45" fmla="*/ 228600 w 427383"/>
              <a:gd name="connsiteY45" fmla="*/ 331304 h 440635"/>
              <a:gd name="connsiteX46" fmla="*/ 255105 w 427383"/>
              <a:gd name="connsiteY46" fmla="*/ 361122 h 440635"/>
              <a:gd name="connsiteX47" fmla="*/ 265044 w 427383"/>
              <a:gd name="connsiteY47" fmla="*/ 371061 h 440635"/>
              <a:gd name="connsiteX48" fmla="*/ 271670 w 427383"/>
              <a:gd name="connsiteY48" fmla="*/ 390939 h 440635"/>
              <a:gd name="connsiteX49" fmla="*/ 274983 w 427383"/>
              <a:gd name="connsiteY49" fmla="*/ 400878 h 440635"/>
              <a:gd name="connsiteX50" fmla="*/ 271670 w 427383"/>
              <a:gd name="connsiteY50" fmla="*/ 417444 h 440635"/>
              <a:gd name="connsiteX51" fmla="*/ 248479 w 427383"/>
              <a:gd name="connsiteY51" fmla="*/ 434009 h 440635"/>
              <a:gd name="connsiteX52" fmla="*/ 228600 w 427383"/>
              <a:gd name="connsiteY52" fmla="*/ 440635 h 440635"/>
              <a:gd name="connsiteX53" fmla="*/ 165653 w 427383"/>
              <a:gd name="connsiteY53" fmla="*/ 437322 h 440635"/>
              <a:gd name="connsiteX54" fmla="*/ 149087 w 427383"/>
              <a:gd name="connsiteY54" fmla="*/ 434009 h 440635"/>
              <a:gd name="connsiteX55" fmla="*/ 92766 w 427383"/>
              <a:gd name="connsiteY55" fmla="*/ 424070 h 440635"/>
              <a:gd name="connsiteX56" fmla="*/ 62948 w 427383"/>
              <a:gd name="connsiteY56" fmla="*/ 417444 h 440635"/>
              <a:gd name="connsiteX57" fmla="*/ 43070 w 427383"/>
              <a:gd name="connsiteY57" fmla="*/ 414130 h 440635"/>
              <a:gd name="connsiteX58" fmla="*/ 26505 w 427383"/>
              <a:gd name="connsiteY58" fmla="*/ 407504 h 440635"/>
              <a:gd name="connsiteX59" fmla="*/ 16566 w 427383"/>
              <a:gd name="connsiteY59" fmla="*/ 404191 h 440635"/>
              <a:gd name="connsiteX60" fmla="*/ 3314 w 427383"/>
              <a:gd name="connsiteY60" fmla="*/ 390939 h 440635"/>
              <a:gd name="connsiteX61" fmla="*/ 0 w 427383"/>
              <a:gd name="connsiteY61" fmla="*/ 381000 h 440635"/>
              <a:gd name="connsiteX62" fmla="*/ 3314 w 427383"/>
              <a:gd name="connsiteY62" fmla="*/ 364435 h 440635"/>
              <a:gd name="connsiteX63" fmla="*/ 13253 w 427383"/>
              <a:gd name="connsiteY63" fmla="*/ 354496 h 440635"/>
              <a:gd name="connsiteX64" fmla="*/ 33131 w 427383"/>
              <a:gd name="connsiteY64" fmla="*/ 347870 h 440635"/>
              <a:gd name="connsiteX65" fmla="*/ 56322 w 427383"/>
              <a:gd name="connsiteY65" fmla="*/ 341244 h 440635"/>
              <a:gd name="connsiteX66" fmla="*/ 69574 w 427383"/>
              <a:gd name="connsiteY66" fmla="*/ 334617 h 440635"/>
              <a:gd name="connsiteX67" fmla="*/ 106018 w 427383"/>
              <a:gd name="connsiteY67" fmla="*/ 324678 h 440635"/>
              <a:gd name="connsiteX68" fmla="*/ 119270 w 427383"/>
              <a:gd name="connsiteY68" fmla="*/ 321365 h 440635"/>
              <a:gd name="connsiteX69" fmla="*/ 139148 w 427383"/>
              <a:gd name="connsiteY69" fmla="*/ 314739 h 440635"/>
              <a:gd name="connsiteX70" fmla="*/ 198783 w 427383"/>
              <a:gd name="connsiteY70" fmla="*/ 304800 h 440635"/>
              <a:gd name="connsiteX71" fmla="*/ 215348 w 427383"/>
              <a:gd name="connsiteY71" fmla="*/ 301487 h 440635"/>
              <a:gd name="connsiteX72" fmla="*/ 235227 w 427383"/>
              <a:gd name="connsiteY72" fmla="*/ 298174 h 440635"/>
              <a:gd name="connsiteX73" fmla="*/ 255105 w 427383"/>
              <a:gd name="connsiteY73" fmla="*/ 291548 h 440635"/>
              <a:gd name="connsiteX74" fmla="*/ 265044 w 427383"/>
              <a:gd name="connsiteY74" fmla="*/ 284922 h 440635"/>
              <a:gd name="connsiteX75" fmla="*/ 301487 w 427383"/>
              <a:gd name="connsiteY75" fmla="*/ 278296 h 440635"/>
              <a:gd name="connsiteX76" fmla="*/ 377687 w 427383"/>
              <a:gd name="connsiteY76" fmla="*/ 281609 h 440635"/>
              <a:gd name="connsiteX77" fmla="*/ 387627 w 427383"/>
              <a:gd name="connsiteY77" fmla="*/ 284922 h 440635"/>
              <a:gd name="connsiteX78" fmla="*/ 397566 w 427383"/>
              <a:gd name="connsiteY78" fmla="*/ 291548 h 440635"/>
              <a:gd name="connsiteX79" fmla="*/ 410818 w 427383"/>
              <a:gd name="connsiteY79" fmla="*/ 301487 h 440635"/>
              <a:gd name="connsiteX80" fmla="*/ 417444 w 427383"/>
              <a:gd name="connsiteY80" fmla="*/ 311426 h 440635"/>
              <a:gd name="connsiteX81" fmla="*/ 424070 w 427383"/>
              <a:gd name="connsiteY81" fmla="*/ 341244 h 440635"/>
              <a:gd name="connsiteX82" fmla="*/ 427383 w 427383"/>
              <a:gd name="connsiteY82" fmla="*/ 351183 h 440635"/>
              <a:gd name="connsiteX83" fmla="*/ 420757 w 427383"/>
              <a:gd name="connsiteY83" fmla="*/ 374374 h 440635"/>
              <a:gd name="connsiteX84" fmla="*/ 397566 w 427383"/>
              <a:gd name="connsiteY84" fmla="*/ 390939 h 440635"/>
              <a:gd name="connsiteX85" fmla="*/ 387627 w 427383"/>
              <a:gd name="connsiteY85" fmla="*/ 397565 h 440635"/>
              <a:gd name="connsiteX86" fmla="*/ 361122 w 427383"/>
              <a:gd name="connsiteY86" fmla="*/ 404191 h 440635"/>
              <a:gd name="connsiteX87" fmla="*/ 351183 w 427383"/>
              <a:gd name="connsiteY87" fmla="*/ 407504 h 440635"/>
              <a:gd name="connsiteX88" fmla="*/ 334618 w 427383"/>
              <a:gd name="connsiteY88" fmla="*/ 404191 h 440635"/>
              <a:gd name="connsiteX89" fmla="*/ 311427 w 427383"/>
              <a:gd name="connsiteY89" fmla="*/ 394252 h 440635"/>
              <a:gd name="connsiteX90" fmla="*/ 304800 w 427383"/>
              <a:gd name="connsiteY90" fmla="*/ 387626 h 440635"/>
              <a:gd name="connsiteX91" fmla="*/ 294861 w 427383"/>
              <a:gd name="connsiteY91" fmla="*/ 381000 h 440635"/>
              <a:gd name="connsiteX92" fmla="*/ 281609 w 427383"/>
              <a:gd name="connsiteY92" fmla="*/ 371061 h 440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27383" h="440635">
                <a:moveTo>
                  <a:pt x="89453" y="19878"/>
                </a:moveTo>
                <a:cubicBezTo>
                  <a:pt x="111974" y="16125"/>
                  <a:pt x="159186" y="6785"/>
                  <a:pt x="172279" y="19878"/>
                </a:cubicBezTo>
                <a:cubicBezTo>
                  <a:pt x="187137" y="34736"/>
                  <a:pt x="174321" y="61853"/>
                  <a:pt x="175592" y="82826"/>
                </a:cubicBezTo>
                <a:cubicBezTo>
                  <a:pt x="176530" y="98298"/>
                  <a:pt x="176811" y="113851"/>
                  <a:pt x="178905" y="129209"/>
                </a:cubicBezTo>
                <a:cubicBezTo>
                  <a:pt x="183749" y="164736"/>
                  <a:pt x="183659" y="144913"/>
                  <a:pt x="188844" y="165652"/>
                </a:cubicBezTo>
                <a:cubicBezTo>
                  <a:pt x="190210" y="171115"/>
                  <a:pt x="190675" y="176784"/>
                  <a:pt x="192157" y="182217"/>
                </a:cubicBezTo>
                <a:cubicBezTo>
                  <a:pt x="193995" y="188956"/>
                  <a:pt x="197089" y="195320"/>
                  <a:pt x="198783" y="202096"/>
                </a:cubicBezTo>
                <a:lnTo>
                  <a:pt x="202096" y="215348"/>
                </a:lnTo>
                <a:cubicBezTo>
                  <a:pt x="200992" y="231913"/>
                  <a:pt x="198783" y="248442"/>
                  <a:pt x="198783" y="265044"/>
                </a:cubicBezTo>
                <a:cubicBezTo>
                  <a:pt x="198783" y="269597"/>
                  <a:pt x="197776" y="276856"/>
                  <a:pt x="202096" y="278296"/>
                </a:cubicBezTo>
                <a:cubicBezTo>
                  <a:pt x="210543" y="281112"/>
                  <a:pt x="219765" y="276087"/>
                  <a:pt x="228600" y="274983"/>
                </a:cubicBezTo>
                <a:cubicBezTo>
                  <a:pt x="233018" y="272774"/>
                  <a:pt x="237565" y="270808"/>
                  <a:pt x="241853" y="268357"/>
                </a:cubicBezTo>
                <a:cubicBezTo>
                  <a:pt x="245310" y="266381"/>
                  <a:pt x="248231" y="263511"/>
                  <a:pt x="251792" y="261730"/>
                </a:cubicBezTo>
                <a:cubicBezTo>
                  <a:pt x="256544" y="259354"/>
                  <a:pt x="270738" y="256165"/>
                  <a:pt x="274983" y="255104"/>
                </a:cubicBezTo>
                <a:cubicBezTo>
                  <a:pt x="292499" y="243426"/>
                  <a:pt x="281059" y="249444"/>
                  <a:pt x="311427" y="241852"/>
                </a:cubicBezTo>
                <a:lnTo>
                  <a:pt x="324679" y="238539"/>
                </a:lnTo>
                <a:cubicBezTo>
                  <a:pt x="316757" y="175160"/>
                  <a:pt x="324679" y="250282"/>
                  <a:pt x="324679" y="129209"/>
                </a:cubicBezTo>
                <a:cubicBezTo>
                  <a:pt x="324679" y="119209"/>
                  <a:pt x="322926" y="109269"/>
                  <a:pt x="321366" y="99391"/>
                </a:cubicBezTo>
                <a:cubicBezTo>
                  <a:pt x="319610" y="88267"/>
                  <a:pt x="314740" y="66261"/>
                  <a:pt x="314740" y="66261"/>
                </a:cubicBezTo>
                <a:cubicBezTo>
                  <a:pt x="314378" y="62277"/>
                  <a:pt x="314349" y="31100"/>
                  <a:pt x="308114" y="19878"/>
                </a:cubicBezTo>
                <a:cubicBezTo>
                  <a:pt x="304246" y="12917"/>
                  <a:pt x="294861" y="0"/>
                  <a:pt x="294861" y="0"/>
                </a:cubicBezTo>
                <a:cubicBezTo>
                  <a:pt x="232103" y="8965"/>
                  <a:pt x="304570" y="-3251"/>
                  <a:pt x="255105" y="9939"/>
                </a:cubicBezTo>
                <a:cubicBezTo>
                  <a:pt x="244223" y="12841"/>
                  <a:pt x="232658" y="13004"/>
                  <a:pt x="221974" y="16565"/>
                </a:cubicBezTo>
                <a:cubicBezTo>
                  <a:pt x="197776" y="24631"/>
                  <a:pt x="208872" y="21497"/>
                  <a:pt x="188844" y="26504"/>
                </a:cubicBezTo>
                <a:cubicBezTo>
                  <a:pt x="157922" y="25400"/>
                  <a:pt x="127020" y="23191"/>
                  <a:pt x="96079" y="23191"/>
                </a:cubicBezTo>
                <a:cubicBezTo>
                  <a:pt x="90448" y="23191"/>
                  <a:pt x="84403" y="23710"/>
                  <a:pt x="79514" y="26504"/>
                </a:cubicBezTo>
                <a:cubicBezTo>
                  <a:pt x="76057" y="28480"/>
                  <a:pt x="75096" y="33131"/>
                  <a:pt x="72887" y="36444"/>
                </a:cubicBezTo>
                <a:cubicBezTo>
                  <a:pt x="58055" y="80939"/>
                  <a:pt x="73105" y="32626"/>
                  <a:pt x="66261" y="152400"/>
                </a:cubicBezTo>
                <a:cubicBezTo>
                  <a:pt x="66062" y="155887"/>
                  <a:pt x="63795" y="158951"/>
                  <a:pt x="62948" y="162339"/>
                </a:cubicBezTo>
                <a:cubicBezTo>
                  <a:pt x="61582" y="167802"/>
                  <a:pt x="59635" y="184535"/>
                  <a:pt x="59635" y="178904"/>
                </a:cubicBezTo>
                <a:cubicBezTo>
                  <a:pt x="59635" y="171095"/>
                  <a:pt x="61844" y="163443"/>
                  <a:pt x="62948" y="155713"/>
                </a:cubicBezTo>
                <a:cubicBezTo>
                  <a:pt x="61620" y="152393"/>
                  <a:pt x="49341" y="106204"/>
                  <a:pt x="29818" y="142461"/>
                </a:cubicBezTo>
                <a:cubicBezTo>
                  <a:pt x="23513" y="154169"/>
                  <a:pt x="31482" y="169022"/>
                  <a:pt x="33131" y="182217"/>
                </a:cubicBezTo>
                <a:cubicBezTo>
                  <a:pt x="33696" y="186735"/>
                  <a:pt x="35629" y="190990"/>
                  <a:pt x="36444" y="195470"/>
                </a:cubicBezTo>
                <a:cubicBezTo>
                  <a:pt x="37841" y="203153"/>
                  <a:pt x="38360" y="210978"/>
                  <a:pt x="39757" y="218661"/>
                </a:cubicBezTo>
                <a:cubicBezTo>
                  <a:pt x="40572" y="223141"/>
                  <a:pt x="42255" y="227433"/>
                  <a:pt x="43070" y="231913"/>
                </a:cubicBezTo>
                <a:cubicBezTo>
                  <a:pt x="44467" y="239596"/>
                  <a:pt x="45279" y="247374"/>
                  <a:pt x="46383" y="255104"/>
                </a:cubicBezTo>
                <a:cubicBezTo>
                  <a:pt x="45279" y="266148"/>
                  <a:pt x="44758" y="277265"/>
                  <a:pt x="43070" y="288235"/>
                </a:cubicBezTo>
                <a:cubicBezTo>
                  <a:pt x="42539" y="291687"/>
                  <a:pt x="40442" y="294750"/>
                  <a:pt x="39757" y="298174"/>
                </a:cubicBezTo>
                <a:cubicBezTo>
                  <a:pt x="37122" y="311348"/>
                  <a:pt x="19957" y="340565"/>
                  <a:pt x="33131" y="337930"/>
                </a:cubicBezTo>
                <a:cubicBezTo>
                  <a:pt x="38653" y="336826"/>
                  <a:pt x="44233" y="335983"/>
                  <a:pt x="49696" y="334617"/>
                </a:cubicBezTo>
                <a:cubicBezTo>
                  <a:pt x="67134" y="330258"/>
                  <a:pt x="59222" y="327370"/>
                  <a:pt x="86140" y="324678"/>
                </a:cubicBezTo>
                <a:cubicBezTo>
                  <a:pt x="127040" y="320588"/>
                  <a:pt x="108283" y="322935"/>
                  <a:pt x="142461" y="318052"/>
                </a:cubicBezTo>
                <a:cubicBezTo>
                  <a:pt x="163444" y="319156"/>
                  <a:pt x="184476" y="319545"/>
                  <a:pt x="205409" y="321365"/>
                </a:cubicBezTo>
                <a:cubicBezTo>
                  <a:pt x="209945" y="321759"/>
                  <a:pt x="214476" y="322884"/>
                  <a:pt x="218661" y="324678"/>
                </a:cubicBezTo>
                <a:cubicBezTo>
                  <a:pt x="222321" y="326246"/>
                  <a:pt x="225287" y="329095"/>
                  <a:pt x="228600" y="331304"/>
                </a:cubicBezTo>
                <a:cubicBezTo>
                  <a:pt x="240425" y="349041"/>
                  <a:pt x="232411" y="338428"/>
                  <a:pt x="255105" y="361122"/>
                </a:cubicBezTo>
                <a:lnTo>
                  <a:pt x="265044" y="371061"/>
                </a:lnTo>
                <a:lnTo>
                  <a:pt x="271670" y="390939"/>
                </a:lnTo>
                <a:lnTo>
                  <a:pt x="274983" y="400878"/>
                </a:lnTo>
                <a:cubicBezTo>
                  <a:pt x="273879" y="406400"/>
                  <a:pt x="274655" y="412669"/>
                  <a:pt x="271670" y="417444"/>
                </a:cubicBezTo>
                <a:cubicBezTo>
                  <a:pt x="271199" y="418197"/>
                  <a:pt x="251498" y="432667"/>
                  <a:pt x="248479" y="434009"/>
                </a:cubicBezTo>
                <a:cubicBezTo>
                  <a:pt x="242096" y="436846"/>
                  <a:pt x="228600" y="440635"/>
                  <a:pt x="228600" y="440635"/>
                </a:cubicBezTo>
                <a:cubicBezTo>
                  <a:pt x="207618" y="439531"/>
                  <a:pt x="186592" y="439067"/>
                  <a:pt x="165653" y="437322"/>
                </a:cubicBezTo>
                <a:cubicBezTo>
                  <a:pt x="160041" y="436854"/>
                  <a:pt x="154628" y="435016"/>
                  <a:pt x="149087" y="434009"/>
                </a:cubicBezTo>
                <a:lnTo>
                  <a:pt x="92766" y="424070"/>
                </a:lnTo>
                <a:cubicBezTo>
                  <a:pt x="29217" y="412516"/>
                  <a:pt x="116041" y="428064"/>
                  <a:pt x="62948" y="417444"/>
                </a:cubicBezTo>
                <a:cubicBezTo>
                  <a:pt x="56361" y="416126"/>
                  <a:pt x="49696" y="415235"/>
                  <a:pt x="43070" y="414130"/>
                </a:cubicBezTo>
                <a:cubicBezTo>
                  <a:pt x="37548" y="411921"/>
                  <a:pt x="32073" y="409592"/>
                  <a:pt x="26505" y="407504"/>
                </a:cubicBezTo>
                <a:cubicBezTo>
                  <a:pt x="23235" y="406278"/>
                  <a:pt x="19408" y="406221"/>
                  <a:pt x="16566" y="404191"/>
                </a:cubicBezTo>
                <a:cubicBezTo>
                  <a:pt x="11483" y="400560"/>
                  <a:pt x="7731" y="395356"/>
                  <a:pt x="3314" y="390939"/>
                </a:cubicBezTo>
                <a:cubicBezTo>
                  <a:pt x="2209" y="387626"/>
                  <a:pt x="0" y="384492"/>
                  <a:pt x="0" y="381000"/>
                </a:cubicBezTo>
                <a:cubicBezTo>
                  <a:pt x="0" y="375369"/>
                  <a:pt x="796" y="369472"/>
                  <a:pt x="3314" y="364435"/>
                </a:cubicBezTo>
                <a:cubicBezTo>
                  <a:pt x="5409" y="360244"/>
                  <a:pt x="9157" y="356771"/>
                  <a:pt x="13253" y="354496"/>
                </a:cubicBezTo>
                <a:cubicBezTo>
                  <a:pt x="19358" y="351104"/>
                  <a:pt x="26355" y="349564"/>
                  <a:pt x="33131" y="347870"/>
                </a:cubicBezTo>
                <a:cubicBezTo>
                  <a:pt x="39854" y="346189"/>
                  <a:pt x="49670" y="344095"/>
                  <a:pt x="56322" y="341244"/>
                </a:cubicBezTo>
                <a:cubicBezTo>
                  <a:pt x="60861" y="339298"/>
                  <a:pt x="65034" y="336563"/>
                  <a:pt x="69574" y="334617"/>
                </a:cubicBezTo>
                <a:cubicBezTo>
                  <a:pt x="78240" y="330903"/>
                  <a:pt x="101975" y="325689"/>
                  <a:pt x="106018" y="324678"/>
                </a:cubicBezTo>
                <a:cubicBezTo>
                  <a:pt x="110435" y="323574"/>
                  <a:pt x="114950" y="322805"/>
                  <a:pt x="119270" y="321365"/>
                </a:cubicBezTo>
                <a:cubicBezTo>
                  <a:pt x="125896" y="319156"/>
                  <a:pt x="132299" y="316109"/>
                  <a:pt x="139148" y="314739"/>
                </a:cubicBezTo>
                <a:cubicBezTo>
                  <a:pt x="210802" y="300409"/>
                  <a:pt x="137551" y="314220"/>
                  <a:pt x="198783" y="304800"/>
                </a:cubicBezTo>
                <a:cubicBezTo>
                  <a:pt x="204349" y="303944"/>
                  <a:pt x="209808" y="302494"/>
                  <a:pt x="215348" y="301487"/>
                </a:cubicBezTo>
                <a:cubicBezTo>
                  <a:pt x="221957" y="300285"/>
                  <a:pt x="228601" y="299278"/>
                  <a:pt x="235227" y="298174"/>
                </a:cubicBezTo>
                <a:cubicBezTo>
                  <a:pt x="241853" y="295965"/>
                  <a:pt x="249294" y="295422"/>
                  <a:pt x="255105" y="291548"/>
                </a:cubicBezTo>
                <a:cubicBezTo>
                  <a:pt x="258418" y="289339"/>
                  <a:pt x="261384" y="286490"/>
                  <a:pt x="265044" y="284922"/>
                </a:cubicBezTo>
                <a:cubicBezTo>
                  <a:pt x="272854" y="281575"/>
                  <a:pt x="296113" y="279064"/>
                  <a:pt x="301487" y="278296"/>
                </a:cubicBezTo>
                <a:cubicBezTo>
                  <a:pt x="326887" y="279400"/>
                  <a:pt x="352338" y="279659"/>
                  <a:pt x="377687" y="281609"/>
                </a:cubicBezTo>
                <a:cubicBezTo>
                  <a:pt x="381169" y="281877"/>
                  <a:pt x="384503" y="283360"/>
                  <a:pt x="387627" y="284922"/>
                </a:cubicBezTo>
                <a:cubicBezTo>
                  <a:pt x="391188" y="286703"/>
                  <a:pt x="394326" y="289234"/>
                  <a:pt x="397566" y="291548"/>
                </a:cubicBezTo>
                <a:cubicBezTo>
                  <a:pt x="402059" y="294757"/>
                  <a:pt x="406914" y="297583"/>
                  <a:pt x="410818" y="301487"/>
                </a:cubicBezTo>
                <a:cubicBezTo>
                  <a:pt x="413634" y="304303"/>
                  <a:pt x="415235" y="308113"/>
                  <a:pt x="417444" y="311426"/>
                </a:cubicBezTo>
                <a:cubicBezTo>
                  <a:pt x="419721" y="322810"/>
                  <a:pt x="420952" y="330329"/>
                  <a:pt x="424070" y="341244"/>
                </a:cubicBezTo>
                <a:cubicBezTo>
                  <a:pt x="425029" y="344602"/>
                  <a:pt x="426279" y="347870"/>
                  <a:pt x="427383" y="351183"/>
                </a:cubicBezTo>
                <a:cubicBezTo>
                  <a:pt x="426941" y="352950"/>
                  <a:pt x="422658" y="371522"/>
                  <a:pt x="420757" y="374374"/>
                </a:cubicBezTo>
                <a:cubicBezTo>
                  <a:pt x="413285" y="385582"/>
                  <a:pt x="408727" y="384561"/>
                  <a:pt x="397566" y="390939"/>
                </a:cubicBezTo>
                <a:cubicBezTo>
                  <a:pt x="394109" y="392914"/>
                  <a:pt x="391188" y="395784"/>
                  <a:pt x="387627" y="397565"/>
                </a:cubicBezTo>
                <a:cubicBezTo>
                  <a:pt x="380055" y="401351"/>
                  <a:pt x="368681" y="402301"/>
                  <a:pt x="361122" y="404191"/>
                </a:cubicBezTo>
                <a:cubicBezTo>
                  <a:pt x="357734" y="405038"/>
                  <a:pt x="354496" y="406400"/>
                  <a:pt x="351183" y="407504"/>
                </a:cubicBezTo>
                <a:cubicBezTo>
                  <a:pt x="345661" y="406400"/>
                  <a:pt x="340081" y="405557"/>
                  <a:pt x="334618" y="404191"/>
                </a:cubicBezTo>
                <a:cubicBezTo>
                  <a:pt x="327550" y="402424"/>
                  <a:pt x="317116" y="398045"/>
                  <a:pt x="311427" y="394252"/>
                </a:cubicBezTo>
                <a:cubicBezTo>
                  <a:pt x="308828" y="392519"/>
                  <a:pt x="307239" y="389577"/>
                  <a:pt x="304800" y="387626"/>
                </a:cubicBezTo>
                <a:cubicBezTo>
                  <a:pt x="301691" y="385139"/>
                  <a:pt x="298101" y="383314"/>
                  <a:pt x="294861" y="381000"/>
                </a:cubicBezTo>
                <a:cubicBezTo>
                  <a:pt x="290368" y="377791"/>
                  <a:pt x="281609" y="371061"/>
                  <a:pt x="281609" y="3710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Cube 8">
            <a:extLst>
              <a:ext uri="{FF2B5EF4-FFF2-40B4-BE49-F238E27FC236}">
                <a16:creationId xmlns:a16="http://schemas.microsoft.com/office/drawing/2014/main" id="{54712490-8FCA-259F-264A-10C817C07160}"/>
              </a:ext>
            </a:extLst>
          </p:cNvPr>
          <p:cNvSpPr/>
          <p:nvPr/>
        </p:nvSpPr>
        <p:spPr>
          <a:xfrm>
            <a:off x="3143251" y="2781301"/>
            <a:ext cx="1152525" cy="57626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400" b="1" dirty="0">
                <a:solidFill>
                  <a:schemeClr val="tx1"/>
                </a:solidFill>
              </a:rPr>
              <a:t>EEG</a:t>
            </a:r>
          </a:p>
        </p:txBody>
      </p:sp>
      <p:sp>
        <p:nvSpPr>
          <p:cNvPr id="10" name="Cube 9">
            <a:extLst>
              <a:ext uri="{FF2B5EF4-FFF2-40B4-BE49-F238E27FC236}">
                <a16:creationId xmlns:a16="http://schemas.microsoft.com/office/drawing/2014/main" id="{E9B33AD8-583E-BA34-7154-951A227E2C93}"/>
              </a:ext>
            </a:extLst>
          </p:cNvPr>
          <p:cNvSpPr/>
          <p:nvPr/>
        </p:nvSpPr>
        <p:spPr>
          <a:xfrm>
            <a:off x="7896226" y="2852739"/>
            <a:ext cx="1008063" cy="50482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dirty="0">
                <a:solidFill>
                  <a:schemeClr val="tx1"/>
                </a:solidFill>
              </a:rPr>
              <a:t>EMG</a:t>
            </a:r>
          </a:p>
        </p:txBody>
      </p:sp>
      <p:pic>
        <p:nvPicPr>
          <p:cNvPr id="11" name="Picture 9" descr="C:\Users\admin\AppData\Local\Microsoft\Windows\Temporary Internet Files\Content.IE5\E4NG3YUI\purzen-Clock-face-web[1].png">
            <a:extLst>
              <a:ext uri="{FF2B5EF4-FFF2-40B4-BE49-F238E27FC236}">
                <a16:creationId xmlns:a16="http://schemas.microsoft.com/office/drawing/2014/main" id="{CAB0C09D-6BF0-AA66-7486-8E326D3514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051" y="1206500"/>
            <a:ext cx="92551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rme libre 21">
            <a:extLst>
              <a:ext uri="{FF2B5EF4-FFF2-40B4-BE49-F238E27FC236}">
                <a16:creationId xmlns:a16="http://schemas.microsoft.com/office/drawing/2014/main" id="{85E48330-8984-968D-DE15-157038ED0B9C}"/>
              </a:ext>
            </a:extLst>
          </p:cNvPr>
          <p:cNvSpPr/>
          <p:nvPr/>
        </p:nvSpPr>
        <p:spPr>
          <a:xfrm>
            <a:off x="6888163" y="2636838"/>
            <a:ext cx="1054100" cy="544512"/>
          </a:xfrm>
          <a:custGeom>
            <a:avLst/>
            <a:gdLst>
              <a:gd name="connsiteX0" fmla="*/ 0 w 334107"/>
              <a:gd name="connsiteY0" fmla="*/ 0 h 328246"/>
              <a:gd name="connsiteX1" fmla="*/ 70338 w 334107"/>
              <a:gd name="connsiteY1" fmla="*/ 240323 h 328246"/>
              <a:gd name="connsiteX2" fmla="*/ 334107 w 334107"/>
              <a:gd name="connsiteY2" fmla="*/ 328246 h 328246"/>
              <a:gd name="connsiteX3" fmla="*/ 334107 w 334107"/>
              <a:gd name="connsiteY3" fmla="*/ 328246 h 328246"/>
            </a:gdLst>
            <a:ahLst/>
            <a:cxnLst>
              <a:cxn ang="0">
                <a:pos x="connsiteX0" y="connsiteY0"/>
              </a:cxn>
              <a:cxn ang="0">
                <a:pos x="connsiteX1" y="connsiteY1"/>
              </a:cxn>
              <a:cxn ang="0">
                <a:pos x="connsiteX2" y="connsiteY2"/>
              </a:cxn>
              <a:cxn ang="0">
                <a:pos x="connsiteX3" y="connsiteY3"/>
              </a:cxn>
            </a:cxnLst>
            <a:rect l="l" t="t" r="r" b="b"/>
            <a:pathLst>
              <a:path w="334107" h="328246">
                <a:moveTo>
                  <a:pt x="0" y="0"/>
                </a:moveTo>
                <a:cubicBezTo>
                  <a:pt x="7327" y="92807"/>
                  <a:pt x="14654" y="185615"/>
                  <a:pt x="70338" y="240323"/>
                </a:cubicBezTo>
                <a:cubicBezTo>
                  <a:pt x="126023" y="295031"/>
                  <a:pt x="334107" y="328246"/>
                  <a:pt x="334107" y="328246"/>
                </a:cubicBezTo>
                <a:lnTo>
                  <a:pt x="334107" y="32824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orme libre 22">
            <a:extLst>
              <a:ext uri="{FF2B5EF4-FFF2-40B4-BE49-F238E27FC236}">
                <a16:creationId xmlns:a16="http://schemas.microsoft.com/office/drawing/2014/main" id="{734149C7-8D27-EBCB-2999-DD7632B48C19}"/>
              </a:ext>
            </a:extLst>
          </p:cNvPr>
          <p:cNvSpPr/>
          <p:nvPr/>
        </p:nvSpPr>
        <p:spPr>
          <a:xfrm>
            <a:off x="6842125" y="2471739"/>
            <a:ext cx="46038" cy="236537"/>
          </a:xfrm>
          <a:custGeom>
            <a:avLst/>
            <a:gdLst>
              <a:gd name="connsiteX0" fmla="*/ 0 w 23447"/>
              <a:gd name="connsiteY0" fmla="*/ 0 h 93785"/>
              <a:gd name="connsiteX1" fmla="*/ 5862 w 23447"/>
              <a:gd name="connsiteY1" fmla="*/ 29308 h 93785"/>
              <a:gd name="connsiteX2" fmla="*/ 17585 w 23447"/>
              <a:gd name="connsiteY2" fmla="*/ 64477 h 93785"/>
              <a:gd name="connsiteX3" fmla="*/ 23447 w 23447"/>
              <a:gd name="connsiteY3" fmla="*/ 82062 h 93785"/>
              <a:gd name="connsiteX4" fmla="*/ 23447 w 23447"/>
              <a:gd name="connsiteY4" fmla="*/ 93785 h 93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47" h="93785">
                <a:moveTo>
                  <a:pt x="0" y="0"/>
                </a:moveTo>
                <a:cubicBezTo>
                  <a:pt x="1954" y="9769"/>
                  <a:pt x="3241" y="19696"/>
                  <a:pt x="5862" y="29308"/>
                </a:cubicBezTo>
                <a:cubicBezTo>
                  <a:pt x="9113" y="41230"/>
                  <a:pt x="13677" y="52754"/>
                  <a:pt x="17585" y="64477"/>
                </a:cubicBezTo>
                <a:cubicBezTo>
                  <a:pt x="19539" y="70339"/>
                  <a:pt x="23447" y="75883"/>
                  <a:pt x="23447" y="82062"/>
                </a:cubicBezTo>
                <a:lnTo>
                  <a:pt x="23447" y="93785"/>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orme libre 23">
            <a:extLst>
              <a:ext uri="{FF2B5EF4-FFF2-40B4-BE49-F238E27FC236}">
                <a16:creationId xmlns:a16="http://schemas.microsoft.com/office/drawing/2014/main" id="{284EDC0F-C3B7-20AD-5E0D-C338192F0509}"/>
              </a:ext>
            </a:extLst>
          </p:cNvPr>
          <p:cNvSpPr/>
          <p:nvPr/>
        </p:nvSpPr>
        <p:spPr>
          <a:xfrm>
            <a:off x="5303839" y="1341439"/>
            <a:ext cx="714375" cy="287337"/>
          </a:xfrm>
          <a:custGeom>
            <a:avLst/>
            <a:gdLst>
              <a:gd name="connsiteX0" fmla="*/ 498231 w 498231"/>
              <a:gd name="connsiteY0" fmla="*/ 140677 h 211016"/>
              <a:gd name="connsiteX1" fmla="*/ 486508 w 498231"/>
              <a:gd name="connsiteY1" fmla="*/ 111370 h 211016"/>
              <a:gd name="connsiteX2" fmla="*/ 463062 w 498231"/>
              <a:gd name="connsiteY2" fmla="*/ 76200 h 211016"/>
              <a:gd name="connsiteX3" fmla="*/ 451339 w 498231"/>
              <a:gd name="connsiteY3" fmla="*/ 52754 h 211016"/>
              <a:gd name="connsiteX4" fmla="*/ 445477 w 498231"/>
              <a:gd name="connsiteY4" fmla="*/ 35170 h 211016"/>
              <a:gd name="connsiteX5" fmla="*/ 427893 w 498231"/>
              <a:gd name="connsiteY5" fmla="*/ 23447 h 211016"/>
              <a:gd name="connsiteX6" fmla="*/ 416170 w 498231"/>
              <a:gd name="connsiteY6" fmla="*/ 11723 h 211016"/>
              <a:gd name="connsiteX7" fmla="*/ 381000 w 498231"/>
              <a:gd name="connsiteY7" fmla="*/ 0 h 211016"/>
              <a:gd name="connsiteX8" fmla="*/ 193431 w 498231"/>
              <a:gd name="connsiteY8" fmla="*/ 17585 h 211016"/>
              <a:gd name="connsiteX9" fmla="*/ 175846 w 498231"/>
              <a:gd name="connsiteY9" fmla="*/ 23447 h 211016"/>
              <a:gd name="connsiteX10" fmla="*/ 128954 w 498231"/>
              <a:gd name="connsiteY10" fmla="*/ 64477 h 211016"/>
              <a:gd name="connsiteX11" fmla="*/ 105508 w 498231"/>
              <a:gd name="connsiteY11" fmla="*/ 93785 h 211016"/>
              <a:gd name="connsiteX12" fmla="*/ 82062 w 498231"/>
              <a:gd name="connsiteY12" fmla="*/ 134816 h 211016"/>
              <a:gd name="connsiteX13" fmla="*/ 58616 w 498231"/>
              <a:gd name="connsiteY13" fmla="*/ 164123 h 211016"/>
              <a:gd name="connsiteX14" fmla="*/ 17585 w 498231"/>
              <a:gd name="connsiteY14" fmla="*/ 205154 h 211016"/>
              <a:gd name="connsiteX15" fmla="*/ 0 w 498231"/>
              <a:gd name="connsiteY15" fmla="*/ 211016 h 21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8231" h="211016">
                <a:moveTo>
                  <a:pt x="498231" y="140677"/>
                </a:moveTo>
                <a:cubicBezTo>
                  <a:pt x="494323" y="130908"/>
                  <a:pt x="491546" y="120607"/>
                  <a:pt x="486508" y="111370"/>
                </a:cubicBezTo>
                <a:cubicBezTo>
                  <a:pt x="479761" y="99001"/>
                  <a:pt x="469363" y="88802"/>
                  <a:pt x="463062" y="76200"/>
                </a:cubicBezTo>
                <a:cubicBezTo>
                  <a:pt x="459154" y="68385"/>
                  <a:pt x="454781" y="60785"/>
                  <a:pt x="451339" y="52754"/>
                </a:cubicBezTo>
                <a:cubicBezTo>
                  <a:pt x="448905" y="47075"/>
                  <a:pt x="449337" y="39995"/>
                  <a:pt x="445477" y="35170"/>
                </a:cubicBezTo>
                <a:cubicBezTo>
                  <a:pt x="441076" y="29669"/>
                  <a:pt x="433394" y="27848"/>
                  <a:pt x="427893" y="23447"/>
                </a:cubicBezTo>
                <a:cubicBezTo>
                  <a:pt x="423578" y="19994"/>
                  <a:pt x="421113" y="14195"/>
                  <a:pt x="416170" y="11723"/>
                </a:cubicBezTo>
                <a:cubicBezTo>
                  <a:pt x="405117" y="6196"/>
                  <a:pt x="381000" y="0"/>
                  <a:pt x="381000" y="0"/>
                </a:cubicBezTo>
                <a:cubicBezTo>
                  <a:pt x="295814" y="6085"/>
                  <a:pt x="257312" y="-668"/>
                  <a:pt x="193431" y="17585"/>
                </a:cubicBezTo>
                <a:cubicBezTo>
                  <a:pt x="187490" y="19283"/>
                  <a:pt x="181708" y="21493"/>
                  <a:pt x="175846" y="23447"/>
                </a:cubicBezTo>
                <a:cubicBezTo>
                  <a:pt x="168563" y="29273"/>
                  <a:pt x="136503" y="53153"/>
                  <a:pt x="128954" y="64477"/>
                </a:cubicBezTo>
                <a:cubicBezTo>
                  <a:pt x="106303" y="98453"/>
                  <a:pt x="144838" y="67566"/>
                  <a:pt x="105508" y="93785"/>
                </a:cubicBezTo>
                <a:cubicBezTo>
                  <a:pt x="93110" y="143371"/>
                  <a:pt x="109998" y="92911"/>
                  <a:pt x="82062" y="134816"/>
                </a:cubicBezTo>
                <a:cubicBezTo>
                  <a:pt x="59413" y="168789"/>
                  <a:pt x="97940" y="137906"/>
                  <a:pt x="58616" y="164123"/>
                </a:cubicBezTo>
                <a:cubicBezTo>
                  <a:pt x="43873" y="186238"/>
                  <a:pt x="45433" y="187749"/>
                  <a:pt x="17585" y="205154"/>
                </a:cubicBezTo>
                <a:cubicBezTo>
                  <a:pt x="12345" y="208429"/>
                  <a:pt x="0" y="211016"/>
                  <a:pt x="0" y="21101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Forme libre 24">
            <a:extLst>
              <a:ext uri="{FF2B5EF4-FFF2-40B4-BE49-F238E27FC236}">
                <a16:creationId xmlns:a16="http://schemas.microsoft.com/office/drawing/2014/main" id="{2DBF187F-B4D6-15AD-B479-5640BF9B29D9}"/>
              </a:ext>
            </a:extLst>
          </p:cNvPr>
          <p:cNvSpPr/>
          <p:nvPr/>
        </p:nvSpPr>
        <p:spPr>
          <a:xfrm>
            <a:off x="5232400" y="1481139"/>
            <a:ext cx="692150" cy="147637"/>
          </a:xfrm>
          <a:custGeom>
            <a:avLst/>
            <a:gdLst>
              <a:gd name="connsiteX0" fmla="*/ 404446 w 404446"/>
              <a:gd name="connsiteY0" fmla="*/ 29307 h 76200"/>
              <a:gd name="connsiteX1" fmla="*/ 375138 w 404446"/>
              <a:gd name="connsiteY1" fmla="*/ 17584 h 76200"/>
              <a:gd name="connsiteX2" fmla="*/ 334108 w 404446"/>
              <a:gd name="connsiteY2" fmla="*/ 11723 h 76200"/>
              <a:gd name="connsiteX3" fmla="*/ 310662 w 404446"/>
              <a:gd name="connsiteY3" fmla="*/ 5861 h 76200"/>
              <a:gd name="connsiteX4" fmla="*/ 240323 w 404446"/>
              <a:gd name="connsiteY4" fmla="*/ 0 h 76200"/>
              <a:gd name="connsiteX5" fmla="*/ 181708 w 404446"/>
              <a:gd name="connsiteY5" fmla="*/ 5861 h 76200"/>
              <a:gd name="connsiteX6" fmla="*/ 164123 w 404446"/>
              <a:gd name="connsiteY6" fmla="*/ 11723 h 76200"/>
              <a:gd name="connsiteX7" fmla="*/ 111369 w 404446"/>
              <a:gd name="connsiteY7" fmla="*/ 52754 h 76200"/>
              <a:gd name="connsiteX8" fmla="*/ 76200 w 404446"/>
              <a:gd name="connsiteY8" fmla="*/ 64477 h 76200"/>
              <a:gd name="connsiteX9" fmla="*/ 58615 w 404446"/>
              <a:gd name="connsiteY9" fmla="*/ 70338 h 76200"/>
              <a:gd name="connsiteX10" fmla="*/ 0 w 404446"/>
              <a:gd name="connsiteY10" fmla="*/ 7620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4446" h="76200">
                <a:moveTo>
                  <a:pt x="404446" y="29307"/>
                </a:moveTo>
                <a:cubicBezTo>
                  <a:pt x="394677" y="25399"/>
                  <a:pt x="385346" y="20136"/>
                  <a:pt x="375138" y="17584"/>
                </a:cubicBezTo>
                <a:cubicBezTo>
                  <a:pt x="361735" y="14233"/>
                  <a:pt x="347701" y="14194"/>
                  <a:pt x="334108" y="11723"/>
                </a:cubicBezTo>
                <a:cubicBezTo>
                  <a:pt x="326182" y="10282"/>
                  <a:pt x="318656" y="6860"/>
                  <a:pt x="310662" y="5861"/>
                </a:cubicBezTo>
                <a:cubicBezTo>
                  <a:pt x="287316" y="2943"/>
                  <a:pt x="263769" y="1954"/>
                  <a:pt x="240323" y="0"/>
                </a:cubicBezTo>
                <a:cubicBezTo>
                  <a:pt x="220785" y="1954"/>
                  <a:pt x="201115" y="2875"/>
                  <a:pt x="181708" y="5861"/>
                </a:cubicBezTo>
                <a:cubicBezTo>
                  <a:pt x="175601" y="6801"/>
                  <a:pt x="169264" y="8296"/>
                  <a:pt x="164123" y="11723"/>
                </a:cubicBezTo>
                <a:cubicBezTo>
                  <a:pt x="133781" y="31950"/>
                  <a:pt x="158184" y="37149"/>
                  <a:pt x="111369" y="52754"/>
                </a:cubicBezTo>
                <a:lnTo>
                  <a:pt x="76200" y="64477"/>
                </a:lnTo>
                <a:cubicBezTo>
                  <a:pt x="70338" y="66431"/>
                  <a:pt x="64756" y="69656"/>
                  <a:pt x="58615" y="70338"/>
                </a:cubicBezTo>
                <a:cubicBezTo>
                  <a:pt x="3920" y="76416"/>
                  <a:pt x="23555" y="76200"/>
                  <a:pt x="0" y="76200"/>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Forme libre 25">
            <a:extLst>
              <a:ext uri="{FF2B5EF4-FFF2-40B4-BE49-F238E27FC236}">
                <a16:creationId xmlns:a16="http://schemas.microsoft.com/office/drawing/2014/main" id="{8A18B011-D090-84E5-1A32-6A124B5B111A}"/>
              </a:ext>
            </a:extLst>
          </p:cNvPr>
          <p:cNvSpPr/>
          <p:nvPr/>
        </p:nvSpPr>
        <p:spPr>
          <a:xfrm>
            <a:off x="5303838" y="1557339"/>
            <a:ext cx="431800" cy="142875"/>
          </a:xfrm>
          <a:custGeom>
            <a:avLst/>
            <a:gdLst>
              <a:gd name="connsiteX0" fmla="*/ 381000 w 381000"/>
              <a:gd name="connsiteY0" fmla="*/ 0 h 87923"/>
              <a:gd name="connsiteX1" fmla="*/ 375139 w 381000"/>
              <a:gd name="connsiteY1" fmla="*/ 41030 h 87923"/>
              <a:gd name="connsiteX2" fmla="*/ 316524 w 381000"/>
              <a:gd name="connsiteY2" fmla="*/ 82061 h 87923"/>
              <a:gd name="connsiteX3" fmla="*/ 287216 w 381000"/>
              <a:gd name="connsiteY3" fmla="*/ 87923 h 87923"/>
              <a:gd name="connsiteX4" fmla="*/ 105508 w 381000"/>
              <a:gd name="connsiteY4" fmla="*/ 82061 h 87923"/>
              <a:gd name="connsiteX5" fmla="*/ 82062 w 381000"/>
              <a:gd name="connsiteY5" fmla="*/ 76200 h 87923"/>
              <a:gd name="connsiteX6" fmla="*/ 29308 w 381000"/>
              <a:gd name="connsiteY6" fmla="*/ 64477 h 87923"/>
              <a:gd name="connsiteX7" fmla="*/ 11724 w 381000"/>
              <a:gd name="connsiteY7" fmla="*/ 52754 h 87923"/>
              <a:gd name="connsiteX8" fmla="*/ 5862 w 381000"/>
              <a:gd name="connsiteY8" fmla="*/ 35169 h 87923"/>
              <a:gd name="connsiteX9" fmla="*/ 0 w 381000"/>
              <a:gd name="connsiteY9" fmla="*/ 23446 h 87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1000" h="87923">
                <a:moveTo>
                  <a:pt x="381000" y="0"/>
                </a:moveTo>
                <a:cubicBezTo>
                  <a:pt x="379046" y="13677"/>
                  <a:pt x="381317" y="28673"/>
                  <a:pt x="375139" y="41030"/>
                </a:cubicBezTo>
                <a:cubicBezTo>
                  <a:pt x="363262" y="64784"/>
                  <a:pt x="339718" y="75103"/>
                  <a:pt x="316524" y="82061"/>
                </a:cubicBezTo>
                <a:cubicBezTo>
                  <a:pt x="306981" y="84924"/>
                  <a:pt x="296985" y="85969"/>
                  <a:pt x="287216" y="87923"/>
                </a:cubicBezTo>
                <a:cubicBezTo>
                  <a:pt x="226647" y="85969"/>
                  <a:pt x="166010" y="85518"/>
                  <a:pt x="105508" y="82061"/>
                </a:cubicBezTo>
                <a:cubicBezTo>
                  <a:pt x="97465" y="81601"/>
                  <a:pt x="89926" y="77948"/>
                  <a:pt x="82062" y="76200"/>
                </a:cubicBezTo>
                <a:cubicBezTo>
                  <a:pt x="15089" y="61317"/>
                  <a:pt x="86487" y="78771"/>
                  <a:pt x="29308" y="64477"/>
                </a:cubicBezTo>
                <a:cubicBezTo>
                  <a:pt x="23447" y="60569"/>
                  <a:pt x="16125" y="58255"/>
                  <a:pt x="11724" y="52754"/>
                </a:cubicBezTo>
                <a:cubicBezTo>
                  <a:pt x="7864" y="47929"/>
                  <a:pt x="8157" y="40906"/>
                  <a:pt x="5862" y="35169"/>
                </a:cubicBezTo>
                <a:cubicBezTo>
                  <a:pt x="4239" y="31113"/>
                  <a:pt x="1954" y="27354"/>
                  <a:pt x="0" y="23446"/>
                </a:cubicBezTo>
              </a:path>
            </a:pathLst>
          </a:cu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Forme libre 26">
            <a:extLst>
              <a:ext uri="{FF2B5EF4-FFF2-40B4-BE49-F238E27FC236}">
                <a16:creationId xmlns:a16="http://schemas.microsoft.com/office/drawing/2014/main" id="{E4412B79-857D-AC03-32FB-9FAA2DFFE134}"/>
              </a:ext>
            </a:extLst>
          </p:cNvPr>
          <p:cNvSpPr/>
          <p:nvPr/>
        </p:nvSpPr>
        <p:spPr>
          <a:xfrm>
            <a:off x="4224338" y="1628776"/>
            <a:ext cx="1008062" cy="1381125"/>
          </a:xfrm>
          <a:custGeom>
            <a:avLst/>
            <a:gdLst>
              <a:gd name="connsiteX0" fmla="*/ 301521 w 301521"/>
              <a:gd name="connsiteY0" fmla="*/ 0 h 1093611"/>
              <a:gd name="connsiteX1" fmla="*/ 248767 w 301521"/>
              <a:gd name="connsiteY1" fmla="*/ 685800 h 1093611"/>
              <a:gd name="connsiteX2" fmla="*/ 20167 w 301521"/>
              <a:gd name="connsiteY2" fmla="*/ 1066800 h 1093611"/>
              <a:gd name="connsiteX3" fmla="*/ 26028 w 301521"/>
              <a:gd name="connsiteY3" fmla="*/ 1031631 h 1093611"/>
            </a:gdLst>
            <a:ahLst/>
            <a:cxnLst>
              <a:cxn ang="0">
                <a:pos x="connsiteX0" y="connsiteY0"/>
              </a:cxn>
              <a:cxn ang="0">
                <a:pos x="connsiteX1" y="connsiteY1"/>
              </a:cxn>
              <a:cxn ang="0">
                <a:pos x="connsiteX2" y="connsiteY2"/>
              </a:cxn>
              <a:cxn ang="0">
                <a:pos x="connsiteX3" y="connsiteY3"/>
              </a:cxn>
            </a:cxnLst>
            <a:rect l="l" t="t" r="r" b="b"/>
            <a:pathLst>
              <a:path w="301521" h="1093611">
                <a:moveTo>
                  <a:pt x="301521" y="0"/>
                </a:moveTo>
                <a:cubicBezTo>
                  <a:pt x="298590" y="254000"/>
                  <a:pt x="295659" y="508000"/>
                  <a:pt x="248767" y="685800"/>
                </a:cubicBezTo>
                <a:cubicBezTo>
                  <a:pt x="201875" y="863600"/>
                  <a:pt x="57290" y="1009162"/>
                  <a:pt x="20167" y="1066800"/>
                </a:cubicBezTo>
                <a:cubicBezTo>
                  <a:pt x="-16956" y="1124439"/>
                  <a:pt x="4536" y="1078035"/>
                  <a:pt x="26028" y="10316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 name="Text Box 4">
            <a:extLst>
              <a:ext uri="{FF2B5EF4-FFF2-40B4-BE49-F238E27FC236}">
                <a16:creationId xmlns:a16="http://schemas.microsoft.com/office/drawing/2014/main" id="{185F8F18-CC7B-731A-B399-6E96A1727764}"/>
              </a:ext>
            </a:extLst>
          </p:cNvPr>
          <p:cNvSpPr txBox="1">
            <a:spLocks noChangeArrowheads="1"/>
          </p:cNvSpPr>
          <p:nvPr/>
        </p:nvSpPr>
        <p:spPr bwMode="auto">
          <a:xfrm>
            <a:off x="2855913" y="6010276"/>
            <a:ext cx="69850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fr-FR" altLang="fr-FR">
                <a:solidFill>
                  <a:srgbClr val="990033"/>
                </a:solidFill>
                <a:latin typeface="Arial Black" panose="020B0A04020102020204" pitchFamily="34" charset="0"/>
                <a:ea typeface="Arial Unicode MS" panose="020B0604020202020204" pitchFamily="34" charset="-128"/>
                <a:cs typeface="Arial" panose="020B0604020202020204" pitchFamily="34" charset="0"/>
              </a:rPr>
              <a:t>Le cerveau prend l’initiative, le sujet prend acte  </a:t>
            </a:r>
          </a:p>
        </p:txBody>
      </p:sp>
      <p:sp>
        <p:nvSpPr>
          <p:cNvPr id="19" name="Flèche droite à entaille 28">
            <a:extLst>
              <a:ext uri="{FF2B5EF4-FFF2-40B4-BE49-F238E27FC236}">
                <a16:creationId xmlns:a16="http://schemas.microsoft.com/office/drawing/2014/main" id="{021AAA8F-7960-70AC-67E7-8095A06E0CB6}"/>
              </a:ext>
            </a:extLst>
          </p:cNvPr>
          <p:cNvSpPr/>
          <p:nvPr/>
        </p:nvSpPr>
        <p:spPr>
          <a:xfrm>
            <a:off x="2566988" y="4868863"/>
            <a:ext cx="7561262" cy="863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20" name="Connecteur droit avec flèche 19">
            <a:extLst>
              <a:ext uri="{FF2B5EF4-FFF2-40B4-BE49-F238E27FC236}">
                <a16:creationId xmlns:a16="http://schemas.microsoft.com/office/drawing/2014/main" id="{F049FBE6-411C-0234-A8F8-ED7D75D3D35D}"/>
              </a:ext>
            </a:extLst>
          </p:cNvPr>
          <p:cNvCxnSpPr/>
          <p:nvPr/>
        </p:nvCxnSpPr>
        <p:spPr>
          <a:xfrm>
            <a:off x="8616950" y="3933826"/>
            <a:ext cx="0" cy="1008063"/>
          </a:xfrm>
          <a:prstGeom prst="straightConnector1">
            <a:avLst/>
          </a:prstGeom>
          <a:ln w="730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6F52EA8C-B0EF-07FB-22E5-6E79513612F9}"/>
              </a:ext>
            </a:extLst>
          </p:cNvPr>
          <p:cNvSpPr txBox="1">
            <a:spLocks noChangeArrowheads="1"/>
          </p:cNvSpPr>
          <p:nvPr/>
        </p:nvSpPr>
        <p:spPr bwMode="auto">
          <a:xfrm>
            <a:off x="7751764" y="3573463"/>
            <a:ext cx="180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a:t>Mouvement</a:t>
            </a:r>
          </a:p>
        </p:txBody>
      </p:sp>
      <p:cxnSp>
        <p:nvCxnSpPr>
          <p:cNvPr id="22" name="Connecteur droit 21">
            <a:extLst>
              <a:ext uri="{FF2B5EF4-FFF2-40B4-BE49-F238E27FC236}">
                <a16:creationId xmlns:a16="http://schemas.microsoft.com/office/drawing/2014/main" id="{E841B077-4762-5AAF-210B-43AE7D29706B}"/>
              </a:ext>
            </a:extLst>
          </p:cNvPr>
          <p:cNvCxnSpPr/>
          <p:nvPr/>
        </p:nvCxnSpPr>
        <p:spPr>
          <a:xfrm>
            <a:off x="8616950" y="5084763"/>
            <a:ext cx="0" cy="79216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2563141B-C63D-8839-AE7F-1A312B476CBE}"/>
              </a:ext>
            </a:extLst>
          </p:cNvPr>
          <p:cNvCxnSpPr/>
          <p:nvPr/>
        </p:nvCxnSpPr>
        <p:spPr>
          <a:xfrm>
            <a:off x="6311900" y="5084763"/>
            <a:ext cx="0" cy="79216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DFCC6B1E-A18E-E15F-6E41-792B6586DF61}"/>
              </a:ext>
            </a:extLst>
          </p:cNvPr>
          <p:cNvCxnSpPr/>
          <p:nvPr/>
        </p:nvCxnSpPr>
        <p:spPr>
          <a:xfrm>
            <a:off x="3071813" y="5084763"/>
            <a:ext cx="0" cy="79216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E3987FDE-21A0-7B35-F52F-99A40BDAE93C}"/>
              </a:ext>
            </a:extLst>
          </p:cNvPr>
          <p:cNvSpPr txBox="1">
            <a:spLocks noChangeArrowheads="1"/>
          </p:cNvSpPr>
          <p:nvPr/>
        </p:nvSpPr>
        <p:spPr bwMode="auto">
          <a:xfrm>
            <a:off x="7104064" y="5445125"/>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250 ms</a:t>
            </a:r>
          </a:p>
        </p:txBody>
      </p:sp>
      <p:cxnSp>
        <p:nvCxnSpPr>
          <p:cNvPr id="26" name="Connecteur droit avec flèche 25">
            <a:extLst>
              <a:ext uri="{FF2B5EF4-FFF2-40B4-BE49-F238E27FC236}">
                <a16:creationId xmlns:a16="http://schemas.microsoft.com/office/drawing/2014/main" id="{B3F8C826-CCEA-C0D4-1561-9FE00C72E6F2}"/>
              </a:ext>
            </a:extLst>
          </p:cNvPr>
          <p:cNvCxnSpPr/>
          <p:nvPr/>
        </p:nvCxnSpPr>
        <p:spPr>
          <a:xfrm>
            <a:off x="6311900" y="5805488"/>
            <a:ext cx="2305050" cy="0"/>
          </a:xfrm>
          <a:prstGeom prst="straightConnector1">
            <a:avLst/>
          </a:prstGeom>
          <a:ln w="22225">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3A353930-F11C-6952-8030-E8F6DDFD06C9}"/>
              </a:ext>
            </a:extLst>
          </p:cNvPr>
          <p:cNvCxnSpPr/>
          <p:nvPr/>
        </p:nvCxnSpPr>
        <p:spPr>
          <a:xfrm>
            <a:off x="3071814" y="5805488"/>
            <a:ext cx="3240087" cy="0"/>
          </a:xfrm>
          <a:prstGeom prst="straightConnector1">
            <a:avLst/>
          </a:prstGeom>
          <a:ln w="22225">
            <a:headEnd type="stealth"/>
            <a:tailEnd type="stealth"/>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id="{925586F9-A10F-303B-4F3D-573ADD67E034}"/>
              </a:ext>
            </a:extLst>
          </p:cNvPr>
          <p:cNvSpPr txBox="1">
            <a:spLocks noChangeArrowheads="1"/>
          </p:cNvSpPr>
          <p:nvPr/>
        </p:nvSpPr>
        <p:spPr bwMode="auto">
          <a:xfrm>
            <a:off x="4295776" y="5445125"/>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300 ms</a:t>
            </a:r>
          </a:p>
        </p:txBody>
      </p:sp>
      <p:sp>
        <p:nvSpPr>
          <p:cNvPr id="29" name="Nuage 28">
            <a:extLst>
              <a:ext uri="{FF2B5EF4-FFF2-40B4-BE49-F238E27FC236}">
                <a16:creationId xmlns:a16="http://schemas.microsoft.com/office/drawing/2014/main" id="{E949AA18-274C-46ED-D486-8AEF314D3923}"/>
              </a:ext>
            </a:extLst>
          </p:cNvPr>
          <p:cNvSpPr/>
          <p:nvPr/>
        </p:nvSpPr>
        <p:spPr>
          <a:xfrm>
            <a:off x="5232400" y="3716339"/>
            <a:ext cx="2159000" cy="1368425"/>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solidFill>
                  <a:schemeClr val="tx1"/>
                </a:solidFill>
              </a:rPr>
              <a:t>Je décide de bouger</a:t>
            </a:r>
          </a:p>
        </p:txBody>
      </p:sp>
      <p:sp>
        <p:nvSpPr>
          <p:cNvPr id="30" name="ZoneTexte 29">
            <a:extLst>
              <a:ext uri="{FF2B5EF4-FFF2-40B4-BE49-F238E27FC236}">
                <a16:creationId xmlns:a16="http://schemas.microsoft.com/office/drawing/2014/main" id="{A21CD5F8-CBAC-C8EF-E65B-12140836CBC0}"/>
              </a:ext>
            </a:extLst>
          </p:cNvPr>
          <p:cNvSpPr txBox="1">
            <a:spLocks noChangeArrowheads="1"/>
          </p:cNvSpPr>
          <p:nvPr/>
        </p:nvSpPr>
        <p:spPr bwMode="auto">
          <a:xfrm>
            <a:off x="1774826" y="4221163"/>
            <a:ext cx="26654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a:t>Potentiel de préparation (cerveau)</a:t>
            </a:r>
          </a:p>
        </p:txBody>
      </p:sp>
      <p:sp>
        <p:nvSpPr>
          <p:cNvPr id="31" name="Soleil 30">
            <a:extLst>
              <a:ext uri="{FF2B5EF4-FFF2-40B4-BE49-F238E27FC236}">
                <a16:creationId xmlns:a16="http://schemas.microsoft.com/office/drawing/2014/main" id="{6193DBF7-A48B-7DE7-AAF2-83E8BE2AB172}"/>
              </a:ext>
            </a:extLst>
          </p:cNvPr>
          <p:cNvSpPr/>
          <p:nvPr/>
        </p:nvSpPr>
        <p:spPr>
          <a:xfrm>
            <a:off x="5232401" y="1557339"/>
            <a:ext cx="142875" cy="142875"/>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2" name="Titre 1">
            <a:extLst>
              <a:ext uri="{FF2B5EF4-FFF2-40B4-BE49-F238E27FC236}">
                <a16:creationId xmlns:a16="http://schemas.microsoft.com/office/drawing/2014/main" id="{F71B5D51-3889-9E4C-F56F-187F6628DE07}"/>
              </a:ext>
            </a:extLst>
          </p:cNvPr>
          <p:cNvSpPr txBox="1">
            <a:spLocks/>
          </p:cNvSpPr>
          <p:nvPr/>
        </p:nvSpPr>
        <p:spPr>
          <a:xfrm>
            <a:off x="528639" y="365125"/>
            <a:ext cx="10515600" cy="6429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a:solidFill>
                  <a:srgbClr val="0070C0"/>
                </a:solidFill>
              </a:rPr>
              <a:t>Physiologie de l’action et de la perception</a:t>
            </a:r>
            <a:endParaRPr lang="fr-FR" b="1" dirty="0">
              <a:solidFill>
                <a:srgbClr val="0070C0"/>
              </a:solidFill>
            </a:endParaRPr>
          </a:p>
        </p:txBody>
      </p:sp>
    </p:spTree>
    <p:extLst>
      <p:ext uri="{BB962C8B-B14F-4D97-AF65-F5344CB8AC3E}">
        <p14:creationId xmlns:p14="http://schemas.microsoft.com/office/powerpoint/2010/main" val="94786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par>
                                <p:cTn id="11" presetID="5" presetClass="entr" presetSubtype="1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checkerboard(across)">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checkerboard(across)">
                                      <p:cBhvr>
                                        <p:cTn id="21" dur="500"/>
                                        <p:tgtEl>
                                          <p:spTgt spid="21"/>
                                        </p:tgtEl>
                                      </p:cBhvr>
                                    </p:animEffect>
                                  </p:childTnLst>
                                </p:cTn>
                              </p:par>
                              <p:par>
                                <p:cTn id="22" presetID="5" presetClass="entr" presetSubtype="1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heckerboard(across)">
                                      <p:cBhvr>
                                        <p:cTn id="24" dur="500"/>
                                        <p:tgtEl>
                                          <p:spTgt spid="22"/>
                                        </p:tgtEl>
                                      </p:cBhvr>
                                    </p:animEffect>
                                  </p:childTnLst>
                                </p:cTn>
                              </p:par>
                              <p:par>
                                <p:cTn id="25" presetID="5" presetClass="entr" presetSubtype="1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heckerboard(across)">
                                      <p:cBhvr>
                                        <p:cTn id="27" dur="500"/>
                                        <p:tgtEl>
                                          <p:spTgt spid="26"/>
                                        </p:tgtEl>
                                      </p:cBhvr>
                                    </p:animEffect>
                                  </p:childTnLst>
                                </p:cTn>
                              </p:par>
                              <p:par>
                                <p:cTn id="28" presetID="5" presetClass="entr" presetSubtype="10"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checkerboard(across)">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checkerboard(across)">
                                      <p:cBhvr>
                                        <p:cTn id="35" dur="500"/>
                                        <p:tgtEl>
                                          <p:spTgt spid="27"/>
                                        </p:tgtEl>
                                      </p:cBhvr>
                                    </p:animEffect>
                                  </p:childTnLst>
                                </p:cTn>
                              </p:par>
                              <p:par>
                                <p:cTn id="36" presetID="5" presetClass="entr" presetSubtype="1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heckerboard(across)">
                                      <p:cBhvr>
                                        <p:cTn id="38" dur="500"/>
                                        <p:tgtEl>
                                          <p:spTgt spid="28"/>
                                        </p:tgtEl>
                                      </p:cBhvr>
                                    </p:animEffect>
                                  </p:childTnLst>
                                </p:cTn>
                              </p:par>
                              <p:par>
                                <p:cTn id="39" presetID="5" presetClass="entr" presetSubtype="1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checkerboard(across)">
                                      <p:cBhvr>
                                        <p:cTn id="41" dur="500"/>
                                        <p:tgtEl>
                                          <p:spTgt spid="30"/>
                                        </p:tgtEl>
                                      </p:cBhvr>
                                    </p:animEffect>
                                  </p:childTnLst>
                                </p:cTn>
                              </p:par>
                              <p:par>
                                <p:cTn id="42" presetID="5" presetClass="entr" presetSubtype="1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heckerboard(across)">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heckerboard(across)">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1" grpId="0"/>
      <p:bldP spid="25" grpId="0"/>
      <p:bldP spid="28" grpId="0"/>
      <p:bldP spid="29" grpId="0" animBg="1"/>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257B218-5C36-B0F4-B1DF-578B06883473}"/>
              </a:ext>
            </a:extLst>
          </p:cNvPr>
          <p:cNvPicPr>
            <a:picLocks noChangeAspect="1"/>
          </p:cNvPicPr>
          <p:nvPr/>
        </p:nvPicPr>
        <p:blipFill>
          <a:blip r:embed="rId2"/>
          <a:stretch>
            <a:fillRect/>
          </a:stretch>
        </p:blipFill>
        <p:spPr>
          <a:xfrm>
            <a:off x="2105025" y="802888"/>
            <a:ext cx="7384161" cy="4502537"/>
          </a:xfrm>
          <a:prstGeom prst="rect">
            <a:avLst/>
          </a:prstGeom>
        </p:spPr>
      </p:pic>
    </p:spTree>
    <p:extLst>
      <p:ext uri="{BB962C8B-B14F-4D97-AF65-F5344CB8AC3E}">
        <p14:creationId xmlns:p14="http://schemas.microsoft.com/office/powerpoint/2010/main" val="46692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D2E18EF-9ABC-4CDA-AC9A-6D902B27DDA8}"/>
              </a:ext>
            </a:extLst>
          </p:cNvPr>
          <p:cNvSpPr txBox="1"/>
          <p:nvPr/>
        </p:nvSpPr>
        <p:spPr>
          <a:xfrm>
            <a:off x="776054" y="125428"/>
            <a:ext cx="8537627" cy="189991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rPr>
              <a:t>Le </a:t>
            </a:r>
            <a:r>
              <a:rPr kumimoji="0" lang="en-US" sz="4000" b="1" i="0" u="none" strike="noStrike" kern="1200" cap="none" spc="0" normalizeH="0" baseline="0" noProof="0" dirty="0" err="1">
                <a:ln>
                  <a:noFill/>
                </a:ln>
                <a:solidFill>
                  <a:prstClr val="black"/>
                </a:solidFill>
                <a:effectLst/>
                <a:uLnTx/>
                <a:uFillTx/>
                <a:latin typeface="Calibri Light" panose="020F0302020204030204"/>
                <a:ea typeface="+mn-ea"/>
                <a:cs typeface="+mn-cs"/>
              </a:rPr>
              <a:t>cerveau</a:t>
            </a:r>
            <a:r>
              <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rPr>
              <a:t> un  « </a:t>
            </a:r>
            <a:r>
              <a:rPr kumimoji="0" lang="en-US" sz="4000" b="1" i="0" u="none" strike="noStrike" kern="1200" cap="none" spc="0" normalizeH="0" baseline="0" noProof="0" dirty="0" err="1">
                <a:ln>
                  <a:noFill/>
                </a:ln>
                <a:solidFill>
                  <a:prstClr val="black"/>
                </a:solidFill>
                <a:effectLst/>
                <a:uLnTx/>
                <a:uFillTx/>
                <a:latin typeface="Calibri Light" panose="020F0302020204030204"/>
                <a:ea typeface="+mn-ea"/>
                <a:cs typeface="+mn-cs"/>
              </a:rPr>
              <a:t>simulateur</a:t>
            </a:r>
            <a:r>
              <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kumimoji="0" lang="en-US" sz="4000" b="1" i="0" u="none" strike="noStrike" kern="1200" cap="none" spc="0" normalizeH="0" baseline="0" noProof="0" dirty="0" err="1">
                <a:ln>
                  <a:noFill/>
                </a:ln>
                <a:solidFill>
                  <a:prstClr val="black"/>
                </a:solidFill>
                <a:effectLst/>
                <a:uLnTx/>
                <a:uFillTx/>
                <a:latin typeface="Calibri Light" panose="020F0302020204030204"/>
                <a:ea typeface="+mn-ea"/>
                <a:cs typeface="+mn-cs"/>
              </a:rPr>
              <a:t>prodige</a:t>
            </a:r>
            <a:r>
              <a:rPr kumimoji="0" lang="en-US" sz="4000" b="1"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sp>
        <p:nvSpPr>
          <p:cNvPr id="4" name="ZoneTexte 3"/>
          <p:cNvSpPr txBox="1"/>
          <p:nvPr/>
        </p:nvSpPr>
        <p:spPr>
          <a:xfrm>
            <a:off x="776052" y="2025340"/>
            <a:ext cx="9631140" cy="3206536"/>
          </a:xfrm>
          <a:prstGeom prst="rect">
            <a:avLst/>
          </a:prstGeom>
        </p:spPr>
        <p:txBody>
          <a:bodyPr vert="horz" lIns="91440" tIns="45720" rIns="91440" bIns="45720" rtlCol="0">
            <a:noAutofit/>
          </a:bodyPr>
          <a:lstStyle/>
          <a:p>
            <a:pPr marL="0" marR="0" lvl="0" indent="0" algn="just" defTabSz="914400" rtl="0" eaLnBrk="1" fontAlgn="auto" latinLnBrk="0" hangingPunct="1">
              <a:lnSpc>
                <a:spcPct val="90000"/>
              </a:lnSpc>
              <a:spcBef>
                <a:spcPts val="600"/>
              </a:spcBef>
              <a:spcAft>
                <a:spcPts val="0"/>
              </a:spcAft>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Il faut </a:t>
            </a:r>
            <a:r>
              <a:rPr kumimoji="0" lang="en-US" alt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inverser</a:t>
            </a:r>
            <a:r>
              <a:rPr kumimoji="0" lang="en-US" alt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complétement</a:t>
            </a:r>
            <a:r>
              <a:rPr kumimoji="0" lang="en-US" altLang="fr-FR" sz="1800" b="1" i="0" u="none" strike="noStrike" kern="1200" cap="none" spc="0" normalizeH="0" baseline="0" noProof="0" dirty="0">
                <a:ln>
                  <a:noFill/>
                </a:ln>
                <a:solidFill>
                  <a:prstClr val="black"/>
                </a:solidFill>
                <a:effectLst/>
                <a:uLnTx/>
                <a:uFillTx/>
                <a:latin typeface="Calibri" panose="020F0502020204030204"/>
                <a:ea typeface="+mn-ea"/>
                <a:cs typeface="+mn-cs"/>
              </a:rPr>
              <a:t> le </a:t>
            </a:r>
            <a:r>
              <a:rPr kumimoji="0" lang="en-US" alt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sens</a:t>
            </a:r>
            <a:r>
              <a:rPr kumimoji="0" lang="en-US" alt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dans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lequel</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on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étudie</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les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sens</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 il faut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partir</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du </a:t>
            </a:r>
            <a:r>
              <a:rPr kumimoji="0" lang="en-US" altLang="fr-FR" sz="1800" b="1" i="0" u="none" strike="noStrike" kern="1200" cap="none" spc="0" normalizeH="0" baseline="0" noProof="0" dirty="0">
                <a:ln>
                  <a:noFill/>
                </a:ln>
                <a:solidFill>
                  <a:prstClr val="black"/>
                </a:solidFill>
                <a:effectLst/>
                <a:uLnTx/>
                <a:uFillTx/>
                <a:latin typeface="Calibri" panose="020F0502020204030204"/>
                <a:ea typeface="+mn-ea"/>
                <a:cs typeface="+mn-cs"/>
              </a:rPr>
              <a:t>but</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que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poursuit</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l’organisme</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et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comprendre</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comment le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cerveau</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va</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interroger</a:t>
            </a:r>
            <a:r>
              <a:rPr kumimoji="0" lang="en-US" altLang="fr-FR" sz="1800" b="1" i="0" u="none" strike="noStrike" kern="1200" cap="none" spc="0" normalizeH="0" baseline="0" noProof="0" dirty="0">
                <a:ln>
                  <a:noFill/>
                </a:ln>
                <a:solidFill>
                  <a:prstClr val="black"/>
                </a:solidFill>
                <a:effectLst/>
                <a:uLnTx/>
                <a:uFillTx/>
                <a:latin typeface="Calibri" panose="020F0502020204030204"/>
                <a:ea typeface="+mn-ea"/>
                <a:cs typeface="+mn-cs"/>
              </a:rPr>
              <a:t> les </a:t>
            </a:r>
            <a:r>
              <a:rPr kumimoji="0" lang="en-US" alt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capteurs</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réglant</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la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sensibilité</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combinant</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les messages,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préspicifiant</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des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valeurs</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estimées</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en</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fonction</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d’une</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1" i="0" u="none" strike="noStrike" kern="1200" cap="none" spc="0" normalizeH="0" baseline="0" noProof="0" dirty="0">
                <a:ln>
                  <a:noFill/>
                </a:ln>
                <a:solidFill>
                  <a:prstClr val="black"/>
                </a:solidFill>
                <a:effectLst/>
                <a:uLnTx/>
                <a:uFillTx/>
                <a:latin typeface="Calibri" panose="020F0502020204030204"/>
                <a:ea typeface="+mn-ea"/>
                <a:cs typeface="+mn-cs"/>
              </a:rPr>
              <a:t>simulation interne des </a:t>
            </a:r>
            <a:r>
              <a:rPr kumimoji="0" lang="en-US" alt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conséquences</a:t>
            </a:r>
            <a:r>
              <a:rPr kumimoji="0" lang="en-US" altLang="fr-FR" sz="1800" b="1" i="0" u="none" strike="noStrike" kern="1200" cap="none" spc="0" normalizeH="0" baseline="0" noProof="0" dirty="0">
                <a:ln>
                  <a:noFill/>
                </a:ln>
                <a:solidFill>
                  <a:prstClr val="black"/>
                </a:solidFill>
                <a:effectLst/>
                <a:uLnTx/>
                <a:uFillTx/>
                <a:latin typeface="Calibri" panose="020F0502020204030204"/>
                <a:ea typeface="+mn-ea"/>
                <a:cs typeface="+mn-cs"/>
              </a:rPr>
              <a:t> de </a:t>
            </a:r>
            <a:r>
              <a:rPr kumimoji="0" lang="en-US" alt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l’action</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90000"/>
              </a:lnSpc>
              <a:spcBef>
                <a:spcPts val="600"/>
              </a:spcBef>
              <a:spcAft>
                <a:spcPts val="0"/>
              </a:spcAft>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600"/>
              </a:spcBef>
              <a:spcAft>
                <a:spcPts val="0"/>
              </a:spcAft>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Notre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cerveau</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n’est</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pas un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calculateur</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prudent qui nous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adapte</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au monde,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c’est</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1" i="0" u="none" strike="noStrike" kern="1200" cap="none" spc="0" normalizeH="0" baseline="0" noProof="0" dirty="0">
                <a:ln>
                  <a:noFill/>
                </a:ln>
                <a:solidFill>
                  <a:prstClr val="black"/>
                </a:solidFill>
                <a:effectLst/>
                <a:uLnTx/>
                <a:uFillTx/>
                <a:latin typeface="Calibri" panose="020F0502020204030204"/>
                <a:ea typeface="+mn-ea"/>
                <a:cs typeface="+mn-cs"/>
              </a:rPr>
              <a:t>un </a:t>
            </a:r>
            <a:r>
              <a:rPr kumimoji="0" lang="en-US" alt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simulateur</a:t>
            </a:r>
            <a:r>
              <a:rPr kumimoji="0" lang="en-US" altLang="fr-FR"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prodige</a:t>
            </a:r>
            <a:r>
              <a:rPr kumimoji="0" lang="en-US" altLang="fr-FR" sz="1800" b="1" i="0" u="none" strike="noStrike" kern="1200" cap="none" spc="0" normalizeH="0" baseline="0" noProof="0" dirty="0">
                <a:ln>
                  <a:noFill/>
                </a:ln>
                <a:solidFill>
                  <a:prstClr val="black"/>
                </a:solidFill>
                <a:effectLst/>
                <a:uLnTx/>
                <a:uFillTx/>
                <a:latin typeface="Calibri" panose="020F0502020204030204"/>
                <a:ea typeface="+mn-ea"/>
                <a:cs typeface="+mn-cs"/>
              </a:rPr>
              <a:t> qui </a:t>
            </a:r>
            <a:r>
              <a:rPr kumimoji="0" lang="en-US" alt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invente</a:t>
            </a:r>
            <a:r>
              <a:rPr kumimoji="0" lang="en-US" altLang="fr-FR" sz="1800" b="1" i="0" u="none" strike="noStrike" kern="1200" cap="none" spc="0" normalizeH="0" baseline="0" noProof="0" dirty="0">
                <a:ln>
                  <a:noFill/>
                </a:ln>
                <a:solidFill>
                  <a:prstClr val="black"/>
                </a:solidFill>
                <a:effectLst/>
                <a:uLnTx/>
                <a:uFillTx/>
                <a:latin typeface="Calibri" panose="020F0502020204030204"/>
                <a:ea typeface="+mn-ea"/>
                <a:cs typeface="+mn-cs"/>
              </a:rPr>
              <a:t> des </a:t>
            </a:r>
            <a:r>
              <a:rPr kumimoji="0" lang="en-US" alt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hypothèses</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modélise</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et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trouve</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des solutions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qu’il</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projette</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sur le monde.</a:t>
            </a:r>
          </a:p>
          <a:p>
            <a:pPr marL="0" marR="0" lvl="0" indent="0" algn="just" defTabSz="914400" rtl="0" eaLnBrk="1" fontAlgn="auto" latinLnBrk="0" hangingPunct="1">
              <a:lnSpc>
                <a:spcPct val="90000"/>
              </a:lnSpc>
              <a:spcBef>
                <a:spcPts val="600"/>
              </a:spcBef>
              <a:spcAft>
                <a:spcPts val="0"/>
              </a:spcAft>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600"/>
              </a:spcBef>
              <a:spcAft>
                <a:spcPts val="0"/>
              </a:spcAft>
              <a:buClrTx/>
              <a:buSz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alt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Berthoz</a:t>
            </a:r>
            <a:r>
              <a:rPr kumimoji="0" lang="en-US" alt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fr-FR" sz="1800" b="0" i="1" u="none" strike="noStrike" kern="1200" cap="none" spc="0" normalizeH="0" baseline="0" noProof="0" dirty="0">
                <a:ln>
                  <a:noFill/>
                </a:ln>
                <a:solidFill>
                  <a:prstClr val="black"/>
                </a:solidFill>
                <a:effectLst/>
                <a:uLnTx/>
                <a:uFillTx/>
                <a:latin typeface="Calibri" panose="020F0502020204030204"/>
                <a:ea typeface="+mn-ea"/>
                <a:cs typeface="+mn-cs"/>
              </a:rPr>
              <a:t>Le </a:t>
            </a:r>
            <a:r>
              <a:rPr kumimoji="0" lang="en-US" altLang="fr-FR" sz="1800" b="0" i="1" u="none" strike="noStrike" kern="1200" cap="none" spc="0" normalizeH="0" baseline="0" noProof="0" dirty="0" err="1">
                <a:ln>
                  <a:noFill/>
                </a:ln>
                <a:solidFill>
                  <a:prstClr val="black"/>
                </a:solidFill>
                <a:effectLst/>
                <a:uLnTx/>
                <a:uFillTx/>
                <a:latin typeface="Calibri" panose="020F0502020204030204"/>
                <a:ea typeface="+mn-ea"/>
                <a:cs typeface="+mn-cs"/>
              </a:rPr>
              <a:t>sens</a:t>
            </a:r>
            <a:r>
              <a:rPr kumimoji="0" lang="en-US" altLang="fr-FR" sz="1800" b="0" i="1" u="none" strike="noStrike" kern="1200" cap="none" spc="0" normalizeH="0" baseline="0" noProof="0" dirty="0">
                <a:ln>
                  <a:noFill/>
                </a:ln>
                <a:solidFill>
                  <a:prstClr val="black"/>
                </a:solidFill>
                <a:effectLst/>
                <a:uLnTx/>
                <a:uFillTx/>
                <a:latin typeface="Calibri" panose="020F0502020204030204"/>
                <a:ea typeface="+mn-ea"/>
                <a:cs typeface="+mn-cs"/>
              </a:rPr>
              <a:t> du </a:t>
            </a:r>
            <a:r>
              <a:rPr kumimoji="0" lang="en-US" altLang="fr-FR" sz="1800" b="0" i="1" u="none" strike="noStrike" kern="1200" cap="none" spc="0" normalizeH="0" baseline="0" noProof="0" dirty="0" err="1">
                <a:ln>
                  <a:noFill/>
                </a:ln>
                <a:solidFill>
                  <a:prstClr val="black"/>
                </a:solidFill>
                <a:effectLst/>
                <a:uLnTx/>
                <a:uFillTx/>
                <a:latin typeface="Calibri" panose="020F0502020204030204"/>
                <a:ea typeface="+mn-ea"/>
                <a:cs typeface="+mn-cs"/>
              </a:rPr>
              <a:t>mouvement</a:t>
            </a:r>
            <a:endParaRPr kumimoji="0" lang="en-US" altLang="fr-FR"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22696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a:stretch>
            <a:fillRect/>
          </a:stretch>
        </p:blipFill>
        <p:spPr>
          <a:xfrm>
            <a:off x="730758" y="1417320"/>
            <a:ext cx="5067300" cy="3919760"/>
          </a:xfrm>
          <a:prstGeom prst="rect">
            <a:avLst/>
          </a:prstGeom>
        </p:spPr>
      </p:pic>
      <p:sp>
        <p:nvSpPr>
          <p:cNvPr id="4" name="Espace réservé du contenu 3"/>
          <p:cNvSpPr>
            <a:spLocks noGrp="1"/>
          </p:cNvSpPr>
          <p:nvPr>
            <p:ph sz="half" idx="2"/>
          </p:nvPr>
        </p:nvSpPr>
        <p:spPr>
          <a:xfrm>
            <a:off x="6236208" y="1201531"/>
            <a:ext cx="5181600" cy="4351338"/>
          </a:xfrm>
        </p:spPr>
        <p:txBody>
          <a:bodyPr>
            <a:normAutofit fontScale="92500"/>
          </a:bodyPr>
          <a:lstStyle/>
          <a:p>
            <a:pPr algn="just"/>
            <a:r>
              <a:rPr lang="fr-FR" b="1" dirty="0">
                <a:solidFill>
                  <a:srgbClr val="0070C0"/>
                </a:solidFill>
              </a:rPr>
              <a:t>Au cinéma intérieur, nous sommes la caméra, nous sommes présents au montage, nous sommes le projecteur, nous sommes la salle, nous sommes les spectateurs.  </a:t>
            </a:r>
          </a:p>
          <a:p>
            <a:pPr algn="just"/>
            <a:r>
              <a:rPr lang="fr-FR" b="1" dirty="0">
                <a:solidFill>
                  <a:srgbClr val="0070C0"/>
                </a:solidFill>
              </a:rPr>
              <a:t>La conscience est une farandole ininterrompue de fictions-interprétations-croyances, dont </a:t>
            </a:r>
            <a:r>
              <a:rPr lang="fr-FR" b="1" u="sng" dirty="0">
                <a:solidFill>
                  <a:srgbClr val="0070C0"/>
                </a:solidFill>
              </a:rPr>
              <a:t>la plupart des ressorts demeurent inconscients, et donc peu accessibles à notre introspection.</a:t>
            </a:r>
          </a:p>
          <a:p>
            <a:pPr algn="just"/>
            <a:endParaRPr lang="fr-FR" dirty="0">
              <a:solidFill>
                <a:srgbClr val="0070C0"/>
              </a:solidFill>
            </a:endParaRPr>
          </a:p>
        </p:txBody>
      </p:sp>
    </p:spTree>
    <p:extLst>
      <p:ext uri="{BB962C8B-B14F-4D97-AF65-F5344CB8AC3E}">
        <p14:creationId xmlns:p14="http://schemas.microsoft.com/office/powerpoint/2010/main" val="2886881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63544" y="5965412"/>
            <a:ext cx="8229600" cy="778098"/>
          </a:xfrm>
        </p:spPr>
        <p:txBody>
          <a:bodyPr>
            <a:normAutofit fontScale="90000"/>
          </a:bodyPr>
          <a:lstStyle/>
          <a:p>
            <a:r>
              <a:rPr lang="fr-FR" b="1" i="1" dirty="0">
                <a:solidFill>
                  <a:srgbClr val="0070C0"/>
                </a:solidFill>
              </a:rPr>
              <a:t>Marc JEANNEROD</a:t>
            </a:r>
            <a:br>
              <a:rPr lang="fr-FR" b="1" dirty="0">
                <a:solidFill>
                  <a:srgbClr val="0070C0"/>
                </a:solidFill>
              </a:rPr>
            </a:br>
            <a:endParaRPr lang="fr-FR" b="1" dirty="0">
              <a:solidFill>
                <a:srgbClr val="0070C0"/>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861" y="364485"/>
            <a:ext cx="7755663" cy="5423573"/>
          </a:xfrm>
          <a:prstGeom prst="rect">
            <a:avLst/>
          </a:prstGeom>
        </p:spPr>
      </p:pic>
    </p:spTree>
    <p:extLst>
      <p:ext uri="{BB962C8B-B14F-4D97-AF65-F5344CB8AC3E}">
        <p14:creationId xmlns:p14="http://schemas.microsoft.com/office/powerpoint/2010/main" val="2524336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3896989A-45E9-4849-0D91-A7CFF0B96FBA}"/>
              </a:ext>
            </a:extLst>
          </p:cNvPr>
          <p:cNvSpPr txBox="1"/>
          <p:nvPr/>
        </p:nvSpPr>
        <p:spPr>
          <a:xfrm>
            <a:off x="5263299" y="614256"/>
            <a:ext cx="6096000" cy="1477328"/>
          </a:xfrm>
          <a:prstGeom prst="rect">
            <a:avLst/>
          </a:prstGeom>
          <a:noFill/>
        </p:spPr>
        <p:txBody>
          <a:bodyPr wrap="square">
            <a:spAutoFit/>
          </a:bodyPr>
          <a:lstStyle/>
          <a:p>
            <a:r>
              <a:rPr lang="fr-FR" dirty="0"/>
              <a:t>L'évangile selon St-Jean</a:t>
            </a:r>
          </a:p>
          <a:p>
            <a:endParaRPr lang="fr-FR" dirty="0"/>
          </a:p>
          <a:p>
            <a:r>
              <a:rPr lang="fr-FR" dirty="0"/>
              <a:t>Au commencement le Verbe était </a:t>
            </a:r>
            <a:br>
              <a:rPr lang="fr-FR" dirty="0"/>
            </a:br>
            <a:r>
              <a:rPr lang="fr-FR" dirty="0"/>
              <a:t>et le Verbe était avec Dieu </a:t>
            </a:r>
            <a:br>
              <a:rPr lang="fr-FR" dirty="0"/>
            </a:br>
            <a:r>
              <a:rPr lang="fr-FR" dirty="0"/>
              <a:t>et le Verbe était Dieu.</a:t>
            </a:r>
          </a:p>
        </p:txBody>
      </p:sp>
      <p:sp>
        <p:nvSpPr>
          <p:cNvPr id="7" name="ZoneTexte 6">
            <a:extLst>
              <a:ext uri="{FF2B5EF4-FFF2-40B4-BE49-F238E27FC236}">
                <a16:creationId xmlns:a16="http://schemas.microsoft.com/office/drawing/2014/main" id="{F6D01700-23FB-83B4-ADBB-966890BCFC0D}"/>
              </a:ext>
            </a:extLst>
          </p:cNvPr>
          <p:cNvSpPr txBox="1"/>
          <p:nvPr/>
        </p:nvSpPr>
        <p:spPr>
          <a:xfrm>
            <a:off x="5264871" y="2828835"/>
            <a:ext cx="6094428" cy="1200329"/>
          </a:xfrm>
          <a:prstGeom prst="rect">
            <a:avLst/>
          </a:prstGeom>
          <a:noFill/>
        </p:spPr>
        <p:txBody>
          <a:bodyPr wrap="square">
            <a:spAutoFit/>
          </a:bodyPr>
          <a:lstStyle/>
          <a:p>
            <a:r>
              <a:rPr lang="fr-FR" dirty="0">
                <a:solidFill>
                  <a:srgbClr val="0070C0"/>
                </a:solidFill>
              </a:rPr>
              <a:t>Il est écrit : « Au commencement était le </a:t>
            </a:r>
            <a:r>
              <a:rPr lang="fr-FR" u="sng" dirty="0">
                <a:solidFill>
                  <a:srgbClr val="0070C0"/>
                </a:solidFill>
              </a:rPr>
              <a:t>Verbe</a:t>
            </a:r>
            <a:r>
              <a:rPr lang="fr-FR" dirty="0">
                <a:solidFill>
                  <a:srgbClr val="0070C0"/>
                </a:solidFill>
              </a:rPr>
              <a:t> ! » </a:t>
            </a:r>
            <a:br>
              <a:rPr lang="fr-FR" dirty="0">
                <a:solidFill>
                  <a:srgbClr val="0070C0"/>
                </a:solidFill>
              </a:rPr>
            </a:br>
            <a:r>
              <a:rPr lang="fr-FR" dirty="0">
                <a:solidFill>
                  <a:srgbClr val="0070C0"/>
                </a:solidFill>
              </a:rPr>
              <a:t>Ici déjà j'hésite ! Qui m'aidera à aller plus loin ? </a:t>
            </a:r>
          </a:p>
          <a:p>
            <a:r>
              <a:rPr lang="fr-FR" dirty="0">
                <a:solidFill>
                  <a:srgbClr val="0070C0"/>
                </a:solidFill>
              </a:rPr>
              <a:t>….</a:t>
            </a:r>
          </a:p>
          <a:p>
            <a:r>
              <a:rPr lang="fr-FR" dirty="0">
                <a:solidFill>
                  <a:srgbClr val="0070C0"/>
                </a:solidFill>
              </a:rPr>
              <a:t>Et j'écris avec assurance : Au commencement était l'Action !</a:t>
            </a:r>
          </a:p>
        </p:txBody>
      </p:sp>
      <p:pic>
        <p:nvPicPr>
          <p:cNvPr id="9" name="Image 8">
            <a:extLst>
              <a:ext uri="{FF2B5EF4-FFF2-40B4-BE49-F238E27FC236}">
                <a16:creationId xmlns:a16="http://schemas.microsoft.com/office/drawing/2014/main" id="{78E0E860-FD77-5A65-9C14-3E34EE044526}"/>
              </a:ext>
            </a:extLst>
          </p:cNvPr>
          <p:cNvPicPr>
            <a:picLocks noChangeAspect="1"/>
          </p:cNvPicPr>
          <p:nvPr/>
        </p:nvPicPr>
        <p:blipFill>
          <a:blip r:embed="rId2"/>
          <a:stretch>
            <a:fillRect/>
          </a:stretch>
        </p:blipFill>
        <p:spPr>
          <a:xfrm>
            <a:off x="741379" y="987409"/>
            <a:ext cx="3528963" cy="4581525"/>
          </a:xfrm>
          <a:prstGeom prst="rect">
            <a:avLst/>
          </a:prstGeom>
        </p:spPr>
      </p:pic>
    </p:spTree>
    <p:extLst>
      <p:ext uri="{BB962C8B-B14F-4D97-AF65-F5344CB8AC3E}">
        <p14:creationId xmlns:p14="http://schemas.microsoft.com/office/powerpoint/2010/main" val="1907308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2D927C-F7CE-4C68-3C8C-9991EEF424E2}"/>
              </a:ext>
            </a:extLst>
          </p:cNvPr>
          <p:cNvSpPr txBox="1"/>
          <p:nvPr/>
        </p:nvSpPr>
        <p:spPr>
          <a:xfrm>
            <a:off x="4656841" y="827277"/>
            <a:ext cx="2026763" cy="646331"/>
          </a:xfrm>
          <a:prstGeom prst="rect">
            <a:avLst/>
          </a:prstGeom>
          <a:noFill/>
        </p:spPr>
        <p:txBody>
          <a:bodyPr wrap="square" rtlCol="0">
            <a:spAutoFit/>
          </a:bodyPr>
          <a:lstStyle/>
          <a:p>
            <a:pPr algn="ctr"/>
            <a:r>
              <a:rPr lang="fr-FR" dirty="0"/>
              <a:t>Qualité du travail</a:t>
            </a:r>
          </a:p>
          <a:p>
            <a:pPr algn="ctr"/>
            <a:r>
              <a:rPr lang="fr-FR" dirty="0"/>
              <a:t>Travail bâclé</a:t>
            </a:r>
          </a:p>
        </p:txBody>
      </p:sp>
      <p:sp>
        <p:nvSpPr>
          <p:cNvPr id="4" name="ZoneTexte 3">
            <a:extLst>
              <a:ext uri="{FF2B5EF4-FFF2-40B4-BE49-F238E27FC236}">
                <a16:creationId xmlns:a16="http://schemas.microsoft.com/office/drawing/2014/main" id="{8DD34175-7B14-D93F-8BDA-0A11B8477B5E}"/>
              </a:ext>
            </a:extLst>
          </p:cNvPr>
          <p:cNvSpPr txBox="1"/>
          <p:nvPr/>
        </p:nvSpPr>
        <p:spPr>
          <a:xfrm>
            <a:off x="4835950" y="2318994"/>
            <a:ext cx="2026763" cy="646331"/>
          </a:xfrm>
          <a:prstGeom prst="rect">
            <a:avLst/>
          </a:prstGeom>
          <a:noFill/>
        </p:spPr>
        <p:txBody>
          <a:bodyPr wrap="square" rtlCol="0">
            <a:spAutoFit/>
          </a:bodyPr>
          <a:lstStyle/>
          <a:p>
            <a:pPr algn="ctr"/>
            <a:r>
              <a:rPr lang="fr-FR" dirty="0"/>
              <a:t>Ne se reconnait pas dans son travail</a:t>
            </a:r>
          </a:p>
        </p:txBody>
      </p:sp>
      <p:sp>
        <p:nvSpPr>
          <p:cNvPr id="5" name="ZoneTexte 4">
            <a:extLst>
              <a:ext uri="{FF2B5EF4-FFF2-40B4-BE49-F238E27FC236}">
                <a16:creationId xmlns:a16="http://schemas.microsoft.com/office/drawing/2014/main" id="{D964E642-9A48-40D4-090D-FA3E8FFF76C7}"/>
              </a:ext>
            </a:extLst>
          </p:cNvPr>
          <p:cNvSpPr txBox="1"/>
          <p:nvPr/>
        </p:nvSpPr>
        <p:spPr>
          <a:xfrm>
            <a:off x="5136820" y="3780445"/>
            <a:ext cx="1260050" cy="369332"/>
          </a:xfrm>
          <a:prstGeom prst="rect">
            <a:avLst/>
          </a:prstGeom>
          <a:noFill/>
        </p:spPr>
        <p:txBody>
          <a:bodyPr wrap="square" rtlCol="0">
            <a:spAutoFit/>
          </a:bodyPr>
          <a:lstStyle/>
          <a:p>
            <a:pPr algn="ctr"/>
            <a:r>
              <a:rPr lang="fr-FR" dirty="0"/>
              <a:t>Mésestime</a:t>
            </a:r>
          </a:p>
        </p:txBody>
      </p:sp>
      <p:sp>
        <p:nvSpPr>
          <p:cNvPr id="6" name="ZoneTexte 5">
            <a:extLst>
              <a:ext uri="{FF2B5EF4-FFF2-40B4-BE49-F238E27FC236}">
                <a16:creationId xmlns:a16="http://schemas.microsoft.com/office/drawing/2014/main" id="{06E1E1AA-79C7-6BD1-9D65-AF36435BFB07}"/>
              </a:ext>
            </a:extLst>
          </p:cNvPr>
          <p:cNvSpPr txBox="1"/>
          <p:nvPr/>
        </p:nvSpPr>
        <p:spPr>
          <a:xfrm>
            <a:off x="8058150" y="3318780"/>
            <a:ext cx="2362200" cy="646331"/>
          </a:xfrm>
          <a:prstGeom prst="rect">
            <a:avLst/>
          </a:prstGeom>
          <a:noFill/>
        </p:spPr>
        <p:txBody>
          <a:bodyPr wrap="square" rtlCol="0">
            <a:spAutoFit/>
          </a:bodyPr>
          <a:lstStyle/>
          <a:p>
            <a:pPr algn="ctr"/>
            <a:r>
              <a:rPr lang="fr-FR" dirty="0"/>
              <a:t>Absence d’espaces de débat et de discussion </a:t>
            </a:r>
          </a:p>
        </p:txBody>
      </p:sp>
      <p:sp>
        <p:nvSpPr>
          <p:cNvPr id="7" name="ZoneTexte 6">
            <a:extLst>
              <a:ext uri="{FF2B5EF4-FFF2-40B4-BE49-F238E27FC236}">
                <a16:creationId xmlns:a16="http://schemas.microsoft.com/office/drawing/2014/main" id="{97DCF95F-226D-47B5-8364-34B9F9295A77}"/>
              </a:ext>
            </a:extLst>
          </p:cNvPr>
          <p:cNvSpPr txBox="1"/>
          <p:nvPr/>
        </p:nvSpPr>
        <p:spPr>
          <a:xfrm>
            <a:off x="4656841" y="5015060"/>
            <a:ext cx="2696066" cy="369332"/>
          </a:xfrm>
          <a:prstGeom prst="rect">
            <a:avLst/>
          </a:prstGeom>
          <a:noFill/>
        </p:spPr>
        <p:txBody>
          <a:bodyPr wrap="square" rtlCol="0">
            <a:spAutoFit/>
          </a:bodyPr>
          <a:lstStyle/>
          <a:p>
            <a:pPr algn="ctr"/>
            <a:r>
              <a:rPr lang="fr-FR" dirty="0"/>
              <a:t>Stress chronique</a:t>
            </a:r>
          </a:p>
        </p:txBody>
      </p:sp>
      <p:sp>
        <p:nvSpPr>
          <p:cNvPr id="8" name="ZoneTexte 7">
            <a:extLst>
              <a:ext uri="{FF2B5EF4-FFF2-40B4-BE49-F238E27FC236}">
                <a16:creationId xmlns:a16="http://schemas.microsoft.com/office/drawing/2014/main" id="{6A03BDA8-5016-B3C0-D032-30835848A9C9}"/>
              </a:ext>
            </a:extLst>
          </p:cNvPr>
          <p:cNvSpPr txBox="1"/>
          <p:nvPr/>
        </p:nvSpPr>
        <p:spPr>
          <a:xfrm>
            <a:off x="773523" y="3269289"/>
            <a:ext cx="3656386" cy="646331"/>
          </a:xfrm>
          <a:prstGeom prst="rect">
            <a:avLst/>
          </a:prstGeom>
          <a:noFill/>
        </p:spPr>
        <p:txBody>
          <a:bodyPr wrap="none" rtlCol="0">
            <a:spAutoFit/>
          </a:bodyPr>
          <a:lstStyle/>
          <a:p>
            <a:r>
              <a:rPr lang="fr-FR" dirty="0"/>
              <a:t>La consultation médicale qui permet </a:t>
            </a:r>
          </a:p>
          <a:p>
            <a:r>
              <a:rPr lang="fr-FR" dirty="0"/>
              <a:t>de « penser, débattre et agir »</a:t>
            </a:r>
          </a:p>
        </p:txBody>
      </p:sp>
      <p:sp>
        <p:nvSpPr>
          <p:cNvPr id="12" name="Flèche : bas 11">
            <a:extLst>
              <a:ext uri="{FF2B5EF4-FFF2-40B4-BE49-F238E27FC236}">
                <a16:creationId xmlns:a16="http://schemas.microsoft.com/office/drawing/2014/main" id="{C773DA5F-CDE9-68FD-F134-C2096E590FE0}"/>
              </a:ext>
            </a:extLst>
          </p:cNvPr>
          <p:cNvSpPr/>
          <p:nvPr/>
        </p:nvSpPr>
        <p:spPr>
          <a:xfrm>
            <a:off x="5571240" y="1473608"/>
            <a:ext cx="278091" cy="8453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 bas 12">
            <a:extLst>
              <a:ext uri="{FF2B5EF4-FFF2-40B4-BE49-F238E27FC236}">
                <a16:creationId xmlns:a16="http://schemas.microsoft.com/office/drawing/2014/main" id="{8564B0F1-8101-52AF-6681-970D19C16119}"/>
              </a:ext>
            </a:extLst>
          </p:cNvPr>
          <p:cNvSpPr/>
          <p:nvPr/>
        </p:nvSpPr>
        <p:spPr>
          <a:xfrm>
            <a:off x="5627800" y="2921168"/>
            <a:ext cx="278091" cy="8453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 bas 13">
            <a:extLst>
              <a:ext uri="{FF2B5EF4-FFF2-40B4-BE49-F238E27FC236}">
                <a16:creationId xmlns:a16="http://schemas.microsoft.com/office/drawing/2014/main" id="{59ED0036-68F3-7E31-3230-DB4B7BB65319}"/>
              </a:ext>
            </a:extLst>
          </p:cNvPr>
          <p:cNvSpPr/>
          <p:nvPr/>
        </p:nvSpPr>
        <p:spPr>
          <a:xfrm>
            <a:off x="5670222" y="4183096"/>
            <a:ext cx="278091" cy="84538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a:extLst>
              <a:ext uri="{FF2B5EF4-FFF2-40B4-BE49-F238E27FC236}">
                <a16:creationId xmlns:a16="http://schemas.microsoft.com/office/drawing/2014/main" id="{9A3B9B7C-38DB-AF15-5386-1D3117D9715F}"/>
              </a:ext>
            </a:extLst>
          </p:cNvPr>
          <p:cNvSpPr/>
          <p:nvPr/>
        </p:nvSpPr>
        <p:spPr>
          <a:xfrm>
            <a:off x="1262208" y="634708"/>
            <a:ext cx="2560359" cy="10314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Intensification</a:t>
            </a:r>
          </a:p>
        </p:txBody>
      </p:sp>
      <p:sp>
        <p:nvSpPr>
          <p:cNvPr id="16" name="Ellipse 15">
            <a:extLst>
              <a:ext uri="{FF2B5EF4-FFF2-40B4-BE49-F238E27FC236}">
                <a16:creationId xmlns:a16="http://schemas.microsoft.com/office/drawing/2014/main" id="{7AC23432-6687-4EE7-B41A-9821A371C387}"/>
              </a:ext>
            </a:extLst>
          </p:cNvPr>
          <p:cNvSpPr/>
          <p:nvPr/>
        </p:nvSpPr>
        <p:spPr>
          <a:xfrm>
            <a:off x="8058150" y="509048"/>
            <a:ext cx="2763821" cy="11571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 </a:t>
            </a:r>
            <a:r>
              <a:rPr lang="fr-FR" dirty="0" err="1"/>
              <a:t>Serviciarisation</a:t>
            </a:r>
            <a:r>
              <a:rPr lang="fr-FR" dirty="0"/>
              <a:t> »</a:t>
            </a:r>
          </a:p>
        </p:txBody>
      </p:sp>
    </p:spTree>
    <p:extLst>
      <p:ext uri="{BB962C8B-B14F-4D97-AF65-F5344CB8AC3E}">
        <p14:creationId xmlns:p14="http://schemas.microsoft.com/office/powerpoint/2010/main" val="3390002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A47AC-5A23-8C31-28B5-A5E23515DAF7}"/>
              </a:ext>
            </a:extLst>
          </p:cNvPr>
          <p:cNvSpPr>
            <a:spLocks noGrp="1"/>
          </p:cNvSpPr>
          <p:nvPr>
            <p:ph type="title"/>
          </p:nvPr>
        </p:nvSpPr>
        <p:spPr/>
        <p:txBody>
          <a:bodyPr/>
          <a:lstStyle/>
          <a:p>
            <a:r>
              <a:rPr lang="fr-FR" b="1" dirty="0">
                <a:solidFill>
                  <a:srgbClr val="0070C0"/>
                </a:solidFill>
              </a:rPr>
              <a:t>Les années 80 : la mise en tension du travail</a:t>
            </a:r>
          </a:p>
        </p:txBody>
      </p:sp>
      <p:sp>
        <p:nvSpPr>
          <p:cNvPr id="3" name="Espace réservé du contenu 2">
            <a:extLst>
              <a:ext uri="{FF2B5EF4-FFF2-40B4-BE49-F238E27FC236}">
                <a16:creationId xmlns:a16="http://schemas.microsoft.com/office/drawing/2014/main" id="{A16EC33F-6E91-C5AF-3FB0-406CDC6C6143}"/>
              </a:ext>
            </a:extLst>
          </p:cNvPr>
          <p:cNvSpPr>
            <a:spLocks noGrp="1"/>
          </p:cNvSpPr>
          <p:nvPr>
            <p:ph idx="1"/>
          </p:nvPr>
        </p:nvSpPr>
        <p:spPr>
          <a:xfrm>
            <a:off x="838200" y="2574158"/>
            <a:ext cx="3896941" cy="1233092"/>
          </a:xfrm>
        </p:spPr>
        <p:txBody>
          <a:bodyPr>
            <a:normAutofit/>
          </a:bodyPr>
          <a:lstStyle/>
          <a:p>
            <a:r>
              <a:rPr lang="fr-FR" dirty="0"/>
              <a:t>Intensification du travail</a:t>
            </a:r>
          </a:p>
          <a:p>
            <a:r>
              <a:rPr lang="fr-FR" dirty="0"/>
              <a:t>« </a:t>
            </a:r>
            <a:r>
              <a:rPr lang="fr-FR" dirty="0" err="1"/>
              <a:t>Serviciarisation</a:t>
            </a:r>
            <a:r>
              <a:rPr lang="fr-FR" dirty="0"/>
              <a:t> »</a:t>
            </a:r>
          </a:p>
        </p:txBody>
      </p:sp>
      <p:sp>
        <p:nvSpPr>
          <p:cNvPr id="4" name="Espace réservé du contenu 2">
            <a:extLst>
              <a:ext uri="{FF2B5EF4-FFF2-40B4-BE49-F238E27FC236}">
                <a16:creationId xmlns:a16="http://schemas.microsoft.com/office/drawing/2014/main" id="{8C925000-9ADF-AFCF-14AC-B10AC1EBEEB4}"/>
              </a:ext>
            </a:extLst>
          </p:cNvPr>
          <p:cNvSpPr txBox="1">
            <a:spLocks/>
          </p:cNvSpPr>
          <p:nvPr/>
        </p:nvSpPr>
        <p:spPr>
          <a:xfrm>
            <a:off x="5728996" y="2265070"/>
            <a:ext cx="4909021" cy="18512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Effets sur la santé :</a:t>
            </a:r>
          </a:p>
          <a:p>
            <a:pPr lvl="1"/>
            <a:r>
              <a:rPr lang="fr-FR" dirty="0"/>
              <a:t>Syndromes anxio-dépressifs</a:t>
            </a:r>
          </a:p>
          <a:p>
            <a:pPr lvl="1"/>
            <a:r>
              <a:rPr lang="fr-FR" dirty="0"/>
              <a:t>Troubles musculosquelettiques</a:t>
            </a:r>
          </a:p>
          <a:p>
            <a:pPr lvl="1"/>
            <a:r>
              <a:rPr lang="fr-FR" dirty="0"/>
              <a:t>Pathologies cardio-vasculaires</a:t>
            </a:r>
          </a:p>
        </p:txBody>
      </p:sp>
    </p:spTree>
    <p:extLst>
      <p:ext uri="{BB962C8B-B14F-4D97-AF65-F5344CB8AC3E}">
        <p14:creationId xmlns:p14="http://schemas.microsoft.com/office/powerpoint/2010/main" val="204314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C9E1924-A3B5-D079-2DF1-E9B84341B99C}"/>
              </a:ext>
            </a:extLst>
          </p:cNvPr>
          <p:cNvSpPr txBox="1"/>
          <p:nvPr/>
        </p:nvSpPr>
        <p:spPr>
          <a:xfrm>
            <a:off x="1800520" y="829559"/>
            <a:ext cx="8210745" cy="4401205"/>
          </a:xfrm>
          <a:prstGeom prst="rect">
            <a:avLst/>
          </a:prstGeom>
          <a:noFill/>
        </p:spPr>
        <p:txBody>
          <a:bodyPr wrap="square">
            <a:spAutoFit/>
          </a:bodyPr>
          <a:lstStyle/>
          <a:p>
            <a:pPr algn="just"/>
            <a:r>
              <a:rPr lang="fr-FR" sz="2800" i="1" dirty="0">
                <a:effectLst/>
              </a:rPr>
              <a:t>« …le travail comporte une dimension énigmatique non seulement pour celui qui l’observe de l’extérieur, mais il est aussi obscur pour le travailleur lui-même ...Ce constat de l’obscurité de sa propre activité aux yeux mêmes du travailleur est en soi perturbant mais c’est devenu une question incontournable du fait des transformations du monde du travail et de la diffusion du mode d’organisation propre aux services.»</a:t>
            </a:r>
            <a:endParaRPr lang="fr-FR" sz="2800" dirty="0"/>
          </a:p>
        </p:txBody>
      </p:sp>
      <p:sp>
        <p:nvSpPr>
          <p:cNvPr id="5" name="ZoneTexte 4">
            <a:extLst>
              <a:ext uri="{FF2B5EF4-FFF2-40B4-BE49-F238E27FC236}">
                <a16:creationId xmlns:a16="http://schemas.microsoft.com/office/drawing/2014/main" id="{2C5E6A9D-FAA7-4435-7596-EF7736635227}"/>
              </a:ext>
            </a:extLst>
          </p:cNvPr>
          <p:cNvSpPr txBox="1"/>
          <p:nvPr/>
        </p:nvSpPr>
        <p:spPr>
          <a:xfrm>
            <a:off x="4546077" y="5230764"/>
            <a:ext cx="6094428" cy="646331"/>
          </a:xfrm>
          <a:prstGeom prst="rect">
            <a:avLst/>
          </a:prstGeom>
          <a:noFill/>
        </p:spPr>
        <p:txBody>
          <a:bodyPr wrap="square">
            <a:spAutoFit/>
          </a:bodyPr>
          <a:lstStyle/>
          <a:p>
            <a:r>
              <a:rPr lang="fr-FR" sz="1800" dirty="0">
                <a:solidFill>
                  <a:srgbClr val="0070C0"/>
                </a:solidFill>
                <a:effectLst/>
              </a:rPr>
              <a:t>« L’activité entre assujettissement et subjectivation » Philippe DAVEZIES</a:t>
            </a:r>
            <a:endParaRPr lang="fr-FR" dirty="0">
              <a:solidFill>
                <a:srgbClr val="0070C0"/>
              </a:solidFill>
            </a:endParaRPr>
          </a:p>
        </p:txBody>
      </p:sp>
    </p:spTree>
    <p:extLst>
      <p:ext uri="{BB962C8B-B14F-4D97-AF65-F5344CB8AC3E}">
        <p14:creationId xmlns:p14="http://schemas.microsoft.com/office/powerpoint/2010/main" val="1193820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A47AC-5A23-8C31-28B5-A5E23515DAF7}"/>
              </a:ext>
            </a:extLst>
          </p:cNvPr>
          <p:cNvSpPr>
            <a:spLocks noGrp="1"/>
          </p:cNvSpPr>
          <p:nvPr>
            <p:ph type="title"/>
          </p:nvPr>
        </p:nvSpPr>
        <p:spPr>
          <a:xfrm>
            <a:off x="302859" y="476836"/>
            <a:ext cx="5257800" cy="1325563"/>
          </a:xfrm>
        </p:spPr>
        <p:txBody>
          <a:bodyPr/>
          <a:lstStyle/>
          <a:p>
            <a:pPr algn="ctr"/>
            <a:r>
              <a:rPr lang="fr-FR" dirty="0">
                <a:solidFill>
                  <a:srgbClr val="0070C0"/>
                </a:solidFill>
              </a:rPr>
              <a:t>Une double énigme</a:t>
            </a:r>
          </a:p>
        </p:txBody>
      </p:sp>
      <p:sp>
        <p:nvSpPr>
          <p:cNvPr id="4" name="Espace réservé du contenu 2">
            <a:extLst>
              <a:ext uri="{FF2B5EF4-FFF2-40B4-BE49-F238E27FC236}">
                <a16:creationId xmlns:a16="http://schemas.microsoft.com/office/drawing/2014/main" id="{8C925000-9ADF-AFCF-14AC-B10AC1EBEEB4}"/>
              </a:ext>
            </a:extLst>
          </p:cNvPr>
          <p:cNvSpPr txBox="1">
            <a:spLocks/>
          </p:cNvSpPr>
          <p:nvPr/>
        </p:nvSpPr>
        <p:spPr>
          <a:xfrm>
            <a:off x="7784602" y="1783057"/>
            <a:ext cx="3213717" cy="1579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2800" dirty="0"/>
              <a:t>SAD</a:t>
            </a:r>
          </a:p>
          <a:p>
            <a:pPr lvl="1"/>
            <a:r>
              <a:rPr lang="fr-FR" sz="2800" dirty="0"/>
              <a:t>TMS</a:t>
            </a:r>
          </a:p>
          <a:p>
            <a:pPr lvl="1"/>
            <a:r>
              <a:rPr lang="fr-FR" sz="2800" dirty="0"/>
              <a:t>Pathologies CV</a:t>
            </a:r>
          </a:p>
        </p:txBody>
      </p:sp>
      <p:sp>
        <p:nvSpPr>
          <p:cNvPr id="5" name="Flèche : droite 4">
            <a:extLst>
              <a:ext uri="{FF2B5EF4-FFF2-40B4-BE49-F238E27FC236}">
                <a16:creationId xmlns:a16="http://schemas.microsoft.com/office/drawing/2014/main" id="{A9DF2EA1-3BF4-BBAE-B6DD-4B97C95E7C7B}"/>
              </a:ext>
            </a:extLst>
          </p:cNvPr>
          <p:cNvSpPr/>
          <p:nvPr/>
        </p:nvSpPr>
        <p:spPr>
          <a:xfrm>
            <a:off x="4886047" y="2017615"/>
            <a:ext cx="2539014" cy="916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Charge de travail</a:t>
            </a:r>
          </a:p>
        </p:txBody>
      </p:sp>
      <p:sp>
        <p:nvSpPr>
          <p:cNvPr id="6" name="Flèche : droite 5">
            <a:extLst>
              <a:ext uri="{FF2B5EF4-FFF2-40B4-BE49-F238E27FC236}">
                <a16:creationId xmlns:a16="http://schemas.microsoft.com/office/drawing/2014/main" id="{12DB693A-B617-5A46-DBDD-9308304D4194}"/>
              </a:ext>
            </a:extLst>
          </p:cNvPr>
          <p:cNvSpPr/>
          <p:nvPr/>
        </p:nvSpPr>
        <p:spPr>
          <a:xfrm>
            <a:off x="4886047" y="1994288"/>
            <a:ext cx="2539014" cy="916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t>Action</a:t>
            </a:r>
          </a:p>
        </p:txBody>
      </p:sp>
      <p:sp>
        <p:nvSpPr>
          <p:cNvPr id="8" name="Légende : flèche vers le haut 7">
            <a:extLst>
              <a:ext uri="{FF2B5EF4-FFF2-40B4-BE49-F238E27FC236}">
                <a16:creationId xmlns:a16="http://schemas.microsoft.com/office/drawing/2014/main" id="{7196905A-8A9C-7E75-9F3C-50CE1B674ADE}"/>
              </a:ext>
            </a:extLst>
          </p:cNvPr>
          <p:cNvSpPr/>
          <p:nvPr/>
        </p:nvSpPr>
        <p:spPr>
          <a:xfrm>
            <a:off x="7425061" y="3495351"/>
            <a:ext cx="3471169" cy="1844337"/>
          </a:xfrm>
          <a:prstGeom prst="up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t>Narration</a:t>
            </a:r>
          </a:p>
          <a:p>
            <a:pPr algn="ctr"/>
            <a:r>
              <a:rPr lang="fr-FR" sz="2800" dirty="0"/>
              <a:t>Retour réflexif sur l’activité</a:t>
            </a:r>
          </a:p>
        </p:txBody>
      </p:sp>
      <p:sp>
        <p:nvSpPr>
          <p:cNvPr id="12" name="Espace réservé du contenu 2">
            <a:extLst>
              <a:ext uri="{FF2B5EF4-FFF2-40B4-BE49-F238E27FC236}">
                <a16:creationId xmlns:a16="http://schemas.microsoft.com/office/drawing/2014/main" id="{12216ED8-5EBA-B9B8-ED63-C97B1D51CA25}"/>
              </a:ext>
            </a:extLst>
          </p:cNvPr>
          <p:cNvSpPr>
            <a:spLocks noGrp="1"/>
          </p:cNvSpPr>
          <p:nvPr>
            <p:ph idx="1"/>
          </p:nvPr>
        </p:nvSpPr>
        <p:spPr>
          <a:xfrm>
            <a:off x="809335" y="1859459"/>
            <a:ext cx="3896941" cy="1233092"/>
          </a:xfrm>
        </p:spPr>
        <p:txBody>
          <a:bodyPr>
            <a:normAutofit/>
          </a:bodyPr>
          <a:lstStyle/>
          <a:p>
            <a:r>
              <a:rPr lang="fr-FR" dirty="0"/>
              <a:t>Intensification du travail</a:t>
            </a:r>
          </a:p>
          <a:p>
            <a:r>
              <a:rPr lang="fr-FR" dirty="0"/>
              <a:t>« </a:t>
            </a:r>
            <a:r>
              <a:rPr lang="fr-FR" dirty="0" err="1"/>
              <a:t>Serviciarisation</a:t>
            </a:r>
            <a:r>
              <a:rPr lang="fr-FR" dirty="0"/>
              <a:t> »</a:t>
            </a:r>
          </a:p>
        </p:txBody>
      </p:sp>
      <p:sp>
        <p:nvSpPr>
          <p:cNvPr id="3" name="ZoneTexte 2">
            <a:extLst>
              <a:ext uri="{FF2B5EF4-FFF2-40B4-BE49-F238E27FC236}">
                <a16:creationId xmlns:a16="http://schemas.microsoft.com/office/drawing/2014/main" id="{2B978AA4-41FE-1F90-7153-E7AA095B10D3}"/>
              </a:ext>
            </a:extLst>
          </p:cNvPr>
          <p:cNvSpPr txBox="1"/>
          <p:nvPr/>
        </p:nvSpPr>
        <p:spPr>
          <a:xfrm>
            <a:off x="2422689" y="3838235"/>
            <a:ext cx="3471169" cy="1477328"/>
          </a:xfrm>
          <a:prstGeom prst="rect">
            <a:avLst/>
          </a:prstGeom>
          <a:noFill/>
        </p:spPr>
        <p:txBody>
          <a:bodyPr wrap="square" rtlCol="0">
            <a:spAutoFit/>
          </a:bodyPr>
          <a:lstStyle/>
          <a:p>
            <a:r>
              <a:rPr lang="fr-FR" dirty="0"/>
              <a:t>Evénement en temps et en lieu</a:t>
            </a:r>
          </a:p>
          <a:p>
            <a:r>
              <a:rPr lang="fr-FR" dirty="0"/>
              <a:t>Le contexte</a:t>
            </a:r>
          </a:p>
          <a:p>
            <a:r>
              <a:rPr lang="fr-FR" dirty="0"/>
              <a:t>Les objets</a:t>
            </a:r>
          </a:p>
          <a:p>
            <a:r>
              <a:rPr lang="fr-FR" dirty="0"/>
              <a:t>Les dynamiques</a:t>
            </a:r>
          </a:p>
          <a:p>
            <a:r>
              <a:rPr lang="fr-FR" dirty="0"/>
              <a:t>La trajectoire</a:t>
            </a:r>
          </a:p>
        </p:txBody>
      </p:sp>
    </p:spTree>
    <p:extLst>
      <p:ext uri="{BB962C8B-B14F-4D97-AF65-F5344CB8AC3E}">
        <p14:creationId xmlns:p14="http://schemas.microsoft.com/office/powerpoint/2010/main" val="116601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06207" y="1709928"/>
            <a:ext cx="9052046" cy="4279391"/>
          </a:xfrm>
          <a:prstGeom prst="rect">
            <a:avLst/>
          </a:prstGeom>
        </p:spPr>
      </p:pic>
      <p:sp>
        <p:nvSpPr>
          <p:cNvPr id="3" name="ZoneTexte 2"/>
          <p:cNvSpPr txBox="1"/>
          <p:nvPr/>
        </p:nvSpPr>
        <p:spPr>
          <a:xfrm>
            <a:off x="763307" y="713667"/>
            <a:ext cx="9861150" cy="769441"/>
          </a:xfrm>
          <a:prstGeom prst="rect">
            <a:avLst/>
          </a:prstGeom>
          <a:noFill/>
        </p:spPr>
        <p:txBody>
          <a:bodyPr wrap="square" rtlCol="0">
            <a:spAutoFit/>
          </a:bodyPr>
          <a:lstStyle/>
          <a:p>
            <a:r>
              <a:rPr lang="fr-FR" sz="4400" dirty="0"/>
              <a:t>La dégradation progressive de l’organisme</a:t>
            </a:r>
          </a:p>
        </p:txBody>
      </p:sp>
    </p:spTree>
    <p:extLst>
      <p:ext uri="{BB962C8B-B14F-4D97-AF65-F5344CB8AC3E}">
        <p14:creationId xmlns:p14="http://schemas.microsoft.com/office/powerpoint/2010/main" val="1712086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42DD88-DA12-ECCF-DF9E-E351D4CE9045}"/>
              </a:ext>
            </a:extLst>
          </p:cNvPr>
          <p:cNvSpPr>
            <a:spLocks noGrp="1"/>
          </p:cNvSpPr>
          <p:nvPr>
            <p:ph type="title"/>
          </p:nvPr>
        </p:nvSpPr>
        <p:spPr/>
        <p:txBody>
          <a:bodyPr/>
          <a:lstStyle/>
          <a:p>
            <a:r>
              <a:rPr lang="fr-FR" dirty="0"/>
              <a:t>Dualisme corps / esprit</a:t>
            </a:r>
          </a:p>
        </p:txBody>
      </p:sp>
      <p:sp>
        <p:nvSpPr>
          <p:cNvPr id="4" name="Espace réservé du contenu 3">
            <a:extLst>
              <a:ext uri="{FF2B5EF4-FFF2-40B4-BE49-F238E27FC236}">
                <a16:creationId xmlns:a16="http://schemas.microsoft.com/office/drawing/2014/main" id="{AB0788AE-E0E4-A73F-8792-B0FF56268929}"/>
              </a:ext>
            </a:extLst>
          </p:cNvPr>
          <p:cNvSpPr>
            <a:spLocks noGrp="1"/>
          </p:cNvSpPr>
          <p:nvPr>
            <p:ph sz="half" idx="2"/>
          </p:nvPr>
        </p:nvSpPr>
        <p:spPr>
          <a:xfrm>
            <a:off x="1670516" y="2045617"/>
            <a:ext cx="8850967" cy="2300140"/>
          </a:xfrm>
        </p:spPr>
        <p:txBody>
          <a:bodyPr/>
          <a:lstStyle/>
          <a:p>
            <a:r>
              <a:rPr lang="fr-FR" dirty="0"/>
              <a:t>Conditions de travail -&gt; corps</a:t>
            </a:r>
          </a:p>
          <a:p>
            <a:endParaRPr lang="fr-FR" dirty="0"/>
          </a:p>
          <a:p>
            <a:r>
              <a:rPr lang="fr-FR" dirty="0"/>
              <a:t>Organisation du travail -&gt; esprit</a:t>
            </a:r>
          </a:p>
        </p:txBody>
      </p:sp>
    </p:spTree>
    <p:extLst>
      <p:ext uri="{BB962C8B-B14F-4D97-AF65-F5344CB8AC3E}">
        <p14:creationId xmlns:p14="http://schemas.microsoft.com/office/powerpoint/2010/main" val="697776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35413" y="1210162"/>
            <a:ext cx="6096851" cy="3429479"/>
          </a:xfrm>
          <a:prstGeom prst="rect">
            <a:avLst/>
          </a:prstGeom>
        </p:spPr>
      </p:pic>
      <p:sp>
        <p:nvSpPr>
          <p:cNvPr id="3" name="Espace réservé du contenu 2"/>
          <p:cNvSpPr txBox="1">
            <a:spLocks/>
          </p:cNvSpPr>
          <p:nvPr/>
        </p:nvSpPr>
        <p:spPr>
          <a:xfrm>
            <a:off x="6909816" y="993521"/>
            <a:ext cx="4876799"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00000"/>
              </a:lnSpc>
              <a:spcBef>
                <a:spcPct val="20000"/>
              </a:spcBef>
            </a:pPr>
            <a:r>
              <a:rPr lang="fr-FR" sz="2400" dirty="0">
                <a:solidFill>
                  <a:prstClr val="black"/>
                </a:solidFill>
              </a:rPr>
              <a:t>Nous perdons et regagnons chaque année notre propre poids en cellule.</a:t>
            </a:r>
          </a:p>
          <a:p>
            <a:pPr marL="342900" indent="-342900" algn="just">
              <a:lnSpc>
                <a:spcPct val="100000"/>
              </a:lnSpc>
              <a:spcBef>
                <a:spcPct val="20000"/>
              </a:spcBef>
            </a:pPr>
            <a:r>
              <a:rPr lang="fr-FR" sz="2400" dirty="0">
                <a:solidFill>
                  <a:prstClr val="black"/>
                </a:solidFill>
              </a:rPr>
              <a:t>Régénération qui se poursuit en silence dans une apparente constance de forme.</a:t>
            </a:r>
          </a:p>
          <a:p>
            <a:pPr marL="342900" indent="-342900" algn="just">
              <a:lnSpc>
                <a:spcPct val="100000"/>
              </a:lnSpc>
              <a:spcBef>
                <a:spcPct val="20000"/>
              </a:spcBef>
            </a:pPr>
            <a:r>
              <a:rPr lang="fr-FR" sz="2400" dirty="0">
                <a:solidFill>
                  <a:prstClr val="black"/>
                </a:solidFill>
              </a:rPr>
              <a:t>Individuation : morphogénèse conditionnée par l’histoire du sujet « une interminable invention de formes ou traces » </a:t>
            </a:r>
          </a:p>
          <a:p>
            <a:pPr marL="342900" indent="-342900" algn="just">
              <a:lnSpc>
                <a:spcPct val="100000"/>
              </a:lnSpc>
              <a:spcBef>
                <a:spcPct val="20000"/>
              </a:spcBef>
            </a:pPr>
            <a:r>
              <a:rPr lang="fr-FR" sz="2400" dirty="0">
                <a:solidFill>
                  <a:prstClr val="black"/>
                </a:solidFill>
              </a:rPr>
              <a:t>« Ce n’est pas le cerveau qui génère la pensée, c’est la pensée qui génère le cerveau ».  Alain </a:t>
            </a:r>
            <a:r>
              <a:rPr lang="fr-FR" sz="2400" dirty="0" err="1">
                <a:solidFill>
                  <a:prstClr val="black"/>
                </a:solidFill>
              </a:rPr>
              <a:t>Prochiantz</a:t>
            </a:r>
            <a:endParaRPr lang="fr-FR" sz="2400" dirty="0">
              <a:solidFill>
                <a:prstClr val="black"/>
              </a:solidFill>
            </a:endParaRPr>
          </a:p>
          <a:p>
            <a:endParaRPr lang="fr-FR" dirty="0"/>
          </a:p>
        </p:txBody>
      </p:sp>
      <p:pic>
        <p:nvPicPr>
          <p:cNvPr id="4" name="Picture 4" descr="Claude Bernar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959" y="548640"/>
            <a:ext cx="3991602" cy="5603599"/>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622135" y="4609168"/>
            <a:ext cx="4020258" cy="857107"/>
          </a:xfrm>
          <a:prstGeom prst="rect">
            <a:avLst/>
          </a:prstGeom>
          <a:noFill/>
        </p:spPr>
        <p:txBody>
          <a:bodyPr wrap="square" rtlCol="0">
            <a:spAutoFit/>
          </a:bodyPr>
          <a:lstStyle/>
          <a:p>
            <a:r>
              <a:rPr lang="fr-FR" sz="2400" dirty="0">
                <a:solidFill>
                  <a:schemeClr val="bg1"/>
                </a:solidFill>
              </a:rPr>
              <a:t>La vie c’est la mort, </a:t>
            </a:r>
          </a:p>
          <a:p>
            <a:r>
              <a:rPr lang="fr-FR" sz="2400" dirty="0">
                <a:solidFill>
                  <a:schemeClr val="bg1"/>
                </a:solidFill>
              </a:rPr>
              <a:t>la vie c’est la création</a:t>
            </a:r>
          </a:p>
        </p:txBody>
      </p:sp>
    </p:spTree>
    <p:extLst>
      <p:ext uri="{BB962C8B-B14F-4D97-AF65-F5344CB8AC3E}">
        <p14:creationId xmlns:p14="http://schemas.microsoft.com/office/powerpoint/2010/main" val="420168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Les pathologies du stress chronique sont inflammatoires</a:t>
            </a:r>
          </a:p>
        </p:txBody>
      </p:sp>
      <p:sp>
        <p:nvSpPr>
          <p:cNvPr id="4" name="Espace réservé du contenu 3"/>
          <p:cNvSpPr>
            <a:spLocks noGrp="1"/>
          </p:cNvSpPr>
          <p:nvPr>
            <p:ph sz="half" idx="2"/>
          </p:nvPr>
        </p:nvSpPr>
        <p:spPr>
          <a:xfrm>
            <a:off x="94557" y="1822211"/>
            <a:ext cx="4896394" cy="2005008"/>
          </a:xfrm>
        </p:spPr>
        <p:txBody>
          <a:bodyPr>
            <a:normAutofit fontScale="92500" lnSpcReduction="20000"/>
          </a:bodyPr>
          <a:lstStyle/>
          <a:p>
            <a:pPr lvl="1"/>
            <a:r>
              <a:rPr lang="fr-FR" dirty="0"/>
              <a:t>Bruit</a:t>
            </a:r>
          </a:p>
          <a:p>
            <a:pPr lvl="1"/>
            <a:r>
              <a:rPr lang="fr-FR" dirty="0"/>
              <a:t>Virus, bactéries…</a:t>
            </a:r>
          </a:p>
          <a:p>
            <a:pPr lvl="1"/>
            <a:r>
              <a:rPr lang="fr-FR" dirty="0"/>
              <a:t>Pollution : particules fines…</a:t>
            </a:r>
          </a:p>
          <a:p>
            <a:pPr lvl="1"/>
            <a:r>
              <a:rPr lang="fr-FR" dirty="0"/>
              <a:t>Tabac, alcool, alimentation…</a:t>
            </a:r>
          </a:p>
          <a:p>
            <a:pPr lvl="1"/>
            <a:r>
              <a:rPr lang="fr-FR" dirty="0"/>
              <a:t>Horaires longs, travail de nuit…</a:t>
            </a:r>
          </a:p>
          <a:p>
            <a:pPr lvl="1"/>
            <a:r>
              <a:rPr lang="fr-FR" dirty="0"/>
              <a:t>Facteurs psychosociaux</a:t>
            </a:r>
          </a:p>
          <a:p>
            <a:pPr lvl="1"/>
            <a:endParaRPr lang="fr-FR" dirty="0"/>
          </a:p>
        </p:txBody>
      </p:sp>
      <p:pic>
        <p:nvPicPr>
          <p:cNvPr id="5" name="Image 4"/>
          <p:cNvPicPr>
            <a:picLocks noChangeAspect="1"/>
          </p:cNvPicPr>
          <p:nvPr/>
        </p:nvPicPr>
        <p:blipFill>
          <a:blip r:embed="rId2"/>
          <a:stretch>
            <a:fillRect/>
          </a:stretch>
        </p:blipFill>
        <p:spPr>
          <a:xfrm>
            <a:off x="3919431" y="3732046"/>
            <a:ext cx="3039153" cy="1504718"/>
          </a:xfrm>
          <a:prstGeom prst="rect">
            <a:avLst/>
          </a:prstGeom>
        </p:spPr>
      </p:pic>
      <p:sp>
        <p:nvSpPr>
          <p:cNvPr id="6" name="Espace réservé du contenu 2"/>
          <p:cNvSpPr txBox="1">
            <a:spLocks/>
          </p:cNvSpPr>
          <p:nvPr/>
        </p:nvSpPr>
        <p:spPr>
          <a:xfrm>
            <a:off x="7739089" y="3376608"/>
            <a:ext cx="4230189" cy="30163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Hypertension artérielle</a:t>
            </a:r>
          </a:p>
          <a:p>
            <a:r>
              <a:rPr lang="fr-FR" sz="2400" dirty="0"/>
              <a:t>Diabète</a:t>
            </a:r>
          </a:p>
          <a:p>
            <a:r>
              <a:rPr lang="fr-FR" sz="2400" dirty="0"/>
              <a:t>Maladies auto-immunes</a:t>
            </a:r>
          </a:p>
          <a:p>
            <a:r>
              <a:rPr lang="fr-FR" sz="2400" dirty="0"/>
              <a:t>Allergie</a:t>
            </a:r>
          </a:p>
          <a:p>
            <a:r>
              <a:rPr lang="fr-FR" sz="2400" dirty="0"/>
              <a:t>Fibromyalgie, SFC…</a:t>
            </a:r>
          </a:p>
          <a:p>
            <a:endParaRPr lang="fr-FR" sz="2400" dirty="0"/>
          </a:p>
        </p:txBody>
      </p:sp>
      <p:sp>
        <p:nvSpPr>
          <p:cNvPr id="8" name="Flèche droite 7"/>
          <p:cNvSpPr/>
          <p:nvPr/>
        </p:nvSpPr>
        <p:spPr>
          <a:xfrm rot="1373891">
            <a:off x="5156529" y="3390211"/>
            <a:ext cx="2286843" cy="420624"/>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p:cNvSpPr txBox="1"/>
          <p:nvPr/>
        </p:nvSpPr>
        <p:spPr>
          <a:xfrm>
            <a:off x="5576178" y="2624660"/>
            <a:ext cx="3145815" cy="400110"/>
          </a:xfrm>
          <a:prstGeom prst="rect">
            <a:avLst/>
          </a:prstGeom>
          <a:noFill/>
        </p:spPr>
        <p:txBody>
          <a:bodyPr wrap="square" rtlCol="0">
            <a:spAutoFit/>
          </a:bodyPr>
          <a:lstStyle/>
          <a:p>
            <a:r>
              <a:rPr lang="fr-FR" sz="2000" b="1" dirty="0">
                <a:solidFill>
                  <a:srgbClr val="FF0000"/>
                </a:solidFill>
              </a:rPr>
              <a:t>Inflammation de bas grade</a:t>
            </a:r>
          </a:p>
        </p:txBody>
      </p:sp>
    </p:spTree>
    <p:extLst>
      <p:ext uri="{BB962C8B-B14F-4D97-AF65-F5344CB8AC3E}">
        <p14:creationId xmlns:p14="http://schemas.microsoft.com/office/powerpoint/2010/main" val="1584026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A47AC-5A23-8C31-28B5-A5E23515DAF7}"/>
              </a:ext>
            </a:extLst>
          </p:cNvPr>
          <p:cNvSpPr>
            <a:spLocks noGrp="1"/>
          </p:cNvSpPr>
          <p:nvPr>
            <p:ph type="title"/>
          </p:nvPr>
        </p:nvSpPr>
        <p:spPr>
          <a:xfrm>
            <a:off x="302859" y="476836"/>
            <a:ext cx="5257800" cy="1325563"/>
          </a:xfrm>
        </p:spPr>
        <p:txBody>
          <a:bodyPr/>
          <a:lstStyle/>
          <a:p>
            <a:pPr algn="ctr"/>
            <a:r>
              <a:rPr lang="fr-FR" dirty="0">
                <a:solidFill>
                  <a:srgbClr val="0070C0"/>
                </a:solidFill>
              </a:rPr>
              <a:t>Une double énigme</a:t>
            </a:r>
          </a:p>
        </p:txBody>
      </p:sp>
      <p:sp>
        <p:nvSpPr>
          <p:cNvPr id="4" name="Espace réservé du contenu 2">
            <a:extLst>
              <a:ext uri="{FF2B5EF4-FFF2-40B4-BE49-F238E27FC236}">
                <a16:creationId xmlns:a16="http://schemas.microsoft.com/office/drawing/2014/main" id="{8C925000-9ADF-AFCF-14AC-B10AC1EBEEB4}"/>
              </a:ext>
            </a:extLst>
          </p:cNvPr>
          <p:cNvSpPr txBox="1">
            <a:spLocks/>
          </p:cNvSpPr>
          <p:nvPr/>
        </p:nvSpPr>
        <p:spPr>
          <a:xfrm>
            <a:off x="7784602" y="1783057"/>
            <a:ext cx="3213717" cy="1579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2800" dirty="0"/>
              <a:t>SAD</a:t>
            </a:r>
          </a:p>
          <a:p>
            <a:pPr lvl="1"/>
            <a:r>
              <a:rPr lang="fr-FR" sz="2800" dirty="0"/>
              <a:t>TMS</a:t>
            </a:r>
          </a:p>
          <a:p>
            <a:pPr lvl="1"/>
            <a:r>
              <a:rPr lang="fr-FR" sz="2800" dirty="0"/>
              <a:t>Pathologies CV</a:t>
            </a:r>
          </a:p>
        </p:txBody>
      </p:sp>
      <p:sp>
        <p:nvSpPr>
          <p:cNvPr id="6" name="Flèche : droite 5">
            <a:extLst>
              <a:ext uri="{FF2B5EF4-FFF2-40B4-BE49-F238E27FC236}">
                <a16:creationId xmlns:a16="http://schemas.microsoft.com/office/drawing/2014/main" id="{12DB693A-B617-5A46-DBDD-9308304D4194}"/>
              </a:ext>
            </a:extLst>
          </p:cNvPr>
          <p:cNvSpPr/>
          <p:nvPr/>
        </p:nvSpPr>
        <p:spPr>
          <a:xfrm>
            <a:off x="4946712" y="1686208"/>
            <a:ext cx="2539014" cy="15795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t>Action</a:t>
            </a:r>
          </a:p>
          <a:p>
            <a:pPr algn="ctr"/>
            <a:r>
              <a:rPr lang="fr-FR" sz="2800" dirty="0"/>
              <a:t>Inflammation</a:t>
            </a:r>
          </a:p>
        </p:txBody>
      </p:sp>
      <p:sp>
        <p:nvSpPr>
          <p:cNvPr id="8" name="Légende : flèche vers le haut 7">
            <a:extLst>
              <a:ext uri="{FF2B5EF4-FFF2-40B4-BE49-F238E27FC236}">
                <a16:creationId xmlns:a16="http://schemas.microsoft.com/office/drawing/2014/main" id="{7196905A-8A9C-7E75-9F3C-50CE1B674ADE}"/>
              </a:ext>
            </a:extLst>
          </p:cNvPr>
          <p:cNvSpPr/>
          <p:nvPr/>
        </p:nvSpPr>
        <p:spPr>
          <a:xfrm>
            <a:off x="7527150" y="3495351"/>
            <a:ext cx="3471169" cy="1844337"/>
          </a:xfrm>
          <a:prstGeom prst="up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800" dirty="0"/>
              <a:t>Narration</a:t>
            </a:r>
          </a:p>
          <a:p>
            <a:pPr algn="ctr"/>
            <a:r>
              <a:rPr lang="fr-FR" sz="2800" dirty="0"/>
              <a:t>Retour réflexif sur l’activité</a:t>
            </a:r>
          </a:p>
        </p:txBody>
      </p:sp>
      <p:sp>
        <p:nvSpPr>
          <p:cNvPr id="12" name="Espace réservé du contenu 2">
            <a:extLst>
              <a:ext uri="{FF2B5EF4-FFF2-40B4-BE49-F238E27FC236}">
                <a16:creationId xmlns:a16="http://schemas.microsoft.com/office/drawing/2014/main" id="{12216ED8-5EBA-B9B8-ED63-C97B1D51CA25}"/>
              </a:ext>
            </a:extLst>
          </p:cNvPr>
          <p:cNvSpPr>
            <a:spLocks noGrp="1"/>
          </p:cNvSpPr>
          <p:nvPr>
            <p:ph idx="1"/>
          </p:nvPr>
        </p:nvSpPr>
        <p:spPr>
          <a:xfrm>
            <a:off x="809335" y="1859459"/>
            <a:ext cx="3896941" cy="1233092"/>
          </a:xfrm>
        </p:spPr>
        <p:txBody>
          <a:bodyPr>
            <a:normAutofit/>
          </a:bodyPr>
          <a:lstStyle/>
          <a:p>
            <a:r>
              <a:rPr lang="fr-FR" dirty="0"/>
              <a:t>Intensification du travail</a:t>
            </a:r>
          </a:p>
          <a:p>
            <a:r>
              <a:rPr lang="fr-FR" dirty="0"/>
              <a:t>« </a:t>
            </a:r>
            <a:r>
              <a:rPr lang="fr-FR" dirty="0" err="1"/>
              <a:t>Serviciarisation</a:t>
            </a:r>
            <a:r>
              <a:rPr lang="fr-FR" dirty="0"/>
              <a:t> »</a:t>
            </a:r>
          </a:p>
        </p:txBody>
      </p:sp>
      <p:sp>
        <p:nvSpPr>
          <p:cNvPr id="3" name="ZoneTexte 2">
            <a:extLst>
              <a:ext uri="{FF2B5EF4-FFF2-40B4-BE49-F238E27FC236}">
                <a16:creationId xmlns:a16="http://schemas.microsoft.com/office/drawing/2014/main" id="{0F1D0073-9581-6BC2-DF0E-A147F20ED77A}"/>
              </a:ext>
            </a:extLst>
          </p:cNvPr>
          <p:cNvSpPr txBox="1"/>
          <p:nvPr/>
        </p:nvSpPr>
        <p:spPr>
          <a:xfrm>
            <a:off x="2102177" y="4034672"/>
            <a:ext cx="3993823" cy="1077218"/>
          </a:xfrm>
          <a:prstGeom prst="rect">
            <a:avLst/>
          </a:prstGeom>
          <a:noFill/>
        </p:spPr>
        <p:txBody>
          <a:bodyPr wrap="square" rtlCol="0">
            <a:spAutoFit/>
          </a:bodyPr>
          <a:lstStyle/>
          <a:p>
            <a:r>
              <a:rPr lang="fr-FR" sz="3200" dirty="0">
                <a:solidFill>
                  <a:srgbClr val="FF0000"/>
                </a:solidFill>
              </a:rPr>
              <a:t>Alexithymie</a:t>
            </a:r>
          </a:p>
          <a:p>
            <a:endParaRPr lang="fr-FR" sz="3200" dirty="0">
              <a:solidFill>
                <a:srgbClr val="FF0000"/>
              </a:solidFill>
            </a:endParaRPr>
          </a:p>
        </p:txBody>
      </p:sp>
    </p:spTree>
    <p:extLst>
      <p:ext uri="{BB962C8B-B14F-4D97-AF65-F5344CB8AC3E}">
        <p14:creationId xmlns:p14="http://schemas.microsoft.com/office/powerpoint/2010/main" val="256602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523CA6EE-4A6F-87BF-2605-CD54372AAEC2}"/>
              </a:ext>
            </a:extLst>
          </p:cNvPr>
          <p:cNvSpPr>
            <a:spLocks noGrp="1"/>
          </p:cNvSpPr>
          <p:nvPr>
            <p:ph type="title"/>
          </p:nvPr>
        </p:nvSpPr>
        <p:spPr/>
        <p:txBody>
          <a:bodyPr/>
          <a:lstStyle/>
          <a:p>
            <a:pPr eaLnBrk="1" hangingPunct="1"/>
            <a:r>
              <a:rPr lang="fr-FR" altLang="fr-FR" sz="4000"/>
              <a:t>Incidents violents dans une boutique de téléphonie</a:t>
            </a:r>
          </a:p>
        </p:txBody>
      </p:sp>
      <p:sp>
        <p:nvSpPr>
          <p:cNvPr id="56323" name="Rectangle 3">
            <a:extLst>
              <a:ext uri="{FF2B5EF4-FFF2-40B4-BE49-F238E27FC236}">
                <a16:creationId xmlns:a16="http://schemas.microsoft.com/office/drawing/2014/main" id="{A7B65660-C5F5-FAD2-04D7-F20BA8809947}"/>
              </a:ext>
            </a:extLst>
          </p:cNvPr>
          <p:cNvSpPr>
            <a:spLocks noGrp="1"/>
          </p:cNvSpPr>
          <p:nvPr>
            <p:ph type="body" idx="1"/>
          </p:nvPr>
        </p:nvSpPr>
        <p:spPr>
          <a:xfrm>
            <a:off x="1919288" y="2349501"/>
            <a:ext cx="8229600" cy="3268663"/>
          </a:xfrm>
        </p:spPr>
        <p:txBody>
          <a:bodyPr/>
          <a:lstStyle/>
          <a:p>
            <a:pPr eaLnBrk="1" hangingPunct="1">
              <a:buFontTx/>
              <a:buBlip>
                <a:blip r:embed="rId3"/>
              </a:buBlip>
            </a:pPr>
            <a:r>
              <a:rPr lang="fr-FR" altLang="fr-FR"/>
              <a:t> Orages =&gt; modem ADSL endommagé</a:t>
            </a:r>
          </a:p>
          <a:p>
            <a:pPr eaLnBrk="1" hangingPunct="1">
              <a:buFontTx/>
              <a:buBlip>
                <a:blip r:embed="rId3"/>
              </a:buBlip>
            </a:pPr>
            <a:r>
              <a:rPr lang="fr-FR" altLang="fr-FR"/>
              <a:t> Appel service après-vente</a:t>
            </a:r>
          </a:p>
          <a:p>
            <a:pPr eaLnBrk="1" hangingPunct="1">
              <a:buFontTx/>
              <a:buBlip>
                <a:blip r:embed="rId3"/>
              </a:buBlip>
            </a:pPr>
            <a:r>
              <a:rPr lang="fr-FR" altLang="fr-FR"/>
              <a:t> Boutique</a:t>
            </a:r>
          </a:p>
          <a:p>
            <a:pPr eaLnBrk="1" hangingPunct="1">
              <a:buFontTx/>
              <a:buBlip>
                <a:blip r:embed="rId3"/>
              </a:buBlip>
            </a:pPr>
            <a:r>
              <a:rPr lang="fr-FR" altLang="fr-FR"/>
              <a:t> Attente</a:t>
            </a:r>
          </a:p>
          <a:p>
            <a:pPr eaLnBrk="1" hangingPunct="1">
              <a:buFontTx/>
              <a:buBlip>
                <a:blip r:embed="rId3"/>
              </a:buBlip>
            </a:pPr>
            <a:r>
              <a:rPr lang="fr-FR" altLang="fr-FR"/>
              <a:t> Rupture de stock</a:t>
            </a:r>
          </a:p>
          <a:p>
            <a:pPr eaLnBrk="1" hangingPunct="1">
              <a:buFontTx/>
              <a:buBlip>
                <a:blip r:embed="rId3"/>
              </a:buBlip>
            </a:pPr>
            <a:endParaRPr lang="fr-FR" alt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3FC64EC-F740-E408-7910-9B53C27217B7}"/>
              </a:ext>
            </a:extLst>
          </p:cNvPr>
          <p:cNvSpPr>
            <a:spLocks noGrp="1"/>
          </p:cNvSpPr>
          <p:nvPr>
            <p:ph type="title"/>
          </p:nvPr>
        </p:nvSpPr>
        <p:spPr/>
        <p:txBody>
          <a:bodyPr/>
          <a:lstStyle/>
          <a:p>
            <a:pPr eaLnBrk="1" hangingPunct="1"/>
            <a:r>
              <a:rPr lang="fr-FR" altLang="fr-FR" sz="4000"/>
              <a:t>Incidents violents dans une boutique de téléphonie</a:t>
            </a:r>
          </a:p>
        </p:txBody>
      </p:sp>
      <p:sp>
        <p:nvSpPr>
          <p:cNvPr id="57347" name="Rectangle 3">
            <a:extLst>
              <a:ext uri="{FF2B5EF4-FFF2-40B4-BE49-F238E27FC236}">
                <a16:creationId xmlns:a16="http://schemas.microsoft.com/office/drawing/2014/main" id="{846D1E0E-28E3-9C1E-4B06-7A8F5DD546B2}"/>
              </a:ext>
            </a:extLst>
          </p:cNvPr>
          <p:cNvSpPr>
            <a:spLocks noGrp="1"/>
          </p:cNvSpPr>
          <p:nvPr>
            <p:ph type="body" idx="1"/>
          </p:nvPr>
        </p:nvSpPr>
        <p:spPr>
          <a:xfrm>
            <a:off x="1919288" y="2349501"/>
            <a:ext cx="8229600" cy="3268663"/>
          </a:xfrm>
        </p:spPr>
        <p:txBody>
          <a:bodyPr/>
          <a:lstStyle/>
          <a:p>
            <a:pPr eaLnBrk="1" hangingPunct="1">
              <a:lnSpc>
                <a:spcPct val="90000"/>
              </a:lnSpc>
              <a:buFontTx/>
              <a:buBlip>
                <a:blip r:embed="rId3"/>
              </a:buBlip>
            </a:pPr>
            <a:r>
              <a:rPr lang="fr-FR" altLang="fr-FR" sz="2400"/>
              <a:t>CHSCT :</a:t>
            </a:r>
          </a:p>
          <a:p>
            <a:pPr lvl="1" eaLnBrk="1" hangingPunct="1">
              <a:lnSpc>
                <a:spcPct val="90000"/>
              </a:lnSpc>
            </a:pPr>
            <a:r>
              <a:rPr lang="fr-FR" altLang="fr-FR" sz="2000"/>
              <a:t>Parafoudre</a:t>
            </a:r>
          </a:p>
          <a:p>
            <a:pPr lvl="1" eaLnBrk="1" hangingPunct="1">
              <a:lnSpc>
                <a:spcPct val="90000"/>
              </a:lnSpc>
            </a:pPr>
            <a:r>
              <a:rPr lang="fr-FR" altLang="fr-FR" sz="2000"/>
              <a:t>Modification approvisionnement</a:t>
            </a:r>
          </a:p>
          <a:p>
            <a:pPr lvl="1" eaLnBrk="1" hangingPunct="1">
              <a:lnSpc>
                <a:spcPct val="90000"/>
              </a:lnSpc>
            </a:pPr>
            <a:r>
              <a:rPr lang="fr-FR" altLang="fr-FR" sz="2000"/>
              <a:t>Gestion stress et incidents violents</a:t>
            </a:r>
          </a:p>
          <a:p>
            <a:pPr lvl="1" eaLnBrk="1" hangingPunct="1">
              <a:lnSpc>
                <a:spcPct val="90000"/>
              </a:lnSpc>
            </a:pPr>
            <a:r>
              <a:rPr lang="fr-FR" altLang="fr-FR" sz="2000"/>
              <a:t>Élaboration avec SST prise en charge des victimes d’agression</a:t>
            </a:r>
          </a:p>
          <a:p>
            <a:pPr eaLnBrk="1" hangingPunct="1">
              <a:lnSpc>
                <a:spcPct val="90000"/>
              </a:lnSpc>
            </a:pPr>
            <a:endParaRPr lang="fr-FR" altLang="fr-FR" sz="2400"/>
          </a:p>
          <a:p>
            <a:pPr eaLnBrk="1" hangingPunct="1">
              <a:lnSpc>
                <a:spcPct val="90000"/>
              </a:lnSpc>
              <a:buFontTx/>
              <a:buBlip>
                <a:blip r:embed="rId4"/>
              </a:buBlip>
            </a:pPr>
            <a:r>
              <a:rPr lang="fr-FR" altLang="fr-FR" sz="2400"/>
              <a:t>Pessimisme sur l’efficacité des actions engagées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2BF6C94-A551-9C69-BF8C-3F91BBDAE903}"/>
              </a:ext>
            </a:extLst>
          </p:cNvPr>
          <p:cNvSpPr>
            <a:spLocks noGrp="1"/>
          </p:cNvSpPr>
          <p:nvPr>
            <p:ph type="title"/>
          </p:nvPr>
        </p:nvSpPr>
        <p:spPr/>
        <p:txBody>
          <a:bodyPr/>
          <a:lstStyle/>
          <a:p>
            <a:pPr eaLnBrk="1" hangingPunct="1"/>
            <a:r>
              <a:rPr lang="fr-FR" altLang="fr-FR" sz="4000"/>
              <a:t>Incidents violents dans une boutique de téléphonie</a:t>
            </a:r>
          </a:p>
        </p:txBody>
      </p:sp>
      <p:sp>
        <p:nvSpPr>
          <p:cNvPr id="58371" name="Rectangle 3">
            <a:extLst>
              <a:ext uri="{FF2B5EF4-FFF2-40B4-BE49-F238E27FC236}">
                <a16:creationId xmlns:a16="http://schemas.microsoft.com/office/drawing/2014/main" id="{53CE5905-7138-7C67-E2C2-F43E6AF8CC14}"/>
              </a:ext>
            </a:extLst>
          </p:cNvPr>
          <p:cNvSpPr>
            <a:spLocks noGrp="1"/>
          </p:cNvSpPr>
          <p:nvPr>
            <p:ph type="body" idx="1"/>
          </p:nvPr>
        </p:nvSpPr>
        <p:spPr>
          <a:xfrm>
            <a:off x="1919288" y="2349501"/>
            <a:ext cx="8229600" cy="3268663"/>
          </a:xfrm>
        </p:spPr>
        <p:txBody>
          <a:bodyPr/>
          <a:lstStyle/>
          <a:p>
            <a:pPr eaLnBrk="1" hangingPunct="1">
              <a:buFontTx/>
              <a:buBlip>
                <a:blip r:embed="rId3"/>
              </a:buBlip>
            </a:pPr>
            <a:r>
              <a:rPr lang="fr-FR" altLang="fr-FR"/>
              <a:t> Standardisation de la relation client </a:t>
            </a:r>
          </a:p>
          <a:p>
            <a:pPr eaLnBrk="1" hangingPunct="1">
              <a:buFontTx/>
              <a:buBlip>
                <a:blip r:embed="rId3"/>
              </a:buBlip>
            </a:pPr>
            <a:r>
              <a:rPr lang="fr-FR" altLang="fr-FR"/>
              <a:t> « Bonjour, que puis-je pour vous? »</a:t>
            </a:r>
          </a:p>
          <a:p>
            <a:pPr eaLnBrk="1" hangingPunct="1">
              <a:buFontTx/>
              <a:buBlip>
                <a:blip r:embed="rId3"/>
              </a:buBlip>
            </a:pPr>
            <a:r>
              <a:rPr lang="fr-FR" altLang="fr-FR"/>
              <a:t> Bonne pratique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BA47AC-5A23-8C31-28B5-A5E23515DAF7}"/>
              </a:ext>
            </a:extLst>
          </p:cNvPr>
          <p:cNvSpPr>
            <a:spLocks noGrp="1"/>
          </p:cNvSpPr>
          <p:nvPr>
            <p:ph type="title"/>
          </p:nvPr>
        </p:nvSpPr>
        <p:spPr>
          <a:xfrm>
            <a:off x="302859" y="476836"/>
            <a:ext cx="5257800" cy="1325563"/>
          </a:xfrm>
        </p:spPr>
        <p:txBody>
          <a:bodyPr/>
          <a:lstStyle/>
          <a:p>
            <a:pPr algn="ctr"/>
            <a:r>
              <a:rPr lang="fr-FR" dirty="0">
                <a:solidFill>
                  <a:srgbClr val="0070C0"/>
                </a:solidFill>
              </a:rPr>
              <a:t>Une double énigme</a:t>
            </a:r>
          </a:p>
        </p:txBody>
      </p:sp>
      <p:sp>
        <p:nvSpPr>
          <p:cNvPr id="3" name="Espace réservé du contenu 2">
            <a:extLst>
              <a:ext uri="{FF2B5EF4-FFF2-40B4-BE49-F238E27FC236}">
                <a16:creationId xmlns:a16="http://schemas.microsoft.com/office/drawing/2014/main" id="{A16EC33F-6E91-C5AF-3FB0-406CDC6C6143}"/>
              </a:ext>
            </a:extLst>
          </p:cNvPr>
          <p:cNvSpPr>
            <a:spLocks noGrp="1"/>
          </p:cNvSpPr>
          <p:nvPr>
            <p:ph idx="1"/>
          </p:nvPr>
        </p:nvSpPr>
        <p:spPr>
          <a:xfrm>
            <a:off x="969747" y="2033393"/>
            <a:ext cx="3485225" cy="841837"/>
          </a:xfrm>
        </p:spPr>
        <p:txBody>
          <a:bodyPr>
            <a:normAutofit fontScale="92500" lnSpcReduction="20000"/>
          </a:bodyPr>
          <a:lstStyle/>
          <a:p>
            <a:pPr marL="0" indent="0" algn="ctr">
              <a:buNone/>
            </a:pPr>
            <a:r>
              <a:rPr lang="fr-FR" dirty="0"/>
              <a:t>Intensification du travail</a:t>
            </a:r>
          </a:p>
          <a:p>
            <a:pPr marL="0" indent="0" algn="ctr">
              <a:buNone/>
            </a:pPr>
            <a:r>
              <a:rPr lang="fr-FR" dirty="0" err="1"/>
              <a:t>Serviciarisation</a:t>
            </a:r>
            <a:endParaRPr lang="fr-FR" dirty="0"/>
          </a:p>
        </p:txBody>
      </p:sp>
      <p:sp>
        <p:nvSpPr>
          <p:cNvPr id="4" name="Espace réservé du contenu 2">
            <a:extLst>
              <a:ext uri="{FF2B5EF4-FFF2-40B4-BE49-F238E27FC236}">
                <a16:creationId xmlns:a16="http://schemas.microsoft.com/office/drawing/2014/main" id="{8C925000-9ADF-AFCF-14AC-B10AC1EBEEB4}"/>
              </a:ext>
            </a:extLst>
          </p:cNvPr>
          <p:cNvSpPr txBox="1">
            <a:spLocks/>
          </p:cNvSpPr>
          <p:nvPr/>
        </p:nvSpPr>
        <p:spPr>
          <a:xfrm>
            <a:off x="7784602" y="1783057"/>
            <a:ext cx="3213717" cy="15795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sz="2800" dirty="0"/>
              <a:t>SAD</a:t>
            </a:r>
          </a:p>
          <a:p>
            <a:pPr lvl="1"/>
            <a:r>
              <a:rPr lang="fr-FR" sz="2800" dirty="0"/>
              <a:t>TMS</a:t>
            </a:r>
          </a:p>
          <a:p>
            <a:pPr lvl="1"/>
            <a:r>
              <a:rPr lang="fr-FR" sz="2800" dirty="0"/>
              <a:t>Pathologies CV</a:t>
            </a:r>
          </a:p>
        </p:txBody>
      </p:sp>
      <p:sp>
        <p:nvSpPr>
          <p:cNvPr id="5" name="Flèche : droite 4">
            <a:extLst>
              <a:ext uri="{FF2B5EF4-FFF2-40B4-BE49-F238E27FC236}">
                <a16:creationId xmlns:a16="http://schemas.microsoft.com/office/drawing/2014/main" id="{A9DF2EA1-3BF4-BBAE-B6DD-4B97C95E7C7B}"/>
              </a:ext>
            </a:extLst>
          </p:cNvPr>
          <p:cNvSpPr/>
          <p:nvPr/>
        </p:nvSpPr>
        <p:spPr>
          <a:xfrm>
            <a:off x="4886047" y="2017615"/>
            <a:ext cx="2539014" cy="91678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Charge de travail</a:t>
            </a:r>
          </a:p>
        </p:txBody>
      </p:sp>
      <p:sp>
        <p:nvSpPr>
          <p:cNvPr id="7" name="Légende : flèche vers le haut 6">
            <a:extLst>
              <a:ext uri="{FF2B5EF4-FFF2-40B4-BE49-F238E27FC236}">
                <a16:creationId xmlns:a16="http://schemas.microsoft.com/office/drawing/2014/main" id="{CA0030EE-1043-D318-5C22-79D917811F6C}"/>
              </a:ext>
            </a:extLst>
          </p:cNvPr>
          <p:cNvSpPr/>
          <p:nvPr/>
        </p:nvSpPr>
        <p:spPr>
          <a:xfrm>
            <a:off x="7655875" y="3429000"/>
            <a:ext cx="3471169" cy="1579593"/>
          </a:xfrm>
          <a:prstGeom prst="up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Effets positifs de certains entretiens cliniques</a:t>
            </a:r>
          </a:p>
        </p:txBody>
      </p:sp>
      <p:sp>
        <p:nvSpPr>
          <p:cNvPr id="8" name="ZoneTexte 7">
            <a:extLst>
              <a:ext uri="{FF2B5EF4-FFF2-40B4-BE49-F238E27FC236}">
                <a16:creationId xmlns:a16="http://schemas.microsoft.com/office/drawing/2014/main" id="{837DBE49-C57D-9C1F-F29A-5524F1C62C04}"/>
              </a:ext>
            </a:extLst>
          </p:cNvPr>
          <p:cNvSpPr txBox="1"/>
          <p:nvPr/>
        </p:nvSpPr>
        <p:spPr>
          <a:xfrm>
            <a:off x="6950100" y="5289280"/>
            <a:ext cx="4882718" cy="646331"/>
          </a:xfrm>
          <a:prstGeom prst="rect">
            <a:avLst/>
          </a:prstGeom>
          <a:noFill/>
        </p:spPr>
        <p:txBody>
          <a:bodyPr wrap="square">
            <a:spAutoFit/>
          </a:bodyPr>
          <a:lstStyle/>
          <a:p>
            <a:r>
              <a:rPr lang="fr-FR" dirty="0"/>
              <a:t>« Le retour du travailleur sur sa propre activité »</a:t>
            </a:r>
          </a:p>
          <a:p>
            <a:r>
              <a:rPr lang="fr-FR" i="1" dirty="0"/>
              <a:t>Annie Thébaud-Mony</a:t>
            </a:r>
          </a:p>
        </p:txBody>
      </p:sp>
      <p:sp>
        <p:nvSpPr>
          <p:cNvPr id="9" name="Rectangle 8">
            <a:extLst>
              <a:ext uri="{FF2B5EF4-FFF2-40B4-BE49-F238E27FC236}">
                <a16:creationId xmlns:a16="http://schemas.microsoft.com/office/drawing/2014/main" id="{2D85FFEA-B607-036D-7304-9771903FA5D6}"/>
              </a:ext>
            </a:extLst>
          </p:cNvPr>
          <p:cNvSpPr/>
          <p:nvPr/>
        </p:nvSpPr>
        <p:spPr>
          <a:xfrm>
            <a:off x="1064956" y="3960928"/>
            <a:ext cx="4012163" cy="165151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600" dirty="0"/>
              <a:t>Une question : la transformation</a:t>
            </a:r>
          </a:p>
        </p:txBody>
      </p:sp>
    </p:spTree>
    <p:extLst>
      <p:ext uri="{BB962C8B-B14F-4D97-AF65-F5344CB8AC3E}">
        <p14:creationId xmlns:p14="http://schemas.microsoft.com/office/powerpoint/2010/main" val="111793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12ADA954-7221-4569-68AD-319E7DBBF0B0}"/>
              </a:ext>
            </a:extLst>
          </p:cNvPr>
          <p:cNvSpPr>
            <a:spLocks noGrp="1"/>
          </p:cNvSpPr>
          <p:nvPr>
            <p:ph type="title"/>
          </p:nvPr>
        </p:nvSpPr>
        <p:spPr/>
        <p:txBody>
          <a:bodyPr/>
          <a:lstStyle/>
          <a:p>
            <a:pPr eaLnBrk="1" hangingPunct="1"/>
            <a:r>
              <a:rPr lang="fr-FR" altLang="fr-FR" sz="2400" b="1"/>
              <a:t>Incidents violents dans une boutique de téléphonie</a:t>
            </a:r>
          </a:p>
        </p:txBody>
      </p:sp>
      <p:sp>
        <p:nvSpPr>
          <p:cNvPr id="32785" name="Text Box 17">
            <a:extLst>
              <a:ext uri="{FF2B5EF4-FFF2-40B4-BE49-F238E27FC236}">
                <a16:creationId xmlns:a16="http://schemas.microsoft.com/office/drawing/2014/main" id="{C0002E70-65F6-14F9-D1A9-ED9F4ADF7565}"/>
              </a:ext>
            </a:extLst>
          </p:cNvPr>
          <p:cNvSpPr txBox="1">
            <a:spLocks noChangeArrowheads="1"/>
          </p:cNvSpPr>
          <p:nvPr/>
        </p:nvSpPr>
        <p:spPr bwMode="auto">
          <a:xfrm>
            <a:off x="4872038" y="1268413"/>
            <a:ext cx="2303462" cy="366712"/>
          </a:xfrm>
          <a:prstGeom prst="rect">
            <a:avLst/>
          </a:prstGeom>
          <a:noFill/>
          <a:ln w="9525">
            <a:noFill/>
            <a:miter lim="800000"/>
            <a:headEnd/>
            <a:tailEnd/>
          </a:ln>
          <a:effectLst/>
        </p:spPr>
        <p:txBody>
          <a:bodyPr>
            <a:spAutoFit/>
          </a:bodyPr>
          <a:lstStyle/>
          <a:p>
            <a:pPr>
              <a:spcBef>
                <a:spcPct val="50000"/>
              </a:spcBef>
              <a:defRPr/>
            </a:pPr>
            <a:r>
              <a:rPr lang="fr-FR" b="1">
                <a:effectLst>
                  <a:outerShdw blurRad="38100" dist="38100" dir="2700000" algn="tl">
                    <a:srgbClr val="C0C0C0"/>
                  </a:outerShdw>
                </a:effectLst>
                <a:latin typeface="Arial" charset="0"/>
              </a:rPr>
              <a:t>Client mécontent</a:t>
            </a:r>
          </a:p>
        </p:txBody>
      </p:sp>
      <p:sp>
        <p:nvSpPr>
          <p:cNvPr id="32786" name="Text Box 18">
            <a:extLst>
              <a:ext uri="{FF2B5EF4-FFF2-40B4-BE49-F238E27FC236}">
                <a16:creationId xmlns:a16="http://schemas.microsoft.com/office/drawing/2014/main" id="{E8C4F5FD-35C4-BE6E-6394-936FCEBB2F43}"/>
              </a:ext>
            </a:extLst>
          </p:cNvPr>
          <p:cNvSpPr txBox="1">
            <a:spLocks noChangeArrowheads="1"/>
          </p:cNvSpPr>
          <p:nvPr/>
        </p:nvSpPr>
        <p:spPr bwMode="auto">
          <a:xfrm>
            <a:off x="7032625" y="3357563"/>
            <a:ext cx="2990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a:t>« Que puis-je pour vous ? »</a:t>
            </a:r>
          </a:p>
        </p:txBody>
      </p:sp>
      <p:sp>
        <p:nvSpPr>
          <p:cNvPr id="32787" name="Text Box 19">
            <a:extLst>
              <a:ext uri="{FF2B5EF4-FFF2-40B4-BE49-F238E27FC236}">
                <a16:creationId xmlns:a16="http://schemas.microsoft.com/office/drawing/2014/main" id="{34264CF8-94E6-D3C9-2201-76759A08E3BD}"/>
              </a:ext>
            </a:extLst>
          </p:cNvPr>
          <p:cNvSpPr txBox="1">
            <a:spLocks noChangeArrowheads="1"/>
          </p:cNvSpPr>
          <p:nvPr/>
        </p:nvSpPr>
        <p:spPr bwMode="auto">
          <a:xfrm>
            <a:off x="2351089" y="2205038"/>
            <a:ext cx="33115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a:t>Perception par l’équipe d’un conflit potentiel</a:t>
            </a:r>
          </a:p>
        </p:txBody>
      </p:sp>
      <p:sp>
        <p:nvSpPr>
          <p:cNvPr id="32789" name="Text Box 21">
            <a:extLst>
              <a:ext uri="{FF2B5EF4-FFF2-40B4-BE49-F238E27FC236}">
                <a16:creationId xmlns:a16="http://schemas.microsoft.com/office/drawing/2014/main" id="{8BF8A228-6C73-370B-2DCA-1B5A747C5AE8}"/>
              </a:ext>
            </a:extLst>
          </p:cNvPr>
          <p:cNvSpPr txBox="1">
            <a:spLocks noChangeArrowheads="1"/>
          </p:cNvSpPr>
          <p:nvPr/>
        </p:nvSpPr>
        <p:spPr bwMode="auto">
          <a:xfrm>
            <a:off x="2640014" y="3284538"/>
            <a:ext cx="28082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a:t>Anticipation du vendeur et de ses collègues</a:t>
            </a:r>
          </a:p>
        </p:txBody>
      </p:sp>
      <p:sp>
        <p:nvSpPr>
          <p:cNvPr id="32790" name="Text Box 22">
            <a:extLst>
              <a:ext uri="{FF2B5EF4-FFF2-40B4-BE49-F238E27FC236}">
                <a16:creationId xmlns:a16="http://schemas.microsoft.com/office/drawing/2014/main" id="{FB179E9C-52F1-7C5E-2AA0-5AD88083B36B}"/>
              </a:ext>
            </a:extLst>
          </p:cNvPr>
          <p:cNvSpPr txBox="1">
            <a:spLocks noChangeArrowheads="1"/>
          </p:cNvSpPr>
          <p:nvPr/>
        </p:nvSpPr>
        <p:spPr bwMode="auto">
          <a:xfrm>
            <a:off x="1524000" y="4437063"/>
            <a:ext cx="5226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i="1"/>
              <a:t>« Bonjour, vous avez l’air d’avoir des problèmes? </a:t>
            </a:r>
          </a:p>
          <a:p>
            <a:pPr algn="ctr" eaLnBrk="1" hangingPunct="1"/>
            <a:r>
              <a:rPr lang="fr-FR" altLang="fr-FR" i="1"/>
              <a:t>je vais essayer de vous aider »</a:t>
            </a:r>
          </a:p>
        </p:txBody>
      </p:sp>
      <p:sp>
        <p:nvSpPr>
          <p:cNvPr id="32792" name="Text Box 24">
            <a:extLst>
              <a:ext uri="{FF2B5EF4-FFF2-40B4-BE49-F238E27FC236}">
                <a16:creationId xmlns:a16="http://schemas.microsoft.com/office/drawing/2014/main" id="{9CF0448A-1497-6A2B-824C-BC66373DE410}"/>
              </a:ext>
            </a:extLst>
          </p:cNvPr>
          <p:cNvSpPr txBox="1">
            <a:spLocks noChangeArrowheads="1"/>
          </p:cNvSpPr>
          <p:nvPr/>
        </p:nvSpPr>
        <p:spPr bwMode="auto">
          <a:xfrm>
            <a:off x="2208213" y="5661026"/>
            <a:ext cx="403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a:t>Interposition d’un autre vendeur</a:t>
            </a:r>
          </a:p>
        </p:txBody>
      </p:sp>
      <p:sp>
        <p:nvSpPr>
          <p:cNvPr id="32793" name="Line 25">
            <a:extLst>
              <a:ext uri="{FF2B5EF4-FFF2-40B4-BE49-F238E27FC236}">
                <a16:creationId xmlns:a16="http://schemas.microsoft.com/office/drawing/2014/main" id="{400E23C4-50D5-31BE-08D2-A10AE5C319EB}"/>
              </a:ext>
            </a:extLst>
          </p:cNvPr>
          <p:cNvSpPr>
            <a:spLocks noChangeShapeType="1"/>
          </p:cNvSpPr>
          <p:nvPr/>
        </p:nvSpPr>
        <p:spPr bwMode="auto">
          <a:xfrm flipH="1">
            <a:off x="4295776" y="1700213"/>
            <a:ext cx="792163" cy="360362"/>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fr-FR"/>
          </a:p>
        </p:txBody>
      </p:sp>
      <p:sp>
        <p:nvSpPr>
          <p:cNvPr id="32794" name="Line 26">
            <a:extLst>
              <a:ext uri="{FF2B5EF4-FFF2-40B4-BE49-F238E27FC236}">
                <a16:creationId xmlns:a16="http://schemas.microsoft.com/office/drawing/2014/main" id="{22C6A5F0-0FF3-EE16-6C8F-F4CEA35821FD}"/>
              </a:ext>
            </a:extLst>
          </p:cNvPr>
          <p:cNvSpPr>
            <a:spLocks noChangeShapeType="1"/>
          </p:cNvSpPr>
          <p:nvPr/>
        </p:nvSpPr>
        <p:spPr bwMode="auto">
          <a:xfrm flipH="1">
            <a:off x="4008438" y="2924176"/>
            <a:ext cx="0" cy="360363"/>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fr-FR"/>
          </a:p>
        </p:txBody>
      </p:sp>
      <p:sp>
        <p:nvSpPr>
          <p:cNvPr id="32795" name="Line 27">
            <a:extLst>
              <a:ext uri="{FF2B5EF4-FFF2-40B4-BE49-F238E27FC236}">
                <a16:creationId xmlns:a16="http://schemas.microsoft.com/office/drawing/2014/main" id="{76A5684B-837C-8CE9-F779-8D1214FC69E9}"/>
              </a:ext>
            </a:extLst>
          </p:cNvPr>
          <p:cNvSpPr>
            <a:spLocks noChangeShapeType="1"/>
          </p:cNvSpPr>
          <p:nvPr/>
        </p:nvSpPr>
        <p:spPr bwMode="auto">
          <a:xfrm flipH="1">
            <a:off x="4008438" y="4076701"/>
            <a:ext cx="0" cy="360363"/>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fr-FR"/>
          </a:p>
        </p:txBody>
      </p:sp>
      <p:sp>
        <p:nvSpPr>
          <p:cNvPr id="32796" name="Line 28">
            <a:extLst>
              <a:ext uri="{FF2B5EF4-FFF2-40B4-BE49-F238E27FC236}">
                <a16:creationId xmlns:a16="http://schemas.microsoft.com/office/drawing/2014/main" id="{CE975B99-F257-CF1D-EBD8-A5935982DA9C}"/>
              </a:ext>
            </a:extLst>
          </p:cNvPr>
          <p:cNvSpPr>
            <a:spLocks noChangeShapeType="1"/>
          </p:cNvSpPr>
          <p:nvPr/>
        </p:nvSpPr>
        <p:spPr bwMode="auto">
          <a:xfrm flipH="1">
            <a:off x="4008438" y="5157788"/>
            <a:ext cx="0" cy="431800"/>
          </a:xfrm>
          <a:prstGeom prst="line">
            <a:avLst/>
          </a:prstGeom>
          <a:noFill/>
          <a:ln w="57150">
            <a:solidFill>
              <a:schemeClr val="tx1"/>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fr-FR"/>
          </a:p>
        </p:txBody>
      </p:sp>
      <p:sp>
        <p:nvSpPr>
          <p:cNvPr id="32797" name="Line 29">
            <a:extLst>
              <a:ext uri="{FF2B5EF4-FFF2-40B4-BE49-F238E27FC236}">
                <a16:creationId xmlns:a16="http://schemas.microsoft.com/office/drawing/2014/main" id="{A3F58680-70FD-0188-446C-CA36DF4520A2}"/>
              </a:ext>
            </a:extLst>
          </p:cNvPr>
          <p:cNvSpPr>
            <a:spLocks noChangeShapeType="1"/>
          </p:cNvSpPr>
          <p:nvPr/>
        </p:nvSpPr>
        <p:spPr bwMode="auto">
          <a:xfrm>
            <a:off x="5519738" y="3573463"/>
            <a:ext cx="1439862" cy="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fr-FR"/>
          </a:p>
        </p:txBody>
      </p:sp>
      <p:pic>
        <p:nvPicPr>
          <p:cNvPr id="32798" name="Picture 30" descr="en-colere-11669-medium[1]">
            <a:extLst>
              <a:ext uri="{FF2B5EF4-FFF2-40B4-BE49-F238E27FC236}">
                <a16:creationId xmlns:a16="http://schemas.microsoft.com/office/drawing/2014/main" id="{B761FC25-55EE-2F0A-00BB-6B4DFB9375F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464425" y="4076700"/>
            <a:ext cx="1924050" cy="2305050"/>
          </a:xfrm>
          <a:noFill/>
        </p:spPr>
      </p:pic>
      <p:sp>
        <p:nvSpPr>
          <p:cNvPr id="32800" name="Line 32">
            <a:extLst>
              <a:ext uri="{FF2B5EF4-FFF2-40B4-BE49-F238E27FC236}">
                <a16:creationId xmlns:a16="http://schemas.microsoft.com/office/drawing/2014/main" id="{BDF2398F-7EB5-83B6-04B4-7D68562C58B1}"/>
              </a:ext>
            </a:extLst>
          </p:cNvPr>
          <p:cNvSpPr>
            <a:spLocks noChangeShapeType="1"/>
          </p:cNvSpPr>
          <p:nvPr/>
        </p:nvSpPr>
        <p:spPr bwMode="auto">
          <a:xfrm flipH="1">
            <a:off x="8543925" y="3860801"/>
            <a:ext cx="0" cy="360363"/>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97"/>
                                        </p:tgtEl>
                                        <p:attrNameLst>
                                          <p:attrName>style.visibility</p:attrName>
                                        </p:attrNameLst>
                                      </p:cBhvr>
                                      <p:to>
                                        <p:strVal val="visible"/>
                                      </p:to>
                                    </p:set>
                                    <p:anim calcmode="lin" valueType="num">
                                      <p:cBhvr additive="base">
                                        <p:cTn id="7" dur="500" fill="hold"/>
                                        <p:tgtEl>
                                          <p:spTgt spid="32797"/>
                                        </p:tgtEl>
                                        <p:attrNameLst>
                                          <p:attrName>ppt_x</p:attrName>
                                        </p:attrNameLst>
                                      </p:cBhvr>
                                      <p:tavLst>
                                        <p:tav tm="0">
                                          <p:val>
                                            <p:strVal val="#ppt_x"/>
                                          </p:val>
                                        </p:tav>
                                        <p:tav tm="100000">
                                          <p:val>
                                            <p:strVal val="#ppt_x"/>
                                          </p:val>
                                        </p:tav>
                                      </p:tavLst>
                                    </p:anim>
                                    <p:anim calcmode="lin" valueType="num">
                                      <p:cBhvr additive="base">
                                        <p:cTn id="8" dur="500" fill="hold"/>
                                        <p:tgtEl>
                                          <p:spTgt spid="3279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786"/>
                                        </p:tgtEl>
                                        <p:attrNameLst>
                                          <p:attrName>style.visibility</p:attrName>
                                        </p:attrNameLst>
                                      </p:cBhvr>
                                      <p:to>
                                        <p:strVal val="visible"/>
                                      </p:to>
                                    </p:set>
                                    <p:anim calcmode="lin" valueType="num">
                                      <p:cBhvr additive="base">
                                        <p:cTn id="11" dur="500" fill="hold"/>
                                        <p:tgtEl>
                                          <p:spTgt spid="32786"/>
                                        </p:tgtEl>
                                        <p:attrNameLst>
                                          <p:attrName>ppt_x</p:attrName>
                                        </p:attrNameLst>
                                      </p:cBhvr>
                                      <p:tavLst>
                                        <p:tav tm="0">
                                          <p:val>
                                            <p:strVal val="#ppt_x"/>
                                          </p:val>
                                        </p:tav>
                                        <p:tav tm="100000">
                                          <p:val>
                                            <p:strVal val="#ppt_x"/>
                                          </p:val>
                                        </p:tav>
                                      </p:tavLst>
                                    </p:anim>
                                    <p:anim calcmode="lin" valueType="num">
                                      <p:cBhvr additive="base">
                                        <p:cTn id="12" dur="500" fill="hold"/>
                                        <p:tgtEl>
                                          <p:spTgt spid="3278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2800"/>
                                        </p:tgtEl>
                                        <p:attrNameLst>
                                          <p:attrName>style.visibility</p:attrName>
                                        </p:attrNameLst>
                                      </p:cBhvr>
                                      <p:to>
                                        <p:strVal val="visible"/>
                                      </p:to>
                                    </p:set>
                                    <p:anim calcmode="lin" valueType="num">
                                      <p:cBhvr additive="base">
                                        <p:cTn id="15" dur="1000" fill="hold"/>
                                        <p:tgtEl>
                                          <p:spTgt spid="32800"/>
                                        </p:tgtEl>
                                        <p:attrNameLst>
                                          <p:attrName>ppt_x</p:attrName>
                                        </p:attrNameLst>
                                      </p:cBhvr>
                                      <p:tavLst>
                                        <p:tav tm="0">
                                          <p:val>
                                            <p:strVal val="#ppt_x"/>
                                          </p:val>
                                        </p:tav>
                                        <p:tav tm="100000">
                                          <p:val>
                                            <p:strVal val="#ppt_x"/>
                                          </p:val>
                                        </p:tav>
                                      </p:tavLst>
                                    </p:anim>
                                    <p:anim calcmode="lin" valueType="num">
                                      <p:cBhvr additive="base">
                                        <p:cTn id="16" dur="1000" fill="hold"/>
                                        <p:tgtEl>
                                          <p:spTgt spid="3280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2798"/>
                                        </p:tgtEl>
                                        <p:attrNameLst>
                                          <p:attrName>style.visibility</p:attrName>
                                        </p:attrNameLst>
                                      </p:cBhvr>
                                      <p:to>
                                        <p:strVal val="visible"/>
                                      </p:to>
                                    </p:set>
                                    <p:anim calcmode="lin" valueType="num">
                                      <p:cBhvr additive="base">
                                        <p:cTn id="19" dur="500" fill="hold"/>
                                        <p:tgtEl>
                                          <p:spTgt spid="32798"/>
                                        </p:tgtEl>
                                        <p:attrNameLst>
                                          <p:attrName>ppt_x</p:attrName>
                                        </p:attrNameLst>
                                      </p:cBhvr>
                                      <p:tavLst>
                                        <p:tav tm="0">
                                          <p:val>
                                            <p:strVal val="#ppt_x"/>
                                          </p:val>
                                        </p:tav>
                                        <p:tav tm="100000">
                                          <p:val>
                                            <p:strVal val="#ppt_x"/>
                                          </p:val>
                                        </p:tav>
                                      </p:tavLst>
                                    </p:anim>
                                    <p:anim calcmode="lin" valueType="num">
                                      <p:cBhvr additive="base">
                                        <p:cTn id="20" dur="500" fill="hold"/>
                                        <p:tgtEl>
                                          <p:spTgt spid="327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6" grpId="0"/>
      <p:bldP spid="32787" grpId="0"/>
      <p:bldP spid="32789" grpId="0"/>
      <p:bldP spid="32790" grpId="0"/>
      <p:bldP spid="3279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2DB3D10-F505-C80F-0FCE-F31CACA86528}"/>
              </a:ext>
            </a:extLst>
          </p:cNvPr>
          <p:cNvPicPr>
            <a:picLocks noChangeAspect="1"/>
          </p:cNvPicPr>
          <p:nvPr/>
        </p:nvPicPr>
        <p:blipFill>
          <a:blip r:embed="rId2"/>
          <a:stretch>
            <a:fillRect/>
          </a:stretch>
        </p:blipFill>
        <p:spPr>
          <a:xfrm>
            <a:off x="252412" y="1123950"/>
            <a:ext cx="10201275" cy="1466850"/>
          </a:xfrm>
          <a:prstGeom prst="rect">
            <a:avLst/>
          </a:prstGeom>
        </p:spPr>
      </p:pic>
      <p:pic>
        <p:nvPicPr>
          <p:cNvPr id="5" name="Image 4">
            <a:extLst>
              <a:ext uri="{FF2B5EF4-FFF2-40B4-BE49-F238E27FC236}">
                <a16:creationId xmlns:a16="http://schemas.microsoft.com/office/drawing/2014/main" id="{10B7175F-FC94-0738-4940-15EE2E964D7B}"/>
              </a:ext>
            </a:extLst>
          </p:cNvPr>
          <p:cNvPicPr>
            <a:picLocks noChangeAspect="1"/>
          </p:cNvPicPr>
          <p:nvPr/>
        </p:nvPicPr>
        <p:blipFill>
          <a:blip r:embed="rId3"/>
          <a:stretch>
            <a:fillRect/>
          </a:stretch>
        </p:blipFill>
        <p:spPr>
          <a:xfrm>
            <a:off x="542925" y="3471863"/>
            <a:ext cx="10687050" cy="1590675"/>
          </a:xfrm>
          <a:prstGeom prst="rect">
            <a:avLst/>
          </a:prstGeom>
        </p:spPr>
      </p:pic>
    </p:spTree>
    <p:extLst>
      <p:ext uri="{BB962C8B-B14F-4D97-AF65-F5344CB8AC3E}">
        <p14:creationId xmlns:p14="http://schemas.microsoft.com/office/powerpoint/2010/main" val="344958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D0CAD150-273C-0152-26C9-6F24A7E84C6B}"/>
              </a:ext>
            </a:extLst>
          </p:cNvPr>
          <p:cNvSpPr txBox="1">
            <a:spLocks noChangeArrowheads="1"/>
          </p:cNvSpPr>
          <p:nvPr/>
        </p:nvSpPr>
        <p:spPr bwMode="auto">
          <a:xfrm>
            <a:off x="1981200" y="438151"/>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buClr>
                <a:srgbClr val="000000"/>
              </a:buClr>
              <a:buFont typeface="Times New Roman" panose="02020603050405020304" pitchFamily="18" charset="0"/>
              <a:buNone/>
            </a:pPr>
            <a:r>
              <a:rPr lang="fr-FR" altLang="fr-FR" sz="3600" dirty="0">
                <a:solidFill>
                  <a:srgbClr val="0070C0"/>
                </a:solidFill>
                <a:ea typeface="Arial Unicode MS" panose="020B0604020202020204" pitchFamily="34" charset="-128"/>
                <a:cs typeface="Arial Unicode MS" panose="020B0604020202020204" pitchFamily="34" charset="-128"/>
              </a:rPr>
              <a:t>Le modèle toxicologique</a:t>
            </a:r>
          </a:p>
        </p:txBody>
      </p:sp>
      <p:sp>
        <p:nvSpPr>
          <p:cNvPr id="3075" name="Text Box 3">
            <a:extLst>
              <a:ext uri="{FF2B5EF4-FFF2-40B4-BE49-F238E27FC236}">
                <a16:creationId xmlns:a16="http://schemas.microsoft.com/office/drawing/2014/main" id="{6400FECD-C181-8D19-48D5-52ECC52C4C08}"/>
              </a:ext>
            </a:extLst>
          </p:cNvPr>
          <p:cNvSpPr txBox="1">
            <a:spLocks noChangeArrowheads="1"/>
          </p:cNvSpPr>
          <p:nvPr/>
        </p:nvSpPr>
        <p:spPr bwMode="auto">
          <a:xfrm>
            <a:off x="1159497" y="1844676"/>
            <a:ext cx="10237509"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334963" indent="-334963" defTabSz="449263" eaLnBrk="0" hangingPunct="0">
              <a:tabLst>
                <a:tab pos="904875" algn="l"/>
                <a:tab pos="1819275" algn="l"/>
                <a:tab pos="2733675" algn="l"/>
                <a:tab pos="3648075" algn="l"/>
                <a:tab pos="4562475" algn="l"/>
                <a:tab pos="5476875" algn="l"/>
                <a:tab pos="6391275" algn="l"/>
                <a:tab pos="7305675" algn="l"/>
                <a:tab pos="8220075" algn="l"/>
                <a:tab pos="9134475" algn="l"/>
                <a:tab pos="10048875" algn="l"/>
              </a:tabLst>
              <a:defRPr>
                <a:solidFill>
                  <a:schemeClr val="tx1"/>
                </a:solidFill>
                <a:latin typeface="Arial" panose="020B0604020202020204" pitchFamily="34" charset="0"/>
              </a:defRPr>
            </a:lvl1pPr>
            <a:lvl2pPr marL="742950" indent="-285750" defTabSz="449263" eaLnBrk="0" hangingPunct="0">
              <a:tabLst>
                <a:tab pos="904875" algn="l"/>
                <a:tab pos="1819275" algn="l"/>
                <a:tab pos="2733675" algn="l"/>
                <a:tab pos="3648075" algn="l"/>
                <a:tab pos="4562475" algn="l"/>
                <a:tab pos="5476875" algn="l"/>
                <a:tab pos="6391275" algn="l"/>
                <a:tab pos="7305675" algn="l"/>
                <a:tab pos="8220075" algn="l"/>
                <a:tab pos="9134475" algn="l"/>
                <a:tab pos="10048875" algn="l"/>
              </a:tabLst>
              <a:defRPr>
                <a:solidFill>
                  <a:schemeClr val="tx1"/>
                </a:solidFill>
                <a:latin typeface="Arial" panose="020B0604020202020204" pitchFamily="34" charset="0"/>
              </a:defRPr>
            </a:lvl2pPr>
            <a:lvl3pPr marL="1143000" indent="-228600" defTabSz="449263" eaLnBrk="0" hangingPunct="0">
              <a:tabLst>
                <a:tab pos="904875" algn="l"/>
                <a:tab pos="1819275" algn="l"/>
                <a:tab pos="2733675" algn="l"/>
                <a:tab pos="3648075" algn="l"/>
                <a:tab pos="4562475" algn="l"/>
                <a:tab pos="5476875" algn="l"/>
                <a:tab pos="6391275" algn="l"/>
                <a:tab pos="7305675" algn="l"/>
                <a:tab pos="8220075" algn="l"/>
                <a:tab pos="9134475" algn="l"/>
                <a:tab pos="10048875" algn="l"/>
              </a:tabLst>
              <a:defRPr>
                <a:solidFill>
                  <a:schemeClr val="tx1"/>
                </a:solidFill>
                <a:latin typeface="Arial" panose="020B0604020202020204" pitchFamily="34" charset="0"/>
              </a:defRPr>
            </a:lvl3pPr>
            <a:lvl4pPr marL="1600200" indent="-228600" defTabSz="449263" eaLnBrk="0" hangingPunct="0">
              <a:tabLst>
                <a:tab pos="904875" algn="l"/>
                <a:tab pos="1819275" algn="l"/>
                <a:tab pos="2733675" algn="l"/>
                <a:tab pos="3648075" algn="l"/>
                <a:tab pos="4562475" algn="l"/>
                <a:tab pos="5476875" algn="l"/>
                <a:tab pos="6391275" algn="l"/>
                <a:tab pos="7305675" algn="l"/>
                <a:tab pos="8220075" algn="l"/>
                <a:tab pos="9134475" algn="l"/>
                <a:tab pos="10048875" algn="l"/>
              </a:tabLst>
              <a:defRPr>
                <a:solidFill>
                  <a:schemeClr val="tx1"/>
                </a:solidFill>
                <a:latin typeface="Arial" panose="020B0604020202020204" pitchFamily="34" charset="0"/>
              </a:defRPr>
            </a:lvl4pPr>
            <a:lvl5pPr marL="2057400" indent="-228600" defTabSz="449263" eaLnBrk="0" hangingPunct="0">
              <a:tabLst>
                <a:tab pos="904875" algn="l"/>
                <a:tab pos="1819275" algn="l"/>
                <a:tab pos="2733675" algn="l"/>
                <a:tab pos="3648075" algn="l"/>
                <a:tab pos="4562475" algn="l"/>
                <a:tab pos="5476875" algn="l"/>
                <a:tab pos="6391275" algn="l"/>
                <a:tab pos="7305675" algn="l"/>
                <a:tab pos="8220075" algn="l"/>
                <a:tab pos="9134475" algn="l"/>
                <a:tab pos="10048875"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904875" algn="l"/>
                <a:tab pos="1819275" algn="l"/>
                <a:tab pos="2733675" algn="l"/>
                <a:tab pos="3648075" algn="l"/>
                <a:tab pos="4562475" algn="l"/>
                <a:tab pos="5476875" algn="l"/>
                <a:tab pos="6391275" algn="l"/>
                <a:tab pos="7305675" algn="l"/>
                <a:tab pos="8220075" algn="l"/>
                <a:tab pos="9134475" algn="l"/>
                <a:tab pos="10048875"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904875" algn="l"/>
                <a:tab pos="1819275" algn="l"/>
                <a:tab pos="2733675" algn="l"/>
                <a:tab pos="3648075" algn="l"/>
                <a:tab pos="4562475" algn="l"/>
                <a:tab pos="5476875" algn="l"/>
                <a:tab pos="6391275" algn="l"/>
                <a:tab pos="7305675" algn="l"/>
                <a:tab pos="8220075" algn="l"/>
                <a:tab pos="9134475" algn="l"/>
                <a:tab pos="10048875"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904875" algn="l"/>
                <a:tab pos="1819275" algn="l"/>
                <a:tab pos="2733675" algn="l"/>
                <a:tab pos="3648075" algn="l"/>
                <a:tab pos="4562475" algn="l"/>
                <a:tab pos="5476875" algn="l"/>
                <a:tab pos="6391275" algn="l"/>
                <a:tab pos="7305675" algn="l"/>
                <a:tab pos="8220075" algn="l"/>
                <a:tab pos="9134475" algn="l"/>
                <a:tab pos="10048875"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904875" algn="l"/>
                <a:tab pos="1819275" algn="l"/>
                <a:tab pos="2733675" algn="l"/>
                <a:tab pos="3648075" algn="l"/>
                <a:tab pos="4562475" algn="l"/>
                <a:tab pos="5476875" algn="l"/>
                <a:tab pos="6391275" algn="l"/>
                <a:tab pos="7305675" algn="l"/>
                <a:tab pos="8220075" algn="l"/>
                <a:tab pos="9134475" algn="l"/>
                <a:tab pos="10048875" algn="l"/>
              </a:tabLst>
              <a:defRPr>
                <a:solidFill>
                  <a:schemeClr val="tx1"/>
                </a:solidFill>
                <a:latin typeface="Arial" panose="020B0604020202020204" pitchFamily="34" charset="0"/>
              </a:defRPr>
            </a:lvl9pPr>
          </a:lstStyle>
          <a:p>
            <a:pPr eaLnBrk="1" hangingPunct="1">
              <a:lnSpc>
                <a:spcPct val="80000"/>
              </a:lnSpc>
              <a:spcBef>
                <a:spcPts val="700"/>
              </a:spcBef>
              <a:buClr>
                <a:srgbClr val="990033"/>
              </a:buClr>
              <a:buFont typeface="Wingdings" panose="05000000000000000000" pitchFamily="2" charset="2"/>
              <a:buChar char=""/>
            </a:pPr>
            <a:endParaRPr lang="fr-FR" altLang="fr-FR" sz="2400" dirty="0">
              <a:latin typeface="Tahoma" panose="020B0604030504040204" pitchFamily="34" charset="0"/>
              <a:ea typeface="Arial Unicode MS" panose="020B0604020202020204" pitchFamily="34" charset="-128"/>
              <a:cs typeface="Arial Unicode MS" panose="020B0604020202020204" pitchFamily="34" charset="-128"/>
            </a:endParaRPr>
          </a:p>
          <a:p>
            <a:pPr eaLnBrk="1" hangingPunct="1">
              <a:lnSpc>
                <a:spcPct val="80000"/>
              </a:lnSpc>
              <a:spcBef>
                <a:spcPts val="700"/>
              </a:spcBef>
              <a:buClr>
                <a:srgbClr val="990033"/>
              </a:buClr>
              <a:buFont typeface="Wingdings" panose="05000000000000000000" pitchFamily="2" charset="2"/>
              <a:buChar char=""/>
            </a:pPr>
            <a:r>
              <a:rPr lang="fr-FR" altLang="fr-FR" sz="2400" dirty="0">
                <a:latin typeface="Tahoma" panose="020B0604030504040204" pitchFamily="34" charset="0"/>
                <a:ea typeface="Arial Unicode MS" panose="020B0604020202020204" pitchFamily="34" charset="-128"/>
                <a:cs typeface="Arial Unicode MS" panose="020B0604020202020204" pitchFamily="34" charset="-128"/>
              </a:rPr>
              <a:t>Le repérage des risques  </a:t>
            </a:r>
          </a:p>
          <a:p>
            <a:pPr eaLnBrk="1" hangingPunct="1">
              <a:lnSpc>
                <a:spcPct val="80000"/>
              </a:lnSpc>
              <a:spcBef>
                <a:spcPts val="700"/>
              </a:spcBef>
              <a:buClr>
                <a:srgbClr val="990033"/>
              </a:buClr>
              <a:buFont typeface="Wingdings" panose="05000000000000000000" pitchFamily="2" charset="2"/>
              <a:buChar char=""/>
            </a:pPr>
            <a:r>
              <a:rPr lang="fr-FR" altLang="fr-FR" sz="2400" dirty="0">
                <a:latin typeface="Tahoma" panose="020B0604030504040204" pitchFamily="34" charset="0"/>
                <a:ea typeface="Arial Unicode MS" panose="020B0604020202020204" pitchFamily="34" charset="-128"/>
                <a:cs typeface="Arial Unicode MS" panose="020B0604020202020204" pitchFamily="34" charset="-128"/>
              </a:rPr>
              <a:t>La prescription de mesures de prévention et de protection	</a:t>
            </a:r>
          </a:p>
          <a:p>
            <a:pPr eaLnBrk="1" hangingPunct="1">
              <a:lnSpc>
                <a:spcPct val="80000"/>
              </a:lnSpc>
              <a:spcBef>
                <a:spcPts val="700"/>
              </a:spcBef>
              <a:buClr>
                <a:srgbClr val="990033"/>
              </a:buClr>
              <a:buFont typeface="Wingdings" panose="05000000000000000000" pitchFamily="2" charset="2"/>
              <a:buChar char=""/>
            </a:pPr>
            <a:r>
              <a:rPr lang="fr-FR" altLang="fr-FR" sz="2400" dirty="0">
                <a:latin typeface="Tahoma" panose="020B0604030504040204" pitchFamily="34" charset="0"/>
                <a:ea typeface="Arial Unicode MS" panose="020B0604020202020204" pitchFamily="34" charset="-128"/>
                <a:cs typeface="Arial Unicode MS" panose="020B0604020202020204" pitchFamily="34" charset="-128"/>
              </a:rPr>
              <a:t>Une structure connue d’interprétation (surcharge de travail)</a:t>
            </a:r>
          </a:p>
          <a:p>
            <a:pPr eaLnBrk="1" hangingPunct="1">
              <a:lnSpc>
                <a:spcPct val="80000"/>
              </a:lnSpc>
              <a:spcBef>
                <a:spcPts val="700"/>
              </a:spcBef>
              <a:buClr>
                <a:srgbClr val="990033"/>
              </a:buClr>
              <a:buFont typeface="Wingdings" panose="05000000000000000000" pitchFamily="2" charset="2"/>
              <a:buChar char=""/>
            </a:pPr>
            <a:r>
              <a:rPr lang="fr-FR" altLang="fr-FR" sz="2400" dirty="0">
                <a:latin typeface="Tahoma" panose="020B0604030504040204" pitchFamily="34" charset="0"/>
                <a:ea typeface="Arial Unicode MS" panose="020B0604020202020204" pitchFamily="34" charset="-128"/>
                <a:cs typeface="Arial Unicode MS" panose="020B0604020202020204" pitchFamily="34" charset="-128"/>
              </a:rPr>
              <a:t>Un germe, une maladie, un vaccin! (Louis Pasteur)</a:t>
            </a:r>
          </a:p>
        </p:txBody>
      </p:sp>
      <p:sp>
        <p:nvSpPr>
          <p:cNvPr id="3076" name="Text Box 2">
            <a:extLst>
              <a:ext uri="{FF2B5EF4-FFF2-40B4-BE49-F238E27FC236}">
                <a16:creationId xmlns:a16="http://schemas.microsoft.com/office/drawing/2014/main" id="{27A4ECA5-970E-F40C-FED8-86AE3AE69BDA}"/>
              </a:ext>
            </a:extLst>
          </p:cNvPr>
          <p:cNvSpPr txBox="1">
            <a:spLocks noChangeArrowheads="1"/>
          </p:cNvSpPr>
          <p:nvPr/>
        </p:nvSpPr>
        <p:spPr bwMode="auto">
          <a:xfrm>
            <a:off x="1919288" y="4797426"/>
            <a:ext cx="8229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defRPr>
            </a:lvl9pPr>
          </a:lstStyle>
          <a:p>
            <a:pPr algn="ctr" eaLnBrk="1" hangingPunct="1">
              <a:buClr>
                <a:srgbClr val="000000"/>
              </a:buClr>
              <a:buFont typeface="Times New Roman" panose="02020603050405020304" pitchFamily="18" charset="0"/>
              <a:buNone/>
            </a:pPr>
            <a:r>
              <a:rPr lang="fr-FR" altLang="fr-FR" sz="3600" dirty="0">
                <a:solidFill>
                  <a:srgbClr val="0070C0"/>
                </a:solidFill>
                <a:ea typeface="Arial Unicode MS" panose="020B0604020202020204" pitchFamily="34" charset="-128"/>
                <a:cs typeface="Arial Unicode MS" panose="020B0604020202020204" pitchFamily="34" charset="-128"/>
              </a:rPr>
              <a:t>Bio-physico-chimique</a:t>
            </a:r>
          </a:p>
        </p:txBody>
      </p:sp>
    </p:spTree>
  </p:cSld>
  <p:clrMapOvr>
    <a:masterClrMapping/>
  </p:clrMapOvr>
  <p:transition spd="slow">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FE9DC14A-8B71-73E7-4FD9-910ABBDE7D87}"/>
              </a:ext>
            </a:extLst>
          </p:cNvPr>
          <p:cNvPicPr>
            <a:picLocks noChangeAspect="1"/>
          </p:cNvPicPr>
          <p:nvPr/>
        </p:nvPicPr>
        <p:blipFill>
          <a:blip r:embed="rId2"/>
          <a:stretch>
            <a:fillRect/>
          </a:stretch>
        </p:blipFill>
        <p:spPr>
          <a:xfrm>
            <a:off x="1334394" y="1503989"/>
            <a:ext cx="4533746" cy="4488409"/>
          </a:xfrm>
          <a:prstGeom prst="rect">
            <a:avLst/>
          </a:prstGeom>
        </p:spPr>
      </p:pic>
      <p:pic>
        <p:nvPicPr>
          <p:cNvPr id="3" name="Image 2">
            <a:extLst>
              <a:ext uri="{FF2B5EF4-FFF2-40B4-BE49-F238E27FC236}">
                <a16:creationId xmlns:a16="http://schemas.microsoft.com/office/drawing/2014/main" id="{6AA65453-5D22-C171-A134-C16E97B160CE}"/>
              </a:ext>
            </a:extLst>
          </p:cNvPr>
          <p:cNvPicPr>
            <a:picLocks noChangeAspect="1"/>
          </p:cNvPicPr>
          <p:nvPr/>
        </p:nvPicPr>
        <p:blipFill>
          <a:blip r:embed="rId3"/>
          <a:stretch>
            <a:fillRect/>
          </a:stretch>
        </p:blipFill>
        <p:spPr>
          <a:xfrm>
            <a:off x="6497172" y="643467"/>
            <a:ext cx="4644979" cy="3785658"/>
          </a:xfrm>
          <a:prstGeom prst="rect">
            <a:avLst/>
          </a:prstGeom>
        </p:spPr>
      </p:pic>
      <p:pic>
        <p:nvPicPr>
          <p:cNvPr id="5" name="Image 4">
            <a:extLst>
              <a:ext uri="{FF2B5EF4-FFF2-40B4-BE49-F238E27FC236}">
                <a16:creationId xmlns:a16="http://schemas.microsoft.com/office/drawing/2014/main" id="{F5273E5E-593A-7CC7-63CE-20979BCA6798}"/>
              </a:ext>
            </a:extLst>
          </p:cNvPr>
          <p:cNvPicPr>
            <a:picLocks noChangeAspect="1"/>
          </p:cNvPicPr>
          <p:nvPr/>
        </p:nvPicPr>
        <p:blipFill>
          <a:blip r:embed="rId4"/>
          <a:stretch>
            <a:fillRect/>
          </a:stretch>
        </p:blipFill>
        <p:spPr>
          <a:xfrm>
            <a:off x="7133967" y="2809287"/>
            <a:ext cx="4008184" cy="3266338"/>
          </a:xfrm>
          <a:prstGeom prst="rect">
            <a:avLst/>
          </a:prstGeom>
        </p:spPr>
      </p:pic>
      <p:sp>
        <p:nvSpPr>
          <p:cNvPr id="4" name="ZoneTexte 3">
            <a:extLst>
              <a:ext uri="{FF2B5EF4-FFF2-40B4-BE49-F238E27FC236}">
                <a16:creationId xmlns:a16="http://schemas.microsoft.com/office/drawing/2014/main" id="{6AAA445C-1599-87D4-50C6-B00B603FA01B}"/>
              </a:ext>
            </a:extLst>
          </p:cNvPr>
          <p:cNvSpPr txBox="1"/>
          <p:nvPr/>
        </p:nvSpPr>
        <p:spPr>
          <a:xfrm>
            <a:off x="559684" y="630136"/>
            <a:ext cx="6393097" cy="523220"/>
          </a:xfrm>
          <a:prstGeom prst="rect">
            <a:avLst/>
          </a:prstGeom>
          <a:noFill/>
        </p:spPr>
        <p:txBody>
          <a:bodyPr wrap="none" rtlCol="0">
            <a:spAutoFit/>
          </a:bodyPr>
          <a:lstStyle/>
          <a:p>
            <a:r>
              <a:rPr lang="fr-FR" sz="2800" b="1" dirty="0">
                <a:solidFill>
                  <a:srgbClr val="0070C0"/>
                </a:solidFill>
              </a:rPr>
              <a:t>Les perspectives de transformation</a:t>
            </a:r>
          </a:p>
        </p:txBody>
      </p:sp>
    </p:spTree>
    <p:extLst>
      <p:ext uri="{BB962C8B-B14F-4D97-AF65-F5344CB8AC3E}">
        <p14:creationId xmlns:p14="http://schemas.microsoft.com/office/powerpoint/2010/main" val="316612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8825884-9818-77D9-8A8A-768989F1CFEA}"/>
              </a:ext>
            </a:extLst>
          </p:cNvPr>
          <p:cNvSpPr txBox="1"/>
          <p:nvPr/>
        </p:nvSpPr>
        <p:spPr>
          <a:xfrm>
            <a:off x="1367161" y="1386683"/>
            <a:ext cx="9259410" cy="3785652"/>
          </a:xfrm>
          <a:prstGeom prst="rect">
            <a:avLst/>
          </a:prstGeom>
          <a:noFill/>
        </p:spPr>
        <p:txBody>
          <a:bodyPr wrap="square" rtlCol="0">
            <a:spAutoFit/>
          </a:bodyPr>
          <a:lstStyle/>
          <a:p>
            <a:pPr algn="just"/>
            <a:r>
              <a:rPr lang="fr-FR" sz="2400" i="1" dirty="0"/>
              <a:t>« La souffrance n’est pas uniquement définie par la douleur physique, ni même la douleur mentale</a:t>
            </a:r>
            <a:r>
              <a:rPr lang="fr-FR" sz="2400" b="1" i="1" dirty="0"/>
              <a:t>, mais par la diminution, voire la destruction de la capacité d’agir</a:t>
            </a:r>
            <a:r>
              <a:rPr lang="fr-FR" sz="2400" i="1" dirty="0"/>
              <a:t>, du pouvoir-faire, ressenties comme une atteinte à l’intégrité de soi » </a:t>
            </a:r>
          </a:p>
          <a:p>
            <a:pPr algn="just"/>
            <a:endParaRPr lang="fr-FR" sz="2400" dirty="0"/>
          </a:p>
          <a:p>
            <a:pPr algn="just"/>
            <a:r>
              <a:rPr lang="fr-FR" sz="2400" dirty="0"/>
              <a:t>Les signes de cette amputation du pouvoir d’agir se manifestent dans quatre registres </a:t>
            </a:r>
            <a:r>
              <a:rPr lang="fr-FR" sz="2400" b="1" i="1" dirty="0"/>
              <a:t>« pouvoir-dire, pouvoir-faire, pouvoir se raconter, pouvoir s’estimer soi-même »</a:t>
            </a:r>
          </a:p>
          <a:p>
            <a:pPr algn="just"/>
            <a:endParaRPr lang="fr-FR" sz="2400" dirty="0"/>
          </a:p>
          <a:p>
            <a:pPr algn="just"/>
            <a:r>
              <a:rPr lang="fr-FR" sz="2400" dirty="0"/>
              <a:t>Paul RICOEUR « La souffrance n’est pas la douleur »</a:t>
            </a:r>
          </a:p>
        </p:txBody>
      </p:sp>
    </p:spTree>
    <p:extLst>
      <p:ext uri="{BB962C8B-B14F-4D97-AF65-F5344CB8AC3E}">
        <p14:creationId xmlns:p14="http://schemas.microsoft.com/office/powerpoint/2010/main" val="1832308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Espace réservé du numéro de diapositive 3"/>
          <p:cNvSpPr>
            <a:spLocks noGrp="1"/>
          </p:cNvSpPr>
          <p:nvPr>
            <p:ph type="sldNum" sz="quarter" idx="12"/>
          </p:nvPr>
        </p:nvSpPr>
        <p:spPr/>
        <p:txBody>
          <a:bodyP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defRPr>
            </a:lvl9pPr>
          </a:lstStyle>
          <a:p>
            <a:pPr eaLnBrk="1" hangingPunct="1"/>
            <a:fld id="{F573EEF5-E5C4-4D9C-BDB8-59B520E28944}" type="slidenum">
              <a:rPr lang="fr-FR" altLang="fr-FR" sz="1200">
                <a:solidFill>
                  <a:srgbClr val="898989"/>
                </a:solidFill>
                <a:latin typeface="Arial" panose="020B0604020202020204" pitchFamily="34" charset="0"/>
              </a:rPr>
              <a:pPr eaLnBrk="1" hangingPunct="1"/>
              <a:t>7</a:t>
            </a:fld>
            <a:endParaRPr lang="fr-FR" altLang="fr-FR" sz="1200">
              <a:solidFill>
                <a:srgbClr val="898989"/>
              </a:solidFill>
              <a:latin typeface="Arial" panose="020B0604020202020204" pitchFamily="34" charset="0"/>
            </a:endParaRPr>
          </a:p>
        </p:txBody>
      </p:sp>
      <p:sp>
        <p:nvSpPr>
          <p:cNvPr id="76803" name="Rectangle 2"/>
          <p:cNvSpPr>
            <a:spLocks noGrp="1" noChangeArrowheads="1"/>
          </p:cNvSpPr>
          <p:nvPr>
            <p:ph type="ctrTitle" idx="4294967295"/>
          </p:nvPr>
        </p:nvSpPr>
        <p:spPr>
          <a:xfrm>
            <a:off x="2895600" y="476251"/>
            <a:ext cx="7772400" cy="720725"/>
          </a:xfrm>
        </p:spPr>
        <p:txBody>
          <a:bodyPr/>
          <a:lstStyle/>
          <a:p>
            <a:pPr eaLnBrk="1" hangingPunct="1"/>
            <a:r>
              <a:rPr lang="fr-FR" altLang="fr-FR" sz="4000">
                <a:solidFill>
                  <a:srgbClr val="0033CC"/>
                </a:solidFill>
                <a:cs typeface="Arial" panose="020B0604020202020204" pitchFamily="34" charset="0"/>
              </a:rPr>
              <a:t>Modèle de Karasek</a:t>
            </a:r>
          </a:p>
        </p:txBody>
      </p:sp>
      <p:pic>
        <p:nvPicPr>
          <p:cNvPr id="76804"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1" y="1665288"/>
            <a:ext cx="8569325" cy="4470400"/>
          </a:xfrm>
          <a:noFill/>
        </p:spPr>
      </p:pic>
    </p:spTree>
    <p:extLst>
      <p:ext uri="{BB962C8B-B14F-4D97-AF65-F5344CB8AC3E}">
        <p14:creationId xmlns:p14="http://schemas.microsoft.com/office/powerpoint/2010/main" val="36490326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Espace réservé du numéro de diapositive 2"/>
          <p:cNvSpPr>
            <a:spLocks noGrp="1"/>
          </p:cNvSpPr>
          <p:nvPr>
            <p:ph type="sldNum" sz="quarter" idx="12"/>
          </p:nvPr>
        </p:nvSpPr>
        <p:spPr/>
        <p:txBody>
          <a:bodyP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defRPr>
            </a:lvl9pPr>
          </a:lstStyle>
          <a:p>
            <a:pPr eaLnBrk="1" hangingPunct="1"/>
            <a:fld id="{B4F21CB7-3A63-4CC3-BEE6-E176D7FEE18F}" type="slidenum">
              <a:rPr lang="fr-FR" altLang="fr-FR" sz="1200">
                <a:solidFill>
                  <a:srgbClr val="898989"/>
                </a:solidFill>
                <a:latin typeface="Arial" panose="020B0604020202020204" pitchFamily="34" charset="0"/>
              </a:rPr>
              <a:pPr eaLnBrk="1" hangingPunct="1"/>
              <a:t>8</a:t>
            </a:fld>
            <a:endParaRPr lang="fr-FR" altLang="fr-FR" sz="1200">
              <a:solidFill>
                <a:srgbClr val="898989"/>
              </a:solidFill>
              <a:latin typeface="Arial" panose="020B0604020202020204" pitchFamily="34" charset="0"/>
            </a:endParaRPr>
          </a:p>
        </p:txBody>
      </p:sp>
      <p:sp>
        <p:nvSpPr>
          <p:cNvPr id="77827" name="Rectangle 2"/>
          <p:cNvSpPr>
            <a:spLocks noGrp="1" noChangeArrowheads="1"/>
          </p:cNvSpPr>
          <p:nvPr>
            <p:ph type="subTitle" idx="4294967295"/>
          </p:nvPr>
        </p:nvSpPr>
        <p:spPr>
          <a:xfrm>
            <a:off x="1919288" y="333376"/>
            <a:ext cx="8748712" cy="6524625"/>
          </a:xfrm>
        </p:spPr>
        <p:txBody>
          <a:bodyPr vert="horz" lIns="90000" tIns="46800" rIns="90000" bIns="46800" rtlCol="0">
            <a:normAutofit/>
          </a:bodyPr>
          <a:lstStyle/>
          <a:p>
            <a:pPr marL="0" indent="0" algn="ctr" defTabSz="449263">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fr-FR" altLang="fr-FR">
                <a:solidFill>
                  <a:srgbClr val="008000"/>
                </a:solidFill>
              </a:rPr>
              <a:t>L’autonomie chez Karasek</a:t>
            </a:r>
          </a:p>
          <a:p>
            <a:pPr marL="0" indent="0" defTabSz="449263">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endParaRPr lang="fr-FR" altLang="fr-FR">
              <a:solidFill>
                <a:srgbClr val="990033"/>
              </a:solidFill>
            </a:endParaRPr>
          </a:p>
          <a:p>
            <a:pPr marL="0" indent="0" defTabSz="449263">
              <a:spcBef>
                <a:spcPts val="600"/>
              </a:spcBef>
              <a:buClr>
                <a:srgbClr val="990033"/>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fr-FR" altLang="fr-FR">
                <a:solidFill>
                  <a:srgbClr val="0033CC"/>
                </a:solidFill>
              </a:rPr>
              <a:t> </a:t>
            </a:r>
            <a:r>
              <a:rPr lang="fr-FR" altLang="fr-FR" sz="2400">
                <a:solidFill>
                  <a:srgbClr val="990033"/>
                </a:solidFill>
              </a:rPr>
              <a:t>dans mon travail, je dois apprendre des choses nouvelles</a:t>
            </a:r>
          </a:p>
          <a:p>
            <a:pPr marL="0" indent="0" defTabSz="449263">
              <a:spcBef>
                <a:spcPts val="600"/>
              </a:spcBef>
              <a:buClr>
                <a:srgbClr val="990033"/>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fr-FR" altLang="fr-FR" sz="2400">
                <a:solidFill>
                  <a:srgbClr val="990033"/>
                </a:solidFill>
              </a:rPr>
              <a:t> dans mon travail, j'effectue des tâches répétitives</a:t>
            </a:r>
          </a:p>
          <a:p>
            <a:pPr marL="0" indent="0" defTabSz="449263">
              <a:spcBef>
                <a:spcPts val="600"/>
              </a:spcBef>
              <a:buClr>
                <a:srgbClr val="990033"/>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fr-FR" altLang="fr-FR" sz="2400">
                <a:solidFill>
                  <a:srgbClr val="990033"/>
                </a:solidFill>
              </a:rPr>
              <a:t> mon travail me demande d'être créatif</a:t>
            </a:r>
          </a:p>
          <a:p>
            <a:pPr marL="0" indent="0" defTabSz="449263">
              <a:spcBef>
                <a:spcPts val="600"/>
              </a:spcBef>
              <a:buClr>
                <a:srgbClr val="990033"/>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fr-FR" altLang="fr-FR" sz="2400">
                <a:solidFill>
                  <a:srgbClr val="990033"/>
                </a:solidFill>
              </a:rPr>
              <a:t> mon travail demande un haut niveau de compétence</a:t>
            </a:r>
          </a:p>
          <a:p>
            <a:pPr marL="0" indent="0" defTabSz="449263">
              <a:spcBef>
                <a:spcPts val="600"/>
              </a:spcBef>
              <a:buClr>
                <a:srgbClr val="990033"/>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fr-FR" altLang="fr-FR" sz="2400">
                <a:solidFill>
                  <a:srgbClr val="990033"/>
                </a:solidFill>
              </a:rPr>
              <a:t> dans ma tâche, j'ai très peu de liberté pour décider comment</a:t>
            </a:r>
          </a:p>
          <a:p>
            <a:pPr marL="0" indent="0" defTabSz="449263">
              <a:spcBef>
                <a:spcPts val="600"/>
              </a:spcBef>
              <a:buClr>
                <a:srgbClr val="990033"/>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fr-FR" altLang="fr-FR" sz="2400">
                <a:solidFill>
                  <a:srgbClr val="990033"/>
                </a:solidFill>
              </a:rPr>
              <a:t>   je fais mon travail</a:t>
            </a:r>
          </a:p>
          <a:p>
            <a:pPr marL="0" indent="0" defTabSz="449263">
              <a:spcBef>
                <a:spcPts val="600"/>
              </a:spcBef>
              <a:buClr>
                <a:srgbClr val="990033"/>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fr-FR" altLang="fr-FR" sz="2400">
                <a:solidFill>
                  <a:srgbClr val="990033"/>
                </a:solidFill>
              </a:rPr>
              <a:t> dans mon travail, j'ai des activités variées</a:t>
            </a:r>
          </a:p>
          <a:p>
            <a:pPr marL="0" indent="0" defTabSz="449263">
              <a:spcBef>
                <a:spcPts val="600"/>
              </a:spcBef>
              <a:buClr>
                <a:srgbClr val="990033"/>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fr-FR" altLang="fr-FR" sz="2400">
                <a:solidFill>
                  <a:srgbClr val="990033"/>
                </a:solidFill>
              </a:rPr>
              <a:t> j’ai la possibilité d'influencer le déroulement mon travail</a:t>
            </a:r>
          </a:p>
          <a:p>
            <a:pPr marL="0" indent="0" defTabSz="449263">
              <a:spcBef>
                <a:spcPts val="600"/>
              </a:spcBef>
              <a:buClr>
                <a:srgbClr val="990033"/>
              </a:buCl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fr-FR" altLang="fr-FR" sz="2400">
                <a:solidFill>
                  <a:srgbClr val="990033"/>
                </a:solidFill>
              </a:rPr>
              <a:t> j'ai l'occasion de développer mes compétences </a:t>
            </a:r>
          </a:p>
          <a:p>
            <a:pPr marL="0" indent="0" defTabSz="449263">
              <a:spcBef>
                <a:spcPts val="600"/>
              </a:spcBef>
              <a:buClr>
                <a:srgbClr val="990033"/>
              </a:buClr>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fr-FR" altLang="fr-FR" sz="2400">
                <a:solidFill>
                  <a:srgbClr val="990033"/>
                </a:solidFill>
              </a:rPr>
              <a:t>  professionnelles</a:t>
            </a:r>
          </a:p>
        </p:txBody>
      </p:sp>
    </p:spTree>
    <p:extLst>
      <p:ext uri="{BB962C8B-B14F-4D97-AF65-F5344CB8AC3E}">
        <p14:creationId xmlns:p14="http://schemas.microsoft.com/office/powerpoint/2010/main" val="151774087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Espace réservé du numéro de diapositive 3"/>
          <p:cNvSpPr>
            <a:spLocks noGrp="1"/>
          </p:cNvSpPr>
          <p:nvPr>
            <p:ph type="sldNum" sz="quarter" idx="12"/>
          </p:nvPr>
        </p:nvSpPr>
        <p:spPr/>
        <p:txBody>
          <a:bodyP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eaLnBrk="0" fontAlgn="base" hangingPunct="0">
              <a:spcBef>
                <a:spcPct val="0"/>
              </a:spcBef>
              <a:spcAft>
                <a:spcPct val="0"/>
              </a:spcAft>
              <a:defRPr sz="1600">
                <a:solidFill>
                  <a:schemeClr val="tx1"/>
                </a:solidFill>
                <a:latin typeface="Comic Sans MS" panose="030F0702030302020204" pitchFamily="66" charset="0"/>
              </a:defRPr>
            </a:lvl9pPr>
          </a:lstStyle>
          <a:p>
            <a:pPr eaLnBrk="1" hangingPunct="1"/>
            <a:fld id="{7F975B5C-9622-456C-BFD9-C98589B4E58A}" type="slidenum">
              <a:rPr lang="fr-FR" altLang="fr-FR" sz="1200">
                <a:solidFill>
                  <a:srgbClr val="898989"/>
                </a:solidFill>
                <a:latin typeface="Arial" panose="020B0604020202020204" pitchFamily="34" charset="0"/>
              </a:rPr>
              <a:pPr eaLnBrk="1" hangingPunct="1"/>
              <a:t>9</a:t>
            </a:fld>
            <a:endParaRPr lang="fr-FR" altLang="fr-FR" sz="1200">
              <a:solidFill>
                <a:srgbClr val="898989"/>
              </a:solidFill>
              <a:latin typeface="Arial" panose="020B0604020202020204" pitchFamily="34" charset="0"/>
            </a:endParaRPr>
          </a:p>
        </p:txBody>
      </p:sp>
      <p:sp>
        <p:nvSpPr>
          <p:cNvPr id="78851" name="Rectangle 2"/>
          <p:cNvSpPr>
            <a:spLocks noGrp="1" noChangeArrowheads="1"/>
          </p:cNvSpPr>
          <p:nvPr>
            <p:ph type="ctrTitle" idx="4294967295"/>
          </p:nvPr>
        </p:nvSpPr>
        <p:spPr>
          <a:xfrm>
            <a:off x="2895600" y="476251"/>
            <a:ext cx="7772400" cy="720725"/>
          </a:xfrm>
        </p:spPr>
        <p:txBody>
          <a:bodyPr/>
          <a:lstStyle/>
          <a:p>
            <a:pPr eaLnBrk="1" hangingPunct="1"/>
            <a:r>
              <a:rPr lang="fr-FR" altLang="fr-FR" sz="4000">
                <a:solidFill>
                  <a:srgbClr val="0033CC"/>
                </a:solidFill>
                <a:cs typeface="Arial" panose="020B0604020202020204" pitchFamily="34" charset="0"/>
              </a:rPr>
              <a:t>Modèle de Karasek</a:t>
            </a:r>
          </a:p>
        </p:txBody>
      </p:sp>
      <p:pic>
        <p:nvPicPr>
          <p:cNvPr id="78852"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524001" y="1665288"/>
            <a:ext cx="8569325" cy="4470400"/>
          </a:xfrm>
          <a:noFill/>
        </p:spPr>
      </p:pic>
    </p:spTree>
    <p:extLst>
      <p:ext uri="{BB962C8B-B14F-4D97-AF65-F5344CB8AC3E}">
        <p14:creationId xmlns:p14="http://schemas.microsoft.com/office/powerpoint/2010/main" val="4096382481"/>
      </p:ext>
    </p:extLst>
  </p:cSld>
  <p:clrMapOvr>
    <a:masterClrMapping/>
  </p:clrMapOvr>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1066</Words>
  <Application>Microsoft Office PowerPoint</Application>
  <PresentationFormat>Grand écran</PresentationFormat>
  <Paragraphs>192</Paragraphs>
  <Slides>31</Slides>
  <Notes>11</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31</vt:i4>
      </vt:variant>
    </vt:vector>
  </HeadingPairs>
  <TitlesOfParts>
    <vt:vector size="40" baseType="lpstr">
      <vt:lpstr>Arial</vt:lpstr>
      <vt:lpstr>Arial Black</vt:lpstr>
      <vt:lpstr>Calibri</vt:lpstr>
      <vt:lpstr>Calibri Light</vt:lpstr>
      <vt:lpstr>Comic Sans MS</vt:lpstr>
      <vt:lpstr>Tahoma</vt:lpstr>
      <vt:lpstr>Times New Roman</vt:lpstr>
      <vt:lpstr>Wingdings</vt:lpstr>
      <vt:lpstr>Thème Office</vt:lpstr>
      <vt:lpstr>Itinéraire en Clinique médicale du travail</vt:lpstr>
      <vt:lpstr>Les années 80 : la mise en tension du travail</vt:lpstr>
      <vt:lpstr>Une double énigme</vt:lpstr>
      <vt:lpstr>Présentation PowerPoint</vt:lpstr>
      <vt:lpstr>Présentation PowerPoint</vt:lpstr>
      <vt:lpstr>Présentation PowerPoint</vt:lpstr>
      <vt:lpstr>Modèle de Karasek</vt:lpstr>
      <vt:lpstr>Présentation PowerPoint</vt:lpstr>
      <vt:lpstr>Modèle de Karasek</vt:lpstr>
      <vt:lpstr>Modèle de Karasek</vt:lpstr>
      <vt:lpstr>Une double énigme</vt:lpstr>
      <vt:lpstr>Physiologie de l’action et de la perception</vt:lpstr>
      <vt:lpstr>Présentation PowerPoint</vt:lpstr>
      <vt:lpstr>Présentation PowerPoint</vt:lpstr>
      <vt:lpstr>Présentation PowerPoint</vt:lpstr>
      <vt:lpstr>Présentation PowerPoint</vt:lpstr>
      <vt:lpstr>Marc JEANNEROD </vt:lpstr>
      <vt:lpstr>Présentation PowerPoint</vt:lpstr>
      <vt:lpstr>Présentation PowerPoint</vt:lpstr>
      <vt:lpstr>Présentation PowerPoint</vt:lpstr>
      <vt:lpstr>Une double énigme</vt:lpstr>
      <vt:lpstr>Présentation PowerPoint</vt:lpstr>
      <vt:lpstr>Dualisme corps / esprit</vt:lpstr>
      <vt:lpstr>Présentation PowerPoint</vt:lpstr>
      <vt:lpstr>Les pathologies du stress chronique sont inflammatoires</vt:lpstr>
      <vt:lpstr>Une double énigme</vt:lpstr>
      <vt:lpstr>Incidents violents dans une boutique de téléphonie</vt:lpstr>
      <vt:lpstr>Incidents violents dans une boutique de téléphonie</vt:lpstr>
      <vt:lpstr>Incidents violents dans une boutique de téléphonie</vt:lpstr>
      <vt:lpstr>Incidents violents dans une boutique de téléphonie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Christian Torres</dc:creator>
  <cp:lastModifiedBy>Christian Torres</cp:lastModifiedBy>
  <cp:revision>18</cp:revision>
  <dcterms:created xsi:type="dcterms:W3CDTF">2024-09-17T06:48:31Z</dcterms:created>
  <dcterms:modified xsi:type="dcterms:W3CDTF">2024-10-08T16:04:05Z</dcterms:modified>
</cp:coreProperties>
</file>