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77"/>
  </p:notesMasterIdLst>
  <p:handoutMasterIdLst>
    <p:handoutMasterId r:id="rId78"/>
  </p:handoutMasterIdLst>
  <p:sldIdLst>
    <p:sldId id="256" r:id="rId2"/>
    <p:sldId id="341" r:id="rId3"/>
    <p:sldId id="397" r:id="rId4"/>
    <p:sldId id="342" r:id="rId5"/>
    <p:sldId id="349" r:id="rId6"/>
    <p:sldId id="260" r:id="rId7"/>
    <p:sldId id="261" r:id="rId8"/>
    <p:sldId id="293" r:id="rId9"/>
    <p:sldId id="262" r:id="rId10"/>
    <p:sldId id="265" r:id="rId11"/>
    <p:sldId id="270" r:id="rId12"/>
    <p:sldId id="263" r:id="rId13"/>
    <p:sldId id="373" r:id="rId14"/>
    <p:sldId id="374" r:id="rId15"/>
    <p:sldId id="268" r:id="rId16"/>
    <p:sldId id="280" r:id="rId17"/>
    <p:sldId id="282" r:id="rId18"/>
    <p:sldId id="372" r:id="rId19"/>
    <p:sldId id="327" r:id="rId20"/>
    <p:sldId id="350" r:id="rId21"/>
    <p:sldId id="286" r:id="rId22"/>
    <p:sldId id="288" r:id="rId23"/>
    <p:sldId id="289" r:id="rId24"/>
    <p:sldId id="287" r:id="rId25"/>
    <p:sldId id="343" r:id="rId26"/>
    <p:sldId id="344" r:id="rId27"/>
    <p:sldId id="345" r:id="rId28"/>
    <p:sldId id="346" r:id="rId29"/>
    <p:sldId id="347" r:id="rId30"/>
    <p:sldId id="290" r:id="rId31"/>
    <p:sldId id="348" r:id="rId32"/>
    <p:sldId id="291" r:id="rId33"/>
    <p:sldId id="296" r:id="rId34"/>
    <p:sldId id="302" r:id="rId35"/>
    <p:sldId id="303" r:id="rId36"/>
    <p:sldId id="306" r:id="rId37"/>
    <p:sldId id="305" r:id="rId38"/>
    <p:sldId id="307" r:id="rId39"/>
    <p:sldId id="309" r:id="rId40"/>
    <p:sldId id="351" r:id="rId41"/>
    <p:sldId id="352" r:id="rId42"/>
    <p:sldId id="355" r:id="rId43"/>
    <p:sldId id="353" r:id="rId44"/>
    <p:sldId id="356" r:id="rId45"/>
    <p:sldId id="357" r:id="rId46"/>
    <p:sldId id="358" r:id="rId47"/>
    <p:sldId id="331" r:id="rId48"/>
    <p:sldId id="336" r:id="rId49"/>
    <p:sldId id="337" r:id="rId50"/>
    <p:sldId id="370" r:id="rId51"/>
    <p:sldId id="332" r:id="rId52"/>
    <p:sldId id="340" r:id="rId53"/>
    <p:sldId id="359" r:id="rId54"/>
    <p:sldId id="375" r:id="rId55"/>
    <p:sldId id="396" r:id="rId56"/>
    <p:sldId id="377" r:id="rId57"/>
    <p:sldId id="379" r:id="rId58"/>
    <p:sldId id="376" r:id="rId59"/>
    <p:sldId id="380" r:id="rId60"/>
    <p:sldId id="381" r:id="rId61"/>
    <p:sldId id="383" r:id="rId62"/>
    <p:sldId id="382" r:id="rId63"/>
    <p:sldId id="385" r:id="rId64"/>
    <p:sldId id="398" r:id="rId65"/>
    <p:sldId id="384" r:id="rId66"/>
    <p:sldId id="386" r:id="rId67"/>
    <p:sldId id="388" r:id="rId68"/>
    <p:sldId id="387" r:id="rId69"/>
    <p:sldId id="390" r:id="rId70"/>
    <p:sldId id="391" r:id="rId71"/>
    <p:sldId id="392" r:id="rId72"/>
    <p:sldId id="393" r:id="rId73"/>
    <p:sldId id="394" r:id="rId74"/>
    <p:sldId id="395" r:id="rId75"/>
    <p:sldId id="399" r:id="rId76"/>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54E9"/>
    <a:srgbClr val="2E6BA2"/>
    <a:srgbClr val="0D8910"/>
    <a:srgbClr val="12BE16"/>
    <a:srgbClr val="FE685C"/>
    <a:srgbClr val="FFA29B"/>
    <a:srgbClr val="FE42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144" autoAdjust="0"/>
  </p:normalViewPr>
  <p:slideViewPr>
    <p:cSldViewPr>
      <p:cViewPr varScale="1">
        <p:scale>
          <a:sx n="83" d="100"/>
          <a:sy n="83" d="100"/>
        </p:scale>
        <p:origin x="1848" y="9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5C7D452-EE3E-45B6-A036-1D11B20220C3}" type="datetimeFigureOut">
              <a:rPr lang="fr-FR" smtClean="0"/>
              <a:t>01/10/2024</a:t>
            </a:fld>
            <a:endParaRPr lang="fr-FR"/>
          </a:p>
        </p:txBody>
      </p:sp>
      <p:sp>
        <p:nvSpPr>
          <p:cNvPr id="4" name="Espace réservé du pied de page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13C1C67-2866-4036-8269-BDD77FC5B5E7}" type="slidenum">
              <a:rPr lang="fr-FR" smtClean="0"/>
              <a:t>‹N°›</a:t>
            </a:fld>
            <a:endParaRPr lang="fr-FR"/>
          </a:p>
        </p:txBody>
      </p:sp>
    </p:spTree>
    <p:extLst>
      <p:ext uri="{BB962C8B-B14F-4D97-AF65-F5344CB8AC3E}">
        <p14:creationId xmlns:p14="http://schemas.microsoft.com/office/powerpoint/2010/main" val="326736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EFFC2D9-0A68-4649-B503-79BFD6F746D3}" type="datetimeFigureOut">
              <a:rPr lang="fr-FR" smtClean="0"/>
              <a:t>01/10/2024</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E7D8A62-C969-4AEF-AD30-C3F61C32F7DF}" type="slidenum">
              <a:rPr lang="fr-FR" smtClean="0"/>
              <a:t>‹N°›</a:t>
            </a:fld>
            <a:endParaRPr lang="fr-FR"/>
          </a:p>
        </p:txBody>
      </p:sp>
    </p:spTree>
    <p:extLst>
      <p:ext uri="{BB962C8B-B14F-4D97-AF65-F5344CB8AC3E}">
        <p14:creationId xmlns:p14="http://schemas.microsoft.com/office/powerpoint/2010/main" val="3706378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fr.wikipedia.org/wiki/Hans_Christian_Gram"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fr.wikipedia.org/wiki/Paroi_bact%C3%A9rienne"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kern="1200" dirty="0" smtClean="0">
                <a:solidFill>
                  <a:schemeClr val="tx1"/>
                </a:solidFill>
                <a:effectLst/>
                <a:latin typeface="+mn-lt"/>
                <a:ea typeface="+mn-ea"/>
                <a:cs typeface="+mn-cs"/>
              </a:rPr>
              <a:t>La </a:t>
            </a:r>
            <a:r>
              <a:rPr lang="fr-FR" sz="1200" b="1" i="0" kern="1200" dirty="0" smtClean="0">
                <a:solidFill>
                  <a:schemeClr val="tx1"/>
                </a:solidFill>
                <a:effectLst/>
                <a:latin typeface="+mn-lt"/>
                <a:ea typeface="+mn-ea"/>
                <a:cs typeface="+mn-cs"/>
              </a:rPr>
              <a:t>coloration de Gram</a:t>
            </a:r>
            <a:r>
              <a:rPr lang="fr-FR" sz="1200" b="0" i="0" kern="1200" dirty="0" smtClean="0">
                <a:solidFill>
                  <a:schemeClr val="tx1"/>
                </a:solidFill>
                <a:effectLst/>
                <a:latin typeface="+mn-lt"/>
                <a:ea typeface="+mn-ea"/>
                <a:cs typeface="+mn-cs"/>
              </a:rPr>
              <a:t> doit son nom au bactériologiste danois </a:t>
            </a:r>
            <a:r>
              <a:rPr lang="fr-FR" sz="1200" b="0" i="0" u="none" strike="noStrike" kern="1200" dirty="0" smtClean="0">
                <a:solidFill>
                  <a:schemeClr val="tx1"/>
                </a:solidFill>
                <a:effectLst/>
                <a:latin typeface="+mn-lt"/>
                <a:ea typeface="+mn-ea"/>
                <a:cs typeface="+mn-cs"/>
                <a:hlinkClick r:id="rId3" tooltip="Hans Christian Gram"/>
              </a:rPr>
              <a:t>Hans Christian Gram</a:t>
            </a:r>
            <a:r>
              <a:rPr lang="fr-FR" sz="1200" b="0" i="0" kern="1200" dirty="0" smtClean="0">
                <a:solidFill>
                  <a:schemeClr val="tx1"/>
                </a:solidFill>
                <a:effectLst/>
                <a:latin typeface="+mn-lt"/>
                <a:ea typeface="+mn-ea"/>
                <a:cs typeface="+mn-cs"/>
              </a:rPr>
              <a:t> qui mit au point le protocole en 1884. C'est une coloration qui permet de mettre en évidence les propriétés de la </a:t>
            </a:r>
            <a:r>
              <a:rPr lang="fr-FR" sz="1200" b="0" i="0" u="none" strike="noStrike" kern="1200" dirty="0" smtClean="0">
                <a:solidFill>
                  <a:schemeClr val="tx1"/>
                </a:solidFill>
                <a:effectLst/>
                <a:latin typeface="+mn-lt"/>
                <a:ea typeface="+mn-ea"/>
                <a:cs typeface="+mn-cs"/>
                <a:hlinkClick r:id="rId4" tooltip="Paroi bactérienne"/>
              </a:rPr>
              <a:t>paroi bactérienne</a:t>
            </a:r>
            <a:r>
              <a:rPr lang="fr-FR" sz="1200" b="0" i="0" kern="1200" dirty="0" smtClean="0">
                <a:solidFill>
                  <a:schemeClr val="tx1"/>
                </a:solidFill>
                <a:effectLst/>
                <a:latin typeface="+mn-lt"/>
                <a:ea typeface="+mn-ea"/>
                <a:cs typeface="+mn-cs"/>
              </a:rPr>
              <a:t>, et d'utiliser ces propriétés pour distinguer et classifier les bactéries. Son avantage est de donner une information rapide, facile et bon marché sur les bactéries présentes dans un produit ou un milieu, tant sur le type que sur la forme. </a:t>
            </a:r>
            <a:endParaRPr lang="fr-FR" dirty="0"/>
          </a:p>
        </p:txBody>
      </p:sp>
      <p:sp>
        <p:nvSpPr>
          <p:cNvPr id="4" name="Espace réservé du numéro de diapositive 3"/>
          <p:cNvSpPr>
            <a:spLocks noGrp="1"/>
          </p:cNvSpPr>
          <p:nvPr>
            <p:ph type="sldNum" sz="quarter" idx="10"/>
          </p:nvPr>
        </p:nvSpPr>
        <p:spPr/>
        <p:txBody>
          <a:bodyPr/>
          <a:lstStyle/>
          <a:p>
            <a:fld id="{1E7D8A62-C969-4AEF-AD30-C3F61C32F7DF}" type="slidenum">
              <a:rPr lang="fr-FR" smtClean="0"/>
              <a:t>7</a:t>
            </a:fld>
            <a:endParaRPr lang="fr-FR"/>
          </a:p>
        </p:txBody>
      </p:sp>
    </p:spTree>
    <p:extLst>
      <p:ext uri="{BB962C8B-B14F-4D97-AF65-F5344CB8AC3E}">
        <p14:creationId xmlns:p14="http://schemas.microsoft.com/office/powerpoint/2010/main" val="1283901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E7D8A62-C969-4AEF-AD30-C3F61C32F7DF}" type="slidenum">
              <a:rPr lang="fr-FR" smtClean="0"/>
              <a:t>30</a:t>
            </a:fld>
            <a:endParaRPr lang="fr-FR"/>
          </a:p>
        </p:txBody>
      </p:sp>
    </p:spTree>
    <p:extLst>
      <p:ext uri="{BB962C8B-B14F-4D97-AF65-F5344CB8AC3E}">
        <p14:creationId xmlns:p14="http://schemas.microsoft.com/office/powerpoint/2010/main" val="3022909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E7D8A62-C969-4AEF-AD30-C3F61C32F7DF}" type="slidenum">
              <a:rPr lang="fr-FR" smtClean="0"/>
              <a:t>31</a:t>
            </a:fld>
            <a:endParaRPr lang="fr-FR"/>
          </a:p>
        </p:txBody>
      </p:sp>
    </p:spTree>
    <p:extLst>
      <p:ext uri="{BB962C8B-B14F-4D97-AF65-F5344CB8AC3E}">
        <p14:creationId xmlns:p14="http://schemas.microsoft.com/office/powerpoint/2010/main" val="971148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Nous concentrons sur </a:t>
            </a:r>
            <a:r>
              <a:rPr lang="fr-FR" dirty="0" err="1" smtClean="0"/>
              <a:t>amikacine</a:t>
            </a:r>
            <a:r>
              <a:rPr lang="fr-FR" dirty="0" smtClean="0"/>
              <a:t>,  gentamicine et </a:t>
            </a:r>
            <a:r>
              <a:rPr lang="fr-FR" dirty="0" err="1" smtClean="0"/>
              <a:t>erythromycine</a:t>
            </a:r>
            <a:endParaRPr lang="fr-FR" dirty="0"/>
          </a:p>
        </p:txBody>
      </p:sp>
      <p:sp>
        <p:nvSpPr>
          <p:cNvPr id="4" name="Espace réservé du numéro de diapositive 3"/>
          <p:cNvSpPr>
            <a:spLocks noGrp="1"/>
          </p:cNvSpPr>
          <p:nvPr>
            <p:ph type="sldNum" sz="quarter" idx="10"/>
          </p:nvPr>
        </p:nvSpPr>
        <p:spPr/>
        <p:txBody>
          <a:bodyPr/>
          <a:lstStyle/>
          <a:p>
            <a:fld id="{1E7D8A62-C969-4AEF-AD30-C3F61C32F7DF}" type="slidenum">
              <a:rPr lang="fr-FR" smtClean="0"/>
              <a:t>34</a:t>
            </a:fld>
            <a:endParaRPr lang="fr-FR"/>
          </a:p>
        </p:txBody>
      </p:sp>
    </p:spTree>
    <p:extLst>
      <p:ext uri="{BB962C8B-B14F-4D97-AF65-F5344CB8AC3E}">
        <p14:creationId xmlns:p14="http://schemas.microsoft.com/office/powerpoint/2010/main" val="145480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ce réservé de l'image des diapositives 1"/>
          <p:cNvSpPr>
            <a:spLocks noGrp="1" noRot="1" noChangeAspect="1" noTextEdit="1"/>
          </p:cNvSpPr>
          <p:nvPr>
            <p:ph type="sldImg"/>
          </p:nvPr>
        </p:nvSpPr>
        <p:spPr>
          <a:ln/>
        </p:spPr>
      </p:sp>
      <p:sp>
        <p:nvSpPr>
          <p:cNvPr id="75779" name="Espace réservé des commentaires 2"/>
          <p:cNvSpPr>
            <a:spLocks noGrp="1"/>
          </p:cNvSpPr>
          <p:nvPr>
            <p:ph type="body" idx="1"/>
          </p:nvPr>
        </p:nvSpPr>
        <p:spPr>
          <a:noFill/>
        </p:spPr>
        <p:txBody>
          <a:bodyPr/>
          <a:lstStyle/>
          <a:p>
            <a:pPr eaLnBrk="1" hangingPunct="1"/>
            <a:endParaRPr lang="fr-FR" altLang="fr-FR" smtClean="0">
              <a:latin typeface="Arial" panose="020B0604020202020204" pitchFamily="34" charset="0"/>
            </a:endParaRPr>
          </a:p>
        </p:txBody>
      </p:sp>
      <p:sp>
        <p:nvSpPr>
          <p:cNvPr id="75780" name="Espace réservé du numéro de diapositive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5DA89B7-BD86-42F7-99EB-5B0C35C89D47}" type="slidenum">
              <a:rPr lang="fr-FR" altLang="fr-FR"/>
              <a:pPr>
                <a:spcBef>
                  <a:spcPct val="0"/>
                </a:spcBef>
              </a:pPr>
              <a:t>53</a:t>
            </a:fld>
            <a:endParaRPr lang="fr-FR" altLang="fr-FR"/>
          </a:p>
        </p:txBody>
      </p:sp>
    </p:spTree>
    <p:extLst>
      <p:ext uri="{BB962C8B-B14F-4D97-AF65-F5344CB8AC3E}">
        <p14:creationId xmlns:p14="http://schemas.microsoft.com/office/powerpoint/2010/main" val="2449641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1" kern="1200" dirty="0" smtClean="0">
                <a:solidFill>
                  <a:schemeClr val="tx1"/>
                </a:solidFill>
                <a:effectLst/>
                <a:latin typeface="+mn-lt"/>
                <a:ea typeface="+mn-ea"/>
                <a:cs typeface="+mn-cs"/>
              </a:rPr>
              <a:t>Altération de la membrane plasmique : </a:t>
            </a:r>
            <a:r>
              <a:rPr lang="fr-FR" sz="1200" b="0" i="0" kern="1200" dirty="0" smtClean="0">
                <a:solidFill>
                  <a:schemeClr val="tx1"/>
                </a:solidFill>
                <a:effectLst/>
                <a:latin typeface="+mn-lt"/>
                <a:ea typeface="+mn-ea"/>
                <a:cs typeface="+mn-cs"/>
              </a:rPr>
              <a:t/>
            </a:r>
            <a:br>
              <a:rPr lang="fr-FR" sz="1200" b="0" i="0" kern="1200" dirty="0" smtClean="0">
                <a:solidFill>
                  <a:schemeClr val="tx1"/>
                </a:solidFill>
                <a:effectLst/>
                <a:latin typeface="+mn-lt"/>
                <a:ea typeface="+mn-ea"/>
                <a:cs typeface="+mn-cs"/>
              </a:rPr>
            </a:br>
            <a:r>
              <a:rPr lang="fr-FR" sz="1200" b="0" i="1" kern="1200" dirty="0" smtClean="0">
                <a:solidFill>
                  <a:schemeClr val="tx1"/>
                </a:solidFill>
                <a:effectLst/>
                <a:latin typeface="+mn-lt"/>
                <a:ea typeface="+mn-ea"/>
                <a:cs typeface="+mn-cs"/>
              </a:rPr>
              <a:t>1. </a:t>
            </a:r>
            <a:r>
              <a:rPr lang="fr-FR" sz="1200" b="0" i="1" kern="1200" dirty="0" err="1" smtClean="0">
                <a:solidFill>
                  <a:schemeClr val="tx1"/>
                </a:solidFill>
                <a:effectLst/>
                <a:latin typeface="+mn-lt"/>
                <a:ea typeface="+mn-ea"/>
                <a:cs typeface="+mn-cs"/>
              </a:rPr>
              <a:t>Amphotéricine</a:t>
            </a:r>
            <a:r>
              <a:rPr lang="fr-FR" sz="1200" b="0" i="1" kern="1200" dirty="0" smtClean="0">
                <a:solidFill>
                  <a:schemeClr val="tx1"/>
                </a:solidFill>
                <a:effectLst/>
                <a:latin typeface="+mn-lt"/>
                <a:ea typeface="+mn-ea"/>
                <a:cs typeface="+mn-cs"/>
              </a:rPr>
              <a:t> B : Interaction directe avec l’ergostérol membranaire</a:t>
            </a:r>
            <a:r>
              <a:rPr lang="fr-FR" sz="1200" b="0" i="0" kern="1200" dirty="0" smtClean="0">
                <a:solidFill>
                  <a:schemeClr val="tx1"/>
                </a:solidFill>
                <a:effectLst/>
                <a:latin typeface="+mn-lt"/>
                <a:ea typeface="+mn-ea"/>
                <a:cs typeface="+mn-cs"/>
              </a:rPr>
              <a:t/>
            </a:r>
            <a:br>
              <a:rPr lang="fr-FR" sz="1200" b="0" i="0" kern="1200" dirty="0" smtClean="0">
                <a:solidFill>
                  <a:schemeClr val="tx1"/>
                </a:solidFill>
                <a:effectLst/>
                <a:latin typeface="+mn-lt"/>
                <a:ea typeface="+mn-ea"/>
                <a:cs typeface="+mn-cs"/>
              </a:rPr>
            </a:br>
            <a:r>
              <a:rPr lang="fr-FR" sz="1200" b="0" i="1" kern="1200" dirty="0" smtClean="0">
                <a:solidFill>
                  <a:schemeClr val="tx1"/>
                </a:solidFill>
                <a:effectLst/>
                <a:latin typeface="+mn-lt"/>
                <a:ea typeface="+mn-ea"/>
                <a:cs typeface="+mn-cs"/>
              </a:rPr>
              <a:t>2.  </a:t>
            </a:r>
            <a:r>
              <a:rPr lang="fr-FR" sz="1200" b="0" i="1" kern="1200" dirty="0" err="1" smtClean="0">
                <a:solidFill>
                  <a:schemeClr val="tx1"/>
                </a:solidFill>
                <a:effectLst/>
                <a:latin typeface="+mn-lt"/>
                <a:ea typeface="+mn-ea"/>
                <a:cs typeface="+mn-cs"/>
              </a:rPr>
              <a:t>Azolés</a:t>
            </a:r>
            <a:r>
              <a:rPr lang="fr-FR" sz="1200" b="0" i="1" kern="1200" dirty="0" smtClean="0">
                <a:solidFill>
                  <a:schemeClr val="tx1"/>
                </a:solidFill>
                <a:effectLst/>
                <a:latin typeface="+mn-lt"/>
                <a:ea typeface="+mn-ea"/>
                <a:cs typeface="+mn-cs"/>
              </a:rPr>
              <a:t> : Inhibition synthèse ergostérol membranaire par inhibition 14a-lanostérol </a:t>
            </a:r>
            <a:r>
              <a:rPr lang="fr-FR" sz="1200" b="0" i="1" kern="1200" dirty="0" err="1" smtClean="0">
                <a:solidFill>
                  <a:schemeClr val="tx1"/>
                </a:solidFill>
                <a:effectLst/>
                <a:latin typeface="+mn-lt"/>
                <a:ea typeface="+mn-ea"/>
                <a:cs typeface="+mn-cs"/>
              </a:rPr>
              <a:t>déméthylase</a:t>
            </a:r>
            <a:r>
              <a:rPr lang="fr-FR" sz="1200" b="0" i="1" kern="1200" dirty="0" smtClean="0">
                <a:solidFill>
                  <a:schemeClr val="tx1"/>
                </a:solidFill>
                <a:effectLst/>
                <a:latin typeface="+mn-lt"/>
                <a:ea typeface="+mn-ea"/>
                <a:cs typeface="+mn-cs"/>
              </a:rPr>
              <a:t> mitochondriale</a:t>
            </a:r>
            <a:endParaRPr lang="fr-FR" sz="1200" b="0" i="0" kern="1200" dirty="0" smtClean="0">
              <a:solidFill>
                <a:schemeClr val="tx1"/>
              </a:solidFill>
              <a:effectLst/>
              <a:latin typeface="+mn-lt"/>
              <a:ea typeface="+mn-ea"/>
              <a:cs typeface="+mn-cs"/>
            </a:endParaRPr>
          </a:p>
          <a:p>
            <a:r>
              <a:rPr lang="fr-FR" sz="1200" b="0" i="1" kern="1200" dirty="0" smtClean="0">
                <a:solidFill>
                  <a:schemeClr val="tx1"/>
                </a:solidFill>
                <a:effectLst/>
                <a:latin typeface="+mn-lt"/>
                <a:ea typeface="+mn-ea"/>
                <a:cs typeface="+mn-cs"/>
              </a:rPr>
              <a:t>Altération du cycle cellulaire</a:t>
            </a:r>
            <a:r>
              <a:rPr lang="fr-FR" sz="1200" b="0" i="0" kern="1200" dirty="0" smtClean="0">
                <a:solidFill>
                  <a:schemeClr val="tx1"/>
                </a:solidFill>
                <a:effectLst/>
                <a:latin typeface="+mn-lt"/>
                <a:ea typeface="+mn-ea"/>
                <a:cs typeface="+mn-cs"/>
              </a:rPr>
              <a:t/>
            </a:r>
            <a:br>
              <a:rPr lang="fr-FR" sz="1200" b="0" i="0" kern="1200" dirty="0" smtClean="0">
                <a:solidFill>
                  <a:schemeClr val="tx1"/>
                </a:solidFill>
                <a:effectLst/>
                <a:latin typeface="+mn-lt"/>
                <a:ea typeface="+mn-ea"/>
                <a:cs typeface="+mn-cs"/>
              </a:rPr>
            </a:br>
            <a:r>
              <a:rPr lang="fr-FR" sz="1200" b="0" i="1" kern="1200" dirty="0" smtClean="0">
                <a:solidFill>
                  <a:schemeClr val="tx1"/>
                </a:solidFill>
                <a:effectLst/>
                <a:latin typeface="+mn-lt"/>
                <a:ea typeface="+mn-ea"/>
                <a:cs typeface="+mn-cs"/>
              </a:rPr>
              <a:t> 3. </a:t>
            </a:r>
            <a:r>
              <a:rPr lang="fr-FR" sz="1200" b="0" i="1" kern="1200" dirty="0" err="1" smtClean="0">
                <a:solidFill>
                  <a:schemeClr val="tx1"/>
                </a:solidFill>
                <a:effectLst/>
                <a:latin typeface="+mn-lt"/>
                <a:ea typeface="+mn-ea"/>
                <a:cs typeface="+mn-cs"/>
              </a:rPr>
              <a:t>Flucytosine</a:t>
            </a:r>
            <a:r>
              <a:rPr lang="fr-FR" sz="1200" b="0" i="1" kern="1200" dirty="0" smtClean="0">
                <a:solidFill>
                  <a:schemeClr val="tx1"/>
                </a:solidFill>
                <a:effectLst/>
                <a:latin typeface="+mn-lt"/>
                <a:ea typeface="+mn-ea"/>
                <a:cs typeface="+mn-cs"/>
              </a:rPr>
              <a:t> : Inhibition synthèse d’ARN et d’ADN fongique</a:t>
            </a:r>
            <a:endParaRPr lang="fr-FR" sz="1200" b="0" i="0" kern="1200" dirty="0" smtClean="0">
              <a:solidFill>
                <a:schemeClr val="tx1"/>
              </a:solidFill>
              <a:effectLst/>
              <a:latin typeface="+mn-lt"/>
              <a:ea typeface="+mn-ea"/>
              <a:cs typeface="+mn-cs"/>
            </a:endParaRPr>
          </a:p>
          <a:p>
            <a:r>
              <a:rPr lang="fr-FR" sz="1200" b="0" i="1" kern="1200" dirty="0" smtClean="0">
                <a:solidFill>
                  <a:schemeClr val="tx1"/>
                </a:solidFill>
                <a:effectLst/>
                <a:latin typeface="+mn-lt"/>
                <a:ea typeface="+mn-ea"/>
                <a:cs typeface="+mn-cs"/>
              </a:rPr>
              <a:t>Altération de la paroi fongique</a:t>
            </a:r>
            <a:r>
              <a:rPr lang="fr-FR" sz="1200" b="0" i="0" kern="1200" dirty="0" smtClean="0">
                <a:solidFill>
                  <a:schemeClr val="tx1"/>
                </a:solidFill>
                <a:effectLst/>
                <a:latin typeface="+mn-lt"/>
                <a:ea typeface="+mn-ea"/>
                <a:cs typeface="+mn-cs"/>
              </a:rPr>
              <a:t/>
            </a:r>
            <a:br>
              <a:rPr lang="fr-FR" sz="1200" b="0" i="0" kern="1200" dirty="0" smtClean="0">
                <a:solidFill>
                  <a:schemeClr val="tx1"/>
                </a:solidFill>
                <a:effectLst/>
                <a:latin typeface="+mn-lt"/>
                <a:ea typeface="+mn-ea"/>
                <a:cs typeface="+mn-cs"/>
              </a:rPr>
            </a:br>
            <a:r>
              <a:rPr lang="fr-FR" sz="1200" b="0" i="1" kern="1200" dirty="0" smtClean="0">
                <a:solidFill>
                  <a:schemeClr val="tx1"/>
                </a:solidFill>
                <a:effectLst/>
                <a:latin typeface="+mn-lt"/>
                <a:ea typeface="+mn-ea"/>
                <a:cs typeface="+mn-cs"/>
              </a:rPr>
              <a:t> 4. </a:t>
            </a:r>
            <a:r>
              <a:rPr lang="fr-FR" sz="1200" b="0" i="1" kern="1200" dirty="0" err="1" smtClean="0">
                <a:solidFill>
                  <a:schemeClr val="tx1"/>
                </a:solidFill>
                <a:effectLst/>
                <a:latin typeface="+mn-lt"/>
                <a:ea typeface="+mn-ea"/>
                <a:cs typeface="+mn-cs"/>
              </a:rPr>
              <a:t>Echinocandines</a:t>
            </a:r>
            <a:r>
              <a:rPr lang="fr-FR" sz="1200" b="0" i="1" kern="1200" dirty="0" smtClean="0">
                <a:solidFill>
                  <a:schemeClr val="tx1"/>
                </a:solidFill>
                <a:effectLst/>
                <a:latin typeface="+mn-lt"/>
                <a:ea typeface="+mn-ea"/>
                <a:cs typeface="+mn-cs"/>
              </a:rPr>
              <a:t> : Inhibition b-1,3-glucane synthétase</a:t>
            </a:r>
            <a:endParaRPr lang="fr-FR" sz="1200" b="0" i="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1E7D8A62-C969-4AEF-AD30-C3F61C32F7DF}" type="slidenum">
              <a:rPr lang="fr-FR" smtClean="0"/>
              <a:t>69</a:t>
            </a:fld>
            <a:endParaRPr lang="fr-FR"/>
          </a:p>
        </p:txBody>
      </p:sp>
    </p:spTree>
    <p:extLst>
      <p:ext uri="{BB962C8B-B14F-4D97-AF65-F5344CB8AC3E}">
        <p14:creationId xmlns:p14="http://schemas.microsoft.com/office/powerpoint/2010/main" val="1913658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Nous concentrons</a:t>
            </a:r>
            <a:r>
              <a:rPr lang="fr-FR" baseline="0" dirty="0" smtClean="0"/>
              <a:t> notre cour sur les classes en bleu</a:t>
            </a:r>
            <a:endParaRPr lang="fr-FR" dirty="0"/>
          </a:p>
        </p:txBody>
      </p:sp>
      <p:sp>
        <p:nvSpPr>
          <p:cNvPr id="4" name="Espace réservé du numéro de diapositive 3"/>
          <p:cNvSpPr>
            <a:spLocks noGrp="1"/>
          </p:cNvSpPr>
          <p:nvPr>
            <p:ph type="sldNum" sz="quarter" idx="10"/>
          </p:nvPr>
        </p:nvSpPr>
        <p:spPr/>
        <p:txBody>
          <a:bodyPr/>
          <a:lstStyle/>
          <a:p>
            <a:fld id="{1E7D8A62-C969-4AEF-AD30-C3F61C32F7DF}" type="slidenum">
              <a:rPr lang="fr-FR" smtClean="0"/>
              <a:t>12</a:t>
            </a:fld>
            <a:endParaRPr lang="fr-FR"/>
          </a:p>
        </p:txBody>
      </p:sp>
    </p:spTree>
    <p:extLst>
      <p:ext uri="{BB962C8B-B14F-4D97-AF65-F5344CB8AC3E}">
        <p14:creationId xmlns:p14="http://schemas.microsoft.com/office/powerpoint/2010/main" val="2508019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E7D8A62-C969-4AEF-AD30-C3F61C32F7DF}" type="slidenum">
              <a:rPr lang="fr-FR" smtClean="0"/>
              <a:t>14</a:t>
            </a:fld>
            <a:endParaRPr lang="fr-FR"/>
          </a:p>
        </p:txBody>
      </p:sp>
    </p:spTree>
    <p:extLst>
      <p:ext uri="{BB962C8B-B14F-4D97-AF65-F5344CB8AC3E}">
        <p14:creationId xmlns:p14="http://schemas.microsoft.com/office/powerpoint/2010/main" val="1465915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Pour</a:t>
            </a:r>
            <a:r>
              <a:rPr lang="fr-FR" baseline="0" dirty="0" smtClean="0"/>
              <a:t> ce cours, nous soulignons </a:t>
            </a:r>
            <a:r>
              <a:rPr lang="fr-FR" baseline="0" dirty="0" err="1" smtClean="0"/>
              <a:t>Amoxcicilline</a:t>
            </a:r>
            <a:r>
              <a:rPr lang="fr-FR" baseline="0" dirty="0" smtClean="0"/>
              <a:t> et </a:t>
            </a:r>
            <a:r>
              <a:rPr lang="fr-FR" baseline="0" dirty="0" err="1" smtClean="0"/>
              <a:t>Amox+Acide</a:t>
            </a:r>
            <a:r>
              <a:rPr lang="fr-FR" baseline="0" dirty="0" smtClean="0"/>
              <a:t> clavulanique (Augmentin) </a:t>
            </a:r>
            <a:endParaRPr lang="fr-FR" dirty="0"/>
          </a:p>
        </p:txBody>
      </p:sp>
      <p:sp>
        <p:nvSpPr>
          <p:cNvPr id="4" name="Espace réservé du numéro de diapositive 3"/>
          <p:cNvSpPr>
            <a:spLocks noGrp="1"/>
          </p:cNvSpPr>
          <p:nvPr>
            <p:ph type="sldNum" sz="quarter" idx="10"/>
          </p:nvPr>
        </p:nvSpPr>
        <p:spPr/>
        <p:txBody>
          <a:bodyPr/>
          <a:lstStyle/>
          <a:p>
            <a:fld id="{1E7D8A62-C969-4AEF-AD30-C3F61C32F7DF}" type="slidenum">
              <a:rPr lang="fr-FR" smtClean="0"/>
              <a:t>24</a:t>
            </a:fld>
            <a:endParaRPr lang="fr-FR"/>
          </a:p>
        </p:txBody>
      </p:sp>
    </p:spTree>
    <p:extLst>
      <p:ext uri="{BB962C8B-B14F-4D97-AF65-F5344CB8AC3E}">
        <p14:creationId xmlns:p14="http://schemas.microsoft.com/office/powerpoint/2010/main" val="2331755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Pour</a:t>
            </a:r>
            <a:r>
              <a:rPr lang="fr-FR" baseline="0" dirty="0" smtClean="0"/>
              <a:t> ce cours, nous soulignons </a:t>
            </a:r>
            <a:r>
              <a:rPr lang="fr-FR" baseline="0" dirty="0" err="1" smtClean="0"/>
              <a:t>Amoxcicilline</a:t>
            </a:r>
            <a:r>
              <a:rPr lang="fr-FR" baseline="0" dirty="0" smtClean="0"/>
              <a:t> et </a:t>
            </a:r>
            <a:r>
              <a:rPr lang="fr-FR" baseline="0" dirty="0" err="1" smtClean="0"/>
              <a:t>Amox+Acide</a:t>
            </a:r>
            <a:r>
              <a:rPr lang="fr-FR" baseline="0" dirty="0" smtClean="0"/>
              <a:t> clavulanique </a:t>
            </a:r>
            <a:r>
              <a:rPr lang="fr-FR" baseline="0" smtClean="0"/>
              <a:t>(Augmentin) </a:t>
            </a:r>
            <a:endParaRPr lang="fr-FR"/>
          </a:p>
        </p:txBody>
      </p:sp>
      <p:sp>
        <p:nvSpPr>
          <p:cNvPr id="4" name="Espace réservé du numéro de diapositive 3"/>
          <p:cNvSpPr>
            <a:spLocks noGrp="1"/>
          </p:cNvSpPr>
          <p:nvPr>
            <p:ph type="sldNum" sz="quarter" idx="10"/>
          </p:nvPr>
        </p:nvSpPr>
        <p:spPr/>
        <p:txBody>
          <a:bodyPr/>
          <a:lstStyle/>
          <a:p>
            <a:fld id="{1E7D8A62-C969-4AEF-AD30-C3F61C32F7DF}" type="slidenum">
              <a:rPr lang="fr-FR" smtClean="0"/>
              <a:t>25</a:t>
            </a:fld>
            <a:endParaRPr lang="fr-FR"/>
          </a:p>
        </p:txBody>
      </p:sp>
    </p:spTree>
    <p:extLst>
      <p:ext uri="{BB962C8B-B14F-4D97-AF65-F5344CB8AC3E}">
        <p14:creationId xmlns:p14="http://schemas.microsoft.com/office/powerpoint/2010/main" val="416546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E7D8A62-C969-4AEF-AD30-C3F61C32F7DF}" type="slidenum">
              <a:rPr lang="fr-FR" smtClean="0"/>
              <a:t>26</a:t>
            </a:fld>
            <a:endParaRPr lang="fr-FR"/>
          </a:p>
        </p:txBody>
      </p:sp>
    </p:spTree>
    <p:extLst>
      <p:ext uri="{BB962C8B-B14F-4D97-AF65-F5344CB8AC3E}">
        <p14:creationId xmlns:p14="http://schemas.microsoft.com/office/powerpoint/2010/main" val="2256422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E7D8A62-C969-4AEF-AD30-C3F61C32F7DF}" type="slidenum">
              <a:rPr lang="fr-FR" smtClean="0"/>
              <a:t>27</a:t>
            </a:fld>
            <a:endParaRPr lang="fr-FR"/>
          </a:p>
        </p:txBody>
      </p:sp>
    </p:spTree>
    <p:extLst>
      <p:ext uri="{BB962C8B-B14F-4D97-AF65-F5344CB8AC3E}">
        <p14:creationId xmlns:p14="http://schemas.microsoft.com/office/powerpoint/2010/main" val="524426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E7D8A62-C969-4AEF-AD30-C3F61C32F7DF}" type="slidenum">
              <a:rPr lang="fr-FR" smtClean="0"/>
              <a:t>28</a:t>
            </a:fld>
            <a:endParaRPr lang="fr-FR"/>
          </a:p>
        </p:txBody>
      </p:sp>
    </p:spTree>
    <p:extLst>
      <p:ext uri="{BB962C8B-B14F-4D97-AF65-F5344CB8AC3E}">
        <p14:creationId xmlns:p14="http://schemas.microsoft.com/office/powerpoint/2010/main" val="3888566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E7D8A62-C969-4AEF-AD30-C3F61C32F7DF}" type="slidenum">
              <a:rPr lang="fr-FR" smtClean="0"/>
              <a:t>29</a:t>
            </a:fld>
            <a:endParaRPr lang="fr-FR"/>
          </a:p>
        </p:txBody>
      </p:sp>
    </p:spTree>
    <p:extLst>
      <p:ext uri="{BB962C8B-B14F-4D97-AF65-F5344CB8AC3E}">
        <p14:creationId xmlns:p14="http://schemas.microsoft.com/office/powerpoint/2010/main" val="3965173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dirty="0" smtClean="0"/>
              <a:t>Modifiez le style du titre</a:t>
            </a:r>
            <a:endParaRPr lang="fr-FR" dirty="0"/>
          </a:p>
        </p:txBody>
      </p:sp>
      <p:sp>
        <p:nvSpPr>
          <p:cNvPr id="3" name="Sous-titre 2"/>
          <p:cNvSpPr>
            <a:spLocks noGrp="1"/>
          </p:cNvSpPr>
          <p:nvPr>
            <p:ph type="subTitle" idx="1"/>
          </p:nvPr>
        </p:nvSpPr>
        <p:spPr>
          <a:xfrm>
            <a:off x="1371600" y="3886200"/>
            <a:ext cx="6400800" cy="1752600"/>
          </a:xfrm>
        </p:spPr>
        <p:txBody>
          <a:bodyPr>
            <a:normAutofit/>
          </a:bodyPr>
          <a:lstStyle>
            <a:lvl1pPr marL="0" indent="0" algn="ctr">
              <a:buNone/>
              <a:defRPr sz="22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fr-FR" dirty="0"/>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6A28C985-C90F-495A-A00E-34EC595E325B}" type="datetimeFigureOut">
              <a:rPr lang="fr-FR" smtClean="0"/>
              <a:t>01/10/2024</a:t>
            </a:fld>
            <a:endParaRPr lang="fr-FR"/>
          </a:p>
        </p:txBody>
      </p:sp>
      <p:sp>
        <p:nvSpPr>
          <p:cNvPr id="5" name="Espace réservé du pied de page 4"/>
          <p:cNvSpPr>
            <a:spLocks noGrp="1"/>
          </p:cNvSpPr>
          <p:nvPr>
            <p:ph type="ftr" sz="quarter" idx="11"/>
          </p:nvPr>
        </p:nvSpPr>
        <p:spPr>
          <a:xfrm>
            <a:off x="3772272" y="6356350"/>
            <a:ext cx="5192216" cy="365125"/>
          </a:xfrm>
          <a:prstGeom prst="rect">
            <a:avLst/>
          </a:prstGeom>
        </p:spPr>
        <p:txBody>
          <a:bodyPr/>
          <a:lstStyle/>
          <a:p>
            <a:endParaRPr lang="fr-FR" dirty="0"/>
          </a:p>
        </p:txBody>
      </p:sp>
    </p:spTree>
    <p:extLst>
      <p:ext uri="{BB962C8B-B14F-4D97-AF65-F5344CB8AC3E}">
        <p14:creationId xmlns:p14="http://schemas.microsoft.com/office/powerpoint/2010/main" val="668652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79512" y="116632"/>
            <a:ext cx="8784976" cy="936104"/>
          </a:xfrm>
          <a:gradFill>
            <a:gsLst>
              <a:gs pos="0">
                <a:schemeClr val="accent1">
                  <a:tint val="66000"/>
                  <a:satMod val="160000"/>
                </a:schemeClr>
              </a:gs>
              <a:gs pos="50000">
                <a:schemeClr val="accent1">
                  <a:lumMod val="20000"/>
                  <a:lumOff val="80000"/>
                </a:schemeClr>
              </a:gs>
              <a:gs pos="100000">
                <a:schemeClr val="accent1">
                  <a:tint val="23500"/>
                  <a:satMod val="160000"/>
                </a:schemeClr>
              </a:gs>
            </a:gsLst>
            <a:lin ang="2700000" scaled="1"/>
          </a:gradFill>
        </p:spPr>
        <p:txBody>
          <a:bodyPr/>
          <a:lstStyle>
            <a:lvl1pPr>
              <a:defRPr sz="3600" baseline="0"/>
            </a:lvl1pPr>
          </a:lstStyle>
          <a:p>
            <a:r>
              <a:rPr lang="fr-FR" dirty="0" smtClean="0"/>
              <a:t>Modifiez le style du titre</a:t>
            </a:r>
            <a:endParaRPr lang="fr-FR" dirty="0"/>
          </a:p>
        </p:txBody>
      </p:sp>
      <p:sp>
        <p:nvSpPr>
          <p:cNvPr id="3" name="Espace réservé du contenu 2"/>
          <p:cNvSpPr>
            <a:spLocks noGrp="1"/>
          </p:cNvSpPr>
          <p:nvPr>
            <p:ph idx="1"/>
          </p:nvPr>
        </p:nvSpPr>
        <p:spPr>
          <a:xfrm>
            <a:off x="179512" y="1124744"/>
            <a:ext cx="8784976" cy="5544616"/>
          </a:xfrm>
        </p:spPr>
        <p:txBody>
          <a:bodyPr/>
          <a:lstStyle>
            <a:lvl2pPr>
              <a:defRPr sz="2400" baseline="0"/>
            </a:lvl2pPr>
            <a:lvl3pPr>
              <a:defRPr sz="2000" baseline="0"/>
            </a:lvl3pPr>
            <a:lvl5pPr>
              <a:defRPr sz="1600" baseline="0"/>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41060578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7504" y="116632"/>
            <a:ext cx="8928992" cy="936104"/>
          </a:xfrm>
          <a:prstGeom prst="rect">
            <a:avLst/>
          </a:prstGeom>
          <a:gradFill>
            <a:gsLst>
              <a:gs pos="0">
                <a:schemeClr val="accent1">
                  <a:tint val="66000"/>
                  <a:satMod val="160000"/>
                </a:schemeClr>
              </a:gs>
              <a:gs pos="50000">
                <a:schemeClr val="accent1">
                  <a:lumMod val="20000"/>
                  <a:lumOff val="80000"/>
                </a:schemeClr>
              </a:gs>
              <a:gs pos="100000">
                <a:schemeClr val="accent1">
                  <a:tint val="23500"/>
                  <a:satMod val="160000"/>
                </a:schemeClr>
              </a:gs>
            </a:gsLst>
            <a:lin ang="2700000" scaled="1"/>
          </a:gradFill>
        </p:spPr>
        <p:txBody>
          <a:bodyPr vert="horz" lIns="91440" tIns="45720" rIns="91440" bIns="45720" rtlCol="0" anchor="ctr">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107504" y="1196752"/>
            <a:ext cx="8928992" cy="5472608"/>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2980291584"/>
      </p:ext>
    </p:extLst>
  </p:cSld>
  <p:clrMap bg1="lt1" tx1="dk1" bg2="lt2" tx2="dk2" accent1="accent1" accent2="accent2" accent3="accent3" accent4="accent4" accent5="accent5" accent6="accent6" hlink="hlink" folHlink="folHlink"/>
  <p:sldLayoutIdLst>
    <p:sldLayoutId id="2147483745" r:id="rId1"/>
    <p:sldLayoutId id="2147483746" r:id="rId2"/>
  </p:sldLayoutIdLst>
  <p:txStyles>
    <p:titleStyle>
      <a:lvl1pPr algn="ctr" defTabSz="914400" rtl="0" eaLnBrk="1" latinLnBrk="0" hangingPunct="1">
        <a:spcBef>
          <a:spcPct val="0"/>
        </a:spcBef>
        <a:buNone/>
        <a:defRPr sz="3600"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7" Type="http://schemas.openxmlformats.org/officeDocument/2006/relationships/image" Target="../media/image5.png"/><Relationship Id="rId2" Type="http://schemas.openxmlformats.org/officeDocument/2006/relationships/hyperlink" Target="mailto:aurelie.portefaix@chu-lyon.fr"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21804" y="154727"/>
            <a:ext cx="7772400" cy="2122145"/>
          </a:xfrm>
        </p:spPr>
        <p:txBody>
          <a:bodyPr/>
          <a:lstStyle/>
          <a:p>
            <a:r>
              <a:rPr lang="fr-FR" sz="4400" dirty="0" smtClean="0"/>
              <a:t>Antibiotiques, antifongiques, antiviraux </a:t>
            </a:r>
            <a:endParaRPr lang="fr-FR" dirty="0"/>
          </a:p>
        </p:txBody>
      </p:sp>
      <p:sp>
        <p:nvSpPr>
          <p:cNvPr id="3" name="Sous-titre 2"/>
          <p:cNvSpPr>
            <a:spLocks noGrp="1"/>
          </p:cNvSpPr>
          <p:nvPr>
            <p:ph type="subTitle" idx="1"/>
          </p:nvPr>
        </p:nvSpPr>
        <p:spPr>
          <a:xfrm>
            <a:off x="179512" y="3886200"/>
            <a:ext cx="8856984" cy="1752600"/>
          </a:xfrm>
        </p:spPr>
        <p:txBody>
          <a:bodyPr>
            <a:normAutofit/>
          </a:bodyPr>
          <a:lstStyle/>
          <a:p>
            <a:endParaRPr lang="fr-FR" sz="3200" b="1" dirty="0"/>
          </a:p>
        </p:txBody>
      </p:sp>
      <p:sp>
        <p:nvSpPr>
          <p:cNvPr id="4" name="ZoneTexte 3"/>
          <p:cNvSpPr txBox="1"/>
          <p:nvPr/>
        </p:nvSpPr>
        <p:spPr>
          <a:xfrm>
            <a:off x="2081431" y="4058835"/>
            <a:ext cx="5264711" cy="1477328"/>
          </a:xfrm>
          <a:prstGeom prst="rect">
            <a:avLst/>
          </a:prstGeom>
          <a:noFill/>
        </p:spPr>
        <p:txBody>
          <a:bodyPr wrap="none" rtlCol="0">
            <a:spAutoFit/>
          </a:bodyPr>
          <a:lstStyle/>
          <a:p>
            <a:pPr algn="ctr"/>
            <a:r>
              <a:rPr lang="fr-FR" dirty="0" smtClean="0"/>
              <a:t>Dr Aurélie Portefaix</a:t>
            </a:r>
          </a:p>
          <a:p>
            <a:pPr algn="ctr"/>
            <a:r>
              <a:rPr lang="fr-FR" dirty="0" smtClean="0"/>
              <a:t>Pédiatre</a:t>
            </a:r>
          </a:p>
          <a:p>
            <a:pPr algn="ctr"/>
            <a:r>
              <a:rPr lang="fr-FR" dirty="0" smtClean="0"/>
              <a:t>Service de Pédiatrie Générale HFME</a:t>
            </a:r>
          </a:p>
          <a:p>
            <a:pPr algn="ctr"/>
            <a:r>
              <a:rPr lang="fr-FR" dirty="0" smtClean="0"/>
              <a:t>Responsable Scientifique </a:t>
            </a:r>
            <a:r>
              <a:rPr lang="fr-FR" smtClean="0"/>
              <a:t>CIC </a:t>
            </a:r>
            <a:r>
              <a:rPr lang="fr-FR" smtClean="0"/>
              <a:t>Pédiatrie-Maladies Rares</a:t>
            </a:r>
            <a:endParaRPr lang="fr-FR" dirty="0" smtClean="0"/>
          </a:p>
          <a:p>
            <a:pPr algn="ctr"/>
            <a:r>
              <a:rPr lang="fr-FR" dirty="0" smtClean="0">
                <a:hlinkClick r:id="rId2"/>
              </a:rPr>
              <a:t>aurelie.portefaix@chu-lyon.fr</a:t>
            </a:r>
            <a:r>
              <a:rPr lang="fr-FR" dirty="0" smtClean="0"/>
              <a:t>  </a:t>
            </a:r>
            <a:endParaRPr lang="fr-FR" dirty="0"/>
          </a:p>
        </p:txBody>
      </p:sp>
      <p:pic>
        <p:nvPicPr>
          <p:cNvPr id="5" name="Image 4">
            <a:extLst>
              <a:ext uri="{FF2B5EF4-FFF2-40B4-BE49-F238E27FC236}">
                <a16:creationId xmlns:a16="http://schemas.microsoft.com/office/drawing/2014/main" id="{C76F796C-0318-4A4A-98AF-1F630B679607}"/>
              </a:ext>
            </a:extLst>
          </p:cNvPr>
          <p:cNvPicPr>
            <a:picLocks noChangeAspect="1"/>
          </p:cNvPicPr>
          <p:nvPr/>
        </p:nvPicPr>
        <p:blipFill>
          <a:blip r:embed="rId3"/>
          <a:stretch>
            <a:fillRect/>
          </a:stretch>
        </p:blipFill>
        <p:spPr>
          <a:xfrm>
            <a:off x="3657940" y="5735960"/>
            <a:ext cx="1926076" cy="853325"/>
          </a:xfrm>
          <a:prstGeom prst="rect">
            <a:avLst/>
          </a:prstGeom>
        </p:spPr>
      </p:pic>
      <p:pic>
        <p:nvPicPr>
          <p:cNvPr id="6" name="Image 5">
            <a:extLst>
              <a:ext uri="{FF2B5EF4-FFF2-40B4-BE49-F238E27FC236}">
                <a16:creationId xmlns:a16="http://schemas.microsoft.com/office/drawing/2014/main" id="{EA9146A1-B286-474A-9DB9-375CFAE8DEFD}"/>
              </a:ext>
            </a:extLst>
          </p:cNvPr>
          <p:cNvPicPr>
            <a:picLocks noChangeAspect="1"/>
          </p:cNvPicPr>
          <p:nvPr/>
        </p:nvPicPr>
        <p:blipFill>
          <a:blip r:embed="rId4"/>
          <a:stretch>
            <a:fillRect/>
          </a:stretch>
        </p:blipFill>
        <p:spPr>
          <a:xfrm>
            <a:off x="827584" y="5735960"/>
            <a:ext cx="2830265" cy="1053122"/>
          </a:xfrm>
          <a:prstGeom prst="rect">
            <a:avLst/>
          </a:prstGeom>
        </p:spPr>
      </p:pic>
      <p:pic>
        <p:nvPicPr>
          <p:cNvPr id="7" name="Imag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93666" y="5708798"/>
            <a:ext cx="154622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p:cNvPicPr>
            <a:picLocks noChangeAspect="1"/>
          </p:cNvPicPr>
          <p:nvPr/>
        </p:nvPicPr>
        <p:blipFill>
          <a:blip r:embed="rId6"/>
          <a:stretch>
            <a:fillRect/>
          </a:stretch>
        </p:blipFill>
        <p:spPr>
          <a:xfrm>
            <a:off x="251520" y="2430357"/>
            <a:ext cx="2619375" cy="1743075"/>
          </a:xfrm>
          <a:prstGeom prst="rect">
            <a:avLst/>
          </a:prstGeom>
        </p:spPr>
      </p:pic>
      <p:pic>
        <p:nvPicPr>
          <p:cNvPr id="9" name="Image 8"/>
          <p:cNvPicPr>
            <a:picLocks noChangeAspect="1"/>
          </p:cNvPicPr>
          <p:nvPr/>
        </p:nvPicPr>
        <p:blipFill>
          <a:blip r:embed="rId7"/>
          <a:stretch>
            <a:fillRect/>
          </a:stretch>
        </p:blipFill>
        <p:spPr>
          <a:xfrm>
            <a:off x="6310469" y="2372318"/>
            <a:ext cx="2847975" cy="1600200"/>
          </a:xfrm>
          <a:prstGeom prst="rect">
            <a:avLst/>
          </a:prstGeom>
        </p:spPr>
      </p:pic>
    </p:spTree>
    <p:extLst>
      <p:ext uri="{BB962C8B-B14F-4D97-AF65-F5344CB8AC3E}">
        <p14:creationId xmlns:p14="http://schemas.microsoft.com/office/powerpoint/2010/main" val="12987629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Interactions hôte – germe – antibiotique</a:t>
            </a:r>
            <a:endParaRPr lang="fr-FR" dirty="0"/>
          </a:p>
        </p:txBody>
      </p:sp>
      <p:sp>
        <p:nvSpPr>
          <p:cNvPr id="12" name="Forme libre 11"/>
          <p:cNvSpPr/>
          <p:nvPr/>
        </p:nvSpPr>
        <p:spPr>
          <a:xfrm>
            <a:off x="3582422" y="1628800"/>
            <a:ext cx="2069698" cy="1034849"/>
          </a:xfrm>
          <a:custGeom>
            <a:avLst/>
            <a:gdLst>
              <a:gd name="connsiteX0" fmla="*/ 0 w 2069698"/>
              <a:gd name="connsiteY0" fmla="*/ 103485 h 1034849"/>
              <a:gd name="connsiteX1" fmla="*/ 103485 w 2069698"/>
              <a:gd name="connsiteY1" fmla="*/ 0 h 1034849"/>
              <a:gd name="connsiteX2" fmla="*/ 1966213 w 2069698"/>
              <a:gd name="connsiteY2" fmla="*/ 0 h 1034849"/>
              <a:gd name="connsiteX3" fmla="*/ 2069698 w 2069698"/>
              <a:gd name="connsiteY3" fmla="*/ 103485 h 1034849"/>
              <a:gd name="connsiteX4" fmla="*/ 2069698 w 2069698"/>
              <a:gd name="connsiteY4" fmla="*/ 931364 h 1034849"/>
              <a:gd name="connsiteX5" fmla="*/ 1966213 w 2069698"/>
              <a:gd name="connsiteY5" fmla="*/ 1034849 h 1034849"/>
              <a:gd name="connsiteX6" fmla="*/ 103485 w 2069698"/>
              <a:gd name="connsiteY6" fmla="*/ 1034849 h 1034849"/>
              <a:gd name="connsiteX7" fmla="*/ 0 w 2069698"/>
              <a:gd name="connsiteY7" fmla="*/ 931364 h 1034849"/>
              <a:gd name="connsiteX8" fmla="*/ 0 w 2069698"/>
              <a:gd name="connsiteY8" fmla="*/ 103485 h 103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9698" h="1034849">
                <a:moveTo>
                  <a:pt x="0" y="103485"/>
                </a:moveTo>
                <a:cubicBezTo>
                  <a:pt x="0" y="46332"/>
                  <a:pt x="46332" y="0"/>
                  <a:pt x="103485" y="0"/>
                </a:cubicBezTo>
                <a:lnTo>
                  <a:pt x="1966213" y="0"/>
                </a:lnTo>
                <a:cubicBezTo>
                  <a:pt x="2023366" y="0"/>
                  <a:pt x="2069698" y="46332"/>
                  <a:pt x="2069698" y="103485"/>
                </a:cubicBezTo>
                <a:lnTo>
                  <a:pt x="2069698" y="931364"/>
                </a:lnTo>
                <a:cubicBezTo>
                  <a:pt x="2069698" y="988517"/>
                  <a:pt x="2023366" y="1034849"/>
                  <a:pt x="1966213" y="1034849"/>
                </a:cubicBezTo>
                <a:lnTo>
                  <a:pt x="103485" y="1034849"/>
                </a:lnTo>
                <a:cubicBezTo>
                  <a:pt x="46332" y="1034849"/>
                  <a:pt x="0" y="988517"/>
                  <a:pt x="0" y="931364"/>
                </a:cubicBezTo>
                <a:lnTo>
                  <a:pt x="0" y="103485"/>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33180" tIns="133180" rIns="133180" bIns="133180" numCol="1" spcCol="1270" anchor="ctr" anchorCtr="0">
            <a:noAutofit/>
          </a:bodyPr>
          <a:lstStyle/>
          <a:p>
            <a:pPr lvl="0" algn="ctr" defTabSz="1200150">
              <a:lnSpc>
                <a:spcPct val="90000"/>
              </a:lnSpc>
              <a:spcBef>
                <a:spcPct val="0"/>
              </a:spcBef>
              <a:spcAft>
                <a:spcPct val="35000"/>
              </a:spcAft>
            </a:pPr>
            <a:r>
              <a:rPr lang="fr-FR" sz="2700" kern="1200" dirty="0" smtClean="0"/>
              <a:t>Patient</a:t>
            </a:r>
            <a:endParaRPr lang="fr-FR" sz="2700" kern="1200" dirty="0"/>
          </a:p>
        </p:txBody>
      </p:sp>
      <p:sp>
        <p:nvSpPr>
          <p:cNvPr id="14" name="Forme libre 13"/>
          <p:cNvSpPr/>
          <p:nvPr/>
        </p:nvSpPr>
        <p:spPr>
          <a:xfrm>
            <a:off x="6318726" y="4589956"/>
            <a:ext cx="2069698" cy="1034849"/>
          </a:xfrm>
          <a:custGeom>
            <a:avLst/>
            <a:gdLst>
              <a:gd name="connsiteX0" fmla="*/ 0 w 2069698"/>
              <a:gd name="connsiteY0" fmla="*/ 103485 h 1034849"/>
              <a:gd name="connsiteX1" fmla="*/ 103485 w 2069698"/>
              <a:gd name="connsiteY1" fmla="*/ 0 h 1034849"/>
              <a:gd name="connsiteX2" fmla="*/ 1966213 w 2069698"/>
              <a:gd name="connsiteY2" fmla="*/ 0 h 1034849"/>
              <a:gd name="connsiteX3" fmla="*/ 2069698 w 2069698"/>
              <a:gd name="connsiteY3" fmla="*/ 103485 h 1034849"/>
              <a:gd name="connsiteX4" fmla="*/ 2069698 w 2069698"/>
              <a:gd name="connsiteY4" fmla="*/ 931364 h 1034849"/>
              <a:gd name="connsiteX5" fmla="*/ 1966213 w 2069698"/>
              <a:gd name="connsiteY5" fmla="*/ 1034849 h 1034849"/>
              <a:gd name="connsiteX6" fmla="*/ 103485 w 2069698"/>
              <a:gd name="connsiteY6" fmla="*/ 1034849 h 1034849"/>
              <a:gd name="connsiteX7" fmla="*/ 0 w 2069698"/>
              <a:gd name="connsiteY7" fmla="*/ 931364 h 1034849"/>
              <a:gd name="connsiteX8" fmla="*/ 0 w 2069698"/>
              <a:gd name="connsiteY8" fmla="*/ 103485 h 103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9698" h="1034849">
                <a:moveTo>
                  <a:pt x="0" y="103485"/>
                </a:moveTo>
                <a:cubicBezTo>
                  <a:pt x="0" y="46332"/>
                  <a:pt x="46332" y="0"/>
                  <a:pt x="103485" y="0"/>
                </a:cubicBezTo>
                <a:lnTo>
                  <a:pt x="1966213" y="0"/>
                </a:lnTo>
                <a:cubicBezTo>
                  <a:pt x="2023366" y="0"/>
                  <a:pt x="2069698" y="46332"/>
                  <a:pt x="2069698" y="103485"/>
                </a:cubicBezTo>
                <a:lnTo>
                  <a:pt x="2069698" y="931364"/>
                </a:lnTo>
                <a:cubicBezTo>
                  <a:pt x="2069698" y="988517"/>
                  <a:pt x="2023366" y="1034849"/>
                  <a:pt x="1966213" y="1034849"/>
                </a:cubicBezTo>
                <a:lnTo>
                  <a:pt x="103485" y="1034849"/>
                </a:lnTo>
                <a:cubicBezTo>
                  <a:pt x="46332" y="1034849"/>
                  <a:pt x="0" y="988517"/>
                  <a:pt x="0" y="931364"/>
                </a:cubicBezTo>
                <a:lnTo>
                  <a:pt x="0" y="103485"/>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33180" tIns="133180" rIns="133180" bIns="133180" numCol="1" spcCol="1270" anchor="ctr" anchorCtr="0">
            <a:noAutofit/>
          </a:bodyPr>
          <a:lstStyle/>
          <a:p>
            <a:pPr lvl="0" algn="ctr" defTabSz="1200150">
              <a:lnSpc>
                <a:spcPct val="90000"/>
              </a:lnSpc>
              <a:spcBef>
                <a:spcPct val="0"/>
              </a:spcBef>
              <a:spcAft>
                <a:spcPct val="35000"/>
              </a:spcAft>
            </a:pPr>
            <a:r>
              <a:rPr lang="fr-FR" sz="2700" kern="1200" dirty="0" smtClean="0"/>
              <a:t>Antibiotique</a:t>
            </a:r>
            <a:endParaRPr lang="fr-FR" sz="2700" kern="1200" dirty="0"/>
          </a:p>
        </p:txBody>
      </p:sp>
      <p:sp>
        <p:nvSpPr>
          <p:cNvPr id="16" name="Forme libre 15"/>
          <p:cNvSpPr/>
          <p:nvPr/>
        </p:nvSpPr>
        <p:spPr>
          <a:xfrm>
            <a:off x="683568" y="4589956"/>
            <a:ext cx="2069698" cy="1034849"/>
          </a:xfrm>
          <a:custGeom>
            <a:avLst/>
            <a:gdLst>
              <a:gd name="connsiteX0" fmla="*/ 0 w 2069698"/>
              <a:gd name="connsiteY0" fmla="*/ 103485 h 1034849"/>
              <a:gd name="connsiteX1" fmla="*/ 103485 w 2069698"/>
              <a:gd name="connsiteY1" fmla="*/ 0 h 1034849"/>
              <a:gd name="connsiteX2" fmla="*/ 1966213 w 2069698"/>
              <a:gd name="connsiteY2" fmla="*/ 0 h 1034849"/>
              <a:gd name="connsiteX3" fmla="*/ 2069698 w 2069698"/>
              <a:gd name="connsiteY3" fmla="*/ 103485 h 1034849"/>
              <a:gd name="connsiteX4" fmla="*/ 2069698 w 2069698"/>
              <a:gd name="connsiteY4" fmla="*/ 931364 h 1034849"/>
              <a:gd name="connsiteX5" fmla="*/ 1966213 w 2069698"/>
              <a:gd name="connsiteY5" fmla="*/ 1034849 h 1034849"/>
              <a:gd name="connsiteX6" fmla="*/ 103485 w 2069698"/>
              <a:gd name="connsiteY6" fmla="*/ 1034849 h 1034849"/>
              <a:gd name="connsiteX7" fmla="*/ 0 w 2069698"/>
              <a:gd name="connsiteY7" fmla="*/ 931364 h 1034849"/>
              <a:gd name="connsiteX8" fmla="*/ 0 w 2069698"/>
              <a:gd name="connsiteY8" fmla="*/ 103485 h 103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9698" h="1034849">
                <a:moveTo>
                  <a:pt x="0" y="103485"/>
                </a:moveTo>
                <a:cubicBezTo>
                  <a:pt x="0" y="46332"/>
                  <a:pt x="46332" y="0"/>
                  <a:pt x="103485" y="0"/>
                </a:cubicBezTo>
                <a:lnTo>
                  <a:pt x="1966213" y="0"/>
                </a:lnTo>
                <a:cubicBezTo>
                  <a:pt x="2023366" y="0"/>
                  <a:pt x="2069698" y="46332"/>
                  <a:pt x="2069698" y="103485"/>
                </a:cubicBezTo>
                <a:lnTo>
                  <a:pt x="2069698" y="931364"/>
                </a:lnTo>
                <a:cubicBezTo>
                  <a:pt x="2069698" y="988517"/>
                  <a:pt x="2023366" y="1034849"/>
                  <a:pt x="1966213" y="1034849"/>
                </a:cubicBezTo>
                <a:lnTo>
                  <a:pt x="103485" y="1034849"/>
                </a:lnTo>
                <a:cubicBezTo>
                  <a:pt x="46332" y="1034849"/>
                  <a:pt x="0" y="988517"/>
                  <a:pt x="0" y="931364"/>
                </a:cubicBezTo>
                <a:lnTo>
                  <a:pt x="0" y="103485"/>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33180" tIns="133180" rIns="133180" bIns="133180" numCol="1" spcCol="1270" anchor="ctr" anchorCtr="0">
            <a:noAutofit/>
          </a:bodyPr>
          <a:lstStyle/>
          <a:p>
            <a:pPr lvl="0" algn="ctr" defTabSz="1200150">
              <a:lnSpc>
                <a:spcPct val="90000"/>
              </a:lnSpc>
              <a:spcBef>
                <a:spcPct val="0"/>
              </a:spcBef>
              <a:spcAft>
                <a:spcPct val="35000"/>
              </a:spcAft>
            </a:pPr>
            <a:r>
              <a:rPr lang="fr-FR" sz="2700" kern="1200" dirty="0" smtClean="0"/>
              <a:t>Bactérie</a:t>
            </a:r>
            <a:endParaRPr lang="fr-FR" sz="2700" kern="1200" dirty="0"/>
          </a:p>
        </p:txBody>
      </p:sp>
      <p:grpSp>
        <p:nvGrpSpPr>
          <p:cNvPr id="26" name="Groupe 25"/>
          <p:cNvGrpSpPr/>
          <p:nvPr/>
        </p:nvGrpSpPr>
        <p:grpSpPr>
          <a:xfrm rot="641522">
            <a:off x="1715108" y="2586127"/>
            <a:ext cx="1492166" cy="1800199"/>
            <a:chOff x="1979713" y="2708921"/>
            <a:chExt cx="1492166" cy="1800199"/>
          </a:xfrm>
        </p:grpSpPr>
        <p:cxnSp>
          <p:nvCxnSpPr>
            <p:cNvPr id="19" name="Connecteur droit avec flèche 18"/>
            <p:cNvCxnSpPr/>
            <p:nvPr/>
          </p:nvCxnSpPr>
          <p:spPr>
            <a:xfrm flipH="1">
              <a:off x="1979713" y="2708921"/>
              <a:ext cx="1152127" cy="1728191"/>
            </a:xfrm>
            <a:prstGeom prst="straightConnector1">
              <a:avLst/>
            </a:prstGeom>
            <a:ln w="47625">
              <a:solidFill>
                <a:srgbClr val="2E6BA2"/>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flipV="1">
              <a:off x="2267744" y="2708921"/>
              <a:ext cx="1204135" cy="1800199"/>
            </a:xfrm>
            <a:prstGeom prst="straightConnector1">
              <a:avLst/>
            </a:prstGeom>
            <a:ln w="47625">
              <a:solidFill>
                <a:srgbClr val="2E6BA2"/>
              </a:solidFill>
              <a:tailEnd type="arrow"/>
            </a:ln>
          </p:spPr>
          <p:style>
            <a:lnRef idx="1">
              <a:schemeClr val="accent1"/>
            </a:lnRef>
            <a:fillRef idx="0">
              <a:schemeClr val="accent1"/>
            </a:fillRef>
            <a:effectRef idx="0">
              <a:schemeClr val="accent1"/>
            </a:effectRef>
            <a:fontRef idx="minor">
              <a:schemeClr val="tx1"/>
            </a:fontRef>
          </p:style>
        </p:cxnSp>
      </p:grpSp>
      <p:grpSp>
        <p:nvGrpSpPr>
          <p:cNvPr id="27" name="Groupe 26"/>
          <p:cNvGrpSpPr/>
          <p:nvPr/>
        </p:nvGrpSpPr>
        <p:grpSpPr>
          <a:xfrm rot="5987202">
            <a:off x="5835088" y="2498051"/>
            <a:ext cx="1527415" cy="1803988"/>
            <a:chOff x="1979713" y="2708921"/>
            <a:chExt cx="1492166" cy="1800199"/>
          </a:xfrm>
        </p:grpSpPr>
        <p:cxnSp>
          <p:nvCxnSpPr>
            <p:cNvPr id="28" name="Connecteur droit avec flèche 27"/>
            <p:cNvCxnSpPr/>
            <p:nvPr/>
          </p:nvCxnSpPr>
          <p:spPr>
            <a:xfrm flipH="1">
              <a:off x="1979713" y="2708921"/>
              <a:ext cx="1152127" cy="1728191"/>
            </a:xfrm>
            <a:prstGeom prst="straightConnector1">
              <a:avLst/>
            </a:prstGeom>
            <a:ln w="47625">
              <a:solidFill>
                <a:srgbClr val="2E6BA2"/>
              </a:solidFill>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flipV="1">
              <a:off x="2267744" y="2708921"/>
              <a:ext cx="1204135" cy="1800199"/>
            </a:xfrm>
            <a:prstGeom prst="straightConnector1">
              <a:avLst/>
            </a:prstGeom>
            <a:ln w="47625">
              <a:solidFill>
                <a:srgbClr val="2E6BA2"/>
              </a:solidFill>
              <a:tailEnd type="arrow"/>
            </a:ln>
          </p:spPr>
          <p:style>
            <a:lnRef idx="1">
              <a:schemeClr val="accent1"/>
            </a:lnRef>
            <a:fillRef idx="0">
              <a:schemeClr val="accent1"/>
            </a:fillRef>
            <a:effectRef idx="0">
              <a:schemeClr val="accent1"/>
            </a:effectRef>
            <a:fontRef idx="minor">
              <a:schemeClr val="tx1"/>
            </a:fontRef>
          </p:style>
        </p:cxnSp>
      </p:grpSp>
      <p:sp>
        <p:nvSpPr>
          <p:cNvPr id="30" name="ZoneTexte 29"/>
          <p:cNvSpPr txBox="1"/>
          <p:nvPr/>
        </p:nvSpPr>
        <p:spPr>
          <a:xfrm>
            <a:off x="1016227" y="2866476"/>
            <a:ext cx="1116396" cy="369332"/>
          </a:xfrm>
          <a:prstGeom prst="rect">
            <a:avLst/>
          </a:prstGeom>
          <a:noFill/>
        </p:spPr>
        <p:txBody>
          <a:bodyPr wrap="none" rtlCol="0">
            <a:spAutoFit/>
          </a:bodyPr>
          <a:lstStyle/>
          <a:p>
            <a:r>
              <a:rPr lang="fr-FR" b="1" dirty="0" smtClean="0"/>
              <a:t>Immunité</a:t>
            </a:r>
            <a:endParaRPr lang="fr-FR" b="1" dirty="0"/>
          </a:p>
        </p:txBody>
      </p:sp>
      <p:sp>
        <p:nvSpPr>
          <p:cNvPr id="31" name="ZoneTexte 30"/>
          <p:cNvSpPr txBox="1"/>
          <p:nvPr/>
        </p:nvSpPr>
        <p:spPr>
          <a:xfrm>
            <a:off x="2713843" y="3452675"/>
            <a:ext cx="1032206" cy="369332"/>
          </a:xfrm>
          <a:prstGeom prst="rect">
            <a:avLst/>
          </a:prstGeom>
          <a:noFill/>
        </p:spPr>
        <p:txBody>
          <a:bodyPr wrap="none" rtlCol="0">
            <a:spAutoFit/>
          </a:bodyPr>
          <a:lstStyle/>
          <a:p>
            <a:r>
              <a:rPr lang="fr-FR" b="1" dirty="0" smtClean="0"/>
              <a:t>Infection</a:t>
            </a:r>
            <a:endParaRPr lang="fr-FR" b="1" dirty="0"/>
          </a:p>
        </p:txBody>
      </p:sp>
      <p:sp>
        <p:nvSpPr>
          <p:cNvPr id="32" name="ZoneTexte 31"/>
          <p:cNvSpPr txBox="1"/>
          <p:nvPr/>
        </p:nvSpPr>
        <p:spPr>
          <a:xfrm>
            <a:off x="4455990" y="3452675"/>
            <a:ext cx="2034981" cy="369332"/>
          </a:xfrm>
          <a:prstGeom prst="rect">
            <a:avLst/>
          </a:prstGeom>
          <a:noFill/>
        </p:spPr>
        <p:txBody>
          <a:bodyPr wrap="none" rtlCol="0">
            <a:spAutoFit/>
          </a:bodyPr>
          <a:lstStyle/>
          <a:p>
            <a:r>
              <a:rPr lang="fr-FR" b="1" dirty="0" smtClean="0"/>
              <a:t>pharmacocinétique</a:t>
            </a:r>
            <a:endParaRPr lang="fr-FR" b="1" dirty="0"/>
          </a:p>
        </p:txBody>
      </p:sp>
      <p:sp>
        <p:nvSpPr>
          <p:cNvPr id="33" name="ZoneTexte 32"/>
          <p:cNvSpPr txBox="1"/>
          <p:nvPr/>
        </p:nvSpPr>
        <p:spPr>
          <a:xfrm>
            <a:off x="6901431" y="2806280"/>
            <a:ext cx="904287" cy="369332"/>
          </a:xfrm>
          <a:prstGeom prst="rect">
            <a:avLst/>
          </a:prstGeom>
          <a:noFill/>
        </p:spPr>
        <p:txBody>
          <a:bodyPr wrap="none" rtlCol="0">
            <a:spAutoFit/>
          </a:bodyPr>
          <a:lstStyle/>
          <a:p>
            <a:r>
              <a:rPr lang="fr-FR" b="1" dirty="0" smtClean="0"/>
              <a:t>Toxicité</a:t>
            </a:r>
            <a:endParaRPr lang="fr-FR" b="1" dirty="0"/>
          </a:p>
        </p:txBody>
      </p:sp>
      <p:sp>
        <p:nvSpPr>
          <p:cNvPr id="34" name="ZoneTexte 33"/>
          <p:cNvSpPr txBox="1"/>
          <p:nvPr/>
        </p:nvSpPr>
        <p:spPr>
          <a:xfrm>
            <a:off x="4028841" y="4405290"/>
            <a:ext cx="1189556" cy="369332"/>
          </a:xfrm>
          <a:prstGeom prst="rect">
            <a:avLst/>
          </a:prstGeom>
          <a:noFill/>
        </p:spPr>
        <p:txBody>
          <a:bodyPr wrap="none" rtlCol="0">
            <a:spAutoFit/>
          </a:bodyPr>
          <a:lstStyle/>
          <a:p>
            <a:r>
              <a:rPr lang="fr-FR" b="1" dirty="0" smtClean="0"/>
              <a:t>Résistance</a:t>
            </a:r>
            <a:endParaRPr lang="fr-FR" b="1" dirty="0"/>
          </a:p>
        </p:txBody>
      </p:sp>
      <p:grpSp>
        <p:nvGrpSpPr>
          <p:cNvPr id="35" name="Groupe 34"/>
          <p:cNvGrpSpPr/>
          <p:nvPr/>
        </p:nvGrpSpPr>
        <p:grpSpPr>
          <a:xfrm rot="6913441" flipH="1">
            <a:off x="3949493" y="4035353"/>
            <a:ext cx="1226603" cy="2108218"/>
            <a:chOff x="1979713" y="2708921"/>
            <a:chExt cx="1492166" cy="1800199"/>
          </a:xfrm>
        </p:grpSpPr>
        <p:cxnSp>
          <p:nvCxnSpPr>
            <p:cNvPr id="36" name="Connecteur droit avec flèche 35"/>
            <p:cNvCxnSpPr/>
            <p:nvPr/>
          </p:nvCxnSpPr>
          <p:spPr>
            <a:xfrm flipH="1">
              <a:off x="1979713" y="2708921"/>
              <a:ext cx="1152127" cy="1728191"/>
            </a:xfrm>
            <a:prstGeom prst="straightConnector1">
              <a:avLst/>
            </a:prstGeom>
            <a:ln w="47625">
              <a:solidFill>
                <a:srgbClr val="2E6BA2"/>
              </a:solidFill>
              <a:tailEnd type="arrow"/>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p:nvPr/>
          </p:nvCxnSpPr>
          <p:spPr>
            <a:xfrm flipV="1">
              <a:off x="2267744" y="2708921"/>
              <a:ext cx="1204135" cy="1800199"/>
            </a:xfrm>
            <a:prstGeom prst="straightConnector1">
              <a:avLst/>
            </a:prstGeom>
            <a:ln w="47625">
              <a:solidFill>
                <a:srgbClr val="2E6BA2"/>
              </a:solidFill>
              <a:tailEnd type="arrow"/>
            </a:ln>
          </p:spPr>
          <p:style>
            <a:lnRef idx="1">
              <a:schemeClr val="accent1"/>
            </a:lnRef>
            <a:fillRef idx="0">
              <a:schemeClr val="accent1"/>
            </a:fillRef>
            <a:effectRef idx="0">
              <a:schemeClr val="accent1"/>
            </a:effectRef>
            <a:fontRef idx="minor">
              <a:schemeClr val="tx1"/>
            </a:fontRef>
          </p:style>
        </p:cxnSp>
      </p:grpSp>
      <p:sp>
        <p:nvSpPr>
          <p:cNvPr id="38" name="ZoneTexte 37"/>
          <p:cNvSpPr txBox="1"/>
          <p:nvPr/>
        </p:nvSpPr>
        <p:spPr>
          <a:xfrm>
            <a:off x="3491880" y="5363924"/>
            <a:ext cx="1975669" cy="369332"/>
          </a:xfrm>
          <a:prstGeom prst="rect">
            <a:avLst/>
          </a:prstGeom>
          <a:noFill/>
        </p:spPr>
        <p:txBody>
          <a:bodyPr wrap="none" rtlCol="0">
            <a:spAutoFit/>
          </a:bodyPr>
          <a:lstStyle/>
          <a:p>
            <a:r>
              <a:rPr lang="fr-FR" b="1" dirty="0" smtClean="0"/>
              <a:t>pharmacodynamie</a:t>
            </a:r>
            <a:endParaRPr lang="fr-FR" b="1" dirty="0"/>
          </a:p>
        </p:txBody>
      </p:sp>
    </p:spTree>
    <p:extLst>
      <p:ext uri="{BB962C8B-B14F-4D97-AF65-F5344CB8AC3E}">
        <p14:creationId xmlns:p14="http://schemas.microsoft.com/office/powerpoint/2010/main" val="32551021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AB – spectre d’activité antibactérienne</a:t>
            </a:r>
            <a:endParaRPr lang="fr-FR" dirty="0"/>
          </a:p>
        </p:txBody>
      </p:sp>
      <p:sp>
        <p:nvSpPr>
          <p:cNvPr id="3" name="Espace réservé du contenu 2"/>
          <p:cNvSpPr>
            <a:spLocks noGrp="1"/>
          </p:cNvSpPr>
          <p:nvPr>
            <p:ph idx="1"/>
          </p:nvPr>
        </p:nvSpPr>
        <p:spPr>
          <a:xfrm>
            <a:off x="179512" y="1124744"/>
            <a:ext cx="8712968" cy="5544616"/>
          </a:xfrm>
        </p:spPr>
        <p:txBody>
          <a:bodyPr/>
          <a:lstStyle/>
          <a:p>
            <a:r>
              <a:rPr lang="fr-FR" dirty="0" smtClean="0"/>
              <a:t>Ensemble des espèces bactériennes sensibles à un antibiotique donné</a:t>
            </a:r>
          </a:p>
          <a:p>
            <a:pPr lvl="1"/>
            <a:r>
              <a:rPr lang="fr-FR" dirty="0" smtClean="0"/>
              <a:t>Espèces sensibles </a:t>
            </a:r>
          </a:p>
          <a:p>
            <a:pPr lvl="1"/>
            <a:r>
              <a:rPr lang="fr-FR" dirty="0" smtClean="0"/>
              <a:t>Résistances «naturelles»</a:t>
            </a:r>
          </a:p>
          <a:p>
            <a:pPr lvl="1"/>
            <a:r>
              <a:rPr lang="fr-FR" dirty="0" smtClean="0"/>
              <a:t>Résistances «acquises»</a:t>
            </a:r>
          </a:p>
          <a:p>
            <a:r>
              <a:rPr lang="fr-FR" dirty="0" smtClean="0"/>
              <a:t>Antibiogramme</a:t>
            </a:r>
          </a:p>
          <a:p>
            <a:pPr lvl="1"/>
            <a:r>
              <a:rPr lang="fr-FR" dirty="0" smtClean="0"/>
              <a:t>Pour une espèce bactérienne donnée, test permettant la détermination du caractère sensible ou résistant à plusieurs antibiotiques</a:t>
            </a:r>
          </a:p>
        </p:txBody>
      </p:sp>
    </p:spTree>
    <p:extLst>
      <p:ext uri="{BB962C8B-B14F-4D97-AF65-F5344CB8AC3E}">
        <p14:creationId xmlns:p14="http://schemas.microsoft.com/office/powerpoint/2010/main" val="11442918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Classification – mécanisme d’action</a:t>
            </a:r>
            <a:endParaRPr lang="fr-FR" dirty="0"/>
          </a:p>
        </p:txBody>
      </p:sp>
      <p:pic>
        <p:nvPicPr>
          <p:cNvPr id="5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0" y="2601913"/>
            <a:ext cx="4354513" cy="240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ZoneTexte 4"/>
          <p:cNvSpPr txBox="1">
            <a:spLocks noChangeArrowheads="1"/>
          </p:cNvSpPr>
          <p:nvPr/>
        </p:nvSpPr>
        <p:spPr bwMode="auto">
          <a:xfrm>
            <a:off x="716015" y="5253038"/>
            <a:ext cx="1762021"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sto MT" pitchFamily="1" charset="0"/>
                <a:ea typeface="MS PGothic" pitchFamily="34" charset="-128"/>
              </a:defRPr>
            </a:lvl1pPr>
            <a:lvl2pPr marL="742950" indent="-285750">
              <a:defRPr>
                <a:solidFill>
                  <a:schemeClr val="tx1"/>
                </a:solidFill>
                <a:latin typeface="Calisto MT" pitchFamily="1" charset="0"/>
                <a:ea typeface="MS PGothic" pitchFamily="34" charset="-128"/>
              </a:defRPr>
            </a:lvl2pPr>
            <a:lvl3pPr marL="1143000" indent="-228600">
              <a:defRPr>
                <a:solidFill>
                  <a:schemeClr val="tx1"/>
                </a:solidFill>
                <a:latin typeface="Calisto MT" pitchFamily="1" charset="0"/>
                <a:ea typeface="MS PGothic" pitchFamily="34" charset="-128"/>
              </a:defRPr>
            </a:lvl3pPr>
            <a:lvl4pPr marL="1600200" indent="-228600">
              <a:defRPr>
                <a:solidFill>
                  <a:schemeClr val="tx1"/>
                </a:solidFill>
                <a:latin typeface="Calisto MT" pitchFamily="1" charset="0"/>
                <a:ea typeface="MS PGothic" pitchFamily="34" charset="-128"/>
              </a:defRPr>
            </a:lvl4pPr>
            <a:lvl5pPr marL="2057400" indent="-228600">
              <a:defRPr>
                <a:solidFill>
                  <a:schemeClr val="tx1"/>
                </a:solidFill>
                <a:latin typeface="Calisto MT" pitchFamily="1" charset="0"/>
                <a:ea typeface="MS PGothic" pitchFamily="34" charset="-128"/>
              </a:defRPr>
            </a:lvl5pPr>
            <a:lvl6pPr marL="2514600" indent="-228600" defTabSz="457200" fontAlgn="base">
              <a:spcBef>
                <a:spcPct val="0"/>
              </a:spcBef>
              <a:spcAft>
                <a:spcPct val="0"/>
              </a:spcAft>
              <a:defRPr>
                <a:solidFill>
                  <a:schemeClr val="tx1"/>
                </a:solidFill>
                <a:latin typeface="Calisto MT" pitchFamily="1" charset="0"/>
                <a:ea typeface="MS PGothic" pitchFamily="34" charset="-128"/>
              </a:defRPr>
            </a:lvl6pPr>
            <a:lvl7pPr marL="2971800" indent="-228600" defTabSz="457200" fontAlgn="base">
              <a:spcBef>
                <a:spcPct val="0"/>
              </a:spcBef>
              <a:spcAft>
                <a:spcPct val="0"/>
              </a:spcAft>
              <a:defRPr>
                <a:solidFill>
                  <a:schemeClr val="tx1"/>
                </a:solidFill>
                <a:latin typeface="Calisto MT" pitchFamily="1" charset="0"/>
                <a:ea typeface="MS PGothic" pitchFamily="34" charset="-128"/>
              </a:defRPr>
            </a:lvl7pPr>
            <a:lvl8pPr marL="3429000" indent="-228600" defTabSz="457200" fontAlgn="base">
              <a:spcBef>
                <a:spcPct val="0"/>
              </a:spcBef>
              <a:spcAft>
                <a:spcPct val="0"/>
              </a:spcAft>
              <a:defRPr>
                <a:solidFill>
                  <a:schemeClr val="tx1"/>
                </a:solidFill>
                <a:latin typeface="Calisto MT" pitchFamily="1" charset="0"/>
                <a:ea typeface="MS PGothic" pitchFamily="34" charset="-128"/>
              </a:defRPr>
            </a:lvl8pPr>
            <a:lvl9pPr marL="3886200" indent="-228600" defTabSz="457200" fontAlgn="base">
              <a:spcBef>
                <a:spcPct val="0"/>
              </a:spcBef>
              <a:spcAft>
                <a:spcPct val="0"/>
              </a:spcAft>
              <a:defRPr>
                <a:solidFill>
                  <a:schemeClr val="tx1"/>
                </a:solidFill>
                <a:latin typeface="Calisto MT" pitchFamily="1" charset="0"/>
                <a:ea typeface="MS PGothic" pitchFamily="34" charset="-128"/>
              </a:defRPr>
            </a:lvl9pPr>
          </a:lstStyle>
          <a:p>
            <a:r>
              <a:rPr lang="fr-FR" dirty="0" err="1">
                <a:solidFill>
                  <a:srgbClr val="0A3363"/>
                </a:solidFill>
              </a:rPr>
              <a:t>Antimétabolites</a:t>
            </a:r>
            <a:endParaRPr lang="fr-FR" dirty="0">
              <a:solidFill>
                <a:srgbClr val="0A3363"/>
              </a:solidFill>
            </a:endParaRPr>
          </a:p>
          <a:p>
            <a:r>
              <a:rPr lang="fr-FR" sz="1400" b="1" dirty="0" smtClean="0">
                <a:solidFill>
                  <a:srgbClr val="FF0000"/>
                </a:solidFill>
              </a:rPr>
              <a:t>Sulfamides</a:t>
            </a:r>
          </a:p>
          <a:p>
            <a:r>
              <a:rPr lang="fr-FR" sz="1400" dirty="0" smtClean="0">
                <a:solidFill>
                  <a:srgbClr val="FF0000"/>
                </a:solidFill>
              </a:rPr>
              <a:t>- </a:t>
            </a:r>
            <a:r>
              <a:rPr lang="fr-FR" sz="1400" dirty="0" err="1" smtClean="0">
                <a:solidFill>
                  <a:srgbClr val="FF0000"/>
                </a:solidFill>
              </a:rPr>
              <a:t>Triméthoprime</a:t>
            </a:r>
            <a:endParaRPr lang="fr-FR" sz="1400" dirty="0" smtClean="0">
              <a:solidFill>
                <a:srgbClr val="FF0000"/>
              </a:solidFill>
            </a:endParaRPr>
          </a:p>
          <a:p>
            <a:r>
              <a:rPr lang="fr-FR" sz="1400" dirty="0" smtClean="0">
                <a:solidFill>
                  <a:srgbClr val="FF0000"/>
                </a:solidFill>
              </a:rPr>
              <a:t>- </a:t>
            </a:r>
            <a:r>
              <a:rPr lang="fr-FR" sz="1400" dirty="0" err="1" smtClean="0">
                <a:solidFill>
                  <a:srgbClr val="FF0000"/>
                </a:solidFill>
              </a:rPr>
              <a:t>Sulfametoxazole</a:t>
            </a:r>
            <a:endParaRPr lang="fr-FR" sz="1400" dirty="0" smtClean="0">
              <a:solidFill>
                <a:srgbClr val="FF0000"/>
              </a:solidFill>
            </a:endParaRPr>
          </a:p>
          <a:p>
            <a:pPr marL="285750" indent="-285750">
              <a:buFontTx/>
              <a:buChar char="-"/>
            </a:pPr>
            <a:endParaRPr lang="fr-FR" sz="1400" dirty="0">
              <a:solidFill>
                <a:srgbClr val="FF0000"/>
              </a:solidFill>
            </a:endParaRPr>
          </a:p>
        </p:txBody>
      </p:sp>
      <p:sp>
        <p:nvSpPr>
          <p:cNvPr id="60" name="ZoneTexte 5"/>
          <p:cNvSpPr txBox="1">
            <a:spLocks noChangeArrowheads="1"/>
          </p:cNvSpPr>
          <p:nvPr/>
        </p:nvSpPr>
        <p:spPr bwMode="auto">
          <a:xfrm>
            <a:off x="156523" y="1670050"/>
            <a:ext cx="1967205"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sto MT" pitchFamily="1" charset="0"/>
                <a:ea typeface="MS PGothic" pitchFamily="34" charset="-128"/>
              </a:defRPr>
            </a:lvl1pPr>
            <a:lvl2pPr marL="742950" indent="-285750">
              <a:defRPr>
                <a:solidFill>
                  <a:schemeClr val="tx1"/>
                </a:solidFill>
                <a:latin typeface="Calisto MT" pitchFamily="1" charset="0"/>
                <a:ea typeface="MS PGothic" pitchFamily="34" charset="-128"/>
              </a:defRPr>
            </a:lvl2pPr>
            <a:lvl3pPr marL="1143000" indent="-228600">
              <a:defRPr>
                <a:solidFill>
                  <a:schemeClr val="tx1"/>
                </a:solidFill>
                <a:latin typeface="Calisto MT" pitchFamily="1" charset="0"/>
                <a:ea typeface="MS PGothic" pitchFamily="34" charset="-128"/>
              </a:defRPr>
            </a:lvl3pPr>
            <a:lvl4pPr marL="1600200" indent="-228600">
              <a:defRPr>
                <a:solidFill>
                  <a:schemeClr val="tx1"/>
                </a:solidFill>
                <a:latin typeface="Calisto MT" pitchFamily="1" charset="0"/>
                <a:ea typeface="MS PGothic" pitchFamily="34" charset="-128"/>
              </a:defRPr>
            </a:lvl4pPr>
            <a:lvl5pPr marL="2057400" indent="-228600">
              <a:defRPr>
                <a:solidFill>
                  <a:schemeClr val="tx1"/>
                </a:solidFill>
                <a:latin typeface="Calisto MT" pitchFamily="1" charset="0"/>
                <a:ea typeface="MS PGothic" pitchFamily="34" charset="-128"/>
              </a:defRPr>
            </a:lvl5pPr>
            <a:lvl6pPr marL="2514600" indent="-228600" defTabSz="457200" fontAlgn="base">
              <a:spcBef>
                <a:spcPct val="0"/>
              </a:spcBef>
              <a:spcAft>
                <a:spcPct val="0"/>
              </a:spcAft>
              <a:defRPr>
                <a:solidFill>
                  <a:schemeClr val="tx1"/>
                </a:solidFill>
                <a:latin typeface="Calisto MT" pitchFamily="1" charset="0"/>
                <a:ea typeface="MS PGothic" pitchFamily="34" charset="-128"/>
              </a:defRPr>
            </a:lvl6pPr>
            <a:lvl7pPr marL="2971800" indent="-228600" defTabSz="457200" fontAlgn="base">
              <a:spcBef>
                <a:spcPct val="0"/>
              </a:spcBef>
              <a:spcAft>
                <a:spcPct val="0"/>
              </a:spcAft>
              <a:defRPr>
                <a:solidFill>
                  <a:schemeClr val="tx1"/>
                </a:solidFill>
                <a:latin typeface="Calisto MT" pitchFamily="1" charset="0"/>
                <a:ea typeface="MS PGothic" pitchFamily="34" charset="-128"/>
              </a:defRPr>
            </a:lvl7pPr>
            <a:lvl8pPr marL="3429000" indent="-228600" defTabSz="457200" fontAlgn="base">
              <a:spcBef>
                <a:spcPct val="0"/>
              </a:spcBef>
              <a:spcAft>
                <a:spcPct val="0"/>
              </a:spcAft>
              <a:defRPr>
                <a:solidFill>
                  <a:schemeClr val="tx1"/>
                </a:solidFill>
                <a:latin typeface="Calisto MT" pitchFamily="1" charset="0"/>
                <a:ea typeface="MS PGothic" pitchFamily="34" charset="-128"/>
              </a:defRPr>
            </a:lvl8pPr>
            <a:lvl9pPr marL="3886200" indent="-228600" defTabSz="457200" fontAlgn="base">
              <a:spcBef>
                <a:spcPct val="0"/>
              </a:spcBef>
              <a:spcAft>
                <a:spcPct val="0"/>
              </a:spcAft>
              <a:defRPr>
                <a:solidFill>
                  <a:schemeClr val="tx1"/>
                </a:solidFill>
                <a:latin typeface="Calisto MT" pitchFamily="1" charset="0"/>
                <a:ea typeface="MS PGothic" pitchFamily="34" charset="-128"/>
              </a:defRPr>
            </a:lvl9pPr>
          </a:lstStyle>
          <a:p>
            <a:r>
              <a:rPr lang="fr-FR" dirty="0">
                <a:solidFill>
                  <a:srgbClr val="0A3363"/>
                </a:solidFill>
              </a:rPr>
              <a:t>Action sur la </a:t>
            </a:r>
          </a:p>
          <a:p>
            <a:r>
              <a:rPr lang="fr-FR" dirty="0">
                <a:solidFill>
                  <a:srgbClr val="0A3363"/>
                </a:solidFill>
              </a:rPr>
              <a:t>paroi bactérienne</a:t>
            </a:r>
          </a:p>
          <a:p>
            <a:r>
              <a:rPr lang="el-GR" sz="1400" b="1" dirty="0">
                <a:solidFill>
                  <a:srgbClr val="1154E9"/>
                </a:solidFill>
              </a:rPr>
              <a:t>β</a:t>
            </a:r>
            <a:r>
              <a:rPr lang="fr-FR" sz="1400" b="1" dirty="0" smtClean="0">
                <a:solidFill>
                  <a:srgbClr val="1154E9"/>
                </a:solidFill>
              </a:rPr>
              <a:t>-</a:t>
            </a:r>
            <a:r>
              <a:rPr lang="fr-FR" sz="1400" b="1" dirty="0" err="1" smtClean="0">
                <a:solidFill>
                  <a:srgbClr val="1154E9"/>
                </a:solidFill>
              </a:rPr>
              <a:t>lactamines</a:t>
            </a:r>
            <a:endParaRPr lang="fr-FR" sz="1400" b="1" dirty="0" smtClean="0">
              <a:solidFill>
                <a:srgbClr val="1154E9"/>
              </a:solidFill>
            </a:endParaRPr>
          </a:p>
          <a:p>
            <a:r>
              <a:rPr lang="fr-FR" sz="1400" dirty="0" smtClean="0">
                <a:solidFill>
                  <a:srgbClr val="1154E9"/>
                </a:solidFill>
              </a:rPr>
              <a:t>- pénicillines</a:t>
            </a:r>
          </a:p>
          <a:p>
            <a:r>
              <a:rPr lang="fr-FR" sz="1400" dirty="0" smtClean="0">
                <a:solidFill>
                  <a:srgbClr val="1154E9"/>
                </a:solidFill>
              </a:rPr>
              <a:t>- céphalosporines</a:t>
            </a:r>
            <a:endParaRPr lang="fr-FR" sz="1400" dirty="0">
              <a:solidFill>
                <a:srgbClr val="1154E9"/>
              </a:solidFill>
            </a:endParaRPr>
          </a:p>
          <a:p>
            <a:r>
              <a:rPr lang="fr-FR" sz="1400" b="1" dirty="0" err="1" smtClean="0">
                <a:solidFill>
                  <a:srgbClr val="FF0000"/>
                </a:solidFill>
              </a:rPr>
              <a:t>Glycopeptides</a:t>
            </a:r>
            <a:endParaRPr lang="fr-FR" sz="1400" b="1" dirty="0" smtClean="0">
              <a:solidFill>
                <a:srgbClr val="FF0000"/>
              </a:solidFill>
            </a:endParaRPr>
          </a:p>
          <a:p>
            <a:r>
              <a:rPr lang="fr-FR" sz="1400" dirty="0" smtClean="0">
                <a:solidFill>
                  <a:srgbClr val="FF0000"/>
                </a:solidFill>
              </a:rPr>
              <a:t>- vancomycine</a:t>
            </a:r>
            <a:endParaRPr lang="fr-FR" sz="1400" dirty="0">
              <a:solidFill>
                <a:srgbClr val="FF0000"/>
              </a:solidFill>
            </a:endParaRPr>
          </a:p>
        </p:txBody>
      </p:sp>
      <p:sp>
        <p:nvSpPr>
          <p:cNvPr id="61" name="ZoneTexte 6"/>
          <p:cNvSpPr txBox="1">
            <a:spLocks noChangeArrowheads="1"/>
          </p:cNvSpPr>
          <p:nvPr/>
        </p:nvSpPr>
        <p:spPr bwMode="auto">
          <a:xfrm>
            <a:off x="3469858" y="1124744"/>
            <a:ext cx="232627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sto MT" pitchFamily="1" charset="0"/>
                <a:ea typeface="MS PGothic" pitchFamily="34" charset="-128"/>
              </a:defRPr>
            </a:lvl1pPr>
            <a:lvl2pPr marL="742950" indent="-285750">
              <a:defRPr>
                <a:solidFill>
                  <a:schemeClr val="tx1"/>
                </a:solidFill>
                <a:latin typeface="Calisto MT" pitchFamily="1" charset="0"/>
                <a:ea typeface="MS PGothic" pitchFamily="34" charset="-128"/>
              </a:defRPr>
            </a:lvl2pPr>
            <a:lvl3pPr marL="1143000" indent="-228600">
              <a:defRPr>
                <a:solidFill>
                  <a:schemeClr val="tx1"/>
                </a:solidFill>
                <a:latin typeface="Calisto MT" pitchFamily="1" charset="0"/>
                <a:ea typeface="MS PGothic" pitchFamily="34" charset="-128"/>
              </a:defRPr>
            </a:lvl3pPr>
            <a:lvl4pPr marL="1600200" indent="-228600">
              <a:defRPr>
                <a:solidFill>
                  <a:schemeClr val="tx1"/>
                </a:solidFill>
                <a:latin typeface="Calisto MT" pitchFamily="1" charset="0"/>
                <a:ea typeface="MS PGothic" pitchFamily="34" charset="-128"/>
              </a:defRPr>
            </a:lvl4pPr>
            <a:lvl5pPr marL="2057400" indent="-228600">
              <a:defRPr>
                <a:solidFill>
                  <a:schemeClr val="tx1"/>
                </a:solidFill>
                <a:latin typeface="Calisto MT" pitchFamily="1" charset="0"/>
                <a:ea typeface="MS PGothic" pitchFamily="34" charset="-128"/>
              </a:defRPr>
            </a:lvl5pPr>
            <a:lvl6pPr marL="2514600" indent="-228600" defTabSz="457200" fontAlgn="base">
              <a:spcBef>
                <a:spcPct val="0"/>
              </a:spcBef>
              <a:spcAft>
                <a:spcPct val="0"/>
              </a:spcAft>
              <a:defRPr>
                <a:solidFill>
                  <a:schemeClr val="tx1"/>
                </a:solidFill>
                <a:latin typeface="Calisto MT" pitchFamily="1" charset="0"/>
                <a:ea typeface="MS PGothic" pitchFamily="34" charset="-128"/>
              </a:defRPr>
            </a:lvl6pPr>
            <a:lvl7pPr marL="2971800" indent="-228600" defTabSz="457200" fontAlgn="base">
              <a:spcBef>
                <a:spcPct val="0"/>
              </a:spcBef>
              <a:spcAft>
                <a:spcPct val="0"/>
              </a:spcAft>
              <a:defRPr>
                <a:solidFill>
                  <a:schemeClr val="tx1"/>
                </a:solidFill>
                <a:latin typeface="Calisto MT" pitchFamily="1" charset="0"/>
                <a:ea typeface="MS PGothic" pitchFamily="34" charset="-128"/>
              </a:defRPr>
            </a:lvl7pPr>
            <a:lvl8pPr marL="3429000" indent="-228600" defTabSz="457200" fontAlgn="base">
              <a:spcBef>
                <a:spcPct val="0"/>
              </a:spcBef>
              <a:spcAft>
                <a:spcPct val="0"/>
              </a:spcAft>
              <a:defRPr>
                <a:solidFill>
                  <a:schemeClr val="tx1"/>
                </a:solidFill>
                <a:latin typeface="Calisto MT" pitchFamily="1" charset="0"/>
                <a:ea typeface="MS PGothic" pitchFamily="34" charset="-128"/>
              </a:defRPr>
            </a:lvl8pPr>
            <a:lvl9pPr marL="3886200" indent="-228600" defTabSz="457200" fontAlgn="base">
              <a:spcBef>
                <a:spcPct val="0"/>
              </a:spcBef>
              <a:spcAft>
                <a:spcPct val="0"/>
              </a:spcAft>
              <a:defRPr>
                <a:solidFill>
                  <a:schemeClr val="tx1"/>
                </a:solidFill>
                <a:latin typeface="Calisto MT" pitchFamily="1" charset="0"/>
                <a:ea typeface="MS PGothic" pitchFamily="34" charset="-128"/>
              </a:defRPr>
            </a:lvl9pPr>
          </a:lstStyle>
          <a:p>
            <a:r>
              <a:rPr lang="fr-FR" dirty="0">
                <a:solidFill>
                  <a:schemeClr val="bg1">
                    <a:lumMod val="50000"/>
                  </a:schemeClr>
                </a:solidFill>
              </a:rPr>
              <a:t>Action sur la</a:t>
            </a:r>
          </a:p>
          <a:p>
            <a:r>
              <a:rPr lang="fr-FR" dirty="0">
                <a:solidFill>
                  <a:schemeClr val="bg1">
                    <a:lumMod val="50000"/>
                  </a:schemeClr>
                </a:solidFill>
              </a:rPr>
              <a:t> membrane cellulaire</a:t>
            </a:r>
          </a:p>
          <a:p>
            <a:r>
              <a:rPr lang="fr-FR" sz="1400" b="1" dirty="0" err="1">
                <a:solidFill>
                  <a:schemeClr val="bg1">
                    <a:lumMod val="50000"/>
                  </a:schemeClr>
                </a:solidFill>
              </a:rPr>
              <a:t>d</a:t>
            </a:r>
            <a:r>
              <a:rPr lang="fr-FR" sz="1400" b="1" dirty="0" err="1" smtClean="0">
                <a:solidFill>
                  <a:schemeClr val="bg1">
                    <a:lumMod val="50000"/>
                  </a:schemeClr>
                </a:solidFill>
              </a:rPr>
              <a:t>aptomycine</a:t>
            </a:r>
            <a:endParaRPr lang="fr-FR" sz="1400" b="1" dirty="0" smtClean="0">
              <a:solidFill>
                <a:schemeClr val="bg1">
                  <a:lumMod val="50000"/>
                </a:schemeClr>
              </a:solidFill>
            </a:endParaRPr>
          </a:p>
          <a:p>
            <a:r>
              <a:rPr lang="fr-FR" sz="1400" b="1" dirty="0" err="1" smtClean="0">
                <a:solidFill>
                  <a:schemeClr val="bg1">
                    <a:lumMod val="50000"/>
                  </a:schemeClr>
                </a:solidFill>
              </a:rPr>
              <a:t>polymyxines</a:t>
            </a:r>
            <a:endParaRPr lang="fr-FR" sz="1400" b="1" dirty="0">
              <a:solidFill>
                <a:schemeClr val="bg1">
                  <a:lumMod val="50000"/>
                </a:schemeClr>
              </a:solidFill>
            </a:endParaRPr>
          </a:p>
        </p:txBody>
      </p:sp>
      <p:sp>
        <p:nvSpPr>
          <p:cNvPr id="62" name="ZoneTexte 7"/>
          <p:cNvSpPr txBox="1">
            <a:spLocks noChangeArrowheads="1"/>
          </p:cNvSpPr>
          <p:nvPr/>
        </p:nvSpPr>
        <p:spPr bwMode="auto">
          <a:xfrm>
            <a:off x="6950204" y="2060848"/>
            <a:ext cx="2086292"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sto MT" pitchFamily="1" charset="0"/>
                <a:ea typeface="MS PGothic" pitchFamily="34" charset="-128"/>
              </a:defRPr>
            </a:lvl1pPr>
            <a:lvl2pPr marL="742950" indent="-285750">
              <a:defRPr>
                <a:solidFill>
                  <a:schemeClr val="tx1"/>
                </a:solidFill>
                <a:latin typeface="Calisto MT" pitchFamily="1" charset="0"/>
                <a:ea typeface="MS PGothic" pitchFamily="34" charset="-128"/>
              </a:defRPr>
            </a:lvl2pPr>
            <a:lvl3pPr marL="1143000" indent="-228600">
              <a:defRPr>
                <a:solidFill>
                  <a:schemeClr val="tx1"/>
                </a:solidFill>
                <a:latin typeface="Calisto MT" pitchFamily="1" charset="0"/>
                <a:ea typeface="MS PGothic" pitchFamily="34" charset="-128"/>
              </a:defRPr>
            </a:lvl3pPr>
            <a:lvl4pPr marL="1600200" indent="-228600">
              <a:defRPr>
                <a:solidFill>
                  <a:schemeClr val="tx1"/>
                </a:solidFill>
                <a:latin typeface="Calisto MT" pitchFamily="1" charset="0"/>
                <a:ea typeface="MS PGothic" pitchFamily="34" charset="-128"/>
              </a:defRPr>
            </a:lvl4pPr>
            <a:lvl5pPr marL="2057400" indent="-228600">
              <a:defRPr>
                <a:solidFill>
                  <a:schemeClr val="tx1"/>
                </a:solidFill>
                <a:latin typeface="Calisto MT" pitchFamily="1" charset="0"/>
                <a:ea typeface="MS PGothic" pitchFamily="34" charset="-128"/>
              </a:defRPr>
            </a:lvl5pPr>
            <a:lvl6pPr marL="2514600" indent="-228600" defTabSz="457200" fontAlgn="base">
              <a:spcBef>
                <a:spcPct val="0"/>
              </a:spcBef>
              <a:spcAft>
                <a:spcPct val="0"/>
              </a:spcAft>
              <a:defRPr>
                <a:solidFill>
                  <a:schemeClr val="tx1"/>
                </a:solidFill>
                <a:latin typeface="Calisto MT" pitchFamily="1" charset="0"/>
                <a:ea typeface="MS PGothic" pitchFamily="34" charset="-128"/>
              </a:defRPr>
            </a:lvl6pPr>
            <a:lvl7pPr marL="2971800" indent="-228600" defTabSz="457200" fontAlgn="base">
              <a:spcBef>
                <a:spcPct val="0"/>
              </a:spcBef>
              <a:spcAft>
                <a:spcPct val="0"/>
              </a:spcAft>
              <a:defRPr>
                <a:solidFill>
                  <a:schemeClr val="tx1"/>
                </a:solidFill>
                <a:latin typeface="Calisto MT" pitchFamily="1" charset="0"/>
                <a:ea typeface="MS PGothic" pitchFamily="34" charset="-128"/>
              </a:defRPr>
            </a:lvl7pPr>
            <a:lvl8pPr marL="3429000" indent="-228600" defTabSz="457200" fontAlgn="base">
              <a:spcBef>
                <a:spcPct val="0"/>
              </a:spcBef>
              <a:spcAft>
                <a:spcPct val="0"/>
              </a:spcAft>
              <a:defRPr>
                <a:solidFill>
                  <a:schemeClr val="tx1"/>
                </a:solidFill>
                <a:latin typeface="Calisto MT" pitchFamily="1" charset="0"/>
                <a:ea typeface="MS PGothic" pitchFamily="34" charset="-128"/>
              </a:defRPr>
            </a:lvl8pPr>
            <a:lvl9pPr marL="3886200" indent="-228600" defTabSz="457200" fontAlgn="base">
              <a:spcBef>
                <a:spcPct val="0"/>
              </a:spcBef>
              <a:spcAft>
                <a:spcPct val="0"/>
              </a:spcAft>
              <a:defRPr>
                <a:solidFill>
                  <a:schemeClr val="tx1"/>
                </a:solidFill>
                <a:latin typeface="Calisto MT" pitchFamily="1" charset="0"/>
                <a:ea typeface="MS PGothic" pitchFamily="34" charset="-128"/>
              </a:defRPr>
            </a:lvl9pPr>
          </a:lstStyle>
          <a:p>
            <a:r>
              <a:rPr lang="fr-FR" dirty="0">
                <a:solidFill>
                  <a:srgbClr val="0A3363"/>
                </a:solidFill>
              </a:rPr>
              <a:t>Inhibition </a:t>
            </a:r>
            <a:r>
              <a:rPr lang="fr-FR" dirty="0" smtClean="0">
                <a:solidFill>
                  <a:srgbClr val="0A3363"/>
                </a:solidFill>
              </a:rPr>
              <a:t>fonction acides </a:t>
            </a:r>
            <a:r>
              <a:rPr lang="fr-FR" dirty="0">
                <a:solidFill>
                  <a:srgbClr val="0A3363"/>
                </a:solidFill>
              </a:rPr>
              <a:t>nucléiques</a:t>
            </a:r>
          </a:p>
          <a:p>
            <a:r>
              <a:rPr lang="fr-FR" sz="1400" b="1" dirty="0" err="1" smtClean="0">
                <a:solidFill>
                  <a:srgbClr val="FF0000"/>
                </a:solidFill>
              </a:rPr>
              <a:t>Fluoroquinolones</a:t>
            </a:r>
            <a:endParaRPr lang="fr-FR" sz="1400" b="1" dirty="0" smtClean="0">
              <a:solidFill>
                <a:srgbClr val="FF0000"/>
              </a:solidFill>
            </a:endParaRPr>
          </a:p>
          <a:p>
            <a:r>
              <a:rPr lang="fr-FR" sz="1400" b="1" dirty="0" err="1" smtClean="0">
                <a:solidFill>
                  <a:srgbClr val="FF0000"/>
                </a:solidFill>
              </a:rPr>
              <a:t>Ansamycines</a:t>
            </a:r>
            <a:endParaRPr lang="fr-FR" sz="1400" b="1" dirty="0" smtClean="0">
              <a:solidFill>
                <a:srgbClr val="FF0000"/>
              </a:solidFill>
            </a:endParaRPr>
          </a:p>
          <a:p>
            <a:r>
              <a:rPr lang="fr-FR" sz="1400" dirty="0" smtClean="0">
                <a:solidFill>
                  <a:srgbClr val="FF0000"/>
                </a:solidFill>
              </a:rPr>
              <a:t>- rifampicine</a:t>
            </a:r>
          </a:p>
          <a:p>
            <a:r>
              <a:rPr lang="fr-FR" sz="1400" b="1" dirty="0" err="1" smtClean="0">
                <a:solidFill>
                  <a:srgbClr val="FF0000"/>
                </a:solidFill>
              </a:rPr>
              <a:t>nitroimidazolés</a:t>
            </a:r>
            <a:endParaRPr lang="fr-FR" sz="1400" b="1" dirty="0">
              <a:solidFill>
                <a:srgbClr val="FF0000"/>
              </a:solidFill>
            </a:endParaRPr>
          </a:p>
        </p:txBody>
      </p:sp>
      <p:sp>
        <p:nvSpPr>
          <p:cNvPr id="64" name="ZoneTexte 9"/>
          <p:cNvSpPr txBox="1">
            <a:spLocks noChangeArrowheads="1"/>
          </p:cNvSpPr>
          <p:nvPr/>
        </p:nvSpPr>
        <p:spPr bwMode="auto">
          <a:xfrm>
            <a:off x="5555089" y="5434013"/>
            <a:ext cx="312136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sto MT" pitchFamily="1" charset="0"/>
                <a:ea typeface="MS PGothic" pitchFamily="34" charset="-128"/>
              </a:defRPr>
            </a:lvl1pPr>
            <a:lvl2pPr marL="742950" indent="-285750">
              <a:defRPr>
                <a:solidFill>
                  <a:schemeClr val="tx1"/>
                </a:solidFill>
                <a:latin typeface="Calisto MT" pitchFamily="1" charset="0"/>
                <a:ea typeface="MS PGothic" pitchFamily="34" charset="-128"/>
              </a:defRPr>
            </a:lvl2pPr>
            <a:lvl3pPr marL="1143000" indent="-228600">
              <a:defRPr>
                <a:solidFill>
                  <a:schemeClr val="tx1"/>
                </a:solidFill>
                <a:latin typeface="Calisto MT" pitchFamily="1" charset="0"/>
                <a:ea typeface="MS PGothic" pitchFamily="34" charset="-128"/>
              </a:defRPr>
            </a:lvl3pPr>
            <a:lvl4pPr marL="1600200" indent="-228600">
              <a:defRPr>
                <a:solidFill>
                  <a:schemeClr val="tx1"/>
                </a:solidFill>
                <a:latin typeface="Calisto MT" pitchFamily="1" charset="0"/>
                <a:ea typeface="MS PGothic" pitchFamily="34" charset="-128"/>
              </a:defRPr>
            </a:lvl4pPr>
            <a:lvl5pPr marL="2057400" indent="-228600">
              <a:defRPr>
                <a:solidFill>
                  <a:schemeClr val="tx1"/>
                </a:solidFill>
                <a:latin typeface="Calisto MT" pitchFamily="1" charset="0"/>
                <a:ea typeface="MS PGothic" pitchFamily="34" charset="-128"/>
              </a:defRPr>
            </a:lvl5pPr>
            <a:lvl6pPr marL="2514600" indent="-228600" defTabSz="457200" fontAlgn="base">
              <a:spcBef>
                <a:spcPct val="0"/>
              </a:spcBef>
              <a:spcAft>
                <a:spcPct val="0"/>
              </a:spcAft>
              <a:defRPr>
                <a:solidFill>
                  <a:schemeClr val="tx1"/>
                </a:solidFill>
                <a:latin typeface="Calisto MT" pitchFamily="1" charset="0"/>
                <a:ea typeface="MS PGothic" pitchFamily="34" charset="-128"/>
              </a:defRPr>
            </a:lvl6pPr>
            <a:lvl7pPr marL="2971800" indent="-228600" defTabSz="457200" fontAlgn="base">
              <a:spcBef>
                <a:spcPct val="0"/>
              </a:spcBef>
              <a:spcAft>
                <a:spcPct val="0"/>
              </a:spcAft>
              <a:defRPr>
                <a:solidFill>
                  <a:schemeClr val="tx1"/>
                </a:solidFill>
                <a:latin typeface="Calisto MT" pitchFamily="1" charset="0"/>
                <a:ea typeface="MS PGothic" pitchFamily="34" charset="-128"/>
              </a:defRPr>
            </a:lvl7pPr>
            <a:lvl8pPr marL="3429000" indent="-228600" defTabSz="457200" fontAlgn="base">
              <a:spcBef>
                <a:spcPct val="0"/>
              </a:spcBef>
              <a:spcAft>
                <a:spcPct val="0"/>
              </a:spcAft>
              <a:defRPr>
                <a:solidFill>
                  <a:schemeClr val="tx1"/>
                </a:solidFill>
                <a:latin typeface="Calisto MT" pitchFamily="1" charset="0"/>
                <a:ea typeface="MS PGothic" pitchFamily="34" charset="-128"/>
              </a:defRPr>
            </a:lvl8pPr>
            <a:lvl9pPr marL="3886200" indent="-228600" defTabSz="457200" fontAlgn="base">
              <a:spcBef>
                <a:spcPct val="0"/>
              </a:spcBef>
              <a:spcAft>
                <a:spcPct val="0"/>
              </a:spcAft>
              <a:defRPr>
                <a:solidFill>
                  <a:schemeClr val="tx1"/>
                </a:solidFill>
                <a:latin typeface="Calisto MT" pitchFamily="1" charset="0"/>
                <a:ea typeface="MS PGothic" pitchFamily="34" charset="-128"/>
              </a:defRPr>
            </a:lvl9pPr>
          </a:lstStyle>
          <a:p>
            <a:r>
              <a:rPr lang="fr-FR" dirty="0">
                <a:solidFill>
                  <a:srgbClr val="0A3363"/>
                </a:solidFill>
              </a:rPr>
              <a:t>Inhibition </a:t>
            </a:r>
            <a:r>
              <a:rPr lang="fr-FR" dirty="0" smtClean="0">
                <a:solidFill>
                  <a:srgbClr val="0A3363"/>
                </a:solidFill>
              </a:rPr>
              <a:t>synthèse </a:t>
            </a:r>
            <a:r>
              <a:rPr lang="fr-FR" dirty="0">
                <a:solidFill>
                  <a:srgbClr val="0A3363"/>
                </a:solidFill>
              </a:rPr>
              <a:t>protéique</a:t>
            </a:r>
          </a:p>
          <a:p>
            <a:r>
              <a:rPr lang="fr-FR" sz="1400" b="1" dirty="0" smtClean="0">
                <a:solidFill>
                  <a:srgbClr val="1154E9"/>
                </a:solidFill>
              </a:rPr>
              <a:t>aminosides</a:t>
            </a:r>
          </a:p>
          <a:p>
            <a:r>
              <a:rPr lang="fr-FR" sz="1400" b="1" dirty="0" smtClean="0">
                <a:solidFill>
                  <a:srgbClr val="1154E9"/>
                </a:solidFill>
              </a:rPr>
              <a:t>Macrolides</a:t>
            </a:r>
            <a:endParaRPr lang="fr-FR" sz="1400" b="1" dirty="0">
              <a:solidFill>
                <a:srgbClr val="1154E9"/>
              </a:solidFill>
            </a:endParaRPr>
          </a:p>
          <a:p>
            <a:r>
              <a:rPr lang="fr-FR" sz="1400" b="1" dirty="0" smtClean="0">
                <a:solidFill>
                  <a:srgbClr val="FF0000"/>
                </a:solidFill>
              </a:rPr>
              <a:t>Tétracyclines</a:t>
            </a:r>
          </a:p>
          <a:p>
            <a:r>
              <a:rPr lang="fr-FR" sz="1400" b="1" dirty="0" smtClean="0">
                <a:solidFill>
                  <a:schemeClr val="bg1">
                    <a:lumMod val="50000"/>
                  </a:schemeClr>
                </a:solidFill>
              </a:rPr>
              <a:t>Chloramphénicol</a:t>
            </a:r>
          </a:p>
          <a:p>
            <a:endParaRPr lang="fr-FR" sz="1400" dirty="0">
              <a:solidFill>
                <a:srgbClr val="FF0000"/>
              </a:solidFill>
            </a:endParaRPr>
          </a:p>
        </p:txBody>
      </p:sp>
      <p:cxnSp>
        <p:nvCxnSpPr>
          <p:cNvPr id="65" name="Connecteur droit avec flèche 64"/>
          <p:cNvCxnSpPr/>
          <p:nvPr/>
        </p:nvCxnSpPr>
        <p:spPr>
          <a:xfrm>
            <a:off x="2159000" y="2532063"/>
            <a:ext cx="495300" cy="4857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6" name="Connecteur droit avec flèche 65"/>
          <p:cNvCxnSpPr/>
          <p:nvPr/>
        </p:nvCxnSpPr>
        <p:spPr>
          <a:xfrm>
            <a:off x="4228237" y="2202781"/>
            <a:ext cx="11906" cy="6859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7" name="Connecteur droit avec flèche 66"/>
          <p:cNvCxnSpPr>
            <a:stCxn id="62" idx="1"/>
          </p:cNvCxnSpPr>
          <p:nvPr/>
        </p:nvCxnSpPr>
        <p:spPr>
          <a:xfrm flipH="1">
            <a:off x="4990606" y="2814901"/>
            <a:ext cx="1959598" cy="3980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9" name="Connecteur droit avec flèche 68"/>
          <p:cNvCxnSpPr>
            <a:stCxn id="64" idx="0"/>
          </p:cNvCxnSpPr>
          <p:nvPr/>
        </p:nvCxnSpPr>
        <p:spPr>
          <a:xfrm flipH="1" flipV="1">
            <a:off x="5345113" y="4365105"/>
            <a:ext cx="1770660" cy="10689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0" name="Connecteur droit avec flèche 69"/>
          <p:cNvCxnSpPr>
            <a:stCxn id="59" idx="0"/>
          </p:cNvCxnSpPr>
          <p:nvPr/>
        </p:nvCxnSpPr>
        <p:spPr>
          <a:xfrm flipV="1">
            <a:off x="1597026" y="4046538"/>
            <a:ext cx="1501774" cy="12065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51734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Pharmacocinétique </a:t>
            </a:r>
            <a:endParaRPr lang="fr-FR" dirty="0"/>
          </a:p>
        </p:txBody>
      </p:sp>
      <p:pic>
        <p:nvPicPr>
          <p:cNvPr id="4" name="Espace réservé du contenu 3"/>
          <p:cNvPicPr>
            <a:picLocks noGrp="1" noChangeAspect="1"/>
          </p:cNvPicPr>
          <p:nvPr>
            <p:ph idx="1"/>
          </p:nvPr>
        </p:nvPicPr>
        <p:blipFill>
          <a:blip r:embed="rId2"/>
          <a:stretch>
            <a:fillRect/>
          </a:stretch>
        </p:blipFill>
        <p:spPr>
          <a:xfrm>
            <a:off x="899592" y="1112060"/>
            <a:ext cx="7416824" cy="5625119"/>
          </a:xfrm>
          <a:prstGeom prst="rect">
            <a:avLst/>
          </a:prstGeom>
        </p:spPr>
      </p:pic>
    </p:spTree>
    <p:extLst>
      <p:ext uri="{BB962C8B-B14F-4D97-AF65-F5344CB8AC3E}">
        <p14:creationId xmlns:p14="http://schemas.microsoft.com/office/powerpoint/2010/main" val="40875115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16632"/>
            <a:ext cx="8784976" cy="504056"/>
          </a:xfrm>
        </p:spPr>
        <p:txBody>
          <a:bodyPr>
            <a:normAutofit fontScale="90000"/>
          </a:bodyPr>
          <a:lstStyle/>
          <a:p>
            <a:r>
              <a:rPr lang="fr-FR" dirty="0" smtClean="0"/>
              <a:t>Pharmacocinétique </a:t>
            </a:r>
            <a:endParaRPr lang="fr-FR" dirty="0"/>
          </a:p>
        </p:txBody>
      </p:sp>
      <p:graphicFrame>
        <p:nvGraphicFramePr>
          <p:cNvPr id="3" name="Tableau 2"/>
          <p:cNvGraphicFramePr>
            <a:graphicFrameLocks noGrp="1"/>
          </p:cNvGraphicFramePr>
          <p:nvPr>
            <p:extLst>
              <p:ext uri="{D42A27DB-BD31-4B8C-83A1-F6EECF244321}">
                <p14:modId xmlns:p14="http://schemas.microsoft.com/office/powerpoint/2010/main" val="3336569680"/>
              </p:ext>
            </p:extLst>
          </p:nvPr>
        </p:nvGraphicFramePr>
        <p:xfrm>
          <a:off x="163829" y="839840"/>
          <a:ext cx="8784976" cy="6009614"/>
        </p:xfrm>
        <a:graphic>
          <a:graphicData uri="http://schemas.openxmlformats.org/drawingml/2006/table">
            <a:tbl>
              <a:tblPr firstRow="1" bandRow="1">
                <a:tableStyleId>{5C22544A-7EE6-4342-B048-85BDC9FD1C3A}</a:tableStyleId>
              </a:tblPr>
              <a:tblGrid>
                <a:gridCol w="2266269">
                  <a:extLst>
                    <a:ext uri="{9D8B030D-6E8A-4147-A177-3AD203B41FA5}">
                      <a16:colId xmlns:a16="http://schemas.microsoft.com/office/drawing/2014/main" val="20000"/>
                    </a:ext>
                  </a:extLst>
                </a:gridCol>
                <a:gridCol w="3463065">
                  <a:extLst>
                    <a:ext uri="{9D8B030D-6E8A-4147-A177-3AD203B41FA5}">
                      <a16:colId xmlns:a16="http://schemas.microsoft.com/office/drawing/2014/main" val="20001"/>
                    </a:ext>
                  </a:extLst>
                </a:gridCol>
                <a:gridCol w="3055642">
                  <a:extLst>
                    <a:ext uri="{9D8B030D-6E8A-4147-A177-3AD203B41FA5}">
                      <a16:colId xmlns:a16="http://schemas.microsoft.com/office/drawing/2014/main" val="20002"/>
                    </a:ext>
                  </a:extLst>
                </a:gridCol>
              </a:tblGrid>
              <a:tr h="859649">
                <a:tc>
                  <a:txBody>
                    <a:bodyPr/>
                    <a:lstStyle/>
                    <a:p>
                      <a:r>
                        <a:rPr lang="fr-FR" dirty="0" smtClean="0"/>
                        <a:t>Paramètres étudiés</a:t>
                      </a:r>
                      <a:endParaRPr lang="fr-FR" dirty="0"/>
                    </a:p>
                  </a:txBody>
                  <a:tcPr/>
                </a:tc>
                <a:tc>
                  <a:txBody>
                    <a:bodyPr/>
                    <a:lstStyle/>
                    <a:p>
                      <a:r>
                        <a:rPr lang="fr-FR" dirty="0" err="1" smtClean="0"/>
                        <a:t>Bactéricidie</a:t>
                      </a:r>
                      <a:r>
                        <a:rPr lang="fr-FR" dirty="0" smtClean="0"/>
                        <a:t> concentration-dépendante</a:t>
                      </a:r>
                      <a:endParaRPr lang="fr-F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err="1" smtClean="0"/>
                        <a:t>Bactéricidie</a:t>
                      </a:r>
                      <a:r>
                        <a:rPr lang="fr-FR" dirty="0" smtClean="0"/>
                        <a:t> temps-dépendante</a:t>
                      </a:r>
                    </a:p>
                    <a:p>
                      <a:endParaRPr lang="fr-FR" dirty="0"/>
                    </a:p>
                  </a:txBody>
                  <a:tcPr/>
                </a:tc>
                <a:extLst>
                  <a:ext uri="{0D108BD9-81ED-4DB2-BD59-A6C34878D82A}">
                    <a16:rowId xmlns:a16="http://schemas.microsoft.com/office/drawing/2014/main" val="10000"/>
                  </a:ext>
                </a:extLst>
              </a:tr>
              <a:tr h="601754">
                <a:tc>
                  <a:txBody>
                    <a:bodyPr/>
                    <a:lstStyle/>
                    <a:p>
                      <a:r>
                        <a:rPr lang="fr-FR" sz="1600" dirty="0" smtClean="0"/>
                        <a:t>Efficacité</a:t>
                      </a:r>
                      <a:r>
                        <a:rPr lang="fr-FR" sz="1600" baseline="0" dirty="0" smtClean="0"/>
                        <a:t> maximale</a:t>
                      </a:r>
                      <a:endParaRPr lang="fr-FR" sz="1600" dirty="0"/>
                    </a:p>
                  </a:txBody>
                  <a:tcPr/>
                </a:tc>
                <a:tc>
                  <a:txBody>
                    <a:bodyPr/>
                    <a:lstStyle/>
                    <a:p>
                      <a:r>
                        <a:rPr lang="fr-FR" sz="1600" dirty="0" smtClean="0"/>
                        <a:t>Concentration la</a:t>
                      </a:r>
                      <a:r>
                        <a:rPr lang="fr-FR" sz="1600" baseline="0" dirty="0" smtClean="0"/>
                        <a:t> plus élevée possible</a:t>
                      </a:r>
                      <a:endParaRPr lang="fr-FR" sz="1600" dirty="0"/>
                    </a:p>
                  </a:txBody>
                  <a:tcPr/>
                </a:tc>
                <a:tc>
                  <a:txBody>
                    <a:bodyPr/>
                    <a:lstStyle/>
                    <a:p>
                      <a:r>
                        <a:rPr lang="fr-FR" sz="1600" dirty="0" smtClean="0"/>
                        <a:t>Concentration supérieure</a:t>
                      </a:r>
                      <a:r>
                        <a:rPr lang="fr-FR" sz="1600" baseline="0" dirty="0" smtClean="0"/>
                        <a:t> au seuil d’efficacité</a:t>
                      </a:r>
                      <a:endParaRPr lang="fr-FR" sz="1600" dirty="0"/>
                    </a:p>
                  </a:txBody>
                  <a:tcPr/>
                </a:tc>
                <a:extLst>
                  <a:ext uri="{0D108BD9-81ED-4DB2-BD59-A6C34878D82A}">
                    <a16:rowId xmlns:a16="http://schemas.microsoft.com/office/drawing/2014/main" val="10001"/>
                  </a:ext>
                </a:extLst>
              </a:tr>
              <a:tr h="601754">
                <a:tc>
                  <a:txBody>
                    <a:bodyPr/>
                    <a:lstStyle/>
                    <a:p>
                      <a:r>
                        <a:rPr lang="fr-FR" sz="1600" dirty="0" smtClean="0"/>
                        <a:t>Vitesse de </a:t>
                      </a:r>
                      <a:r>
                        <a:rPr lang="fr-FR" sz="1600" dirty="0" err="1" smtClean="0"/>
                        <a:t>bactéricidie</a:t>
                      </a:r>
                      <a:r>
                        <a:rPr lang="fr-FR" sz="1600" dirty="0" smtClean="0"/>
                        <a:t> </a:t>
                      </a:r>
                      <a:endParaRPr lang="fr-FR" sz="1600" dirty="0"/>
                    </a:p>
                  </a:txBody>
                  <a:tcPr/>
                </a:tc>
                <a:tc>
                  <a:txBody>
                    <a:bodyPr/>
                    <a:lstStyle/>
                    <a:p>
                      <a:r>
                        <a:rPr lang="fr-FR" sz="1600" dirty="0" smtClean="0"/>
                        <a:t>Rapide (d’autant plus que la concentration est </a:t>
                      </a:r>
                      <a:r>
                        <a:rPr lang="fr-FR" sz="1600" dirty="0" err="1" smtClean="0"/>
                        <a:t>élévée</a:t>
                      </a:r>
                      <a:r>
                        <a:rPr lang="fr-FR" sz="1600" dirty="0" smtClean="0"/>
                        <a:t>)</a:t>
                      </a:r>
                      <a:endParaRPr lang="fr-FR" sz="1600" dirty="0"/>
                    </a:p>
                  </a:txBody>
                  <a:tcPr/>
                </a:tc>
                <a:tc>
                  <a:txBody>
                    <a:bodyPr/>
                    <a:lstStyle/>
                    <a:p>
                      <a:r>
                        <a:rPr lang="fr-FR" sz="1600" dirty="0" smtClean="0"/>
                        <a:t>Lente (et indépendante de la concentration)</a:t>
                      </a:r>
                      <a:endParaRPr lang="fr-FR" sz="1600" dirty="0"/>
                    </a:p>
                  </a:txBody>
                  <a:tcPr/>
                </a:tc>
                <a:extLst>
                  <a:ext uri="{0D108BD9-81ED-4DB2-BD59-A6C34878D82A}">
                    <a16:rowId xmlns:a16="http://schemas.microsoft.com/office/drawing/2014/main" val="10002"/>
                  </a:ext>
                </a:extLst>
              </a:tr>
              <a:tr h="367146">
                <a:tc>
                  <a:txBody>
                    <a:bodyPr/>
                    <a:lstStyle/>
                    <a:p>
                      <a:r>
                        <a:rPr lang="fr-FR" sz="1600" dirty="0" smtClean="0"/>
                        <a:t>Effet post-ATB (EPA)</a:t>
                      </a:r>
                      <a:endParaRPr lang="fr-FR" sz="1600" dirty="0"/>
                    </a:p>
                  </a:txBody>
                  <a:tcPr/>
                </a:tc>
                <a:tc>
                  <a:txBody>
                    <a:bodyPr/>
                    <a:lstStyle/>
                    <a:p>
                      <a:r>
                        <a:rPr lang="fr-FR" sz="1600" dirty="0" smtClean="0"/>
                        <a:t>Prolongé in vivo (1 à 4h in vitro)</a:t>
                      </a:r>
                      <a:endParaRPr lang="fr-FR" sz="1600" dirty="0"/>
                    </a:p>
                  </a:txBody>
                  <a:tcPr/>
                </a:tc>
                <a:tc>
                  <a:txBody>
                    <a:bodyPr/>
                    <a:lstStyle/>
                    <a:p>
                      <a:r>
                        <a:rPr lang="fr-FR" sz="1600" dirty="0" smtClean="0"/>
                        <a:t>Absent ou court</a:t>
                      </a:r>
                      <a:r>
                        <a:rPr lang="fr-FR" sz="1600" baseline="0" dirty="0" smtClean="0"/>
                        <a:t> </a:t>
                      </a:r>
                      <a:endParaRPr lang="fr-FR" sz="1600" dirty="0"/>
                    </a:p>
                  </a:txBody>
                  <a:tcPr/>
                </a:tc>
                <a:extLst>
                  <a:ext uri="{0D108BD9-81ED-4DB2-BD59-A6C34878D82A}">
                    <a16:rowId xmlns:a16="http://schemas.microsoft.com/office/drawing/2014/main" val="10003"/>
                  </a:ext>
                </a:extLst>
              </a:tr>
              <a:tr h="601754">
                <a:tc>
                  <a:txBody>
                    <a:bodyPr/>
                    <a:lstStyle/>
                    <a:p>
                      <a:r>
                        <a:rPr lang="fr-FR" sz="1600" dirty="0" err="1" smtClean="0"/>
                        <a:t>Recroissance</a:t>
                      </a:r>
                      <a:r>
                        <a:rPr lang="fr-FR" sz="1600" dirty="0" smtClean="0"/>
                        <a:t> bactérienne 2ndr</a:t>
                      </a:r>
                      <a:endParaRPr lang="fr-FR" sz="1600" dirty="0"/>
                    </a:p>
                  </a:txBody>
                  <a:tcPr/>
                </a:tc>
                <a:tc>
                  <a:txBody>
                    <a:bodyPr/>
                    <a:lstStyle/>
                    <a:p>
                      <a:r>
                        <a:rPr lang="fr-FR" sz="1600" dirty="0" smtClean="0"/>
                        <a:t>Retardée par l’</a:t>
                      </a:r>
                      <a:r>
                        <a:rPr lang="fr-FR" sz="1600" dirty="0" err="1" smtClean="0"/>
                        <a:t>existance</a:t>
                      </a:r>
                      <a:r>
                        <a:rPr lang="fr-FR" sz="1600" dirty="0" smtClean="0"/>
                        <a:t> d’un EPA</a:t>
                      </a:r>
                      <a:endParaRPr lang="fr-FR" sz="1600" dirty="0"/>
                    </a:p>
                  </a:txBody>
                  <a:tcPr/>
                </a:tc>
                <a:tc>
                  <a:txBody>
                    <a:bodyPr/>
                    <a:lstStyle/>
                    <a:p>
                      <a:r>
                        <a:rPr lang="fr-FR" sz="1600" dirty="0" smtClean="0"/>
                        <a:t>Effective dès que la concentration</a:t>
                      </a:r>
                      <a:r>
                        <a:rPr lang="fr-FR" sz="1600" baseline="0" dirty="0" smtClean="0"/>
                        <a:t> redescend sous le seuil d’efficacité </a:t>
                      </a:r>
                      <a:endParaRPr lang="fr-FR" sz="1600" dirty="0"/>
                    </a:p>
                  </a:txBody>
                  <a:tcPr/>
                </a:tc>
                <a:extLst>
                  <a:ext uri="{0D108BD9-81ED-4DB2-BD59-A6C34878D82A}">
                    <a16:rowId xmlns:a16="http://schemas.microsoft.com/office/drawing/2014/main" val="10004"/>
                  </a:ext>
                </a:extLst>
              </a:tr>
              <a:tr h="601754">
                <a:tc>
                  <a:txBody>
                    <a:bodyPr/>
                    <a:lstStyle/>
                    <a:p>
                      <a:r>
                        <a:rPr lang="fr-FR" sz="1600" dirty="0" smtClean="0"/>
                        <a:t>Schéma</a:t>
                      </a:r>
                      <a:r>
                        <a:rPr lang="fr-FR" sz="1600" baseline="0" dirty="0" smtClean="0"/>
                        <a:t> posologique à favoriser</a:t>
                      </a:r>
                      <a:endParaRPr lang="fr-FR" sz="1600" dirty="0"/>
                    </a:p>
                  </a:txBody>
                  <a:tcPr/>
                </a:tc>
                <a:tc>
                  <a:txBody>
                    <a:bodyPr/>
                    <a:lstStyle/>
                    <a:p>
                      <a:r>
                        <a:rPr lang="fr-FR" sz="1600" dirty="0" smtClean="0"/>
                        <a:t>Administration rapide de fortes doses (si tolérance OK)</a:t>
                      </a:r>
                      <a:endParaRPr lang="fr-FR" sz="1600" dirty="0"/>
                    </a:p>
                  </a:txBody>
                  <a:tcPr/>
                </a:tc>
                <a:tc>
                  <a:txBody>
                    <a:bodyPr/>
                    <a:lstStyle/>
                    <a:p>
                      <a:r>
                        <a:rPr lang="fr-FR" sz="1600" dirty="0" smtClean="0"/>
                        <a:t>Maintien de concentration efficace</a:t>
                      </a:r>
                      <a:r>
                        <a:rPr lang="fr-FR" sz="1600" baseline="0" dirty="0" smtClean="0"/>
                        <a:t> (ex: perfusion continue)</a:t>
                      </a:r>
                      <a:endParaRPr lang="fr-FR" sz="1600" dirty="0"/>
                    </a:p>
                  </a:txBody>
                  <a:tcPr/>
                </a:tc>
                <a:extLst>
                  <a:ext uri="{0D108BD9-81ED-4DB2-BD59-A6C34878D82A}">
                    <a16:rowId xmlns:a16="http://schemas.microsoft.com/office/drawing/2014/main" val="10005"/>
                  </a:ext>
                </a:extLst>
              </a:tr>
              <a:tr h="859649">
                <a:tc>
                  <a:txBody>
                    <a:bodyPr/>
                    <a:lstStyle/>
                    <a:p>
                      <a:r>
                        <a:rPr lang="fr-FR" sz="1600" dirty="0" smtClean="0"/>
                        <a:t>Intervalle d’administration</a:t>
                      </a:r>
                      <a:endParaRPr lang="fr-FR" sz="1600" dirty="0"/>
                    </a:p>
                  </a:txBody>
                  <a:tcPr/>
                </a:tc>
                <a:tc>
                  <a:txBody>
                    <a:bodyPr/>
                    <a:lstStyle/>
                    <a:p>
                      <a:r>
                        <a:rPr lang="fr-FR" sz="1600" dirty="0" smtClean="0"/>
                        <a:t>Allongé, par rapport à celui suggéré à priori par la ½ vie d’élimination</a:t>
                      </a:r>
                      <a:endParaRPr lang="fr-FR" sz="1600" dirty="0"/>
                    </a:p>
                  </a:txBody>
                  <a:tcPr/>
                </a:tc>
                <a:tc>
                  <a:txBody>
                    <a:bodyPr/>
                    <a:lstStyle/>
                    <a:p>
                      <a:r>
                        <a:rPr lang="fr-FR" sz="1600" dirty="0" smtClean="0"/>
                        <a:t>Etabli selon le seuil d’efficacité</a:t>
                      </a:r>
                      <a:r>
                        <a:rPr lang="fr-FR" sz="1600" baseline="0" dirty="0" smtClean="0"/>
                        <a:t>, la dose et la demi-vie d’élimination</a:t>
                      </a:r>
                      <a:endParaRPr lang="fr-FR" sz="1600" dirty="0"/>
                    </a:p>
                  </a:txBody>
                  <a:tcPr/>
                </a:tc>
                <a:extLst>
                  <a:ext uri="{0D108BD9-81ED-4DB2-BD59-A6C34878D82A}">
                    <a16:rowId xmlns:a16="http://schemas.microsoft.com/office/drawing/2014/main" val="10006"/>
                  </a:ext>
                </a:extLst>
              </a:tr>
              <a:tr h="859649">
                <a:tc>
                  <a:txBody>
                    <a:bodyPr/>
                    <a:lstStyle/>
                    <a:p>
                      <a:r>
                        <a:rPr lang="fr-FR" sz="1600" dirty="0" smtClean="0"/>
                        <a:t>Critères d’efficacité</a:t>
                      </a:r>
                    </a:p>
                    <a:p>
                      <a:r>
                        <a:rPr lang="fr-FR" sz="1600" dirty="0" smtClean="0"/>
                        <a:t>Pharmacocinétique</a:t>
                      </a:r>
                    </a:p>
                    <a:p>
                      <a:r>
                        <a:rPr lang="fr-FR" sz="1600" dirty="0" smtClean="0"/>
                        <a:t>PK-PD</a:t>
                      </a:r>
                      <a:endParaRPr lang="fr-FR" sz="1600" dirty="0"/>
                    </a:p>
                  </a:txBody>
                  <a:tcPr/>
                </a:tc>
                <a:tc>
                  <a:txBody>
                    <a:bodyPr/>
                    <a:lstStyle/>
                    <a:p>
                      <a:endParaRPr lang="fr-FR" sz="1600" dirty="0" smtClean="0"/>
                    </a:p>
                    <a:p>
                      <a:r>
                        <a:rPr lang="fr-FR" sz="1600" dirty="0" err="1" smtClean="0"/>
                        <a:t>Cmax</a:t>
                      </a:r>
                      <a:r>
                        <a:rPr lang="fr-FR" sz="1600" dirty="0" smtClean="0"/>
                        <a:t>, Cres</a:t>
                      </a:r>
                    </a:p>
                    <a:p>
                      <a:r>
                        <a:rPr lang="fr-FR" sz="1600" dirty="0" smtClean="0"/>
                        <a:t>AUC</a:t>
                      </a:r>
                      <a:endParaRPr lang="fr-FR" sz="1600" dirty="0"/>
                    </a:p>
                  </a:txBody>
                  <a:tcPr/>
                </a:tc>
                <a:tc>
                  <a:txBody>
                    <a:bodyPr/>
                    <a:lstStyle/>
                    <a:p>
                      <a:endParaRPr lang="fr-FR" sz="1600" dirty="0" smtClean="0"/>
                    </a:p>
                    <a:p>
                      <a:r>
                        <a:rPr lang="fr-FR" sz="1600" dirty="0" smtClean="0"/>
                        <a:t>Cres</a:t>
                      </a:r>
                    </a:p>
                    <a:p>
                      <a:r>
                        <a:rPr lang="fr-FR" sz="1600" dirty="0" smtClean="0"/>
                        <a:t>Temps supra-CMI</a:t>
                      </a:r>
                      <a:endParaRPr lang="fr-FR" sz="1600" dirty="0"/>
                    </a:p>
                  </a:txBody>
                  <a:tcPr/>
                </a:tc>
                <a:extLst>
                  <a:ext uri="{0D108BD9-81ED-4DB2-BD59-A6C34878D82A}">
                    <a16:rowId xmlns:a16="http://schemas.microsoft.com/office/drawing/2014/main" val="10007"/>
                  </a:ext>
                </a:extLst>
              </a:tr>
              <a:tr h="601754">
                <a:tc>
                  <a:txBody>
                    <a:bodyPr/>
                    <a:lstStyle/>
                    <a:p>
                      <a:r>
                        <a:rPr lang="fr-FR" sz="1600" dirty="0" smtClean="0"/>
                        <a:t>Adaptation de posologie</a:t>
                      </a:r>
                      <a:endParaRPr lang="fr-FR" sz="1600" dirty="0"/>
                    </a:p>
                  </a:txBody>
                  <a:tcPr/>
                </a:tc>
                <a:tc>
                  <a:txBody>
                    <a:bodyPr/>
                    <a:lstStyle/>
                    <a:p>
                      <a:r>
                        <a:rPr lang="fr-FR" sz="1600" dirty="0" smtClean="0"/>
                        <a:t>Allongement</a:t>
                      </a:r>
                      <a:r>
                        <a:rPr lang="fr-FR" sz="1600" baseline="0" dirty="0" smtClean="0"/>
                        <a:t> de l’intervalle de dose</a:t>
                      </a:r>
                      <a:endParaRPr lang="fr-FR" sz="1600" dirty="0"/>
                    </a:p>
                  </a:txBody>
                  <a:tcPr/>
                </a:tc>
                <a:tc>
                  <a:txBody>
                    <a:bodyPr/>
                    <a:lstStyle/>
                    <a:p>
                      <a:r>
                        <a:rPr lang="fr-FR" sz="1600" dirty="0" smtClean="0"/>
                        <a:t>Priorité à la diminution de la dose</a:t>
                      </a:r>
                      <a:endParaRPr lang="fr-FR" sz="1600"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0998500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Pharmacodynamie</a:t>
            </a:r>
            <a:endParaRPr lang="fr-FR" dirty="0"/>
          </a:p>
        </p:txBody>
      </p:sp>
      <p:sp>
        <p:nvSpPr>
          <p:cNvPr id="3" name="Espace réservé du contenu 2"/>
          <p:cNvSpPr>
            <a:spLocks noGrp="1"/>
          </p:cNvSpPr>
          <p:nvPr>
            <p:ph idx="1"/>
          </p:nvPr>
        </p:nvSpPr>
        <p:spPr>
          <a:xfrm>
            <a:off x="179512" y="1124744"/>
            <a:ext cx="8784976" cy="5733256"/>
          </a:xfrm>
        </p:spPr>
        <p:txBody>
          <a:bodyPr>
            <a:normAutofit lnSpcReduction="10000"/>
          </a:bodyPr>
          <a:lstStyle/>
          <a:p>
            <a:r>
              <a:rPr lang="fr-FR" dirty="0" smtClean="0"/>
              <a:t>AB bactériostatique</a:t>
            </a:r>
          </a:p>
          <a:p>
            <a:pPr lvl="1"/>
            <a:r>
              <a:rPr lang="fr-FR" dirty="0" smtClean="0"/>
              <a:t>Inhibe croissance bactérienne, donc action réversible</a:t>
            </a:r>
          </a:p>
          <a:p>
            <a:r>
              <a:rPr lang="fr-FR" dirty="0" smtClean="0"/>
              <a:t>AB bactéricide</a:t>
            </a:r>
          </a:p>
          <a:p>
            <a:pPr lvl="1"/>
            <a:r>
              <a:rPr lang="fr-FR" dirty="0" smtClean="0"/>
              <a:t>Tue les bactéries, donc action irréversible</a:t>
            </a:r>
          </a:p>
          <a:p>
            <a:pPr marL="0" indent="0">
              <a:buNone/>
            </a:pPr>
            <a:r>
              <a:rPr lang="fr-FR" dirty="0"/>
              <a:t>Concentration minimale inhibitrice (CMI)</a:t>
            </a:r>
          </a:p>
          <a:p>
            <a:pPr lvl="1"/>
            <a:r>
              <a:rPr lang="fr-FR" dirty="0"/>
              <a:t>Plus faible concentration d’AB suffisante pour inhiber, in vitro, la croissance d’une souche de bactéries (déterminée en bactériologie)</a:t>
            </a:r>
          </a:p>
          <a:p>
            <a:r>
              <a:rPr lang="fr-FR" dirty="0"/>
              <a:t>Concentration minimale bactériostatique (CMB)</a:t>
            </a:r>
          </a:p>
          <a:p>
            <a:pPr lvl="1"/>
            <a:r>
              <a:rPr lang="fr-FR" dirty="0"/>
              <a:t>Plus faible concentration d’AB suffisante pour tuer une proportion donnée de bactéries (&gt;99.99% tuées)</a:t>
            </a:r>
          </a:p>
          <a:p>
            <a:r>
              <a:rPr lang="fr-FR" dirty="0"/>
              <a:t>En pratique, CMI la plus utilisée pour le suivi </a:t>
            </a:r>
            <a:r>
              <a:rPr lang="fr-FR" dirty="0" smtClean="0"/>
              <a:t>thérapeutique</a:t>
            </a:r>
            <a:endParaRPr lang="fr-FR" dirty="0"/>
          </a:p>
        </p:txBody>
      </p:sp>
    </p:spTree>
    <p:extLst>
      <p:ext uri="{BB962C8B-B14F-4D97-AF65-F5344CB8AC3E}">
        <p14:creationId xmlns:p14="http://schemas.microsoft.com/office/powerpoint/2010/main" val="736813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Pharmacodynamie</a:t>
            </a:r>
            <a:endParaRPr lang="fr-FR" dirty="0"/>
          </a:p>
        </p:txBody>
      </p:sp>
      <p:sp>
        <p:nvSpPr>
          <p:cNvPr id="3" name="Espace réservé du contenu 2"/>
          <p:cNvSpPr>
            <a:spLocks noGrp="1"/>
          </p:cNvSpPr>
          <p:nvPr>
            <p:ph idx="1"/>
          </p:nvPr>
        </p:nvSpPr>
        <p:spPr/>
        <p:txBody>
          <a:bodyPr/>
          <a:lstStyle/>
          <a:p>
            <a:r>
              <a:rPr lang="fr-FR" dirty="0" smtClean="0"/>
              <a:t>AB temps-dépendants</a:t>
            </a:r>
          </a:p>
          <a:p>
            <a:pPr lvl="1">
              <a:buFontTx/>
              <a:buChar char="–"/>
            </a:pPr>
            <a:r>
              <a:rPr lang="fr-FR" sz="2200" dirty="0"/>
              <a:t>Activité maximale tant que concentration est supérieure à concentration de référence (CMI par exemple)</a:t>
            </a:r>
          </a:p>
          <a:p>
            <a:pPr lvl="2">
              <a:buFontTx/>
              <a:buChar char="•"/>
            </a:pPr>
            <a:r>
              <a:rPr lang="el-GR" dirty="0">
                <a:cs typeface="Arial" pitchFamily="34" charset="0"/>
              </a:rPr>
              <a:t>β</a:t>
            </a:r>
            <a:r>
              <a:rPr lang="fr-FR" dirty="0" smtClean="0">
                <a:cs typeface="Arial" pitchFamily="34" charset="0"/>
              </a:rPr>
              <a:t>-lactames (Pénicillines,…)</a:t>
            </a:r>
            <a:endParaRPr lang="fr-FR" dirty="0" smtClean="0"/>
          </a:p>
          <a:p>
            <a:pPr lvl="2">
              <a:buFontTx/>
              <a:buChar char="•"/>
            </a:pPr>
            <a:r>
              <a:rPr lang="fr-FR" dirty="0" err="1" smtClean="0"/>
              <a:t>Glycopeptides</a:t>
            </a:r>
            <a:r>
              <a:rPr lang="fr-FR" dirty="0" smtClean="0"/>
              <a:t> </a:t>
            </a:r>
            <a:r>
              <a:rPr lang="fr-FR" dirty="0"/>
              <a:t>(</a:t>
            </a:r>
            <a:r>
              <a:rPr lang="fr-FR" dirty="0" smtClean="0"/>
              <a:t>vancomycine,…)</a:t>
            </a:r>
          </a:p>
          <a:p>
            <a:pPr lvl="2">
              <a:buFontTx/>
              <a:buChar char="•"/>
            </a:pPr>
            <a:r>
              <a:rPr lang="fr-FR" dirty="0" smtClean="0"/>
              <a:t>Macrolides (…)</a:t>
            </a:r>
          </a:p>
          <a:p>
            <a:pPr lvl="1">
              <a:buFontTx/>
              <a:buChar char="–"/>
            </a:pPr>
            <a:r>
              <a:rPr lang="fr-FR" sz="2200" i="1" dirty="0" smtClean="0">
                <a:cs typeface="Arial" pitchFamily="34" charset="0"/>
              </a:rPr>
              <a:t>Efficacité</a:t>
            </a:r>
            <a:r>
              <a:rPr lang="fr-FR" sz="2200" dirty="0" smtClean="0">
                <a:cs typeface="Arial" pitchFamily="34" charset="0"/>
              </a:rPr>
              <a:t> </a:t>
            </a:r>
            <a:r>
              <a:rPr lang="fr-FR" sz="2200" dirty="0">
                <a:cs typeface="Arial" pitchFamily="34" charset="0"/>
              </a:rPr>
              <a:t>: </a:t>
            </a:r>
            <a:r>
              <a:rPr lang="fr-FR" sz="2200" dirty="0" smtClean="0">
                <a:cs typeface="Arial" pitchFamily="34" charset="0"/>
              </a:rPr>
              <a:t>temps C</a:t>
            </a:r>
            <a:r>
              <a:rPr lang="fr-FR" sz="2200" baseline="-25000" dirty="0" smtClean="0">
                <a:cs typeface="Arial" pitchFamily="34" charset="0"/>
              </a:rPr>
              <a:t>res</a:t>
            </a:r>
            <a:r>
              <a:rPr lang="fr-FR" sz="2200" dirty="0" smtClean="0">
                <a:cs typeface="Arial" pitchFamily="34" charset="0"/>
              </a:rPr>
              <a:t> </a:t>
            </a:r>
            <a:r>
              <a:rPr lang="fr-FR" sz="2200" dirty="0">
                <a:cs typeface="Arial" pitchFamily="34" charset="0"/>
              </a:rPr>
              <a:t>&gt; CMI </a:t>
            </a:r>
            <a:r>
              <a:rPr lang="fr-FR" sz="2200" dirty="0">
                <a:cs typeface="Arial" pitchFamily="34" charset="0"/>
                <a:sym typeface="Wingdings" pitchFamily="2" charset="2"/>
              </a:rPr>
              <a:t> intérêt de perfusion continue (PC)</a:t>
            </a:r>
          </a:p>
          <a:p>
            <a:pPr lvl="1">
              <a:buFontTx/>
              <a:buChar char="–"/>
            </a:pPr>
            <a:r>
              <a:rPr lang="fr-FR" sz="2200" i="1" dirty="0">
                <a:cs typeface="Arial" pitchFamily="34" charset="0"/>
              </a:rPr>
              <a:t>Toxicité</a:t>
            </a:r>
            <a:r>
              <a:rPr lang="fr-FR" sz="2200" dirty="0">
                <a:cs typeface="Arial" pitchFamily="34" charset="0"/>
              </a:rPr>
              <a:t> : </a:t>
            </a:r>
            <a:r>
              <a:rPr lang="fr-FR" sz="2200" dirty="0" smtClean="0">
                <a:cs typeface="Arial" pitchFamily="34" charset="0"/>
              </a:rPr>
              <a:t>C</a:t>
            </a:r>
            <a:r>
              <a:rPr lang="fr-FR" sz="2200" baseline="-25000" dirty="0" smtClean="0">
                <a:cs typeface="Arial" pitchFamily="34" charset="0"/>
              </a:rPr>
              <a:t>res</a:t>
            </a:r>
            <a:endParaRPr lang="fr-FR" sz="2200" baseline="-25000" dirty="0">
              <a:cs typeface="Arial" pitchFamily="34" charset="0"/>
            </a:endParaRPr>
          </a:p>
        </p:txBody>
      </p:sp>
      <p:grpSp>
        <p:nvGrpSpPr>
          <p:cNvPr id="4" name="Group 5"/>
          <p:cNvGrpSpPr>
            <a:grpSpLocks noChangeAspect="1"/>
          </p:cNvGrpSpPr>
          <p:nvPr/>
        </p:nvGrpSpPr>
        <p:grpSpPr bwMode="auto">
          <a:xfrm>
            <a:off x="5336381" y="4659312"/>
            <a:ext cx="3164416" cy="2100262"/>
            <a:chOff x="3288" y="2826"/>
            <a:chExt cx="2031" cy="1348"/>
          </a:xfrm>
        </p:grpSpPr>
        <p:sp>
          <p:nvSpPr>
            <p:cNvPr id="6" name="AutoShape 4"/>
            <p:cNvSpPr>
              <a:spLocks noChangeAspect="1" noChangeArrowheads="1" noTextEdit="1"/>
            </p:cNvSpPr>
            <p:nvPr/>
          </p:nvSpPr>
          <p:spPr bwMode="auto">
            <a:xfrm>
              <a:off x="3288" y="2826"/>
              <a:ext cx="1983" cy="1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nvGrpSpPr>
            <p:cNvPr id="7" name="Group 8"/>
            <p:cNvGrpSpPr>
              <a:grpSpLocks/>
            </p:cNvGrpSpPr>
            <p:nvPr/>
          </p:nvGrpSpPr>
          <p:grpSpPr bwMode="auto">
            <a:xfrm>
              <a:off x="3459" y="2940"/>
              <a:ext cx="1509" cy="917"/>
              <a:chOff x="3459" y="2940"/>
              <a:chExt cx="1509" cy="917"/>
            </a:xfrm>
          </p:grpSpPr>
          <p:sp>
            <p:nvSpPr>
              <p:cNvPr id="15417" name="Freeform 6"/>
              <p:cNvSpPr>
                <a:spLocks/>
              </p:cNvSpPr>
              <p:nvPr/>
            </p:nvSpPr>
            <p:spPr bwMode="auto">
              <a:xfrm>
                <a:off x="3459" y="2940"/>
                <a:ext cx="1509" cy="917"/>
              </a:xfrm>
              <a:custGeom>
                <a:avLst/>
                <a:gdLst>
                  <a:gd name="T0" fmla="*/ 0 w 1509"/>
                  <a:gd name="T1" fmla="*/ 917 h 917"/>
                  <a:gd name="T2" fmla="*/ 135 w 1509"/>
                  <a:gd name="T3" fmla="*/ 493 h 917"/>
                  <a:gd name="T4" fmla="*/ 283 w 1509"/>
                  <a:gd name="T5" fmla="*/ 49 h 917"/>
                  <a:gd name="T6" fmla="*/ 291 w 1509"/>
                  <a:gd name="T7" fmla="*/ 34 h 917"/>
                  <a:gd name="T8" fmla="*/ 302 w 1509"/>
                  <a:gd name="T9" fmla="*/ 22 h 917"/>
                  <a:gd name="T10" fmla="*/ 314 w 1509"/>
                  <a:gd name="T11" fmla="*/ 10 h 917"/>
                  <a:gd name="T12" fmla="*/ 330 w 1509"/>
                  <a:gd name="T13" fmla="*/ 4 h 917"/>
                  <a:gd name="T14" fmla="*/ 346 w 1509"/>
                  <a:gd name="T15" fmla="*/ 2 h 917"/>
                  <a:gd name="T16" fmla="*/ 364 w 1509"/>
                  <a:gd name="T17" fmla="*/ 0 h 917"/>
                  <a:gd name="T18" fmla="*/ 381 w 1509"/>
                  <a:gd name="T19" fmla="*/ 0 h 917"/>
                  <a:gd name="T20" fmla="*/ 398 w 1509"/>
                  <a:gd name="T21" fmla="*/ 6 h 917"/>
                  <a:gd name="T22" fmla="*/ 410 w 1509"/>
                  <a:gd name="T23" fmla="*/ 12 h 917"/>
                  <a:gd name="T24" fmla="*/ 422 w 1509"/>
                  <a:gd name="T25" fmla="*/ 20 h 917"/>
                  <a:gd name="T26" fmla="*/ 432 w 1509"/>
                  <a:gd name="T27" fmla="*/ 34 h 917"/>
                  <a:gd name="T28" fmla="*/ 794 w 1509"/>
                  <a:gd name="T29" fmla="*/ 495 h 917"/>
                  <a:gd name="T30" fmla="*/ 929 w 1509"/>
                  <a:gd name="T31" fmla="*/ 211 h 917"/>
                  <a:gd name="T32" fmla="*/ 1038 w 1509"/>
                  <a:gd name="T33" fmla="*/ 32 h 917"/>
                  <a:gd name="T34" fmla="*/ 1054 w 1509"/>
                  <a:gd name="T35" fmla="*/ 18 h 917"/>
                  <a:gd name="T36" fmla="*/ 1071 w 1509"/>
                  <a:gd name="T37" fmla="*/ 12 h 917"/>
                  <a:gd name="T38" fmla="*/ 1085 w 1509"/>
                  <a:gd name="T39" fmla="*/ 10 h 917"/>
                  <a:gd name="T40" fmla="*/ 1100 w 1509"/>
                  <a:gd name="T41" fmla="*/ 10 h 917"/>
                  <a:gd name="T42" fmla="*/ 1116 w 1509"/>
                  <a:gd name="T43" fmla="*/ 10 h 917"/>
                  <a:gd name="T44" fmla="*/ 1136 w 1509"/>
                  <a:gd name="T45" fmla="*/ 16 h 917"/>
                  <a:gd name="T46" fmla="*/ 1147 w 1509"/>
                  <a:gd name="T47" fmla="*/ 25 h 917"/>
                  <a:gd name="T48" fmla="*/ 1164 w 1509"/>
                  <a:gd name="T49" fmla="*/ 39 h 917"/>
                  <a:gd name="T50" fmla="*/ 1509 w 1509"/>
                  <a:gd name="T51" fmla="*/ 495 h 917"/>
                  <a:gd name="T52" fmla="*/ 1509 w 1509"/>
                  <a:gd name="T53" fmla="*/ 917 h 917"/>
                  <a:gd name="T54" fmla="*/ 0 w 1509"/>
                  <a:gd name="T55" fmla="*/ 917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09" h="917">
                    <a:moveTo>
                      <a:pt x="0" y="917"/>
                    </a:moveTo>
                    <a:lnTo>
                      <a:pt x="135" y="493"/>
                    </a:lnTo>
                    <a:lnTo>
                      <a:pt x="283" y="49"/>
                    </a:lnTo>
                    <a:lnTo>
                      <a:pt x="291" y="34"/>
                    </a:lnTo>
                    <a:lnTo>
                      <a:pt x="302" y="22"/>
                    </a:lnTo>
                    <a:lnTo>
                      <a:pt x="314" y="10"/>
                    </a:lnTo>
                    <a:lnTo>
                      <a:pt x="330" y="4"/>
                    </a:lnTo>
                    <a:lnTo>
                      <a:pt x="346" y="2"/>
                    </a:lnTo>
                    <a:lnTo>
                      <a:pt x="364" y="0"/>
                    </a:lnTo>
                    <a:lnTo>
                      <a:pt x="381" y="0"/>
                    </a:lnTo>
                    <a:lnTo>
                      <a:pt x="398" y="6"/>
                    </a:lnTo>
                    <a:lnTo>
                      <a:pt x="410" y="12"/>
                    </a:lnTo>
                    <a:lnTo>
                      <a:pt x="422" y="20"/>
                    </a:lnTo>
                    <a:lnTo>
                      <a:pt x="432" y="34"/>
                    </a:lnTo>
                    <a:lnTo>
                      <a:pt x="794" y="495"/>
                    </a:lnTo>
                    <a:lnTo>
                      <a:pt x="929" y="211"/>
                    </a:lnTo>
                    <a:lnTo>
                      <a:pt x="1038" y="32"/>
                    </a:lnTo>
                    <a:lnTo>
                      <a:pt x="1054" y="18"/>
                    </a:lnTo>
                    <a:lnTo>
                      <a:pt x="1071" y="12"/>
                    </a:lnTo>
                    <a:lnTo>
                      <a:pt x="1085" y="10"/>
                    </a:lnTo>
                    <a:lnTo>
                      <a:pt x="1100" y="10"/>
                    </a:lnTo>
                    <a:lnTo>
                      <a:pt x="1116" y="10"/>
                    </a:lnTo>
                    <a:lnTo>
                      <a:pt x="1136" y="16"/>
                    </a:lnTo>
                    <a:lnTo>
                      <a:pt x="1147" y="25"/>
                    </a:lnTo>
                    <a:lnTo>
                      <a:pt x="1164" y="39"/>
                    </a:lnTo>
                    <a:lnTo>
                      <a:pt x="1509" y="495"/>
                    </a:lnTo>
                    <a:lnTo>
                      <a:pt x="1509" y="917"/>
                    </a:lnTo>
                    <a:lnTo>
                      <a:pt x="0" y="917"/>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418" name="Freeform 7"/>
              <p:cNvSpPr>
                <a:spLocks/>
              </p:cNvSpPr>
              <p:nvPr/>
            </p:nvSpPr>
            <p:spPr bwMode="auto">
              <a:xfrm>
                <a:off x="3459" y="2940"/>
                <a:ext cx="1509" cy="917"/>
              </a:xfrm>
              <a:custGeom>
                <a:avLst/>
                <a:gdLst>
                  <a:gd name="T0" fmla="*/ 0 w 1509"/>
                  <a:gd name="T1" fmla="*/ 917 h 917"/>
                  <a:gd name="T2" fmla="*/ 135 w 1509"/>
                  <a:gd name="T3" fmla="*/ 493 h 917"/>
                  <a:gd name="T4" fmla="*/ 283 w 1509"/>
                  <a:gd name="T5" fmla="*/ 49 h 917"/>
                  <a:gd name="T6" fmla="*/ 291 w 1509"/>
                  <a:gd name="T7" fmla="*/ 34 h 917"/>
                  <a:gd name="T8" fmla="*/ 302 w 1509"/>
                  <a:gd name="T9" fmla="*/ 22 h 917"/>
                  <a:gd name="T10" fmla="*/ 314 w 1509"/>
                  <a:gd name="T11" fmla="*/ 10 h 917"/>
                  <a:gd name="T12" fmla="*/ 330 w 1509"/>
                  <a:gd name="T13" fmla="*/ 4 h 917"/>
                  <a:gd name="T14" fmla="*/ 346 w 1509"/>
                  <a:gd name="T15" fmla="*/ 2 h 917"/>
                  <a:gd name="T16" fmla="*/ 364 w 1509"/>
                  <a:gd name="T17" fmla="*/ 0 h 917"/>
                  <a:gd name="T18" fmla="*/ 381 w 1509"/>
                  <a:gd name="T19" fmla="*/ 0 h 917"/>
                  <a:gd name="T20" fmla="*/ 398 w 1509"/>
                  <a:gd name="T21" fmla="*/ 6 h 917"/>
                  <a:gd name="T22" fmla="*/ 410 w 1509"/>
                  <a:gd name="T23" fmla="*/ 12 h 917"/>
                  <a:gd name="T24" fmla="*/ 422 w 1509"/>
                  <a:gd name="T25" fmla="*/ 20 h 917"/>
                  <a:gd name="T26" fmla="*/ 432 w 1509"/>
                  <a:gd name="T27" fmla="*/ 34 h 917"/>
                  <a:gd name="T28" fmla="*/ 794 w 1509"/>
                  <a:gd name="T29" fmla="*/ 495 h 917"/>
                  <a:gd name="T30" fmla="*/ 929 w 1509"/>
                  <a:gd name="T31" fmla="*/ 211 h 917"/>
                  <a:gd name="T32" fmla="*/ 1038 w 1509"/>
                  <a:gd name="T33" fmla="*/ 32 h 917"/>
                  <a:gd name="T34" fmla="*/ 1054 w 1509"/>
                  <a:gd name="T35" fmla="*/ 18 h 917"/>
                  <a:gd name="T36" fmla="*/ 1071 w 1509"/>
                  <a:gd name="T37" fmla="*/ 12 h 917"/>
                  <a:gd name="T38" fmla="*/ 1085 w 1509"/>
                  <a:gd name="T39" fmla="*/ 10 h 917"/>
                  <a:gd name="T40" fmla="*/ 1100 w 1509"/>
                  <a:gd name="T41" fmla="*/ 10 h 917"/>
                  <a:gd name="T42" fmla="*/ 1116 w 1509"/>
                  <a:gd name="T43" fmla="*/ 10 h 917"/>
                  <a:gd name="T44" fmla="*/ 1136 w 1509"/>
                  <a:gd name="T45" fmla="*/ 16 h 917"/>
                  <a:gd name="T46" fmla="*/ 1147 w 1509"/>
                  <a:gd name="T47" fmla="*/ 25 h 917"/>
                  <a:gd name="T48" fmla="*/ 1164 w 1509"/>
                  <a:gd name="T49" fmla="*/ 39 h 917"/>
                  <a:gd name="T50" fmla="*/ 1509 w 1509"/>
                  <a:gd name="T51" fmla="*/ 495 h 917"/>
                  <a:gd name="T52" fmla="*/ 1509 w 1509"/>
                  <a:gd name="T53" fmla="*/ 917 h 917"/>
                  <a:gd name="T54" fmla="*/ 0 w 1509"/>
                  <a:gd name="T55" fmla="*/ 917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09" h="917">
                    <a:moveTo>
                      <a:pt x="0" y="917"/>
                    </a:moveTo>
                    <a:lnTo>
                      <a:pt x="135" y="493"/>
                    </a:lnTo>
                    <a:lnTo>
                      <a:pt x="283" y="49"/>
                    </a:lnTo>
                    <a:lnTo>
                      <a:pt x="291" y="34"/>
                    </a:lnTo>
                    <a:lnTo>
                      <a:pt x="302" y="22"/>
                    </a:lnTo>
                    <a:lnTo>
                      <a:pt x="314" y="10"/>
                    </a:lnTo>
                    <a:lnTo>
                      <a:pt x="330" y="4"/>
                    </a:lnTo>
                    <a:lnTo>
                      <a:pt x="346" y="2"/>
                    </a:lnTo>
                    <a:lnTo>
                      <a:pt x="364" y="0"/>
                    </a:lnTo>
                    <a:lnTo>
                      <a:pt x="381" y="0"/>
                    </a:lnTo>
                    <a:lnTo>
                      <a:pt x="398" y="6"/>
                    </a:lnTo>
                    <a:lnTo>
                      <a:pt x="410" y="12"/>
                    </a:lnTo>
                    <a:lnTo>
                      <a:pt x="422" y="20"/>
                    </a:lnTo>
                    <a:lnTo>
                      <a:pt x="432" y="34"/>
                    </a:lnTo>
                    <a:lnTo>
                      <a:pt x="794" y="495"/>
                    </a:lnTo>
                    <a:lnTo>
                      <a:pt x="929" y="211"/>
                    </a:lnTo>
                    <a:lnTo>
                      <a:pt x="1038" y="32"/>
                    </a:lnTo>
                    <a:lnTo>
                      <a:pt x="1054" y="18"/>
                    </a:lnTo>
                    <a:lnTo>
                      <a:pt x="1071" y="12"/>
                    </a:lnTo>
                    <a:lnTo>
                      <a:pt x="1085" y="10"/>
                    </a:lnTo>
                    <a:lnTo>
                      <a:pt x="1100" y="10"/>
                    </a:lnTo>
                    <a:lnTo>
                      <a:pt x="1116" y="10"/>
                    </a:lnTo>
                    <a:lnTo>
                      <a:pt x="1136" y="16"/>
                    </a:lnTo>
                    <a:lnTo>
                      <a:pt x="1147" y="25"/>
                    </a:lnTo>
                    <a:lnTo>
                      <a:pt x="1164" y="39"/>
                    </a:lnTo>
                    <a:lnTo>
                      <a:pt x="1509" y="495"/>
                    </a:lnTo>
                    <a:lnTo>
                      <a:pt x="1509" y="917"/>
                    </a:lnTo>
                    <a:lnTo>
                      <a:pt x="0" y="917"/>
                    </a:lnTo>
                    <a:close/>
                  </a:path>
                </a:pathLst>
              </a:custGeom>
              <a:noFill/>
              <a:ln w="4" cap="rnd">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8" name="Group 11"/>
            <p:cNvGrpSpPr>
              <a:grpSpLocks/>
            </p:cNvGrpSpPr>
            <p:nvPr/>
          </p:nvGrpSpPr>
          <p:grpSpPr bwMode="auto">
            <a:xfrm>
              <a:off x="3459" y="2940"/>
              <a:ext cx="1509" cy="917"/>
              <a:chOff x="3459" y="2940"/>
              <a:chExt cx="1509" cy="917"/>
            </a:xfrm>
          </p:grpSpPr>
          <p:sp>
            <p:nvSpPr>
              <p:cNvPr id="15415" name="Freeform 9"/>
              <p:cNvSpPr>
                <a:spLocks/>
              </p:cNvSpPr>
              <p:nvPr/>
            </p:nvSpPr>
            <p:spPr bwMode="auto">
              <a:xfrm>
                <a:off x="3459" y="2940"/>
                <a:ext cx="1509" cy="917"/>
              </a:xfrm>
              <a:custGeom>
                <a:avLst/>
                <a:gdLst>
                  <a:gd name="T0" fmla="*/ 0 w 1509"/>
                  <a:gd name="T1" fmla="*/ 917 h 917"/>
                  <a:gd name="T2" fmla="*/ 135 w 1509"/>
                  <a:gd name="T3" fmla="*/ 493 h 917"/>
                  <a:gd name="T4" fmla="*/ 283 w 1509"/>
                  <a:gd name="T5" fmla="*/ 49 h 917"/>
                  <a:gd name="T6" fmla="*/ 291 w 1509"/>
                  <a:gd name="T7" fmla="*/ 34 h 917"/>
                  <a:gd name="T8" fmla="*/ 302 w 1509"/>
                  <a:gd name="T9" fmla="*/ 22 h 917"/>
                  <a:gd name="T10" fmla="*/ 314 w 1509"/>
                  <a:gd name="T11" fmla="*/ 10 h 917"/>
                  <a:gd name="T12" fmla="*/ 330 w 1509"/>
                  <a:gd name="T13" fmla="*/ 4 h 917"/>
                  <a:gd name="T14" fmla="*/ 346 w 1509"/>
                  <a:gd name="T15" fmla="*/ 2 h 917"/>
                  <a:gd name="T16" fmla="*/ 364 w 1509"/>
                  <a:gd name="T17" fmla="*/ 0 h 917"/>
                  <a:gd name="T18" fmla="*/ 381 w 1509"/>
                  <a:gd name="T19" fmla="*/ 0 h 917"/>
                  <a:gd name="T20" fmla="*/ 398 w 1509"/>
                  <a:gd name="T21" fmla="*/ 6 h 917"/>
                  <a:gd name="T22" fmla="*/ 410 w 1509"/>
                  <a:gd name="T23" fmla="*/ 12 h 917"/>
                  <a:gd name="T24" fmla="*/ 422 w 1509"/>
                  <a:gd name="T25" fmla="*/ 20 h 917"/>
                  <a:gd name="T26" fmla="*/ 432 w 1509"/>
                  <a:gd name="T27" fmla="*/ 34 h 917"/>
                  <a:gd name="T28" fmla="*/ 794 w 1509"/>
                  <a:gd name="T29" fmla="*/ 495 h 917"/>
                  <a:gd name="T30" fmla="*/ 929 w 1509"/>
                  <a:gd name="T31" fmla="*/ 211 h 917"/>
                  <a:gd name="T32" fmla="*/ 1038 w 1509"/>
                  <a:gd name="T33" fmla="*/ 32 h 917"/>
                  <a:gd name="T34" fmla="*/ 1054 w 1509"/>
                  <a:gd name="T35" fmla="*/ 18 h 917"/>
                  <a:gd name="T36" fmla="*/ 1071 w 1509"/>
                  <a:gd name="T37" fmla="*/ 12 h 917"/>
                  <a:gd name="T38" fmla="*/ 1085 w 1509"/>
                  <a:gd name="T39" fmla="*/ 10 h 917"/>
                  <a:gd name="T40" fmla="*/ 1100 w 1509"/>
                  <a:gd name="T41" fmla="*/ 10 h 917"/>
                  <a:gd name="T42" fmla="*/ 1116 w 1509"/>
                  <a:gd name="T43" fmla="*/ 10 h 917"/>
                  <a:gd name="T44" fmla="*/ 1136 w 1509"/>
                  <a:gd name="T45" fmla="*/ 16 h 917"/>
                  <a:gd name="T46" fmla="*/ 1147 w 1509"/>
                  <a:gd name="T47" fmla="*/ 25 h 917"/>
                  <a:gd name="T48" fmla="*/ 1164 w 1509"/>
                  <a:gd name="T49" fmla="*/ 39 h 917"/>
                  <a:gd name="T50" fmla="*/ 1509 w 1509"/>
                  <a:gd name="T51" fmla="*/ 495 h 917"/>
                  <a:gd name="T52" fmla="*/ 1509 w 1509"/>
                  <a:gd name="T53" fmla="*/ 917 h 917"/>
                  <a:gd name="T54" fmla="*/ 0 w 1509"/>
                  <a:gd name="T55" fmla="*/ 917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09" h="917">
                    <a:moveTo>
                      <a:pt x="0" y="917"/>
                    </a:moveTo>
                    <a:lnTo>
                      <a:pt x="135" y="493"/>
                    </a:lnTo>
                    <a:lnTo>
                      <a:pt x="283" y="49"/>
                    </a:lnTo>
                    <a:lnTo>
                      <a:pt x="291" y="34"/>
                    </a:lnTo>
                    <a:lnTo>
                      <a:pt x="302" y="22"/>
                    </a:lnTo>
                    <a:lnTo>
                      <a:pt x="314" y="10"/>
                    </a:lnTo>
                    <a:lnTo>
                      <a:pt x="330" y="4"/>
                    </a:lnTo>
                    <a:lnTo>
                      <a:pt x="346" y="2"/>
                    </a:lnTo>
                    <a:lnTo>
                      <a:pt x="364" y="0"/>
                    </a:lnTo>
                    <a:lnTo>
                      <a:pt x="381" y="0"/>
                    </a:lnTo>
                    <a:lnTo>
                      <a:pt x="398" y="6"/>
                    </a:lnTo>
                    <a:lnTo>
                      <a:pt x="410" y="12"/>
                    </a:lnTo>
                    <a:lnTo>
                      <a:pt x="422" y="20"/>
                    </a:lnTo>
                    <a:lnTo>
                      <a:pt x="432" y="34"/>
                    </a:lnTo>
                    <a:lnTo>
                      <a:pt x="794" y="495"/>
                    </a:lnTo>
                    <a:lnTo>
                      <a:pt x="929" y="211"/>
                    </a:lnTo>
                    <a:lnTo>
                      <a:pt x="1038" y="32"/>
                    </a:lnTo>
                    <a:lnTo>
                      <a:pt x="1054" y="18"/>
                    </a:lnTo>
                    <a:lnTo>
                      <a:pt x="1071" y="12"/>
                    </a:lnTo>
                    <a:lnTo>
                      <a:pt x="1085" y="10"/>
                    </a:lnTo>
                    <a:lnTo>
                      <a:pt x="1100" y="10"/>
                    </a:lnTo>
                    <a:lnTo>
                      <a:pt x="1116" y="10"/>
                    </a:lnTo>
                    <a:lnTo>
                      <a:pt x="1136" y="16"/>
                    </a:lnTo>
                    <a:lnTo>
                      <a:pt x="1147" y="25"/>
                    </a:lnTo>
                    <a:lnTo>
                      <a:pt x="1164" y="39"/>
                    </a:lnTo>
                    <a:lnTo>
                      <a:pt x="1509" y="495"/>
                    </a:lnTo>
                    <a:lnTo>
                      <a:pt x="1509" y="917"/>
                    </a:lnTo>
                    <a:lnTo>
                      <a:pt x="0" y="917"/>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416" name="Freeform 10"/>
              <p:cNvSpPr>
                <a:spLocks/>
              </p:cNvSpPr>
              <p:nvPr/>
            </p:nvSpPr>
            <p:spPr bwMode="auto">
              <a:xfrm>
                <a:off x="3459" y="2940"/>
                <a:ext cx="1509" cy="917"/>
              </a:xfrm>
              <a:custGeom>
                <a:avLst/>
                <a:gdLst>
                  <a:gd name="T0" fmla="*/ 0 w 1509"/>
                  <a:gd name="T1" fmla="*/ 917 h 917"/>
                  <a:gd name="T2" fmla="*/ 135 w 1509"/>
                  <a:gd name="T3" fmla="*/ 493 h 917"/>
                  <a:gd name="T4" fmla="*/ 283 w 1509"/>
                  <a:gd name="T5" fmla="*/ 49 h 917"/>
                  <a:gd name="T6" fmla="*/ 291 w 1509"/>
                  <a:gd name="T7" fmla="*/ 34 h 917"/>
                  <a:gd name="T8" fmla="*/ 302 w 1509"/>
                  <a:gd name="T9" fmla="*/ 22 h 917"/>
                  <a:gd name="T10" fmla="*/ 314 w 1509"/>
                  <a:gd name="T11" fmla="*/ 10 h 917"/>
                  <a:gd name="T12" fmla="*/ 330 w 1509"/>
                  <a:gd name="T13" fmla="*/ 4 h 917"/>
                  <a:gd name="T14" fmla="*/ 346 w 1509"/>
                  <a:gd name="T15" fmla="*/ 2 h 917"/>
                  <a:gd name="T16" fmla="*/ 364 w 1509"/>
                  <a:gd name="T17" fmla="*/ 0 h 917"/>
                  <a:gd name="T18" fmla="*/ 381 w 1509"/>
                  <a:gd name="T19" fmla="*/ 0 h 917"/>
                  <a:gd name="T20" fmla="*/ 398 w 1509"/>
                  <a:gd name="T21" fmla="*/ 6 h 917"/>
                  <a:gd name="T22" fmla="*/ 410 w 1509"/>
                  <a:gd name="T23" fmla="*/ 12 h 917"/>
                  <a:gd name="T24" fmla="*/ 422 w 1509"/>
                  <a:gd name="T25" fmla="*/ 20 h 917"/>
                  <a:gd name="T26" fmla="*/ 432 w 1509"/>
                  <a:gd name="T27" fmla="*/ 34 h 917"/>
                  <a:gd name="T28" fmla="*/ 794 w 1509"/>
                  <a:gd name="T29" fmla="*/ 495 h 917"/>
                  <a:gd name="T30" fmla="*/ 929 w 1509"/>
                  <a:gd name="T31" fmla="*/ 211 h 917"/>
                  <a:gd name="T32" fmla="*/ 1038 w 1509"/>
                  <a:gd name="T33" fmla="*/ 32 h 917"/>
                  <a:gd name="T34" fmla="*/ 1054 w 1509"/>
                  <a:gd name="T35" fmla="*/ 18 h 917"/>
                  <a:gd name="T36" fmla="*/ 1071 w 1509"/>
                  <a:gd name="T37" fmla="*/ 12 h 917"/>
                  <a:gd name="T38" fmla="*/ 1085 w 1509"/>
                  <a:gd name="T39" fmla="*/ 10 h 917"/>
                  <a:gd name="T40" fmla="*/ 1100 w 1509"/>
                  <a:gd name="T41" fmla="*/ 10 h 917"/>
                  <a:gd name="T42" fmla="*/ 1116 w 1509"/>
                  <a:gd name="T43" fmla="*/ 10 h 917"/>
                  <a:gd name="T44" fmla="*/ 1136 w 1509"/>
                  <a:gd name="T45" fmla="*/ 16 h 917"/>
                  <a:gd name="T46" fmla="*/ 1147 w 1509"/>
                  <a:gd name="T47" fmla="*/ 25 h 917"/>
                  <a:gd name="T48" fmla="*/ 1164 w 1509"/>
                  <a:gd name="T49" fmla="*/ 39 h 917"/>
                  <a:gd name="T50" fmla="*/ 1509 w 1509"/>
                  <a:gd name="T51" fmla="*/ 495 h 917"/>
                  <a:gd name="T52" fmla="*/ 1509 w 1509"/>
                  <a:gd name="T53" fmla="*/ 917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9" h="917">
                    <a:moveTo>
                      <a:pt x="0" y="917"/>
                    </a:moveTo>
                    <a:lnTo>
                      <a:pt x="135" y="493"/>
                    </a:lnTo>
                    <a:lnTo>
                      <a:pt x="283" y="49"/>
                    </a:lnTo>
                    <a:lnTo>
                      <a:pt x="291" y="34"/>
                    </a:lnTo>
                    <a:lnTo>
                      <a:pt x="302" y="22"/>
                    </a:lnTo>
                    <a:lnTo>
                      <a:pt x="314" y="10"/>
                    </a:lnTo>
                    <a:lnTo>
                      <a:pt x="330" y="4"/>
                    </a:lnTo>
                    <a:lnTo>
                      <a:pt x="346" y="2"/>
                    </a:lnTo>
                    <a:lnTo>
                      <a:pt x="364" y="0"/>
                    </a:lnTo>
                    <a:lnTo>
                      <a:pt x="381" y="0"/>
                    </a:lnTo>
                    <a:lnTo>
                      <a:pt x="398" y="6"/>
                    </a:lnTo>
                    <a:lnTo>
                      <a:pt x="410" y="12"/>
                    </a:lnTo>
                    <a:lnTo>
                      <a:pt x="422" y="20"/>
                    </a:lnTo>
                    <a:lnTo>
                      <a:pt x="432" y="34"/>
                    </a:lnTo>
                    <a:lnTo>
                      <a:pt x="794" y="495"/>
                    </a:lnTo>
                    <a:lnTo>
                      <a:pt x="929" y="211"/>
                    </a:lnTo>
                    <a:lnTo>
                      <a:pt x="1038" y="32"/>
                    </a:lnTo>
                    <a:lnTo>
                      <a:pt x="1054" y="18"/>
                    </a:lnTo>
                    <a:lnTo>
                      <a:pt x="1071" y="12"/>
                    </a:lnTo>
                    <a:lnTo>
                      <a:pt x="1085" y="10"/>
                    </a:lnTo>
                    <a:lnTo>
                      <a:pt x="1100" y="10"/>
                    </a:lnTo>
                    <a:lnTo>
                      <a:pt x="1116" y="10"/>
                    </a:lnTo>
                    <a:lnTo>
                      <a:pt x="1136" y="16"/>
                    </a:lnTo>
                    <a:lnTo>
                      <a:pt x="1147" y="25"/>
                    </a:lnTo>
                    <a:lnTo>
                      <a:pt x="1164" y="39"/>
                    </a:lnTo>
                    <a:lnTo>
                      <a:pt x="1509" y="495"/>
                    </a:lnTo>
                    <a:lnTo>
                      <a:pt x="1509" y="917"/>
                    </a:lnTo>
                  </a:path>
                </a:pathLst>
              </a:custGeom>
              <a:noFill/>
              <a:ln w="4" cap="rnd">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9" name="Group 14"/>
            <p:cNvGrpSpPr>
              <a:grpSpLocks/>
            </p:cNvGrpSpPr>
            <p:nvPr/>
          </p:nvGrpSpPr>
          <p:grpSpPr bwMode="auto">
            <a:xfrm>
              <a:off x="3459" y="2940"/>
              <a:ext cx="1509" cy="917"/>
              <a:chOff x="3459" y="2940"/>
              <a:chExt cx="1509" cy="917"/>
            </a:xfrm>
          </p:grpSpPr>
          <p:sp>
            <p:nvSpPr>
              <p:cNvPr id="15413" name="Freeform 12"/>
              <p:cNvSpPr>
                <a:spLocks/>
              </p:cNvSpPr>
              <p:nvPr/>
            </p:nvSpPr>
            <p:spPr bwMode="auto">
              <a:xfrm>
                <a:off x="3459" y="2940"/>
                <a:ext cx="1509" cy="917"/>
              </a:xfrm>
              <a:custGeom>
                <a:avLst/>
                <a:gdLst>
                  <a:gd name="T0" fmla="*/ 0 w 1509"/>
                  <a:gd name="T1" fmla="*/ 917 h 917"/>
                  <a:gd name="T2" fmla="*/ 135 w 1509"/>
                  <a:gd name="T3" fmla="*/ 493 h 917"/>
                  <a:gd name="T4" fmla="*/ 283 w 1509"/>
                  <a:gd name="T5" fmla="*/ 49 h 917"/>
                  <a:gd name="T6" fmla="*/ 291 w 1509"/>
                  <a:gd name="T7" fmla="*/ 34 h 917"/>
                  <a:gd name="T8" fmla="*/ 302 w 1509"/>
                  <a:gd name="T9" fmla="*/ 22 h 917"/>
                  <a:gd name="T10" fmla="*/ 314 w 1509"/>
                  <a:gd name="T11" fmla="*/ 10 h 917"/>
                  <a:gd name="T12" fmla="*/ 330 w 1509"/>
                  <a:gd name="T13" fmla="*/ 4 h 917"/>
                  <a:gd name="T14" fmla="*/ 346 w 1509"/>
                  <a:gd name="T15" fmla="*/ 2 h 917"/>
                  <a:gd name="T16" fmla="*/ 364 w 1509"/>
                  <a:gd name="T17" fmla="*/ 0 h 917"/>
                  <a:gd name="T18" fmla="*/ 381 w 1509"/>
                  <a:gd name="T19" fmla="*/ 0 h 917"/>
                  <a:gd name="T20" fmla="*/ 398 w 1509"/>
                  <a:gd name="T21" fmla="*/ 6 h 917"/>
                  <a:gd name="T22" fmla="*/ 410 w 1509"/>
                  <a:gd name="T23" fmla="*/ 12 h 917"/>
                  <a:gd name="T24" fmla="*/ 422 w 1509"/>
                  <a:gd name="T25" fmla="*/ 20 h 917"/>
                  <a:gd name="T26" fmla="*/ 432 w 1509"/>
                  <a:gd name="T27" fmla="*/ 34 h 917"/>
                  <a:gd name="T28" fmla="*/ 794 w 1509"/>
                  <a:gd name="T29" fmla="*/ 495 h 917"/>
                  <a:gd name="T30" fmla="*/ 929 w 1509"/>
                  <a:gd name="T31" fmla="*/ 211 h 917"/>
                  <a:gd name="T32" fmla="*/ 1038 w 1509"/>
                  <a:gd name="T33" fmla="*/ 32 h 917"/>
                  <a:gd name="T34" fmla="*/ 1054 w 1509"/>
                  <a:gd name="T35" fmla="*/ 18 h 917"/>
                  <a:gd name="T36" fmla="*/ 1071 w 1509"/>
                  <a:gd name="T37" fmla="*/ 12 h 917"/>
                  <a:gd name="T38" fmla="*/ 1085 w 1509"/>
                  <a:gd name="T39" fmla="*/ 10 h 917"/>
                  <a:gd name="T40" fmla="*/ 1100 w 1509"/>
                  <a:gd name="T41" fmla="*/ 10 h 917"/>
                  <a:gd name="T42" fmla="*/ 1116 w 1509"/>
                  <a:gd name="T43" fmla="*/ 10 h 917"/>
                  <a:gd name="T44" fmla="*/ 1136 w 1509"/>
                  <a:gd name="T45" fmla="*/ 16 h 917"/>
                  <a:gd name="T46" fmla="*/ 1147 w 1509"/>
                  <a:gd name="T47" fmla="*/ 25 h 917"/>
                  <a:gd name="T48" fmla="*/ 1164 w 1509"/>
                  <a:gd name="T49" fmla="*/ 39 h 917"/>
                  <a:gd name="T50" fmla="*/ 1509 w 1509"/>
                  <a:gd name="T51" fmla="*/ 495 h 917"/>
                  <a:gd name="T52" fmla="*/ 1509 w 1509"/>
                  <a:gd name="T53" fmla="*/ 917 h 917"/>
                  <a:gd name="T54" fmla="*/ 0 w 1509"/>
                  <a:gd name="T55" fmla="*/ 917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09" h="917">
                    <a:moveTo>
                      <a:pt x="0" y="917"/>
                    </a:moveTo>
                    <a:lnTo>
                      <a:pt x="135" y="493"/>
                    </a:lnTo>
                    <a:lnTo>
                      <a:pt x="283" y="49"/>
                    </a:lnTo>
                    <a:lnTo>
                      <a:pt x="291" y="34"/>
                    </a:lnTo>
                    <a:lnTo>
                      <a:pt x="302" y="22"/>
                    </a:lnTo>
                    <a:lnTo>
                      <a:pt x="314" y="10"/>
                    </a:lnTo>
                    <a:lnTo>
                      <a:pt x="330" y="4"/>
                    </a:lnTo>
                    <a:lnTo>
                      <a:pt x="346" y="2"/>
                    </a:lnTo>
                    <a:lnTo>
                      <a:pt x="364" y="0"/>
                    </a:lnTo>
                    <a:lnTo>
                      <a:pt x="381" y="0"/>
                    </a:lnTo>
                    <a:lnTo>
                      <a:pt x="398" y="6"/>
                    </a:lnTo>
                    <a:lnTo>
                      <a:pt x="410" y="12"/>
                    </a:lnTo>
                    <a:lnTo>
                      <a:pt x="422" y="20"/>
                    </a:lnTo>
                    <a:lnTo>
                      <a:pt x="432" y="34"/>
                    </a:lnTo>
                    <a:lnTo>
                      <a:pt x="794" y="495"/>
                    </a:lnTo>
                    <a:lnTo>
                      <a:pt x="929" y="211"/>
                    </a:lnTo>
                    <a:lnTo>
                      <a:pt x="1038" y="32"/>
                    </a:lnTo>
                    <a:lnTo>
                      <a:pt x="1054" y="18"/>
                    </a:lnTo>
                    <a:lnTo>
                      <a:pt x="1071" y="12"/>
                    </a:lnTo>
                    <a:lnTo>
                      <a:pt x="1085" y="10"/>
                    </a:lnTo>
                    <a:lnTo>
                      <a:pt x="1100" y="10"/>
                    </a:lnTo>
                    <a:lnTo>
                      <a:pt x="1116" y="10"/>
                    </a:lnTo>
                    <a:lnTo>
                      <a:pt x="1136" y="16"/>
                    </a:lnTo>
                    <a:lnTo>
                      <a:pt x="1147" y="25"/>
                    </a:lnTo>
                    <a:lnTo>
                      <a:pt x="1164" y="39"/>
                    </a:lnTo>
                    <a:lnTo>
                      <a:pt x="1509" y="495"/>
                    </a:lnTo>
                    <a:lnTo>
                      <a:pt x="1509" y="917"/>
                    </a:lnTo>
                    <a:lnTo>
                      <a:pt x="0" y="917"/>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414" name="Freeform 13"/>
              <p:cNvSpPr>
                <a:spLocks/>
              </p:cNvSpPr>
              <p:nvPr/>
            </p:nvSpPr>
            <p:spPr bwMode="auto">
              <a:xfrm>
                <a:off x="3459" y="2940"/>
                <a:ext cx="1509" cy="917"/>
              </a:xfrm>
              <a:custGeom>
                <a:avLst/>
                <a:gdLst>
                  <a:gd name="T0" fmla="*/ 0 w 1509"/>
                  <a:gd name="T1" fmla="*/ 917 h 917"/>
                  <a:gd name="T2" fmla="*/ 135 w 1509"/>
                  <a:gd name="T3" fmla="*/ 493 h 917"/>
                  <a:gd name="T4" fmla="*/ 283 w 1509"/>
                  <a:gd name="T5" fmla="*/ 49 h 917"/>
                  <a:gd name="T6" fmla="*/ 291 w 1509"/>
                  <a:gd name="T7" fmla="*/ 34 h 917"/>
                  <a:gd name="T8" fmla="*/ 302 w 1509"/>
                  <a:gd name="T9" fmla="*/ 22 h 917"/>
                  <a:gd name="T10" fmla="*/ 314 w 1509"/>
                  <a:gd name="T11" fmla="*/ 10 h 917"/>
                  <a:gd name="T12" fmla="*/ 330 w 1509"/>
                  <a:gd name="T13" fmla="*/ 4 h 917"/>
                  <a:gd name="T14" fmla="*/ 346 w 1509"/>
                  <a:gd name="T15" fmla="*/ 2 h 917"/>
                  <a:gd name="T16" fmla="*/ 364 w 1509"/>
                  <a:gd name="T17" fmla="*/ 0 h 917"/>
                  <a:gd name="T18" fmla="*/ 381 w 1509"/>
                  <a:gd name="T19" fmla="*/ 0 h 917"/>
                  <a:gd name="T20" fmla="*/ 398 w 1509"/>
                  <a:gd name="T21" fmla="*/ 6 h 917"/>
                  <a:gd name="T22" fmla="*/ 410 w 1509"/>
                  <a:gd name="T23" fmla="*/ 12 h 917"/>
                  <a:gd name="T24" fmla="*/ 422 w 1509"/>
                  <a:gd name="T25" fmla="*/ 20 h 917"/>
                  <a:gd name="T26" fmla="*/ 432 w 1509"/>
                  <a:gd name="T27" fmla="*/ 34 h 917"/>
                  <a:gd name="T28" fmla="*/ 794 w 1509"/>
                  <a:gd name="T29" fmla="*/ 495 h 917"/>
                  <a:gd name="T30" fmla="*/ 929 w 1509"/>
                  <a:gd name="T31" fmla="*/ 211 h 917"/>
                  <a:gd name="T32" fmla="*/ 1038 w 1509"/>
                  <a:gd name="T33" fmla="*/ 32 h 917"/>
                  <a:gd name="T34" fmla="*/ 1054 w 1509"/>
                  <a:gd name="T35" fmla="*/ 18 h 917"/>
                  <a:gd name="T36" fmla="*/ 1071 w 1509"/>
                  <a:gd name="T37" fmla="*/ 12 h 917"/>
                  <a:gd name="T38" fmla="*/ 1085 w 1509"/>
                  <a:gd name="T39" fmla="*/ 10 h 917"/>
                  <a:gd name="T40" fmla="*/ 1100 w 1509"/>
                  <a:gd name="T41" fmla="*/ 10 h 917"/>
                  <a:gd name="T42" fmla="*/ 1116 w 1509"/>
                  <a:gd name="T43" fmla="*/ 10 h 917"/>
                  <a:gd name="T44" fmla="*/ 1136 w 1509"/>
                  <a:gd name="T45" fmla="*/ 16 h 917"/>
                  <a:gd name="T46" fmla="*/ 1147 w 1509"/>
                  <a:gd name="T47" fmla="*/ 25 h 917"/>
                  <a:gd name="T48" fmla="*/ 1164 w 1509"/>
                  <a:gd name="T49" fmla="*/ 39 h 917"/>
                  <a:gd name="T50" fmla="*/ 1509 w 1509"/>
                  <a:gd name="T51" fmla="*/ 495 h 917"/>
                  <a:gd name="T52" fmla="*/ 1509 w 1509"/>
                  <a:gd name="T53" fmla="*/ 917 h 917"/>
                  <a:gd name="T54" fmla="*/ 0 w 1509"/>
                  <a:gd name="T55" fmla="*/ 917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09" h="917">
                    <a:moveTo>
                      <a:pt x="0" y="917"/>
                    </a:moveTo>
                    <a:lnTo>
                      <a:pt x="135" y="493"/>
                    </a:lnTo>
                    <a:lnTo>
                      <a:pt x="283" y="49"/>
                    </a:lnTo>
                    <a:lnTo>
                      <a:pt x="291" y="34"/>
                    </a:lnTo>
                    <a:lnTo>
                      <a:pt x="302" y="22"/>
                    </a:lnTo>
                    <a:lnTo>
                      <a:pt x="314" y="10"/>
                    </a:lnTo>
                    <a:lnTo>
                      <a:pt x="330" y="4"/>
                    </a:lnTo>
                    <a:lnTo>
                      <a:pt x="346" y="2"/>
                    </a:lnTo>
                    <a:lnTo>
                      <a:pt x="364" y="0"/>
                    </a:lnTo>
                    <a:lnTo>
                      <a:pt x="381" y="0"/>
                    </a:lnTo>
                    <a:lnTo>
                      <a:pt x="398" y="6"/>
                    </a:lnTo>
                    <a:lnTo>
                      <a:pt x="410" y="12"/>
                    </a:lnTo>
                    <a:lnTo>
                      <a:pt x="422" y="20"/>
                    </a:lnTo>
                    <a:lnTo>
                      <a:pt x="432" y="34"/>
                    </a:lnTo>
                    <a:lnTo>
                      <a:pt x="794" y="495"/>
                    </a:lnTo>
                    <a:lnTo>
                      <a:pt x="929" y="211"/>
                    </a:lnTo>
                    <a:lnTo>
                      <a:pt x="1038" y="32"/>
                    </a:lnTo>
                    <a:lnTo>
                      <a:pt x="1054" y="18"/>
                    </a:lnTo>
                    <a:lnTo>
                      <a:pt x="1071" y="12"/>
                    </a:lnTo>
                    <a:lnTo>
                      <a:pt x="1085" y="10"/>
                    </a:lnTo>
                    <a:lnTo>
                      <a:pt x="1100" y="10"/>
                    </a:lnTo>
                    <a:lnTo>
                      <a:pt x="1116" y="10"/>
                    </a:lnTo>
                    <a:lnTo>
                      <a:pt x="1136" y="16"/>
                    </a:lnTo>
                    <a:lnTo>
                      <a:pt x="1147" y="25"/>
                    </a:lnTo>
                    <a:lnTo>
                      <a:pt x="1164" y="39"/>
                    </a:lnTo>
                    <a:lnTo>
                      <a:pt x="1509" y="495"/>
                    </a:lnTo>
                    <a:lnTo>
                      <a:pt x="1509" y="917"/>
                    </a:lnTo>
                    <a:lnTo>
                      <a:pt x="0" y="917"/>
                    </a:lnTo>
                    <a:close/>
                  </a:path>
                </a:pathLst>
              </a:custGeom>
              <a:noFill/>
              <a:ln w="4" cap="rnd">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 name="Group 17"/>
            <p:cNvGrpSpPr>
              <a:grpSpLocks/>
            </p:cNvGrpSpPr>
            <p:nvPr/>
          </p:nvGrpSpPr>
          <p:grpSpPr bwMode="auto">
            <a:xfrm>
              <a:off x="3459" y="2940"/>
              <a:ext cx="1509" cy="917"/>
              <a:chOff x="3459" y="2940"/>
              <a:chExt cx="1509" cy="917"/>
            </a:xfrm>
          </p:grpSpPr>
          <p:sp>
            <p:nvSpPr>
              <p:cNvPr id="15411" name="Freeform 15"/>
              <p:cNvSpPr>
                <a:spLocks/>
              </p:cNvSpPr>
              <p:nvPr/>
            </p:nvSpPr>
            <p:spPr bwMode="auto">
              <a:xfrm>
                <a:off x="3459" y="2940"/>
                <a:ext cx="1509" cy="917"/>
              </a:xfrm>
              <a:custGeom>
                <a:avLst/>
                <a:gdLst>
                  <a:gd name="T0" fmla="*/ 0 w 1509"/>
                  <a:gd name="T1" fmla="*/ 917 h 917"/>
                  <a:gd name="T2" fmla="*/ 135 w 1509"/>
                  <a:gd name="T3" fmla="*/ 493 h 917"/>
                  <a:gd name="T4" fmla="*/ 283 w 1509"/>
                  <a:gd name="T5" fmla="*/ 49 h 917"/>
                  <a:gd name="T6" fmla="*/ 291 w 1509"/>
                  <a:gd name="T7" fmla="*/ 34 h 917"/>
                  <a:gd name="T8" fmla="*/ 302 w 1509"/>
                  <a:gd name="T9" fmla="*/ 22 h 917"/>
                  <a:gd name="T10" fmla="*/ 314 w 1509"/>
                  <a:gd name="T11" fmla="*/ 10 h 917"/>
                  <a:gd name="T12" fmla="*/ 330 w 1509"/>
                  <a:gd name="T13" fmla="*/ 4 h 917"/>
                  <a:gd name="T14" fmla="*/ 346 w 1509"/>
                  <a:gd name="T15" fmla="*/ 2 h 917"/>
                  <a:gd name="T16" fmla="*/ 364 w 1509"/>
                  <a:gd name="T17" fmla="*/ 0 h 917"/>
                  <a:gd name="T18" fmla="*/ 381 w 1509"/>
                  <a:gd name="T19" fmla="*/ 0 h 917"/>
                  <a:gd name="T20" fmla="*/ 398 w 1509"/>
                  <a:gd name="T21" fmla="*/ 6 h 917"/>
                  <a:gd name="T22" fmla="*/ 410 w 1509"/>
                  <a:gd name="T23" fmla="*/ 12 h 917"/>
                  <a:gd name="T24" fmla="*/ 422 w 1509"/>
                  <a:gd name="T25" fmla="*/ 20 h 917"/>
                  <a:gd name="T26" fmla="*/ 432 w 1509"/>
                  <a:gd name="T27" fmla="*/ 34 h 917"/>
                  <a:gd name="T28" fmla="*/ 794 w 1509"/>
                  <a:gd name="T29" fmla="*/ 495 h 917"/>
                  <a:gd name="T30" fmla="*/ 929 w 1509"/>
                  <a:gd name="T31" fmla="*/ 211 h 917"/>
                  <a:gd name="T32" fmla="*/ 1038 w 1509"/>
                  <a:gd name="T33" fmla="*/ 32 h 917"/>
                  <a:gd name="T34" fmla="*/ 1054 w 1509"/>
                  <a:gd name="T35" fmla="*/ 18 h 917"/>
                  <a:gd name="T36" fmla="*/ 1071 w 1509"/>
                  <a:gd name="T37" fmla="*/ 12 h 917"/>
                  <a:gd name="T38" fmla="*/ 1085 w 1509"/>
                  <a:gd name="T39" fmla="*/ 10 h 917"/>
                  <a:gd name="T40" fmla="*/ 1100 w 1509"/>
                  <a:gd name="T41" fmla="*/ 10 h 917"/>
                  <a:gd name="T42" fmla="*/ 1116 w 1509"/>
                  <a:gd name="T43" fmla="*/ 10 h 917"/>
                  <a:gd name="T44" fmla="*/ 1136 w 1509"/>
                  <a:gd name="T45" fmla="*/ 16 h 917"/>
                  <a:gd name="T46" fmla="*/ 1147 w 1509"/>
                  <a:gd name="T47" fmla="*/ 25 h 917"/>
                  <a:gd name="T48" fmla="*/ 1164 w 1509"/>
                  <a:gd name="T49" fmla="*/ 39 h 917"/>
                  <a:gd name="T50" fmla="*/ 1509 w 1509"/>
                  <a:gd name="T51" fmla="*/ 495 h 917"/>
                  <a:gd name="T52" fmla="*/ 1509 w 1509"/>
                  <a:gd name="T53" fmla="*/ 917 h 917"/>
                  <a:gd name="T54" fmla="*/ 0 w 1509"/>
                  <a:gd name="T55" fmla="*/ 917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09" h="917">
                    <a:moveTo>
                      <a:pt x="0" y="917"/>
                    </a:moveTo>
                    <a:lnTo>
                      <a:pt x="135" y="493"/>
                    </a:lnTo>
                    <a:lnTo>
                      <a:pt x="283" y="49"/>
                    </a:lnTo>
                    <a:lnTo>
                      <a:pt x="291" y="34"/>
                    </a:lnTo>
                    <a:lnTo>
                      <a:pt x="302" y="22"/>
                    </a:lnTo>
                    <a:lnTo>
                      <a:pt x="314" y="10"/>
                    </a:lnTo>
                    <a:lnTo>
                      <a:pt x="330" y="4"/>
                    </a:lnTo>
                    <a:lnTo>
                      <a:pt x="346" y="2"/>
                    </a:lnTo>
                    <a:lnTo>
                      <a:pt x="364" y="0"/>
                    </a:lnTo>
                    <a:lnTo>
                      <a:pt x="381" y="0"/>
                    </a:lnTo>
                    <a:lnTo>
                      <a:pt x="398" y="6"/>
                    </a:lnTo>
                    <a:lnTo>
                      <a:pt x="410" y="12"/>
                    </a:lnTo>
                    <a:lnTo>
                      <a:pt x="422" y="20"/>
                    </a:lnTo>
                    <a:lnTo>
                      <a:pt x="432" y="34"/>
                    </a:lnTo>
                    <a:lnTo>
                      <a:pt x="794" y="495"/>
                    </a:lnTo>
                    <a:lnTo>
                      <a:pt x="929" y="211"/>
                    </a:lnTo>
                    <a:lnTo>
                      <a:pt x="1038" y="32"/>
                    </a:lnTo>
                    <a:lnTo>
                      <a:pt x="1054" y="18"/>
                    </a:lnTo>
                    <a:lnTo>
                      <a:pt x="1071" y="12"/>
                    </a:lnTo>
                    <a:lnTo>
                      <a:pt x="1085" y="10"/>
                    </a:lnTo>
                    <a:lnTo>
                      <a:pt x="1100" y="10"/>
                    </a:lnTo>
                    <a:lnTo>
                      <a:pt x="1116" y="10"/>
                    </a:lnTo>
                    <a:lnTo>
                      <a:pt x="1136" y="16"/>
                    </a:lnTo>
                    <a:lnTo>
                      <a:pt x="1147" y="25"/>
                    </a:lnTo>
                    <a:lnTo>
                      <a:pt x="1164" y="39"/>
                    </a:lnTo>
                    <a:lnTo>
                      <a:pt x="1509" y="495"/>
                    </a:lnTo>
                    <a:lnTo>
                      <a:pt x="1509" y="917"/>
                    </a:lnTo>
                    <a:lnTo>
                      <a:pt x="0" y="917"/>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412" name="Freeform 16"/>
              <p:cNvSpPr>
                <a:spLocks/>
              </p:cNvSpPr>
              <p:nvPr/>
            </p:nvSpPr>
            <p:spPr bwMode="auto">
              <a:xfrm>
                <a:off x="3459" y="2940"/>
                <a:ext cx="1509" cy="917"/>
              </a:xfrm>
              <a:custGeom>
                <a:avLst/>
                <a:gdLst>
                  <a:gd name="T0" fmla="*/ 0 w 1509"/>
                  <a:gd name="T1" fmla="*/ 917 h 917"/>
                  <a:gd name="T2" fmla="*/ 135 w 1509"/>
                  <a:gd name="T3" fmla="*/ 493 h 917"/>
                  <a:gd name="T4" fmla="*/ 283 w 1509"/>
                  <a:gd name="T5" fmla="*/ 49 h 917"/>
                  <a:gd name="T6" fmla="*/ 291 w 1509"/>
                  <a:gd name="T7" fmla="*/ 34 h 917"/>
                  <a:gd name="T8" fmla="*/ 302 w 1509"/>
                  <a:gd name="T9" fmla="*/ 22 h 917"/>
                  <a:gd name="T10" fmla="*/ 314 w 1509"/>
                  <a:gd name="T11" fmla="*/ 10 h 917"/>
                  <a:gd name="T12" fmla="*/ 330 w 1509"/>
                  <a:gd name="T13" fmla="*/ 4 h 917"/>
                  <a:gd name="T14" fmla="*/ 346 w 1509"/>
                  <a:gd name="T15" fmla="*/ 2 h 917"/>
                  <a:gd name="T16" fmla="*/ 364 w 1509"/>
                  <a:gd name="T17" fmla="*/ 0 h 917"/>
                  <a:gd name="T18" fmla="*/ 381 w 1509"/>
                  <a:gd name="T19" fmla="*/ 0 h 917"/>
                  <a:gd name="T20" fmla="*/ 398 w 1509"/>
                  <a:gd name="T21" fmla="*/ 6 h 917"/>
                  <a:gd name="T22" fmla="*/ 410 w 1509"/>
                  <a:gd name="T23" fmla="*/ 12 h 917"/>
                  <a:gd name="T24" fmla="*/ 422 w 1509"/>
                  <a:gd name="T25" fmla="*/ 20 h 917"/>
                  <a:gd name="T26" fmla="*/ 432 w 1509"/>
                  <a:gd name="T27" fmla="*/ 34 h 917"/>
                  <a:gd name="T28" fmla="*/ 794 w 1509"/>
                  <a:gd name="T29" fmla="*/ 495 h 917"/>
                  <a:gd name="T30" fmla="*/ 929 w 1509"/>
                  <a:gd name="T31" fmla="*/ 211 h 917"/>
                  <a:gd name="T32" fmla="*/ 1038 w 1509"/>
                  <a:gd name="T33" fmla="*/ 32 h 917"/>
                  <a:gd name="T34" fmla="*/ 1054 w 1509"/>
                  <a:gd name="T35" fmla="*/ 18 h 917"/>
                  <a:gd name="T36" fmla="*/ 1071 w 1509"/>
                  <a:gd name="T37" fmla="*/ 12 h 917"/>
                  <a:gd name="T38" fmla="*/ 1085 w 1509"/>
                  <a:gd name="T39" fmla="*/ 10 h 917"/>
                  <a:gd name="T40" fmla="*/ 1100 w 1509"/>
                  <a:gd name="T41" fmla="*/ 10 h 917"/>
                  <a:gd name="T42" fmla="*/ 1116 w 1509"/>
                  <a:gd name="T43" fmla="*/ 10 h 917"/>
                  <a:gd name="T44" fmla="*/ 1136 w 1509"/>
                  <a:gd name="T45" fmla="*/ 16 h 917"/>
                  <a:gd name="T46" fmla="*/ 1147 w 1509"/>
                  <a:gd name="T47" fmla="*/ 25 h 917"/>
                  <a:gd name="T48" fmla="*/ 1164 w 1509"/>
                  <a:gd name="T49" fmla="*/ 39 h 917"/>
                  <a:gd name="T50" fmla="*/ 1509 w 1509"/>
                  <a:gd name="T51" fmla="*/ 495 h 917"/>
                  <a:gd name="T52" fmla="*/ 1509 w 1509"/>
                  <a:gd name="T53" fmla="*/ 917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9" h="917">
                    <a:moveTo>
                      <a:pt x="0" y="917"/>
                    </a:moveTo>
                    <a:lnTo>
                      <a:pt x="135" y="493"/>
                    </a:lnTo>
                    <a:lnTo>
                      <a:pt x="283" y="49"/>
                    </a:lnTo>
                    <a:lnTo>
                      <a:pt x="291" y="34"/>
                    </a:lnTo>
                    <a:lnTo>
                      <a:pt x="302" y="22"/>
                    </a:lnTo>
                    <a:lnTo>
                      <a:pt x="314" y="10"/>
                    </a:lnTo>
                    <a:lnTo>
                      <a:pt x="330" y="4"/>
                    </a:lnTo>
                    <a:lnTo>
                      <a:pt x="346" y="2"/>
                    </a:lnTo>
                    <a:lnTo>
                      <a:pt x="364" y="0"/>
                    </a:lnTo>
                    <a:lnTo>
                      <a:pt x="381" y="0"/>
                    </a:lnTo>
                    <a:lnTo>
                      <a:pt x="398" y="6"/>
                    </a:lnTo>
                    <a:lnTo>
                      <a:pt x="410" y="12"/>
                    </a:lnTo>
                    <a:lnTo>
                      <a:pt x="422" y="20"/>
                    </a:lnTo>
                    <a:lnTo>
                      <a:pt x="432" y="34"/>
                    </a:lnTo>
                    <a:lnTo>
                      <a:pt x="794" y="495"/>
                    </a:lnTo>
                    <a:lnTo>
                      <a:pt x="929" y="211"/>
                    </a:lnTo>
                    <a:lnTo>
                      <a:pt x="1038" y="32"/>
                    </a:lnTo>
                    <a:lnTo>
                      <a:pt x="1054" y="18"/>
                    </a:lnTo>
                    <a:lnTo>
                      <a:pt x="1071" y="12"/>
                    </a:lnTo>
                    <a:lnTo>
                      <a:pt x="1085" y="10"/>
                    </a:lnTo>
                    <a:lnTo>
                      <a:pt x="1100" y="10"/>
                    </a:lnTo>
                    <a:lnTo>
                      <a:pt x="1116" y="10"/>
                    </a:lnTo>
                    <a:lnTo>
                      <a:pt x="1136" y="16"/>
                    </a:lnTo>
                    <a:lnTo>
                      <a:pt x="1147" y="25"/>
                    </a:lnTo>
                    <a:lnTo>
                      <a:pt x="1164" y="39"/>
                    </a:lnTo>
                    <a:lnTo>
                      <a:pt x="1509" y="495"/>
                    </a:lnTo>
                    <a:lnTo>
                      <a:pt x="1509" y="917"/>
                    </a:lnTo>
                  </a:path>
                </a:pathLst>
              </a:custGeom>
              <a:noFill/>
              <a:ln w="4" cap="rnd">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1" name="Group 21"/>
            <p:cNvGrpSpPr>
              <a:grpSpLocks/>
            </p:cNvGrpSpPr>
            <p:nvPr/>
          </p:nvGrpSpPr>
          <p:grpSpPr bwMode="auto">
            <a:xfrm>
              <a:off x="3443" y="3852"/>
              <a:ext cx="27" cy="159"/>
              <a:chOff x="3443" y="3852"/>
              <a:chExt cx="27" cy="159"/>
            </a:xfrm>
          </p:grpSpPr>
          <p:sp>
            <p:nvSpPr>
              <p:cNvPr id="15408" name="Freeform 18"/>
              <p:cNvSpPr>
                <a:spLocks noEditPoints="1"/>
              </p:cNvSpPr>
              <p:nvPr/>
            </p:nvSpPr>
            <p:spPr bwMode="auto">
              <a:xfrm>
                <a:off x="3443" y="3852"/>
                <a:ext cx="27" cy="159"/>
              </a:xfrm>
              <a:custGeom>
                <a:avLst/>
                <a:gdLst>
                  <a:gd name="T0" fmla="*/ 9 w 27"/>
                  <a:gd name="T1" fmla="*/ 159 h 159"/>
                  <a:gd name="T2" fmla="*/ 9 w 27"/>
                  <a:gd name="T3" fmla="*/ 23 h 159"/>
                  <a:gd name="T4" fmla="*/ 18 w 27"/>
                  <a:gd name="T5" fmla="*/ 23 h 159"/>
                  <a:gd name="T6" fmla="*/ 18 w 27"/>
                  <a:gd name="T7" fmla="*/ 159 h 159"/>
                  <a:gd name="T8" fmla="*/ 9 w 27"/>
                  <a:gd name="T9" fmla="*/ 159 h 159"/>
                  <a:gd name="T10" fmla="*/ 0 w 27"/>
                  <a:gd name="T11" fmla="*/ 26 h 159"/>
                  <a:gd name="T12" fmla="*/ 13 w 27"/>
                  <a:gd name="T13" fmla="*/ 0 h 159"/>
                  <a:gd name="T14" fmla="*/ 27 w 27"/>
                  <a:gd name="T15" fmla="*/ 26 h 159"/>
                  <a:gd name="T16" fmla="*/ 0 w 27"/>
                  <a:gd name="T17" fmla="*/ 2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159">
                    <a:moveTo>
                      <a:pt x="9" y="159"/>
                    </a:moveTo>
                    <a:lnTo>
                      <a:pt x="9" y="23"/>
                    </a:lnTo>
                    <a:lnTo>
                      <a:pt x="18" y="23"/>
                    </a:lnTo>
                    <a:lnTo>
                      <a:pt x="18" y="159"/>
                    </a:lnTo>
                    <a:lnTo>
                      <a:pt x="9" y="159"/>
                    </a:lnTo>
                    <a:close/>
                    <a:moveTo>
                      <a:pt x="0" y="26"/>
                    </a:moveTo>
                    <a:lnTo>
                      <a:pt x="13" y="0"/>
                    </a:lnTo>
                    <a:lnTo>
                      <a:pt x="27" y="26"/>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409" name="Rectangle 19"/>
              <p:cNvSpPr>
                <a:spLocks noChangeArrowheads="1"/>
              </p:cNvSpPr>
              <p:nvPr/>
            </p:nvSpPr>
            <p:spPr bwMode="auto">
              <a:xfrm>
                <a:off x="3452" y="3875"/>
                <a:ext cx="9" cy="136"/>
              </a:xfrm>
              <a:prstGeom prst="rect">
                <a:avLst/>
              </a:prstGeom>
              <a:noFill/>
              <a:ln w="4"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410" name="Freeform 20"/>
              <p:cNvSpPr>
                <a:spLocks/>
              </p:cNvSpPr>
              <p:nvPr/>
            </p:nvSpPr>
            <p:spPr bwMode="auto">
              <a:xfrm>
                <a:off x="3443" y="3852"/>
                <a:ext cx="27" cy="26"/>
              </a:xfrm>
              <a:custGeom>
                <a:avLst/>
                <a:gdLst>
                  <a:gd name="T0" fmla="*/ 0 w 27"/>
                  <a:gd name="T1" fmla="*/ 26 h 26"/>
                  <a:gd name="T2" fmla="*/ 13 w 27"/>
                  <a:gd name="T3" fmla="*/ 0 h 26"/>
                  <a:gd name="T4" fmla="*/ 27 w 27"/>
                  <a:gd name="T5" fmla="*/ 26 h 26"/>
                  <a:gd name="T6" fmla="*/ 0 w 27"/>
                  <a:gd name="T7" fmla="*/ 26 h 26"/>
                </a:gdLst>
                <a:ahLst/>
                <a:cxnLst>
                  <a:cxn ang="0">
                    <a:pos x="T0" y="T1"/>
                  </a:cxn>
                  <a:cxn ang="0">
                    <a:pos x="T2" y="T3"/>
                  </a:cxn>
                  <a:cxn ang="0">
                    <a:pos x="T4" y="T5"/>
                  </a:cxn>
                  <a:cxn ang="0">
                    <a:pos x="T6" y="T7"/>
                  </a:cxn>
                </a:cxnLst>
                <a:rect l="0" t="0" r="r" b="b"/>
                <a:pathLst>
                  <a:path w="27" h="26">
                    <a:moveTo>
                      <a:pt x="0" y="26"/>
                    </a:moveTo>
                    <a:lnTo>
                      <a:pt x="13" y="0"/>
                    </a:lnTo>
                    <a:lnTo>
                      <a:pt x="27" y="26"/>
                    </a:lnTo>
                    <a:lnTo>
                      <a:pt x="0" y="26"/>
                    </a:lnTo>
                  </a:path>
                </a:pathLst>
              </a:custGeom>
              <a:noFill/>
              <a:ln w="4"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2" name="Group 25"/>
            <p:cNvGrpSpPr>
              <a:grpSpLocks/>
            </p:cNvGrpSpPr>
            <p:nvPr/>
          </p:nvGrpSpPr>
          <p:grpSpPr bwMode="auto">
            <a:xfrm>
              <a:off x="4282" y="3857"/>
              <a:ext cx="27" cy="158"/>
              <a:chOff x="4282" y="3857"/>
              <a:chExt cx="27" cy="158"/>
            </a:xfrm>
          </p:grpSpPr>
          <p:sp>
            <p:nvSpPr>
              <p:cNvPr id="15405" name="Freeform 22"/>
              <p:cNvSpPr>
                <a:spLocks noEditPoints="1"/>
              </p:cNvSpPr>
              <p:nvPr/>
            </p:nvSpPr>
            <p:spPr bwMode="auto">
              <a:xfrm>
                <a:off x="4282" y="3857"/>
                <a:ext cx="27" cy="158"/>
              </a:xfrm>
              <a:custGeom>
                <a:avLst/>
                <a:gdLst>
                  <a:gd name="T0" fmla="*/ 9 w 27"/>
                  <a:gd name="T1" fmla="*/ 158 h 158"/>
                  <a:gd name="T2" fmla="*/ 9 w 27"/>
                  <a:gd name="T3" fmla="*/ 21 h 158"/>
                  <a:gd name="T4" fmla="*/ 18 w 27"/>
                  <a:gd name="T5" fmla="*/ 21 h 158"/>
                  <a:gd name="T6" fmla="*/ 18 w 27"/>
                  <a:gd name="T7" fmla="*/ 158 h 158"/>
                  <a:gd name="T8" fmla="*/ 9 w 27"/>
                  <a:gd name="T9" fmla="*/ 158 h 158"/>
                  <a:gd name="T10" fmla="*/ 0 w 27"/>
                  <a:gd name="T11" fmla="*/ 26 h 158"/>
                  <a:gd name="T12" fmla="*/ 13 w 27"/>
                  <a:gd name="T13" fmla="*/ 0 h 158"/>
                  <a:gd name="T14" fmla="*/ 27 w 27"/>
                  <a:gd name="T15" fmla="*/ 26 h 158"/>
                  <a:gd name="T16" fmla="*/ 0 w 27"/>
                  <a:gd name="T17" fmla="*/ 2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158">
                    <a:moveTo>
                      <a:pt x="9" y="158"/>
                    </a:moveTo>
                    <a:lnTo>
                      <a:pt x="9" y="21"/>
                    </a:lnTo>
                    <a:lnTo>
                      <a:pt x="18" y="21"/>
                    </a:lnTo>
                    <a:lnTo>
                      <a:pt x="18" y="158"/>
                    </a:lnTo>
                    <a:lnTo>
                      <a:pt x="9" y="158"/>
                    </a:lnTo>
                    <a:close/>
                    <a:moveTo>
                      <a:pt x="0" y="26"/>
                    </a:moveTo>
                    <a:lnTo>
                      <a:pt x="13" y="0"/>
                    </a:lnTo>
                    <a:lnTo>
                      <a:pt x="27" y="26"/>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406" name="Rectangle 23"/>
              <p:cNvSpPr>
                <a:spLocks noChangeArrowheads="1"/>
              </p:cNvSpPr>
              <p:nvPr/>
            </p:nvSpPr>
            <p:spPr bwMode="auto">
              <a:xfrm>
                <a:off x="4291" y="3878"/>
                <a:ext cx="9" cy="137"/>
              </a:xfrm>
              <a:prstGeom prst="rect">
                <a:avLst/>
              </a:prstGeom>
              <a:noFill/>
              <a:ln w="4"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407" name="Freeform 24"/>
              <p:cNvSpPr>
                <a:spLocks/>
              </p:cNvSpPr>
              <p:nvPr/>
            </p:nvSpPr>
            <p:spPr bwMode="auto">
              <a:xfrm>
                <a:off x="4282" y="3857"/>
                <a:ext cx="27" cy="26"/>
              </a:xfrm>
              <a:custGeom>
                <a:avLst/>
                <a:gdLst>
                  <a:gd name="T0" fmla="*/ 0 w 27"/>
                  <a:gd name="T1" fmla="*/ 26 h 26"/>
                  <a:gd name="T2" fmla="*/ 13 w 27"/>
                  <a:gd name="T3" fmla="*/ 0 h 26"/>
                  <a:gd name="T4" fmla="*/ 27 w 27"/>
                  <a:gd name="T5" fmla="*/ 26 h 26"/>
                  <a:gd name="T6" fmla="*/ 0 w 27"/>
                  <a:gd name="T7" fmla="*/ 26 h 26"/>
                </a:gdLst>
                <a:ahLst/>
                <a:cxnLst>
                  <a:cxn ang="0">
                    <a:pos x="T0" y="T1"/>
                  </a:cxn>
                  <a:cxn ang="0">
                    <a:pos x="T2" y="T3"/>
                  </a:cxn>
                  <a:cxn ang="0">
                    <a:pos x="T4" y="T5"/>
                  </a:cxn>
                  <a:cxn ang="0">
                    <a:pos x="T6" y="T7"/>
                  </a:cxn>
                </a:cxnLst>
                <a:rect l="0" t="0" r="r" b="b"/>
                <a:pathLst>
                  <a:path w="27" h="26">
                    <a:moveTo>
                      <a:pt x="0" y="26"/>
                    </a:moveTo>
                    <a:lnTo>
                      <a:pt x="13" y="0"/>
                    </a:lnTo>
                    <a:lnTo>
                      <a:pt x="27" y="26"/>
                    </a:lnTo>
                    <a:lnTo>
                      <a:pt x="0" y="26"/>
                    </a:lnTo>
                  </a:path>
                </a:pathLst>
              </a:custGeom>
              <a:noFill/>
              <a:ln w="4"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13" name="Rectangle 26"/>
            <p:cNvSpPr>
              <a:spLocks noChangeArrowheads="1"/>
            </p:cNvSpPr>
            <p:nvPr/>
          </p:nvSpPr>
          <p:spPr bwMode="auto">
            <a:xfrm>
              <a:off x="5092" y="3661"/>
              <a:ext cx="22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rgbClr val="FF6600"/>
                  </a:solidFill>
                  <a:effectLst/>
                  <a:latin typeface="Arial" pitchFamily="34" charset="0"/>
                  <a:cs typeface="Arial" pitchFamily="34" charset="0"/>
                </a:rPr>
                <a:t>CMI</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4" name="Group 73"/>
            <p:cNvGrpSpPr>
              <a:grpSpLocks/>
            </p:cNvGrpSpPr>
            <p:nvPr/>
          </p:nvGrpSpPr>
          <p:grpSpPr bwMode="auto">
            <a:xfrm>
              <a:off x="3468" y="3717"/>
              <a:ext cx="1590" cy="18"/>
              <a:chOff x="3468" y="3717"/>
              <a:chExt cx="1590" cy="18"/>
            </a:xfrm>
          </p:grpSpPr>
          <p:sp>
            <p:nvSpPr>
              <p:cNvPr id="30" name="Freeform 27"/>
              <p:cNvSpPr>
                <a:spLocks noEditPoints="1"/>
              </p:cNvSpPr>
              <p:nvPr/>
            </p:nvSpPr>
            <p:spPr bwMode="auto">
              <a:xfrm>
                <a:off x="3468" y="3717"/>
                <a:ext cx="1590" cy="18"/>
              </a:xfrm>
              <a:custGeom>
                <a:avLst/>
                <a:gdLst>
                  <a:gd name="T0" fmla="*/ 0 w 1590"/>
                  <a:gd name="T1" fmla="*/ 18 h 18"/>
                  <a:gd name="T2" fmla="*/ 54 w 1590"/>
                  <a:gd name="T3" fmla="*/ 18 h 18"/>
                  <a:gd name="T4" fmla="*/ 90 w 1590"/>
                  <a:gd name="T5" fmla="*/ 0 h 18"/>
                  <a:gd name="T6" fmla="*/ 108 w 1590"/>
                  <a:gd name="T7" fmla="*/ 0 h 18"/>
                  <a:gd name="T8" fmla="*/ 108 w 1590"/>
                  <a:gd name="T9" fmla="*/ 0 h 18"/>
                  <a:gd name="T10" fmla="*/ 144 w 1590"/>
                  <a:gd name="T11" fmla="*/ 18 h 18"/>
                  <a:gd name="T12" fmla="*/ 198 w 1590"/>
                  <a:gd name="T13" fmla="*/ 18 h 18"/>
                  <a:gd name="T14" fmla="*/ 234 w 1590"/>
                  <a:gd name="T15" fmla="*/ 0 h 18"/>
                  <a:gd name="T16" fmla="*/ 252 w 1590"/>
                  <a:gd name="T17" fmla="*/ 0 h 18"/>
                  <a:gd name="T18" fmla="*/ 252 w 1590"/>
                  <a:gd name="T19" fmla="*/ 0 h 18"/>
                  <a:gd name="T20" fmla="*/ 288 w 1590"/>
                  <a:gd name="T21" fmla="*/ 18 h 18"/>
                  <a:gd name="T22" fmla="*/ 342 w 1590"/>
                  <a:gd name="T23" fmla="*/ 18 h 18"/>
                  <a:gd name="T24" fmla="*/ 378 w 1590"/>
                  <a:gd name="T25" fmla="*/ 0 h 18"/>
                  <a:gd name="T26" fmla="*/ 396 w 1590"/>
                  <a:gd name="T27" fmla="*/ 0 h 18"/>
                  <a:gd name="T28" fmla="*/ 396 w 1590"/>
                  <a:gd name="T29" fmla="*/ 0 h 18"/>
                  <a:gd name="T30" fmla="*/ 432 w 1590"/>
                  <a:gd name="T31" fmla="*/ 18 h 18"/>
                  <a:gd name="T32" fmla="*/ 486 w 1590"/>
                  <a:gd name="T33" fmla="*/ 18 h 18"/>
                  <a:gd name="T34" fmla="*/ 522 w 1590"/>
                  <a:gd name="T35" fmla="*/ 0 h 18"/>
                  <a:gd name="T36" fmla="*/ 540 w 1590"/>
                  <a:gd name="T37" fmla="*/ 0 h 18"/>
                  <a:gd name="T38" fmla="*/ 540 w 1590"/>
                  <a:gd name="T39" fmla="*/ 0 h 18"/>
                  <a:gd name="T40" fmla="*/ 576 w 1590"/>
                  <a:gd name="T41" fmla="*/ 18 h 18"/>
                  <a:gd name="T42" fmla="*/ 630 w 1590"/>
                  <a:gd name="T43" fmla="*/ 18 h 18"/>
                  <a:gd name="T44" fmla="*/ 666 w 1590"/>
                  <a:gd name="T45" fmla="*/ 0 h 18"/>
                  <a:gd name="T46" fmla="*/ 684 w 1590"/>
                  <a:gd name="T47" fmla="*/ 0 h 18"/>
                  <a:gd name="T48" fmla="*/ 684 w 1590"/>
                  <a:gd name="T49" fmla="*/ 0 h 18"/>
                  <a:gd name="T50" fmla="*/ 720 w 1590"/>
                  <a:gd name="T51" fmla="*/ 18 h 18"/>
                  <a:gd name="T52" fmla="*/ 774 w 1590"/>
                  <a:gd name="T53" fmla="*/ 18 h 18"/>
                  <a:gd name="T54" fmla="*/ 810 w 1590"/>
                  <a:gd name="T55" fmla="*/ 0 h 18"/>
                  <a:gd name="T56" fmla="*/ 829 w 1590"/>
                  <a:gd name="T57" fmla="*/ 0 h 18"/>
                  <a:gd name="T58" fmla="*/ 829 w 1590"/>
                  <a:gd name="T59" fmla="*/ 0 h 18"/>
                  <a:gd name="T60" fmla="*/ 865 w 1590"/>
                  <a:gd name="T61" fmla="*/ 18 h 18"/>
                  <a:gd name="T62" fmla="*/ 918 w 1590"/>
                  <a:gd name="T63" fmla="*/ 18 h 18"/>
                  <a:gd name="T64" fmla="*/ 954 w 1590"/>
                  <a:gd name="T65" fmla="*/ 0 h 18"/>
                  <a:gd name="T66" fmla="*/ 972 w 1590"/>
                  <a:gd name="T67" fmla="*/ 0 h 18"/>
                  <a:gd name="T68" fmla="*/ 972 w 1590"/>
                  <a:gd name="T69" fmla="*/ 0 h 18"/>
                  <a:gd name="T70" fmla="*/ 1008 w 1590"/>
                  <a:gd name="T71" fmla="*/ 18 h 18"/>
                  <a:gd name="T72" fmla="*/ 1062 w 1590"/>
                  <a:gd name="T73" fmla="*/ 18 h 18"/>
                  <a:gd name="T74" fmla="*/ 1098 w 1590"/>
                  <a:gd name="T75" fmla="*/ 0 h 18"/>
                  <a:gd name="T76" fmla="*/ 1117 w 1590"/>
                  <a:gd name="T77" fmla="*/ 0 h 18"/>
                  <a:gd name="T78" fmla="*/ 1117 w 1590"/>
                  <a:gd name="T79" fmla="*/ 0 h 18"/>
                  <a:gd name="T80" fmla="*/ 1153 w 1590"/>
                  <a:gd name="T81" fmla="*/ 18 h 18"/>
                  <a:gd name="T82" fmla="*/ 1206 w 1590"/>
                  <a:gd name="T83" fmla="*/ 18 h 18"/>
                  <a:gd name="T84" fmla="*/ 1242 w 1590"/>
                  <a:gd name="T85" fmla="*/ 0 h 18"/>
                  <a:gd name="T86" fmla="*/ 1260 w 1590"/>
                  <a:gd name="T87" fmla="*/ 0 h 18"/>
                  <a:gd name="T88" fmla="*/ 1260 w 1590"/>
                  <a:gd name="T89" fmla="*/ 0 h 18"/>
                  <a:gd name="T90" fmla="*/ 1296 w 1590"/>
                  <a:gd name="T91" fmla="*/ 18 h 18"/>
                  <a:gd name="T92" fmla="*/ 1351 w 1590"/>
                  <a:gd name="T93" fmla="*/ 18 h 18"/>
                  <a:gd name="T94" fmla="*/ 1386 w 1590"/>
                  <a:gd name="T95" fmla="*/ 0 h 18"/>
                  <a:gd name="T96" fmla="*/ 1405 w 1590"/>
                  <a:gd name="T97" fmla="*/ 0 h 18"/>
                  <a:gd name="T98" fmla="*/ 1405 w 1590"/>
                  <a:gd name="T99" fmla="*/ 0 h 18"/>
                  <a:gd name="T100" fmla="*/ 1441 w 1590"/>
                  <a:gd name="T101" fmla="*/ 18 h 18"/>
                  <a:gd name="T102" fmla="*/ 1494 w 1590"/>
                  <a:gd name="T103" fmla="*/ 18 h 18"/>
                  <a:gd name="T104" fmla="*/ 1531 w 1590"/>
                  <a:gd name="T105" fmla="*/ 0 h 18"/>
                  <a:gd name="T106" fmla="*/ 1548 w 1590"/>
                  <a:gd name="T107" fmla="*/ 0 h 18"/>
                  <a:gd name="T108" fmla="*/ 1548 w 1590"/>
                  <a:gd name="T109" fmla="*/ 0 h 18"/>
                  <a:gd name="T110" fmla="*/ 1584 w 1590"/>
                  <a:gd name="T11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90" h="18">
                    <a:moveTo>
                      <a:pt x="0" y="0"/>
                    </a:moveTo>
                    <a:lnTo>
                      <a:pt x="18" y="0"/>
                    </a:lnTo>
                    <a:lnTo>
                      <a:pt x="18" y="18"/>
                    </a:lnTo>
                    <a:lnTo>
                      <a:pt x="0" y="18"/>
                    </a:lnTo>
                    <a:lnTo>
                      <a:pt x="0" y="0"/>
                    </a:lnTo>
                    <a:close/>
                    <a:moveTo>
                      <a:pt x="36" y="0"/>
                    </a:moveTo>
                    <a:lnTo>
                      <a:pt x="54" y="0"/>
                    </a:lnTo>
                    <a:lnTo>
                      <a:pt x="54" y="18"/>
                    </a:lnTo>
                    <a:lnTo>
                      <a:pt x="36" y="18"/>
                    </a:lnTo>
                    <a:lnTo>
                      <a:pt x="36" y="0"/>
                    </a:lnTo>
                    <a:close/>
                    <a:moveTo>
                      <a:pt x="72" y="0"/>
                    </a:moveTo>
                    <a:lnTo>
                      <a:pt x="90" y="0"/>
                    </a:lnTo>
                    <a:lnTo>
                      <a:pt x="90" y="18"/>
                    </a:lnTo>
                    <a:lnTo>
                      <a:pt x="72" y="18"/>
                    </a:lnTo>
                    <a:lnTo>
                      <a:pt x="72" y="0"/>
                    </a:lnTo>
                    <a:close/>
                    <a:moveTo>
                      <a:pt x="108" y="0"/>
                    </a:moveTo>
                    <a:lnTo>
                      <a:pt x="126" y="0"/>
                    </a:lnTo>
                    <a:lnTo>
                      <a:pt x="126" y="18"/>
                    </a:lnTo>
                    <a:lnTo>
                      <a:pt x="108" y="18"/>
                    </a:lnTo>
                    <a:lnTo>
                      <a:pt x="108" y="0"/>
                    </a:lnTo>
                    <a:close/>
                    <a:moveTo>
                      <a:pt x="144" y="0"/>
                    </a:moveTo>
                    <a:lnTo>
                      <a:pt x="162" y="0"/>
                    </a:lnTo>
                    <a:lnTo>
                      <a:pt x="162" y="18"/>
                    </a:lnTo>
                    <a:lnTo>
                      <a:pt x="144" y="18"/>
                    </a:lnTo>
                    <a:lnTo>
                      <a:pt x="144" y="0"/>
                    </a:lnTo>
                    <a:close/>
                    <a:moveTo>
                      <a:pt x="180" y="0"/>
                    </a:moveTo>
                    <a:lnTo>
                      <a:pt x="198" y="0"/>
                    </a:lnTo>
                    <a:lnTo>
                      <a:pt x="198" y="18"/>
                    </a:lnTo>
                    <a:lnTo>
                      <a:pt x="180" y="18"/>
                    </a:lnTo>
                    <a:lnTo>
                      <a:pt x="180" y="0"/>
                    </a:lnTo>
                    <a:close/>
                    <a:moveTo>
                      <a:pt x="216" y="0"/>
                    </a:moveTo>
                    <a:lnTo>
                      <a:pt x="234" y="0"/>
                    </a:lnTo>
                    <a:lnTo>
                      <a:pt x="234" y="18"/>
                    </a:lnTo>
                    <a:lnTo>
                      <a:pt x="216" y="18"/>
                    </a:lnTo>
                    <a:lnTo>
                      <a:pt x="216" y="0"/>
                    </a:lnTo>
                    <a:close/>
                    <a:moveTo>
                      <a:pt x="252" y="0"/>
                    </a:moveTo>
                    <a:lnTo>
                      <a:pt x="271" y="0"/>
                    </a:lnTo>
                    <a:lnTo>
                      <a:pt x="271" y="18"/>
                    </a:lnTo>
                    <a:lnTo>
                      <a:pt x="252" y="18"/>
                    </a:lnTo>
                    <a:lnTo>
                      <a:pt x="252" y="0"/>
                    </a:lnTo>
                    <a:close/>
                    <a:moveTo>
                      <a:pt x="288" y="0"/>
                    </a:moveTo>
                    <a:lnTo>
                      <a:pt x="306" y="0"/>
                    </a:lnTo>
                    <a:lnTo>
                      <a:pt x="306" y="18"/>
                    </a:lnTo>
                    <a:lnTo>
                      <a:pt x="288" y="18"/>
                    </a:lnTo>
                    <a:lnTo>
                      <a:pt x="288" y="0"/>
                    </a:lnTo>
                    <a:close/>
                    <a:moveTo>
                      <a:pt x="324" y="0"/>
                    </a:moveTo>
                    <a:lnTo>
                      <a:pt x="342" y="0"/>
                    </a:lnTo>
                    <a:lnTo>
                      <a:pt x="342" y="18"/>
                    </a:lnTo>
                    <a:lnTo>
                      <a:pt x="324" y="18"/>
                    </a:lnTo>
                    <a:lnTo>
                      <a:pt x="324" y="0"/>
                    </a:lnTo>
                    <a:close/>
                    <a:moveTo>
                      <a:pt x="360" y="0"/>
                    </a:moveTo>
                    <a:lnTo>
                      <a:pt x="378" y="0"/>
                    </a:lnTo>
                    <a:lnTo>
                      <a:pt x="378" y="18"/>
                    </a:lnTo>
                    <a:lnTo>
                      <a:pt x="360" y="18"/>
                    </a:lnTo>
                    <a:lnTo>
                      <a:pt x="360" y="0"/>
                    </a:lnTo>
                    <a:close/>
                    <a:moveTo>
                      <a:pt x="396" y="0"/>
                    </a:moveTo>
                    <a:lnTo>
                      <a:pt x="414" y="0"/>
                    </a:lnTo>
                    <a:lnTo>
                      <a:pt x="414" y="18"/>
                    </a:lnTo>
                    <a:lnTo>
                      <a:pt x="396" y="18"/>
                    </a:lnTo>
                    <a:lnTo>
                      <a:pt x="396" y="0"/>
                    </a:lnTo>
                    <a:close/>
                    <a:moveTo>
                      <a:pt x="432" y="0"/>
                    </a:moveTo>
                    <a:lnTo>
                      <a:pt x="451" y="0"/>
                    </a:lnTo>
                    <a:lnTo>
                      <a:pt x="451" y="18"/>
                    </a:lnTo>
                    <a:lnTo>
                      <a:pt x="432" y="18"/>
                    </a:lnTo>
                    <a:lnTo>
                      <a:pt x="432" y="0"/>
                    </a:lnTo>
                    <a:close/>
                    <a:moveTo>
                      <a:pt x="468" y="0"/>
                    </a:moveTo>
                    <a:lnTo>
                      <a:pt x="486" y="0"/>
                    </a:lnTo>
                    <a:lnTo>
                      <a:pt x="486" y="18"/>
                    </a:lnTo>
                    <a:lnTo>
                      <a:pt x="468" y="18"/>
                    </a:lnTo>
                    <a:lnTo>
                      <a:pt x="468" y="0"/>
                    </a:lnTo>
                    <a:close/>
                    <a:moveTo>
                      <a:pt x="504" y="0"/>
                    </a:moveTo>
                    <a:lnTo>
                      <a:pt x="522" y="0"/>
                    </a:lnTo>
                    <a:lnTo>
                      <a:pt x="522" y="18"/>
                    </a:lnTo>
                    <a:lnTo>
                      <a:pt x="504" y="18"/>
                    </a:lnTo>
                    <a:lnTo>
                      <a:pt x="504" y="0"/>
                    </a:lnTo>
                    <a:close/>
                    <a:moveTo>
                      <a:pt x="540" y="0"/>
                    </a:moveTo>
                    <a:lnTo>
                      <a:pt x="559" y="0"/>
                    </a:lnTo>
                    <a:lnTo>
                      <a:pt x="559" y="18"/>
                    </a:lnTo>
                    <a:lnTo>
                      <a:pt x="540" y="18"/>
                    </a:lnTo>
                    <a:lnTo>
                      <a:pt x="540" y="0"/>
                    </a:lnTo>
                    <a:close/>
                    <a:moveTo>
                      <a:pt x="576" y="0"/>
                    </a:moveTo>
                    <a:lnTo>
                      <a:pt x="594" y="0"/>
                    </a:lnTo>
                    <a:lnTo>
                      <a:pt x="594" y="18"/>
                    </a:lnTo>
                    <a:lnTo>
                      <a:pt x="576" y="18"/>
                    </a:lnTo>
                    <a:lnTo>
                      <a:pt x="576" y="0"/>
                    </a:lnTo>
                    <a:close/>
                    <a:moveTo>
                      <a:pt x="612" y="0"/>
                    </a:moveTo>
                    <a:lnTo>
                      <a:pt x="630" y="0"/>
                    </a:lnTo>
                    <a:lnTo>
                      <a:pt x="630" y="18"/>
                    </a:lnTo>
                    <a:lnTo>
                      <a:pt x="612" y="18"/>
                    </a:lnTo>
                    <a:lnTo>
                      <a:pt x="612" y="0"/>
                    </a:lnTo>
                    <a:close/>
                    <a:moveTo>
                      <a:pt x="648" y="0"/>
                    </a:moveTo>
                    <a:lnTo>
                      <a:pt x="666" y="0"/>
                    </a:lnTo>
                    <a:lnTo>
                      <a:pt x="666" y="18"/>
                    </a:lnTo>
                    <a:lnTo>
                      <a:pt x="648" y="18"/>
                    </a:lnTo>
                    <a:lnTo>
                      <a:pt x="648" y="0"/>
                    </a:lnTo>
                    <a:close/>
                    <a:moveTo>
                      <a:pt x="684" y="0"/>
                    </a:moveTo>
                    <a:lnTo>
                      <a:pt x="702" y="0"/>
                    </a:lnTo>
                    <a:lnTo>
                      <a:pt x="702" y="18"/>
                    </a:lnTo>
                    <a:lnTo>
                      <a:pt x="684" y="18"/>
                    </a:lnTo>
                    <a:lnTo>
                      <a:pt x="684" y="0"/>
                    </a:lnTo>
                    <a:close/>
                    <a:moveTo>
                      <a:pt x="720" y="0"/>
                    </a:moveTo>
                    <a:lnTo>
                      <a:pt x="739" y="0"/>
                    </a:lnTo>
                    <a:lnTo>
                      <a:pt x="739" y="18"/>
                    </a:lnTo>
                    <a:lnTo>
                      <a:pt x="720" y="18"/>
                    </a:lnTo>
                    <a:lnTo>
                      <a:pt x="720" y="0"/>
                    </a:lnTo>
                    <a:close/>
                    <a:moveTo>
                      <a:pt x="757" y="0"/>
                    </a:moveTo>
                    <a:lnTo>
                      <a:pt x="774" y="0"/>
                    </a:lnTo>
                    <a:lnTo>
                      <a:pt x="774" y="18"/>
                    </a:lnTo>
                    <a:lnTo>
                      <a:pt x="757" y="18"/>
                    </a:lnTo>
                    <a:lnTo>
                      <a:pt x="757" y="0"/>
                    </a:lnTo>
                    <a:close/>
                    <a:moveTo>
                      <a:pt x="792" y="0"/>
                    </a:moveTo>
                    <a:lnTo>
                      <a:pt x="810" y="0"/>
                    </a:lnTo>
                    <a:lnTo>
                      <a:pt x="810" y="18"/>
                    </a:lnTo>
                    <a:lnTo>
                      <a:pt x="792" y="18"/>
                    </a:lnTo>
                    <a:lnTo>
                      <a:pt x="792" y="0"/>
                    </a:lnTo>
                    <a:close/>
                    <a:moveTo>
                      <a:pt x="829" y="0"/>
                    </a:moveTo>
                    <a:lnTo>
                      <a:pt x="847" y="0"/>
                    </a:lnTo>
                    <a:lnTo>
                      <a:pt x="847" y="18"/>
                    </a:lnTo>
                    <a:lnTo>
                      <a:pt x="829" y="18"/>
                    </a:lnTo>
                    <a:lnTo>
                      <a:pt x="829" y="0"/>
                    </a:lnTo>
                    <a:close/>
                    <a:moveTo>
                      <a:pt x="865" y="0"/>
                    </a:moveTo>
                    <a:lnTo>
                      <a:pt x="882" y="0"/>
                    </a:lnTo>
                    <a:lnTo>
                      <a:pt x="882" y="18"/>
                    </a:lnTo>
                    <a:lnTo>
                      <a:pt x="865" y="18"/>
                    </a:lnTo>
                    <a:lnTo>
                      <a:pt x="865" y="0"/>
                    </a:lnTo>
                    <a:close/>
                    <a:moveTo>
                      <a:pt x="900" y="0"/>
                    </a:moveTo>
                    <a:lnTo>
                      <a:pt x="918" y="0"/>
                    </a:lnTo>
                    <a:lnTo>
                      <a:pt x="918" y="18"/>
                    </a:lnTo>
                    <a:lnTo>
                      <a:pt x="900" y="18"/>
                    </a:lnTo>
                    <a:lnTo>
                      <a:pt x="900" y="0"/>
                    </a:lnTo>
                    <a:close/>
                    <a:moveTo>
                      <a:pt x="937" y="0"/>
                    </a:moveTo>
                    <a:lnTo>
                      <a:pt x="954" y="0"/>
                    </a:lnTo>
                    <a:lnTo>
                      <a:pt x="954" y="18"/>
                    </a:lnTo>
                    <a:lnTo>
                      <a:pt x="937" y="18"/>
                    </a:lnTo>
                    <a:lnTo>
                      <a:pt x="937" y="0"/>
                    </a:lnTo>
                    <a:close/>
                    <a:moveTo>
                      <a:pt x="972" y="0"/>
                    </a:moveTo>
                    <a:lnTo>
                      <a:pt x="990" y="0"/>
                    </a:lnTo>
                    <a:lnTo>
                      <a:pt x="990" y="18"/>
                    </a:lnTo>
                    <a:lnTo>
                      <a:pt x="972" y="18"/>
                    </a:lnTo>
                    <a:lnTo>
                      <a:pt x="972" y="0"/>
                    </a:lnTo>
                    <a:close/>
                    <a:moveTo>
                      <a:pt x="1008" y="0"/>
                    </a:moveTo>
                    <a:lnTo>
                      <a:pt x="1027" y="0"/>
                    </a:lnTo>
                    <a:lnTo>
                      <a:pt x="1027" y="18"/>
                    </a:lnTo>
                    <a:lnTo>
                      <a:pt x="1008" y="18"/>
                    </a:lnTo>
                    <a:lnTo>
                      <a:pt x="1008" y="0"/>
                    </a:lnTo>
                    <a:close/>
                    <a:moveTo>
                      <a:pt x="1045" y="0"/>
                    </a:moveTo>
                    <a:lnTo>
                      <a:pt x="1062" y="0"/>
                    </a:lnTo>
                    <a:lnTo>
                      <a:pt x="1062" y="18"/>
                    </a:lnTo>
                    <a:lnTo>
                      <a:pt x="1045" y="18"/>
                    </a:lnTo>
                    <a:lnTo>
                      <a:pt x="1045" y="0"/>
                    </a:lnTo>
                    <a:close/>
                    <a:moveTo>
                      <a:pt x="1080" y="0"/>
                    </a:moveTo>
                    <a:lnTo>
                      <a:pt x="1098" y="0"/>
                    </a:lnTo>
                    <a:lnTo>
                      <a:pt x="1098" y="18"/>
                    </a:lnTo>
                    <a:lnTo>
                      <a:pt x="1080" y="18"/>
                    </a:lnTo>
                    <a:lnTo>
                      <a:pt x="1080" y="0"/>
                    </a:lnTo>
                    <a:close/>
                    <a:moveTo>
                      <a:pt x="1117" y="0"/>
                    </a:moveTo>
                    <a:lnTo>
                      <a:pt x="1135" y="0"/>
                    </a:lnTo>
                    <a:lnTo>
                      <a:pt x="1135" y="18"/>
                    </a:lnTo>
                    <a:lnTo>
                      <a:pt x="1117" y="18"/>
                    </a:lnTo>
                    <a:lnTo>
                      <a:pt x="1117" y="0"/>
                    </a:lnTo>
                    <a:close/>
                    <a:moveTo>
                      <a:pt x="1153" y="0"/>
                    </a:moveTo>
                    <a:lnTo>
                      <a:pt x="1170" y="0"/>
                    </a:lnTo>
                    <a:lnTo>
                      <a:pt x="1170" y="18"/>
                    </a:lnTo>
                    <a:lnTo>
                      <a:pt x="1153" y="18"/>
                    </a:lnTo>
                    <a:lnTo>
                      <a:pt x="1153" y="0"/>
                    </a:lnTo>
                    <a:close/>
                    <a:moveTo>
                      <a:pt x="1188" y="0"/>
                    </a:moveTo>
                    <a:lnTo>
                      <a:pt x="1206" y="0"/>
                    </a:lnTo>
                    <a:lnTo>
                      <a:pt x="1206" y="18"/>
                    </a:lnTo>
                    <a:lnTo>
                      <a:pt x="1188" y="18"/>
                    </a:lnTo>
                    <a:lnTo>
                      <a:pt x="1188" y="0"/>
                    </a:lnTo>
                    <a:close/>
                    <a:moveTo>
                      <a:pt x="1225" y="0"/>
                    </a:moveTo>
                    <a:lnTo>
                      <a:pt x="1242" y="0"/>
                    </a:lnTo>
                    <a:lnTo>
                      <a:pt x="1242" y="18"/>
                    </a:lnTo>
                    <a:lnTo>
                      <a:pt x="1225" y="18"/>
                    </a:lnTo>
                    <a:lnTo>
                      <a:pt x="1225" y="0"/>
                    </a:lnTo>
                    <a:close/>
                    <a:moveTo>
                      <a:pt x="1260" y="0"/>
                    </a:moveTo>
                    <a:lnTo>
                      <a:pt x="1278" y="0"/>
                    </a:lnTo>
                    <a:lnTo>
                      <a:pt x="1278" y="18"/>
                    </a:lnTo>
                    <a:lnTo>
                      <a:pt x="1260" y="18"/>
                    </a:lnTo>
                    <a:lnTo>
                      <a:pt x="1260" y="0"/>
                    </a:lnTo>
                    <a:close/>
                    <a:moveTo>
                      <a:pt x="1296" y="0"/>
                    </a:moveTo>
                    <a:lnTo>
                      <a:pt x="1315" y="0"/>
                    </a:lnTo>
                    <a:lnTo>
                      <a:pt x="1315" y="18"/>
                    </a:lnTo>
                    <a:lnTo>
                      <a:pt x="1296" y="18"/>
                    </a:lnTo>
                    <a:lnTo>
                      <a:pt x="1296" y="0"/>
                    </a:lnTo>
                    <a:close/>
                    <a:moveTo>
                      <a:pt x="1333" y="0"/>
                    </a:moveTo>
                    <a:lnTo>
                      <a:pt x="1351" y="0"/>
                    </a:lnTo>
                    <a:lnTo>
                      <a:pt x="1351" y="18"/>
                    </a:lnTo>
                    <a:lnTo>
                      <a:pt x="1333" y="18"/>
                    </a:lnTo>
                    <a:lnTo>
                      <a:pt x="1333" y="0"/>
                    </a:lnTo>
                    <a:close/>
                    <a:moveTo>
                      <a:pt x="1368" y="0"/>
                    </a:moveTo>
                    <a:lnTo>
                      <a:pt x="1386" y="0"/>
                    </a:lnTo>
                    <a:lnTo>
                      <a:pt x="1386" y="18"/>
                    </a:lnTo>
                    <a:lnTo>
                      <a:pt x="1368" y="18"/>
                    </a:lnTo>
                    <a:lnTo>
                      <a:pt x="1368" y="0"/>
                    </a:lnTo>
                    <a:close/>
                    <a:moveTo>
                      <a:pt x="1405" y="0"/>
                    </a:moveTo>
                    <a:lnTo>
                      <a:pt x="1423" y="0"/>
                    </a:lnTo>
                    <a:lnTo>
                      <a:pt x="1423" y="18"/>
                    </a:lnTo>
                    <a:lnTo>
                      <a:pt x="1405" y="18"/>
                    </a:lnTo>
                    <a:lnTo>
                      <a:pt x="1405" y="0"/>
                    </a:lnTo>
                    <a:close/>
                    <a:moveTo>
                      <a:pt x="1441" y="0"/>
                    </a:moveTo>
                    <a:lnTo>
                      <a:pt x="1459" y="0"/>
                    </a:lnTo>
                    <a:lnTo>
                      <a:pt x="1459" y="18"/>
                    </a:lnTo>
                    <a:lnTo>
                      <a:pt x="1441" y="18"/>
                    </a:lnTo>
                    <a:lnTo>
                      <a:pt x="1441" y="0"/>
                    </a:lnTo>
                    <a:close/>
                    <a:moveTo>
                      <a:pt x="1476" y="0"/>
                    </a:moveTo>
                    <a:lnTo>
                      <a:pt x="1494" y="0"/>
                    </a:lnTo>
                    <a:lnTo>
                      <a:pt x="1494" y="18"/>
                    </a:lnTo>
                    <a:lnTo>
                      <a:pt x="1476" y="18"/>
                    </a:lnTo>
                    <a:lnTo>
                      <a:pt x="1476" y="0"/>
                    </a:lnTo>
                    <a:close/>
                    <a:moveTo>
                      <a:pt x="1513" y="0"/>
                    </a:moveTo>
                    <a:lnTo>
                      <a:pt x="1531" y="0"/>
                    </a:lnTo>
                    <a:lnTo>
                      <a:pt x="1531" y="18"/>
                    </a:lnTo>
                    <a:lnTo>
                      <a:pt x="1513" y="18"/>
                    </a:lnTo>
                    <a:lnTo>
                      <a:pt x="1513" y="0"/>
                    </a:lnTo>
                    <a:close/>
                    <a:moveTo>
                      <a:pt x="1548" y="0"/>
                    </a:moveTo>
                    <a:lnTo>
                      <a:pt x="1566" y="0"/>
                    </a:lnTo>
                    <a:lnTo>
                      <a:pt x="1566" y="18"/>
                    </a:lnTo>
                    <a:lnTo>
                      <a:pt x="1548" y="18"/>
                    </a:lnTo>
                    <a:lnTo>
                      <a:pt x="1548" y="0"/>
                    </a:lnTo>
                    <a:close/>
                    <a:moveTo>
                      <a:pt x="1584" y="0"/>
                    </a:moveTo>
                    <a:lnTo>
                      <a:pt x="1590" y="0"/>
                    </a:lnTo>
                    <a:lnTo>
                      <a:pt x="1590" y="18"/>
                    </a:lnTo>
                    <a:lnTo>
                      <a:pt x="1584" y="18"/>
                    </a:lnTo>
                    <a:lnTo>
                      <a:pt x="1584" y="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Rectangle 28"/>
              <p:cNvSpPr>
                <a:spLocks noChangeArrowheads="1"/>
              </p:cNvSpPr>
              <p:nvPr/>
            </p:nvSpPr>
            <p:spPr bwMode="auto">
              <a:xfrm>
                <a:off x="3468" y="3717"/>
                <a:ext cx="18"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360" name="Rectangle 29"/>
              <p:cNvSpPr>
                <a:spLocks noChangeArrowheads="1"/>
              </p:cNvSpPr>
              <p:nvPr/>
            </p:nvSpPr>
            <p:spPr bwMode="auto">
              <a:xfrm>
                <a:off x="3504" y="3717"/>
                <a:ext cx="18"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361" name="Rectangle 30"/>
              <p:cNvSpPr>
                <a:spLocks noChangeArrowheads="1"/>
              </p:cNvSpPr>
              <p:nvPr/>
            </p:nvSpPr>
            <p:spPr bwMode="auto">
              <a:xfrm>
                <a:off x="3540" y="3717"/>
                <a:ext cx="18"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363" name="Rectangle 31"/>
              <p:cNvSpPr>
                <a:spLocks noChangeArrowheads="1"/>
              </p:cNvSpPr>
              <p:nvPr/>
            </p:nvSpPr>
            <p:spPr bwMode="auto">
              <a:xfrm>
                <a:off x="3576" y="3717"/>
                <a:ext cx="18"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364" name="Rectangle 32"/>
              <p:cNvSpPr>
                <a:spLocks noChangeArrowheads="1"/>
              </p:cNvSpPr>
              <p:nvPr/>
            </p:nvSpPr>
            <p:spPr bwMode="auto">
              <a:xfrm>
                <a:off x="3612" y="3717"/>
                <a:ext cx="18"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365" name="Rectangle 33"/>
              <p:cNvSpPr>
                <a:spLocks noChangeArrowheads="1"/>
              </p:cNvSpPr>
              <p:nvPr/>
            </p:nvSpPr>
            <p:spPr bwMode="auto">
              <a:xfrm>
                <a:off x="3648" y="3717"/>
                <a:ext cx="18"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366" name="Rectangle 34"/>
              <p:cNvSpPr>
                <a:spLocks noChangeArrowheads="1"/>
              </p:cNvSpPr>
              <p:nvPr/>
            </p:nvSpPr>
            <p:spPr bwMode="auto">
              <a:xfrm>
                <a:off x="3684" y="3717"/>
                <a:ext cx="18"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367" name="Rectangle 35"/>
              <p:cNvSpPr>
                <a:spLocks noChangeArrowheads="1"/>
              </p:cNvSpPr>
              <p:nvPr/>
            </p:nvSpPr>
            <p:spPr bwMode="auto">
              <a:xfrm>
                <a:off x="3720" y="3717"/>
                <a:ext cx="19"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368" name="Rectangle 36"/>
              <p:cNvSpPr>
                <a:spLocks noChangeArrowheads="1"/>
              </p:cNvSpPr>
              <p:nvPr/>
            </p:nvSpPr>
            <p:spPr bwMode="auto">
              <a:xfrm>
                <a:off x="3756" y="3717"/>
                <a:ext cx="18"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369" name="Rectangle 37"/>
              <p:cNvSpPr>
                <a:spLocks noChangeArrowheads="1"/>
              </p:cNvSpPr>
              <p:nvPr/>
            </p:nvSpPr>
            <p:spPr bwMode="auto">
              <a:xfrm>
                <a:off x="3792" y="3717"/>
                <a:ext cx="18"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370" name="Rectangle 38"/>
              <p:cNvSpPr>
                <a:spLocks noChangeArrowheads="1"/>
              </p:cNvSpPr>
              <p:nvPr/>
            </p:nvSpPr>
            <p:spPr bwMode="auto">
              <a:xfrm>
                <a:off x="3828" y="3717"/>
                <a:ext cx="18"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371" name="Rectangle 39"/>
              <p:cNvSpPr>
                <a:spLocks noChangeArrowheads="1"/>
              </p:cNvSpPr>
              <p:nvPr/>
            </p:nvSpPr>
            <p:spPr bwMode="auto">
              <a:xfrm>
                <a:off x="3864" y="3717"/>
                <a:ext cx="18"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372" name="Rectangle 40"/>
              <p:cNvSpPr>
                <a:spLocks noChangeArrowheads="1"/>
              </p:cNvSpPr>
              <p:nvPr/>
            </p:nvSpPr>
            <p:spPr bwMode="auto">
              <a:xfrm>
                <a:off x="3900" y="3717"/>
                <a:ext cx="19"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373" name="Rectangle 41"/>
              <p:cNvSpPr>
                <a:spLocks noChangeArrowheads="1"/>
              </p:cNvSpPr>
              <p:nvPr/>
            </p:nvSpPr>
            <p:spPr bwMode="auto">
              <a:xfrm>
                <a:off x="3936" y="3717"/>
                <a:ext cx="18"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374" name="Rectangle 42"/>
              <p:cNvSpPr>
                <a:spLocks noChangeArrowheads="1"/>
              </p:cNvSpPr>
              <p:nvPr/>
            </p:nvSpPr>
            <p:spPr bwMode="auto">
              <a:xfrm>
                <a:off x="3972" y="3717"/>
                <a:ext cx="18"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375" name="Rectangle 43"/>
              <p:cNvSpPr>
                <a:spLocks noChangeArrowheads="1"/>
              </p:cNvSpPr>
              <p:nvPr/>
            </p:nvSpPr>
            <p:spPr bwMode="auto">
              <a:xfrm>
                <a:off x="4008" y="3717"/>
                <a:ext cx="19"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376" name="Rectangle 44"/>
              <p:cNvSpPr>
                <a:spLocks noChangeArrowheads="1"/>
              </p:cNvSpPr>
              <p:nvPr/>
            </p:nvSpPr>
            <p:spPr bwMode="auto">
              <a:xfrm>
                <a:off x="4044" y="3717"/>
                <a:ext cx="18"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377" name="Rectangle 45"/>
              <p:cNvSpPr>
                <a:spLocks noChangeArrowheads="1"/>
              </p:cNvSpPr>
              <p:nvPr/>
            </p:nvSpPr>
            <p:spPr bwMode="auto">
              <a:xfrm>
                <a:off x="4080" y="3717"/>
                <a:ext cx="18"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378" name="Rectangle 46"/>
              <p:cNvSpPr>
                <a:spLocks noChangeArrowheads="1"/>
              </p:cNvSpPr>
              <p:nvPr/>
            </p:nvSpPr>
            <p:spPr bwMode="auto">
              <a:xfrm>
                <a:off x="4116" y="3717"/>
                <a:ext cx="18"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379" name="Rectangle 47"/>
              <p:cNvSpPr>
                <a:spLocks noChangeArrowheads="1"/>
              </p:cNvSpPr>
              <p:nvPr/>
            </p:nvSpPr>
            <p:spPr bwMode="auto">
              <a:xfrm>
                <a:off x="4152" y="3717"/>
                <a:ext cx="18"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380" name="Rectangle 48"/>
              <p:cNvSpPr>
                <a:spLocks noChangeArrowheads="1"/>
              </p:cNvSpPr>
              <p:nvPr/>
            </p:nvSpPr>
            <p:spPr bwMode="auto">
              <a:xfrm>
                <a:off x="4188" y="3717"/>
                <a:ext cx="19"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381" name="Rectangle 49"/>
              <p:cNvSpPr>
                <a:spLocks noChangeArrowheads="1"/>
              </p:cNvSpPr>
              <p:nvPr/>
            </p:nvSpPr>
            <p:spPr bwMode="auto">
              <a:xfrm>
                <a:off x="4225" y="3717"/>
                <a:ext cx="17"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382" name="Rectangle 50"/>
              <p:cNvSpPr>
                <a:spLocks noChangeArrowheads="1"/>
              </p:cNvSpPr>
              <p:nvPr/>
            </p:nvSpPr>
            <p:spPr bwMode="auto">
              <a:xfrm>
                <a:off x="4260" y="3717"/>
                <a:ext cx="18"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383" name="Rectangle 51"/>
              <p:cNvSpPr>
                <a:spLocks noChangeArrowheads="1"/>
              </p:cNvSpPr>
              <p:nvPr/>
            </p:nvSpPr>
            <p:spPr bwMode="auto">
              <a:xfrm>
                <a:off x="4297" y="3717"/>
                <a:ext cx="18"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384" name="Rectangle 52"/>
              <p:cNvSpPr>
                <a:spLocks noChangeArrowheads="1"/>
              </p:cNvSpPr>
              <p:nvPr/>
            </p:nvSpPr>
            <p:spPr bwMode="auto">
              <a:xfrm>
                <a:off x="4333" y="3717"/>
                <a:ext cx="17"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385" name="Rectangle 53"/>
              <p:cNvSpPr>
                <a:spLocks noChangeArrowheads="1"/>
              </p:cNvSpPr>
              <p:nvPr/>
            </p:nvSpPr>
            <p:spPr bwMode="auto">
              <a:xfrm>
                <a:off x="4368" y="3717"/>
                <a:ext cx="18"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386" name="Rectangle 54"/>
              <p:cNvSpPr>
                <a:spLocks noChangeArrowheads="1"/>
              </p:cNvSpPr>
              <p:nvPr/>
            </p:nvSpPr>
            <p:spPr bwMode="auto">
              <a:xfrm>
                <a:off x="4405" y="3717"/>
                <a:ext cx="17"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387" name="Rectangle 55"/>
              <p:cNvSpPr>
                <a:spLocks noChangeArrowheads="1"/>
              </p:cNvSpPr>
              <p:nvPr/>
            </p:nvSpPr>
            <p:spPr bwMode="auto">
              <a:xfrm>
                <a:off x="4440" y="3717"/>
                <a:ext cx="18"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388" name="Rectangle 56"/>
              <p:cNvSpPr>
                <a:spLocks noChangeArrowheads="1"/>
              </p:cNvSpPr>
              <p:nvPr/>
            </p:nvSpPr>
            <p:spPr bwMode="auto">
              <a:xfrm>
                <a:off x="4476" y="3717"/>
                <a:ext cx="19"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389" name="Rectangle 57"/>
              <p:cNvSpPr>
                <a:spLocks noChangeArrowheads="1"/>
              </p:cNvSpPr>
              <p:nvPr/>
            </p:nvSpPr>
            <p:spPr bwMode="auto">
              <a:xfrm>
                <a:off x="4513" y="3717"/>
                <a:ext cx="17"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390" name="Rectangle 58"/>
              <p:cNvSpPr>
                <a:spLocks noChangeArrowheads="1"/>
              </p:cNvSpPr>
              <p:nvPr/>
            </p:nvSpPr>
            <p:spPr bwMode="auto">
              <a:xfrm>
                <a:off x="4548" y="3717"/>
                <a:ext cx="18"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391" name="Rectangle 59"/>
              <p:cNvSpPr>
                <a:spLocks noChangeArrowheads="1"/>
              </p:cNvSpPr>
              <p:nvPr/>
            </p:nvSpPr>
            <p:spPr bwMode="auto">
              <a:xfrm>
                <a:off x="4585" y="3717"/>
                <a:ext cx="18"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392" name="Rectangle 60"/>
              <p:cNvSpPr>
                <a:spLocks noChangeArrowheads="1"/>
              </p:cNvSpPr>
              <p:nvPr/>
            </p:nvSpPr>
            <p:spPr bwMode="auto">
              <a:xfrm>
                <a:off x="4621" y="3717"/>
                <a:ext cx="17"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393" name="Rectangle 61"/>
              <p:cNvSpPr>
                <a:spLocks noChangeArrowheads="1"/>
              </p:cNvSpPr>
              <p:nvPr/>
            </p:nvSpPr>
            <p:spPr bwMode="auto">
              <a:xfrm>
                <a:off x="4656" y="3717"/>
                <a:ext cx="18"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394" name="Rectangle 62"/>
              <p:cNvSpPr>
                <a:spLocks noChangeArrowheads="1"/>
              </p:cNvSpPr>
              <p:nvPr/>
            </p:nvSpPr>
            <p:spPr bwMode="auto">
              <a:xfrm>
                <a:off x="4693" y="3717"/>
                <a:ext cx="17"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395" name="Rectangle 63"/>
              <p:cNvSpPr>
                <a:spLocks noChangeArrowheads="1"/>
              </p:cNvSpPr>
              <p:nvPr/>
            </p:nvSpPr>
            <p:spPr bwMode="auto">
              <a:xfrm>
                <a:off x="4728" y="3717"/>
                <a:ext cx="18"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396" name="Rectangle 64"/>
              <p:cNvSpPr>
                <a:spLocks noChangeArrowheads="1"/>
              </p:cNvSpPr>
              <p:nvPr/>
            </p:nvSpPr>
            <p:spPr bwMode="auto">
              <a:xfrm>
                <a:off x="4764" y="3717"/>
                <a:ext cx="19"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397" name="Rectangle 65"/>
              <p:cNvSpPr>
                <a:spLocks noChangeArrowheads="1"/>
              </p:cNvSpPr>
              <p:nvPr/>
            </p:nvSpPr>
            <p:spPr bwMode="auto">
              <a:xfrm>
                <a:off x="4801" y="3717"/>
                <a:ext cx="18"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398" name="Rectangle 66"/>
              <p:cNvSpPr>
                <a:spLocks noChangeArrowheads="1"/>
              </p:cNvSpPr>
              <p:nvPr/>
            </p:nvSpPr>
            <p:spPr bwMode="auto">
              <a:xfrm>
                <a:off x="4836" y="3717"/>
                <a:ext cx="18"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399" name="Rectangle 67"/>
              <p:cNvSpPr>
                <a:spLocks noChangeArrowheads="1"/>
              </p:cNvSpPr>
              <p:nvPr/>
            </p:nvSpPr>
            <p:spPr bwMode="auto">
              <a:xfrm>
                <a:off x="4873" y="3717"/>
                <a:ext cx="18"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400" name="Rectangle 68"/>
              <p:cNvSpPr>
                <a:spLocks noChangeArrowheads="1"/>
              </p:cNvSpPr>
              <p:nvPr/>
            </p:nvSpPr>
            <p:spPr bwMode="auto">
              <a:xfrm>
                <a:off x="4909" y="3717"/>
                <a:ext cx="18"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401" name="Rectangle 69"/>
              <p:cNvSpPr>
                <a:spLocks noChangeArrowheads="1"/>
              </p:cNvSpPr>
              <p:nvPr/>
            </p:nvSpPr>
            <p:spPr bwMode="auto">
              <a:xfrm>
                <a:off x="4944" y="3717"/>
                <a:ext cx="18"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402" name="Rectangle 70"/>
              <p:cNvSpPr>
                <a:spLocks noChangeArrowheads="1"/>
              </p:cNvSpPr>
              <p:nvPr/>
            </p:nvSpPr>
            <p:spPr bwMode="auto">
              <a:xfrm>
                <a:off x="4981" y="3717"/>
                <a:ext cx="18"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403" name="Rectangle 71"/>
              <p:cNvSpPr>
                <a:spLocks noChangeArrowheads="1"/>
              </p:cNvSpPr>
              <p:nvPr/>
            </p:nvSpPr>
            <p:spPr bwMode="auto">
              <a:xfrm>
                <a:off x="5016" y="3717"/>
                <a:ext cx="18"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404" name="Rectangle 72"/>
              <p:cNvSpPr>
                <a:spLocks noChangeArrowheads="1"/>
              </p:cNvSpPr>
              <p:nvPr/>
            </p:nvSpPr>
            <p:spPr bwMode="auto">
              <a:xfrm>
                <a:off x="5052" y="3717"/>
                <a:ext cx="6"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15" name="Rectangle 74"/>
            <p:cNvSpPr>
              <a:spLocks noChangeArrowheads="1"/>
            </p:cNvSpPr>
            <p:nvPr/>
          </p:nvSpPr>
          <p:spPr bwMode="auto">
            <a:xfrm>
              <a:off x="4789" y="2946"/>
              <a:ext cx="169"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rgbClr val="0000FF"/>
                  </a:solidFill>
                  <a:effectLst/>
                  <a:latin typeface="Arial" pitchFamily="34" charset="0"/>
                  <a:cs typeface="Arial" pitchFamily="34" charset="0"/>
                </a:rPr>
                <a:t>C</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75"/>
            <p:cNvSpPr>
              <a:spLocks noChangeArrowheads="1"/>
            </p:cNvSpPr>
            <p:nvPr/>
          </p:nvSpPr>
          <p:spPr bwMode="auto">
            <a:xfrm>
              <a:off x="4891" y="3031"/>
              <a:ext cx="14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sz="1200" b="1" dirty="0" err="1" smtClean="0">
                  <a:solidFill>
                    <a:srgbClr val="0000FF"/>
                  </a:solidFill>
                  <a:latin typeface="Arial" pitchFamily="34" charset="0"/>
                  <a:cs typeface="Arial" pitchFamily="34" charset="0"/>
                </a:rPr>
                <a:t>res</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Freeform 76"/>
            <p:cNvSpPr>
              <a:spLocks noEditPoints="1"/>
            </p:cNvSpPr>
            <p:nvPr/>
          </p:nvSpPr>
          <p:spPr bwMode="auto">
            <a:xfrm>
              <a:off x="4245" y="3071"/>
              <a:ext cx="509" cy="376"/>
            </a:xfrm>
            <a:custGeom>
              <a:avLst/>
              <a:gdLst>
                <a:gd name="T0" fmla="*/ 509 w 509"/>
                <a:gd name="T1" fmla="*/ 9 h 376"/>
                <a:gd name="T2" fmla="*/ 27 w 509"/>
                <a:gd name="T3" fmla="*/ 364 h 376"/>
                <a:gd name="T4" fmla="*/ 20 w 509"/>
                <a:gd name="T5" fmla="*/ 354 h 376"/>
                <a:gd name="T6" fmla="*/ 502 w 509"/>
                <a:gd name="T7" fmla="*/ 0 h 376"/>
                <a:gd name="T8" fmla="*/ 509 w 509"/>
                <a:gd name="T9" fmla="*/ 9 h 376"/>
                <a:gd name="T10" fmla="*/ 39 w 509"/>
                <a:gd name="T11" fmla="*/ 370 h 376"/>
                <a:gd name="T12" fmla="*/ 0 w 509"/>
                <a:gd name="T13" fmla="*/ 376 h 376"/>
                <a:gd name="T14" fmla="*/ 18 w 509"/>
                <a:gd name="T15" fmla="*/ 341 h 376"/>
                <a:gd name="T16" fmla="*/ 39 w 509"/>
                <a:gd name="T17" fmla="*/ 37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9" h="376">
                  <a:moveTo>
                    <a:pt x="509" y="9"/>
                  </a:moveTo>
                  <a:lnTo>
                    <a:pt x="27" y="364"/>
                  </a:lnTo>
                  <a:lnTo>
                    <a:pt x="20" y="354"/>
                  </a:lnTo>
                  <a:lnTo>
                    <a:pt x="502" y="0"/>
                  </a:lnTo>
                  <a:lnTo>
                    <a:pt x="509" y="9"/>
                  </a:lnTo>
                  <a:close/>
                  <a:moveTo>
                    <a:pt x="39" y="370"/>
                  </a:moveTo>
                  <a:lnTo>
                    <a:pt x="0" y="376"/>
                  </a:lnTo>
                  <a:lnTo>
                    <a:pt x="18" y="341"/>
                  </a:lnTo>
                  <a:lnTo>
                    <a:pt x="39" y="370"/>
                  </a:lnTo>
                  <a:close/>
                </a:path>
              </a:pathLst>
            </a:custGeom>
            <a:solidFill>
              <a:srgbClr val="0000FF"/>
            </a:solidFill>
            <a:ln w="4" cap="flat">
              <a:solidFill>
                <a:srgbClr val="0000FF"/>
              </a:solidFill>
              <a:prstDash val="solid"/>
              <a:bevel/>
              <a:headEnd/>
              <a:tailEnd/>
            </a:ln>
          </p:spPr>
          <p:txBody>
            <a:bodyPr vert="horz" wrap="square" lIns="91440" tIns="45720" rIns="91440" bIns="45720" numCol="1" anchor="t" anchorCtr="0" compatLnSpc="1">
              <a:prstTxWarp prst="textNoShape">
                <a:avLst/>
              </a:prstTxWarp>
            </a:bodyPr>
            <a:lstStyle/>
            <a:p>
              <a:endParaRPr lang="fr-FR"/>
            </a:p>
          </p:txBody>
        </p:sp>
        <p:sp>
          <p:nvSpPr>
            <p:cNvPr id="18" name="Rectangle 77"/>
            <p:cNvSpPr>
              <a:spLocks noChangeArrowheads="1"/>
            </p:cNvSpPr>
            <p:nvPr/>
          </p:nvSpPr>
          <p:spPr bwMode="auto">
            <a:xfrm>
              <a:off x="3373" y="4031"/>
              <a:ext cx="28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rgbClr val="000000"/>
                  </a:solidFill>
                  <a:effectLst/>
                  <a:latin typeface="Arial" pitchFamily="34" charset="0"/>
                  <a:cs typeface="Arial" pitchFamily="34" charset="0"/>
                </a:rPr>
                <a:t>Dose</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78"/>
            <p:cNvSpPr>
              <a:spLocks noChangeArrowheads="1"/>
            </p:cNvSpPr>
            <p:nvPr/>
          </p:nvSpPr>
          <p:spPr bwMode="auto">
            <a:xfrm>
              <a:off x="4186" y="4040"/>
              <a:ext cx="28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rgbClr val="000000"/>
                  </a:solidFill>
                  <a:effectLst/>
                  <a:latin typeface="Arial" pitchFamily="34" charset="0"/>
                  <a:cs typeface="Arial" pitchFamily="34" charset="0"/>
                </a:rPr>
                <a:t>Dose</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20" name="Group 82"/>
            <p:cNvGrpSpPr>
              <a:grpSpLocks/>
            </p:cNvGrpSpPr>
            <p:nvPr/>
          </p:nvGrpSpPr>
          <p:grpSpPr bwMode="auto">
            <a:xfrm>
              <a:off x="3444" y="2828"/>
              <a:ext cx="24" cy="1023"/>
              <a:chOff x="3444" y="2828"/>
              <a:chExt cx="24" cy="1023"/>
            </a:xfrm>
          </p:grpSpPr>
          <p:sp>
            <p:nvSpPr>
              <p:cNvPr id="27" name="Freeform 79"/>
              <p:cNvSpPr>
                <a:spLocks noEditPoints="1"/>
              </p:cNvSpPr>
              <p:nvPr/>
            </p:nvSpPr>
            <p:spPr bwMode="auto">
              <a:xfrm>
                <a:off x="3444" y="2828"/>
                <a:ext cx="24" cy="1023"/>
              </a:xfrm>
              <a:custGeom>
                <a:avLst/>
                <a:gdLst>
                  <a:gd name="T0" fmla="*/ 16 w 24"/>
                  <a:gd name="T1" fmla="*/ 20 h 1023"/>
                  <a:gd name="T2" fmla="*/ 16 w 24"/>
                  <a:gd name="T3" fmla="*/ 1023 h 1023"/>
                  <a:gd name="T4" fmla="*/ 9 w 24"/>
                  <a:gd name="T5" fmla="*/ 1023 h 1023"/>
                  <a:gd name="T6" fmla="*/ 9 w 24"/>
                  <a:gd name="T7" fmla="*/ 20 h 1023"/>
                  <a:gd name="T8" fmla="*/ 16 w 24"/>
                  <a:gd name="T9" fmla="*/ 20 h 1023"/>
                  <a:gd name="T10" fmla="*/ 0 w 24"/>
                  <a:gd name="T11" fmla="*/ 23 h 1023"/>
                  <a:gd name="T12" fmla="*/ 12 w 24"/>
                  <a:gd name="T13" fmla="*/ 0 h 1023"/>
                  <a:gd name="T14" fmla="*/ 24 w 24"/>
                  <a:gd name="T15" fmla="*/ 23 h 1023"/>
                  <a:gd name="T16" fmla="*/ 0 w 24"/>
                  <a:gd name="T17" fmla="*/ 23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023">
                    <a:moveTo>
                      <a:pt x="16" y="20"/>
                    </a:moveTo>
                    <a:lnTo>
                      <a:pt x="16" y="1023"/>
                    </a:lnTo>
                    <a:lnTo>
                      <a:pt x="9" y="1023"/>
                    </a:lnTo>
                    <a:lnTo>
                      <a:pt x="9" y="20"/>
                    </a:lnTo>
                    <a:lnTo>
                      <a:pt x="16" y="20"/>
                    </a:lnTo>
                    <a:close/>
                    <a:moveTo>
                      <a:pt x="0" y="23"/>
                    </a:moveTo>
                    <a:lnTo>
                      <a:pt x="12" y="0"/>
                    </a:lnTo>
                    <a:lnTo>
                      <a:pt x="24" y="23"/>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Rectangle 80"/>
              <p:cNvSpPr>
                <a:spLocks noChangeArrowheads="1"/>
              </p:cNvSpPr>
              <p:nvPr/>
            </p:nvSpPr>
            <p:spPr bwMode="auto">
              <a:xfrm>
                <a:off x="3453" y="2848"/>
                <a:ext cx="7" cy="1003"/>
              </a:xfrm>
              <a:prstGeom prst="rect">
                <a:avLst/>
              </a:prstGeom>
              <a:noFill/>
              <a:ln w="4"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 name="Freeform 81"/>
              <p:cNvSpPr>
                <a:spLocks/>
              </p:cNvSpPr>
              <p:nvPr/>
            </p:nvSpPr>
            <p:spPr bwMode="auto">
              <a:xfrm>
                <a:off x="3444" y="2828"/>
                <a:ext cx="24" cy="23"/>
              </a:xfrm>
              <a:custGeom>
                <a:avLst/>
                <a:gdLst>
                  <a:gd name="T0" fmla="*/ 0 w 24"/>
                  <a:gd name="T1" fmla="*/ 23 h 23"/>
                  <a:gd name="T2" fmla="*/ 12 w 24"/>
                  <a:gd name="T3" fmla="*/ 0 h 23"/>
                  <a:gd name="T4" fmla="*/ 24 w 24"/>
                  <a:gd name="T5" fmla="*/ 23 h 23"/>
                  <a:gd name="T6" fmla="*/ 0 w 24"/>
                  <a:gd name="T7" fmla="*/ 23 h 23"/>
                </a:gdLst>
                <a:ahLst/>
                <a:cxnLst>
                  <a:cxn ang="0">
                    <a:pos x="T0" y="T1"/>
                  </a:cxn>
                  <a:cxn ang="0">
                    <a:pos x="T2" y="T3"/>
                  </a:cxn>
                  <a:cxn ang="0">
                    <a:pos x="T4" y="T5"/>
                  </a:cxn>
                  <a:cxn ang="0">
                    <a:pos x="T6" y="T7"/>
                  </a:cxn>
                </a:cxnLst>
                <a:rect l="0" t="0" r="r" b="b"/>
                <a:pathLst>
                  <a:path w="24" h="23">
                    <a:moveTo>
                      <a:pt x="0" y="23"/>
                    </a:moveTo>
                    <a:lnTo>
                      <a:pt x="12" y="0"/>
                    </a:lnTo>
                    <a:lnTo>
                      <a:pt x="24" y="23"/>
                    </a:lnTo>
                    <a:lnTo>
                      <a:pt x="0" y="23"/>
                    </a:lnTo>
                  </a:path>
                </a:pathLst>
              </a:custGeom>
              <a:noFill/>
              <a:ln w="4"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21" name="Rectangle 83"/>
            <p:cNvSpPr>
              <a:spLocks noChangeArrowheads="1"/>
            </p:cNvSpPr>
            <p:nvPr/>
          </p:nvSpPr>
          <p:spPr bwMode="auto">
            <a:xfrm rot="16200000">
              <a:off x="3008" y="3198"/>
              <a:ext cx="71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rgbClr val="000000"/>
                  </a:solidFill>
                  <a:effectLst/>
                  <a:latin typeface="Arial" pitchFamily="34" charset="0"/>
                  <a:cs typeface="Arial" pitchFamily="34" charset="0"/>
                </a:rPr>
                <a:t>Concentration</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22" name="Group 87"/>
            <p:cNvGrpSpPr>
              <a:grpSpLocks/>
            </p:cNvGrpSpPr>
            <p:nvPr/>
          </p:nvGrpSpPr>
          <p:grpSpPr bwMode="auto">
            <a:xfrm>
              <a:off x="3458" y="3851"/>
              <a:ext cx="1664" cy="24"/>
              <a:chOff x="3458" y="3851"/>
              <a:chExt cx="1664" cy="24"/>
            </a:xfrm>
          </p:grpSpPr>
          <p:sp>
            <p:nvSpPr>
              <p:cNvPr id="24" name="Freeform 84"/>
              <p:cNvSpPr>
                <a:spLocks noEditPoints="1"/>
              </p:cNvSpPr>
              <p:nvPr/>
            </p:nvSpPr>
            <p:spPr bwMode="auto">
              <a:xfrm>
                <a:off x="3458" y="3851"/>
                <a:ext cx="1664" cy="24"/>
              </a:xfrm>
              <a:custGeom>
                <a:avLst/>
                <a:gdLst>
                  <a:gd name="T0" fmla="*/ 0 w 1664"/>
                  <a:gd name="T1" fmla="*/ 9 h 24"/>
                  <a:gd name="T2" fmla="*/ 1644 w 1664"/>
                  <a:gd name="T3" fmla="*/ 9 h 24"/>
                  <a:gd name="T4" fmla="*/ 1644 w 1664"/>
                  <a:gd name="T5" fmla="*/ 17 h 24"/>
                  <a:gd name="T6" fmla="*/ 0 w 1664"/>
                  <a:gd name="T7" fmla="*/ 17 h 24"/>
                  <a:gd name="T8" fmla="*/ 0 w 1664"/>
                  <a:gd name="T9" fmla="*/ 9 h 24"/>
                  <a:gd name="T10" fmla="*/ 1641 w 1664"/>
                  <a:gd name="T11" fmla="*/ 0 h 24"/>
                  <a:gd name="T12" fmla="*/ 1664 w 1664"/>
                  <a:gd name="T13" fmla="*/ 12 h 24"/>
                  <a:gd name="T14" fmla="*/ 1641 w 1664"/>
                  <a:gd name="T15" fmla="*/ 24 h 24"/>
                  <a:gd name="T16" fmla="*/ 1641 w 1664"/>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4" h="24">
                    <a:moveTo>
                      <a:pt x="0" y="9"/>
                    </a:moveTo>
                    <a:lnTo>
                      <a:pt x="1644" y="9"/>
                    </a:lnTo>
                    <a:lnTo>
                      <a:pt x="1644" y="17"/>
                    </a:lnTo>
                    <a:lnTo>
                      <a:pt x="0" y="17"/>
                    </a:lnTo>
                    <a:lnTo>
                      <a:pt x="0" y="9"/>
                    </a:lnTo>
                    <a:close/>
                    <a:moveTo>
                      <a:pt x="1641" y="0"/>
                    </a:moveTo>
                    <a:lnTo>
                      <a:pt x="1664" y="12"/>
                    </a:lnTo>
                    <a:lnTo>
                      <a:pt x="1641" y="24"/>
                    </a:lnTo>
                    <a:lnTo>
                      <a:pt x="164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Rectangle 85"/>
              <p:cNvSpPr>
                <a:spLocks noChangeArrowheads="1"/>
              </p:cNvSpPr>
              <p:nvPr/>
            </p:nvSpPr>
            <p:spPr bwMode="auto">
              <a:xfrm>
                <a:off x="3458" y="3860"/>
                <a:ext cx="1644" cy="8"/>
              </a:xfrm>
              <a:prstGeom prst="rect">
                <a:avLst/>
              </a:prstGeom>
              <a:noFill/>
              <a:ln w="4"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 name="Freeform 86"/>
              <p:cNvSpPr>
                <a:spLocks/>
              </p:cNvSpPr>
              <p:nvPr/>
            </p:nvSpPr>
            <p:spPr bwMode="auto">
              <a:xfrm>
                <a:off x="5099" y="3851"/>
                <a:ext cx="23" cy="24"/>
              </a:xfrm>
              <a:custGeom>
                <a:avLst/>
                <a:gdLst>
                  <a:gd name="T0" fmla="*/ 0 w 23"/>
                  <a:gd name="T1" fmla="*/ 0 h 24"/>
                  <a:gd name="T2" fmla="*/ 23 w 23"/>
                  <a:gd name="T3" fmla="*/ 12 h 24"/>
                  <a:gd name="T4" fmla="*/ 0 w 23"/>
                  <a:gd name="T5" fmla="*/ 24 h 24"/>
                  <a:gd name="T6" fmla="*/ 0 w 23"/>
                  <a:gd name="T7" fmla="*/ 0 h 24"/>
                </a:gdLst>
                <a:ahLst/>
                <a:cxnLst>
                  <a:cxn ang="0">
                    <a:pos x="T0" y="T1"/>
                  </a:cxn>
                  <a:cxn ang="0">
                    <a:pos x="T2" y="T3"/>
                  </a:cxn>
                  <a:cxn ang="0">
                    <a:pos x="T4" y="T5"/>
                  </a:cxn>
                  <a:cxn ang="0">
                    <a:pos x="T6" y="T7"/>
                  </a:cxn>
                </a:cxnLst>
                <a:rect l="0" t="0" r="r" b="b"/>
                <a:pathLst>
                  <a:path w="23" h="24">
                    <a:moveTo>
                      <a:pt x="0" y="0"/>
                    </a:moveTo>
                    <a:lnTo>
                      <a:pt x="23" y="12"/>
                    </a:lnTo>
                    <a:lnTo>
                      <a:pt x="0" y="24"/>
                    </a:lnTo>
                    <a:lnTo>
                      <a:pt x="0" y="0"/>
                    </a:lnTo>
                  </a:path>
                </a:pathLst>
              </a:custGeom>
              <a:noFill/>
              <a:ln w="4"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23" name="Rectangle 88"/>
            <p:cNvSpPr>
              <a:spLocks noChangeArrowheads="1"/>
            </p:cNvSpPr>
            <p:nvPr/>
          </p:nvSpPr>
          <p:spPr bwMode="auto">
            <a:xfrm>
              <a:off x="4820" y="3920"/>
              <a:ext cx="36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rgbClr val="000000"/>
                  </a:solidFill>
                  <a:effectLst/>
                  <a:latin typeface="Arial" pitchFamily="34" charset="0"/>
                  <a:cs typeface="Arial" pitchFamily="34" charset="0"/>
                </a:rPr>
                <a:t>Temps</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pSp>
      <p:pic>
        <p:nvPicPr>
          <p:cNvPr id="9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4314893"/>
            <a:ext cx="3366726" cy="247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4503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Pharmacodynamie</a:t>
            </a:r>
            <a:endParaRPr lang="fr-FR" dirty="0"/>
          </a:p>
        </p:txBody>
      </p:sp>
      <p:sp>
        <p:nvSpPr>
          <p:cNvPr id="3" name="Espace réservé du contenu 2"/>
          <p:cNvSpPr>
            <a:spLocks noGrp="1"/>
          </p:cNvSpPr>
          <p:nvPr>
            <p:ph idx="1"/>
          </p:nvPr>
        </p:nvSpPr>
        <p:spPr>
          <a:xfrm>
            <a:off x="179512" y="1115741"/>
            <a:ext cx="8784976" cy="5544616"/>
          </a:xfrm>
        </p:spPr>
        <p:txBody>
          <a:bodyPr>
            <a:normAutofit/>
          </a:bodyPr>
          <a:lstStyle/>
          <a:p>
            <a:r>
              <a:rPr lang="fr-FR" dirty="0" smtClean="0"/>
              <a:t>AB concentration-dépendants</a:t>
            </a:r>
          </a:p>
          <a:p>
            <a:pPr lvl="1"/>
            <a:r>
              <a:rPr lang="fr-FR" dirty="0" smtClean="0"/>
              <a:t>Activité dépend de la concentration au pic (</a:t>
            </a:r>
            <a:r>
              <a:rPr lang="fr-FR" dirty="0" err="1" smtClean="0"/>
              <a:t>C</a:t>
            </a:r>
            <a:r>
              <a:rPr lang="fr-FR" baseline="-25000" dirty="0" err="1" smtClean="0"/>
              <a:t>pic</a:t>
            </a:r>
            <a:r>
              <a:rPr lang="fr-FR" dirty="0" smtClean="0"/>
              <a:t>)</a:t>
            </a:r>
          </a:p>
          <a:p>
            <a:pPr lvl="1"/>
            <a:r>
              <a:rPr lang="fr-FR" dirty="0" smtClean="0"/>
              <a:t>Activité AB rapide</a:t>
            </a:r>
          </a:p>
          <a:p>
            <a:pPr lvl="2"/>
            <a:r>
              <a:rPr lang="fr-FR" dirty="0"/>
              <a:t>Aminosides (</a:t>
            </a:r>
            <a:r>
              <a:rPr lang="fr-FR" dirty="0" err="1"/>
              <a:t>amikacine</a:t>
            </a:r>
            <a:r>
              <a:rPr lang="fr-FR" dirty="0"/>
              <a:t>, gentamycine…)</a:t>
            </a:r>
          </a:p>
          <a:p>
            <a:pPr lvl="2"/>
            <a:r>
              <a:rPr lang="fr-FR" dirty="0" err="1"/>
              <a:t>Fluroquinolones</a:t>
            </a:r>
            <a:r>
              <a:rPr lang="fr-FR" dirty="0"/>
              <a:t> (Ciprofloxacine</a:t>
            </a:r>
            <a:r>
              <a:rPr lang="fr-FR" dirty="0" smtClean="0"/>
              <a:t>…)</a:t>
            </a:r>
          </a:p>
          <a:p>
            <a:pPr lvl="1"/>
            <a:r>
              <a:rPr lang="fr-FR" i="1" dirty="0" smtClean="0"/>
              <a:t>Activité</a:t>
            </a:r>
            <a:r>
              <a:rPr lang="fr-FR" dirty="0" smtClean="0"/>
              <a:t> évaluée par</a:t>
            </a:r>
          </a:p>
          <a:p>
            <a:pPr lvl="2"/>
            <a:r>
              <a:rPr lang="fr-FR" dirty="0" err="1"/>
              <a:t>C</a:t>
            </a:r>
            <a:r>
              <a:rPr lang="fr-FR" baseline="-25000" dirty="0" err="1"/>
              <a:t>pic</a:t>
            </a:r>
            <a:r>
              <a:rPr lang="fr-FR" dirty="0"/>
              <a:t> / </a:t>
            </a:r>
            <a:r>
              <a:rPr lang="fr-FR" dirty="0" smtClean="0"/>
              <a:t>CMI (Aminosides)</a:t>
            </a:r>
          </a:p>
          <a:p>
            <a:pPr lvl="2"/>
            <a:r>
              <a:rPr lang="fr-FR" dirty="0" smtClean="0"/>
              <a:t>AUC / CMI (</a:t>
            </a:r>
            <a:r>
              <a:rPr lang="fr-FR" dirty="0" err="1" smtClean="0"/>
              <a:t>Fluoroquinolones</a:t>
            </a:r>
            <a:r>
              <a:rPr lang="fr-FR" dirty="0" smtClean="0"/>
              <a:t>)</a:t>
            </a:r>
          </a:p>
          <a:p>
            <a:pPr lvl="1"/>
            <a:r>
              <a:rPr lang="fr-FR" i="1" dirty="0" smtClean="0">
                <a:cs typeface="Arial" pitchFamily="34" charset="0"/>
                <a:sym typeface="Wingdings" pitchFamily="2" charset="2"/>
              </a:rPr>
              <a:t>Effet post-antibiotique</a:t>
            </a:r>
          </a:p>
          <a:p>
            <a:pPr lvl="2"/>
            <a:r>
              <a:rPr lang="fr-FR" dirty="0" smtClean="0">
                <a:cs typeface="Arial" pitchFamily="34" charset="0"/>
                <a:sym typeface="Wingdings" pitchFamily="2" charset="2"/>
              </a:rPr>
              <a:t>Activité AB pour concentrations</a:t>
            </a:r>
          </a:p>
          <a:p>
            <a:pPr marL="914400" lvl="2" indent="0">
              <a:buNone/>
            </a:pPr>
            <a:r>
              <a:rPr lang="fr-FR" dirty="0" smtClean="0">
                <a:cs typeface="Arial" pitchFamily="34" charset="0"/>
                <a:sym typeface="Wingdings" pitchFamily="2" charset="2"/>
              </a:rPr>
              <a:t>Faibles voire nulles</a:t>
            </a:r>
          </a:p>
          <a:p>
            <a:pPr lvl="1">
              <a:buFontTx/>
              <a:buChar char="–"/>
            </a:pPr>
            <a:r>
              <a:rPr lang="fr-FR" i="1" dirty="0" smtClean="0"/>
              <a:t>Toxicité</a:t>
            </a:r>
            <a:r>
              <a:rPr lang="fr-FR" dirty="0" smtClean="0"/>
              <a:t> </a:t>
            </a:r>
            <a:r>
              <a:rPr lang="fr-FR" dirty="0"/>
              <a:t>dépendante de </a:t>
            </a:r>
            <a:r>
              <a:rPr lang="fr-FR" dirty="0" smtClean="0"/>
              <a:t>C</a:t>
            </a:r>
            <a:r>
              <a:rPr lang="fr-FR" baseline="-25000" dirty="0" smtClean="0"/>
              <a:t>res</a:t>
            </a:r>
            <a:endParaRPr lang="fr-FR" baseline="-25000" dirty="0"/>
          </a:p>
          <a:p>
            <a:pPr marL="457200" lvl="1" indent="0">
              <a:buNone/>
            </a:pPr>
            <a:endParaRPr lang="fr-FR" dirty="0"/>
          </a:p>
        </p:txBody>
      </p:sp>
      <p:grpSp>
        <p:nvGrpSpPr>
          <p:cNvPr id="6" name="Group 4"/>
          <p:cNvGrpSpPr>
            <a:grpSpLocks noChangeAspect="1"/>
          </p:cNvGrpSpPr>
          <p:nvPr/>
        </p:nvGrpSpPr>
        <p:grpSpPr bwMode="auto">
          <a:xfrm>
            <a:off x="5665788" y="4437112"/>
            <a:ext cx="2933700" cy="2398793"/>
            <a:chOff x="3470" y="2746"/>
            <a:chExt cx="1947" cy="1592"/>
          </a:xfrm>
        </p:grpSpPr>
        <p:sp>
          <p:nvSpPr>
            <p:cNvPr id="7" name="AutoShape 3"/>
            <p:cNvSpPr>
              <a:spLocks noChangeAspect="1" noChangeArrowheads="1" noTextEdit="1"/>
            </p:cNvSpPr>
            <p:nvPr/>
          </p:nvSpPr>
          <p:spPr bwMode="auto">
            <a:xfrm>
              <a:off x="3470" y="2746"/>
              <a:ext cx="1905" cy="1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nvGrpSpPr>
            <p:cNvPr id="8" name="Group 8"/>
            <p:cNvGrpSpPr>
              <a:grpSpLocks/>
            </p:cNvGrpSpPr>
            <p:nvPr/>
          </p:nvGrpSpPr>
          <p:grpSpPr bwMode="auto">
            <a:xfrm>
              <a:off x="3626" y="3019"/>
              <a:ext cx="23" cy="989"/>
              <a:chOff x="3626" y="3019"/>
              <a:chExt cx="23" cy="989"/>
            </a:xfrm>
          </p:grpSpPr>
          <p:sp>
            <p:nvSpPr>
              <p:cNvPr id="101" name="Freeform 5"/>
              <p:cNvSpPr>
                <a:spLocks noEditPoints="1"/>
              </p:cNvSpPr>
              <p:nvPr/>
            </p:nvSpPr>
            <p:spPr bwMode="auto">
              <a:xfrm>
                <a:off x="3626" y="3019"/>
                <a:ext cx="23" cy="989"/>
              </a:xfrm>
              <a:custGeom>
                <a:avLst/>
                <a:gdLst>
                  <a:gd name="T0" fmla="*/ 15 w 23"/>
                  <a:gd name="T1" fmla="*/ 20 h 989"/>
                  <a:gd name="T2" fmla="*/ 15 w 23"/>
                  <a:gd name="T3" fmla="*/ 989 h 989"/>
                  <a:gd name="T4" fmla="*/ 8 w 23"/>
                  <a:gd name="T5" fmla="*/ 989 h 989"/>
                  <a:gd name="T6" fmla="*/ 8 w 23"/>
                  <a:gd name="T7" fmla="*/ 20 h 989"/>
                  <a:gd name="T8" fmla="*/ 15 w 23"/>
                  <a:gd name="T9" fmla="*/ 20 h 989"/>
                  <a:gd name="T10" fmla="*/ 0 w 23"/>
                  <a:gd name="T11" fmla="*/ 23 h 989"/>
                  <a:gd name="T12" fmla="*/ 12 w 23"/>
                  <a:gd name="T13" fmla="*/ 0 h 989"/>
                  <a:gd name="T14" fmla="*/ 23 w 23"/>
                  <a:gd name="T15" fmla="*/ 23 h 989"/>
                  <a:gd name="T16" fmla="*/ 0 w 23"/>
                  <a:gd name="T17" fmla="*/ 23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989">
                    <a:moveTo>
                      <a:pt x="15" y="20"/>
                    </a:moveTo>
                    <a:lnTo>
                      <a:pt x="15" y="989"/>
                    </a:lnTo>
                    <a:lnTo>
                      <a:pt x="8" y="989"/>
                    </a:lnTo>
                    <a:lnTo>
                      <a:pt x="8" y="20"/>
                    </a:lnTo>
                    <a:lnTo>
                      <a:pt x="15" y="20"/>
                    </a:lnTo>
                    <a:close/>
                    <a:moveTo>
                      <a:pt x="0" y="23"/>
                    </a:moveTo>
                    <a:lnTo>
                      <a:pt x="12" y="0"/>
                    </a:lnTo>
                    <a:lnTo>
                      <a:pt x="23" y="23"/>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2" name="Rectangle 6"/>
              <p:cNvSpPr>
                <a:spLocks noChangeArrowheads="1"/>
              </p:cNvSpPr>
              <p:nvPr/>
            </p:nvSpPr>
            <p:spPr bwMode="auto">
              <a:xfrm>
                <a:off x="3634" y="3039"/>
                <a:ext cx="7" cy="969"/>
              </a:xfrm>
              <a:prstGeom prst="rect">
                <a:avLst/>
              </a:prstGeom>
              <a:noFill/>
              <a:ln w="4"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3" name="Freeform 7"/>
              <p:cNvSpPr>
                <a:spLocks/>
              </p:cNvSpPr>
              <p:nvPr/>
            </p:nvSpPr>
            <p:spPr bwMode="auto">
              <a:xfrm>
                <a:off x="3626" y="3019"/>
                <a:ext cx="23" cy="23"/>
              </a:xfrm>
              <a:custGeom>
                <a:avLst/>
                <a:gdLst>
                  <a:gd name="T0" fmla="*/ 0 w 23"/>
                  <a:gd name="T1" fmla="*/ 23 h 23"/>
                  <a:gd name="T2" fmla="*/ 12 w 23"/>
                  <a:gd name="T3" fmla="*/ 0 h 23"/>
                  <a:gd name="T4" fmla="*/ 23 w 23"/>
                  <a:gd name="T5" fmla="*/ 23 h 23"/>
                  <a:gd name="T6" fmla="*/ 0 w 23"/>
                  <a:gd name="T7" fmla="*/ 23 h 23"/>
                </a:gdLst>
                <a:ahLst/>
                <a:cxnLst>
                  <a:cxn ang="0">
                    <a:pos x="T0" y="T1"/>
                  </a:cxn>
                  <a:cxn ang="0">
                    <a:pos x="T2" y="T3"/>
                  </a:cxn>
                  <a:cxn ang="0">
                    <a:pos x="T4" y="T5"/>
                  </a:cxn>
                  <a:cxn ang="0">
                    <a:pos x="T6" y="T7"/>
                  </a:cxn>
                </a:cxnLst>
                <a:rect l="0" t="0" r="r" b="b"/>
                <a:pathLst>
                  <a:path w="23" h="23">
                    <a:moveTo>
                      <a:pt x="0" y="23"/>
                    </a:moveTo>
                    <a:lnTo>
                      <a:pt x="12" y="0"/>
                    </a:lnTo>
                    <a:lnTo>
                      <a:pt x="23" y="23"/>
                    </a:lnTo>
                    <a:lnTo>
                      <a:pt x="0" y="23"/>
                    </a:lnTo>
                  </a:path>
                </a:pathLst>
              </a:custGeom>
              <a:noFill/>
              <a:ln w="4"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9" name="Rectangle 9"/>
            <p:cNvSpPr>
              <a:spLocks noChangeArrowheads="1"/>
            </p:cNvSpPr>
            <p:nvPr/>
          </p:nvSpPr>
          <p:spPr bwMode="auto">
            <a:xfrm>
              <a:off x="5198" y="3820"/>
              <a:ext cx="219"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smtClean="0">
                  <a:ln>
                    <a:noFill/>
                  </a:ln>
                  <a:solidFill>
                    <a:srgbClr val="FF6600"/>
                  </a:solidFill>
                  <a:effectLst/>
                  <a:latin typeface="Arial" pitchFamily="34" charset="0"/>
                  <a:cs typeface="Arial" pitchFamily="34" charset="0"/>
                </a:rPr>
                <a:t>CMI</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10"/>
            <p:cNvSpPr>
              <a:spLocks noChangeArrowheads="1"/>
            </p:cNvSpPr>
            <p:nvPr/>
          </p:nvSpPr>
          <p:spPr bwMode="auto">
            <a:xfrm>
              <a:off x="3569" y="4199"/>
              <a:ext cx="280"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smtClean="0">
                  <a:ln>
                    <a:noFill/>
                  </a:ln>
                  <a:solidFill>
                    <a:srgbClr val="000000"/>
                  </a:solidFill>
                  <a:effectLst/>
                  <a:latin typeface="Arial" pitchFamily="34" charset="0"/>
                  <a:cs typeface="Arial" pitchFamily="34" charset="0"/>
                </a:rPr>
                <a:t>Dose</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1"/>
            <p:cNvSpPr>
              <a:spLocks noChangeArrowheads="1"/>
            </p:cNvSpPr>
            <p:nvPr/>
          </p:nvSpPr>
          <p:spPr bwMode="auto">
            <a:xfrm>
              <a:off x="4220" y="4208"/>
              <a:ext cx="280"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smtClean="0">
                  <a:ln>
                    <a:noFill/>
                  </a:ln>
                  <a:solidFill>
                    <a:srgbClr val="000000"/>
                  </a:solidFill>
                  <a:effectLst/>
                  <a:latin typeface="Arial" pitchFamily="34" charset="0"/>
                  <a:cs typeface="Arial" pitchFamily="34" charset="0"/>
                </a:rPr>
                <a:t>Dose</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2" name="Group 14"/>
            <p:cNvGrpSpPr>
              <a:grpSpLocks/>
            </p:cNvGrpSpPr>
            <p:nvPr/>
          </p:nvGrpSpPr>
          <p:grpSpPr bwMode="auto">
            <a:xfrm>
              <a:off x="3679" y="3076"/>
              <a:ext cx="332" cy="936"/>
              <a:chOff x="3679" y="3076"/>
              <a:chExt cx="332" cy="936"/>
            </a:xfrm>
          </p:grpSpPr>
          <p:sp>
            <p:nvSpPr>
              <p:cNvPr id="99" name="Freeform 12"/>
              <p:cNvSpPr>
                <a:spLocks/>
              </p:cNvSpPr>
              <p:nvPr/>
            </p:nvSpPr>
            <p:spPr bwMode="auto">
              <a:xfrm>
                <a:off x="3679" y="3076"/>
                <a:ext cx="332" cy="936"/>
              </a:xfrm>
              <a:custGeom>
                <a:avLst/>
                <a:gdLst>
                  <a:gd name="T0" fmla="*/ 0 w 332"/>
                  <a:gd name="T1" fmla="*/ 936 h 936"/>
                  <a:gd name="T2" fmla="*/ 111 w 332"/>
                  <a:gd name="T3" fmla="*/ 92 h 936"/>
                  <a:gd name="T4" fmla="*/ 115 w 332"/>
                  <a:gd name="T5" fmla="*/ 68 h 936"/>
                  <a:gd name="T6" fmla="*/ 119 w 332"/>
                  <a:gd name="T7" fmla="*/ 49 h 936"/>
                  <a:gd name="T8" fmla="*/ 125 w 332"/>
                  <a:gd name="T9" fmla="*/ 34 h 936"/>
                  <a:gd name="T10" fmla="*/ 134 w 332"/>
                  <a:gd name="T11" fmla="*/ 22 h 936"/>
                  <a:gd name="T12" fmla="*/ 142 w 332"/>
                  <a:gd name="T13" fmla="*/ 11 h 936"/>
                  <a:gd name="T14" fmla="*/ 152 w 332"/>
                  <a:gd name="T15" fmla="*/ 4 h 936"/>
                  <a:gd name="T16" fmla="*/ 161 w 332"/>
                  <a:gd name="T17" fmla="*/ 1 h 936"/>
                  <a:gd name="T18" fmla="*/ 172 w 332"/>
                  <a:gd name="T19" fmla="*/ 0 h 936"/>
                  <a:gd name="T20" fmla="*/ 183 w 332"/>
                  <a:gd name="T21" fmla="*/ 3 h 936"/>
                  <a:gd name="T22" fmla="*/ 191 w 332"/>
                  <a:gd name="T23" fmla="*/ 10 h 936"/>
                  <a:gd name="T24" fmla="*/ 200 w 332"/>
                  <a:gd name="T25" fmla="*/ 21 h 936"/>
                  <a:gd name="T26" fmla="*/ 207 w 332"/>
                  <a:gd name="T27" fmla="*/ 32 h 936"/>
                  <a:gd name="T28" fmla="*/ 214 w 332"/>
                  <a:gd name="T29" fmla="*/ 49 h 936"/>
                  <a:gd name="T30" fmla="*/ 218 w 332"/>
                  <a:gd name="T31" fmla="*/ 69 h 936"/>
                  <a:gd name="T32" fmla="*/ 223 w 332"/>
                  <a:gd name="T33" fmla="*/ 88 h 936"/>
                  <a:gd name="T34" fmla="*/ 332 w 332"/>
                  <a:gd name="T35" fmla="*/ 936 h 936"/>
                  <a:gd name="T36" fmla="*/ 0 w 332"/>
                  <a:gd name="T37" fmla="*/ 9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2" h="936">
                    <a:moveTo>
                      <a:pt x="0" y="936"/>
                    </a:moveTo>
                    <a:lnTo>
                      <a:pt x="111" y="92"/>
                    </a:lnTo>
                    <a:lnTo>
                      <a:pt x="115" y="68"/>
                    </a:lnTo>
                    <a:lnTo>
                      <a:pt x="119" y="49"/>
                    </a:lnTo>
                    <a:lnTo>
                      <a:pt x="125" y="34"/>
                    </a:lnTo>
                    <a:lnTo>
                      <a:pt x="134" y="22"/>
                    </a:lnTo>
                    <a:lnTo>
                      <a:pt x="142" y="11"/>
                    </a:lnTo>
                    <a:lnTo>
                      <a:pt x="152" y="4"/>
                    </a:lnTo>
                    <a:lnTo>
                      <a:pt x="161" y="1"/>
                    </a:lnTo>
                    <a:lnTo>
                      <a:pt x="172" y="0"/>
                    </a:lnTo>
                    <a:lnTo>
                      <a:pt x="183" y="3"/>
                    </a:lnTo>
                    <a:lnTo>
                      <a:pt x="191" y="10"/>
                    </a:lnTo>
                    <a:lnTo>
                      <a:pt x="200" y="21"/>
                    </a:lnTo>
                    <a:lnTo>
                      <a:pt x="207" y="32"/>
                    </a:lnTo>
                    <a:lnTo>
                      <a:pt x="214" y="49"/>
                    </a:lnTo>
                    <a:lnTo>
                      <a:pt x="218" y="69"/>
                    </a:lnTo>
                    <a:lnTo>
                      <a:pt x="223" y="88"/>
                    </a:lnTo>
                    <a:lnTo>
                      <a:pt x="332" y="936"/>
                    </a:lnTo>
                    <a:lnTo>
                      <a:pt x="0" y="936"/>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0" name="Freeform 13"/>
              <p:cNvSpPr>
                <a:spLocks/>
              </p:cNvSpPr>
              <p:nvPr/>
            </p:nvSpPr>
            <p:spPr bwMode="auto">
              <a:xfrm>
                <a:off x="3679" y="3076"/>
                <a:ext cx="332" cy="936"/>
              </a:xfrm>
              <a:custGeom>
                <a:avLst/>
                <a:gdLst>
                  <a:gd name="T0" fmla="*/ 0 w 332"/>
                  <a:gd name="T1" fmla="*/ 936 h 936"/>
                  <a:gd name="T2" fmla="*/ 111 w 332"/>
                  <a:gd name="T3" fmla="*/ 92 h 936"/>
                  <a:gd name="T4" fmla="*/ 115 w 332"/>
                  <a:gd name="T5" fmla="*/ 68 h 936"/>
                  <a:gd name="T6" fmla="*/ 119 w 332"/>
                  <a:gd name="T7" fmla="*/ 49 h 936"/>
                  <a:gd name="T8" fmla="*/ 125 w 332"/>
                  <a:gd name="T9" fmla="*/ 34 h 936"/>
                  <a:gd name="T10" fmla="*/ 134 w 332"/>
                  <a:gd name="T11" fmla="*/ 22 h 936"/>
                  <a:gd name="T12" fmla="*/ 142 w 332"/>
                  <a:gd name="T13" fmla="*/ 11 h 936"/>
                  <a:gd name="T14" fmla="*/ 152 w 332"/>
                  <a:gd name="T15" fmla="*/ 4 h 936"/>
                  <a:gd name="T16" fmla="*/ 161 w 332"/>
                  <a:gd name="T17" fmla="*/ 1 h 936"/>
                  <a:gd name="T18" fmla="*/ 172 w 332"/>
                  <a:gd name="T19" fmla="*/ 0 h 936"/>
                  <a:gd name="T20" fmla="*/ 183 w 332"/>
                  <a:gd name="T21" fmla="*/ 3 h 936"/>
                  <a:gd name="T22" fmla="*/ 191 w 332"/>
                  <a:gd name="T23" fmla="*/ 10 h 936"/>
                  <a:gd name="T24" fmla="*/ 200 w 332"/>
                  <a:gd name="T25" fmla="*/ 21 h 936"/>
                  <a:gd name="T26" fmla="*/ 207 w 332"/>
                  <a:gd name="T27" fmla="*/ 32 h 936"/>
                  <a:gd name="T28" fmla="*/ 214 w 332"/>
                  <a:gd name="T29" fmla="*/ 49 h 936"/>
                  <a:gd name="T30" fmla="*/ 218 w 332"/>
                  <a:gd name="T31" fmla="*/ 69 h 936"/>
                  <a:gd name="T32" fmla="*/ 223 w 332"/>
                  <a:gd name="T33" fmla="*/ 88 h 936"/>
                  <a:gd name="T34" fmla="*/ 332 w 332"/>
                  <a:gd name="T35" fmla="*/ 936 h 936"/>
                  <a:gd name="T36" fmla="*/ 0 w 332"/>
                  <a:gd name="T37" fmla="*/ 9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2" h="936">
                    <a:moveTo>
                      <a:pt x="0" y="936"/>
                    </a:moveTo>
                    <a:lnTo>
                      <a:pt x="111" y="92"/>
                    </a:lnTo>
                    <a:lnTo>
                      <a:pt x="115" y="68"/>
                    </a:lnTo>
                    <a:lnTo>
                      <a:pt x="119" y="49"/>
                    </a:lnTo>
                    <a:lnTo>
                      <a:pt x="125" y="34"/>
                    </a:lnTo>
                    <a:lnTo>
                      <a:pt x="134" y="22"/>
                    </a:lnTo>
                    <a:lnTo>
                      <a:pt x="142" y="11"/>
                    </a:lnTo>
                    <a:lnTo>
                      <a:pt x="152" y="4"/>
                    </a:lnTo>
                    <a:lnTo>
                      <a:pt x="161" y="1"/>
                    </a:lnTo>
                    <a:lnTo>
                      <a:pt x="172" y="0"/>
                    </a:lnTo>
                    <a:lnTo>
                      <a:pt x="183" y="3"/>
                    </a:lnTo>
                    <a:lnTo>
                      <a:pt x="191" y="10"/>
                    </a:lnTo>
                    <a:lnTo>
                      <a:pt x="200" y="21"/>
                    </a:lnTo>
                    <a:lnTo>
                      <a:pt x="207" y="32"/>
                    </a:lnTo>
                    <a:lnTo>
                      <a:pt x="214" y="49"/>
                    </a:lnTo>
                    <a:lnTo>
                      <a:pt x="218" y="69"/>
                    </a:lnTo>
                    <a:lnTo>
                      <a:pt x="223" y="88"/>
                    </a:lnTo>
                    <a:lnTo>
                      <a:pt x="332" y="936"/>
                    </a:lnTo>
                    <a:lnTo>
                      <a:pt x="0" y="936"/>
                    </a:lnTo>
                    <a:close/>
                  </a:path>
                </a:pathLst>
              </a:custGeom>
              <a:noFill/>
              <a:ln w="4" cap="rnd">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3" name="Group 17"/>
            <p:cNvGrpSpPr>
              <a:grpSpLocks/>
            </p:cNvGrpSpPr>
            <p:nvPr/>
          </p:nvGrpSpPr>
          <p:grpSpPr bwMode="auto">
            <a:xfrm>
              <a:off x="3679" y="3076"/>
              <a:ext cx="332" cy="936"/>
              <a:chOff x="3679" y="3076"/>
              <a:chExt cx="332" cy="936"/>
            </a:xfrm>
          </p:grpSpPr>
          <p:sp>
            <p:nvSpPr>
              <p:cNvPr id="97" name="Freeform 15"/>
              <p:cNvSpPr>
                <a:spLocks/>
              </p:cNvSpPr>
              <p:nvPr/>
            </p:nvSpPr>
            <p:spPr bwMode="auto">
              <a:xfrm>
                <a:off x="3679" y="3076"/>
                <a:ext cx="332" cy="936"/>
              </a:xfrm>
              <a:custGeom>
                <a:avLst/>
                <a:gdLst>
                  <a:gd name="T0" fmla="*/ 0 w 332"/>
                  <a:gd name="T1" fmla="*/ 936 h 936"/>
                  <a:gd name="T2" fmla="*/ 111 w 332"/>
                  <a:gd name="T3" fmla="*/ 92 h 936"/>
                  <a:gd name="T4" fmla="*/ 115 w 332"/>
                  <a:gd name="T5" fmla="*/ 68 h 936"/>
                  <a:gd name="T6" fmla="*/ 119 w 332"/>
                  <a:gd name="T7" fmla="*/ 49 h 936"/>
                  <a:gd name="T8" fmla="*/ 125 w 332"/>
                  <a:gd name="T9" fmla="*/ 34 h 936"/>
                  <a:gd name="T10" fmla="*/ 134 w 332"/>
                  <a:gd name="T11" fmla="*/ 22 h 936"/>
                  <a:gd name="T12" fmla="*/ 142 w 332"/>
                  <a:gd name="T13" fmla="*/ 11 h 936"/>
                  <a:gd name="T14" fmla="*/ 152 w 332"/>
                  <a:gd name="T15" fmla="*/ 4 h 936"/>
                  <a:gd name="T16" fmla="*/ 161 w 332"/>
                  <a:gd name="T17" fmla="*/ 1 h 936"/>
                  <a:gd name="T18" fmla="*/ 172 w 332"/>
                  <a:gd name="T19" fmla="*/ 0 h 936"/>
                  <a:gd name="T20" fmla="*/ 183 w 332"/>
                  <a:gd name="T21" fmla="*/ 3 h 936"/>
                  <a:gd name="T22" fmla="*/ 191 w 332"/>
                  <a:gd name="T23" fmla="*/ 10 h 936"/>
                  <a:gd name="T24" fmla="*/ 200 w 332"/>
                  <a:gd name="T25" fmla="*/ 21 h 936"/>
                  <a:gd name="T26" fmla="*/ 207 w 332"/>
                  <a:gd name="T27" fmla="*/ 32 h 936"/>
                  <a:gd name="T28" fmla="*/ 214 w 332"/>
                  <a:gd name="T29" fmla="*/ 49 h 936"/>
                  <a:gd name="T30" fmla="*/ 218 w 332"/>
                  <a:gd name="T31" fmla="*/ 69 h 936"/>
                  <a:gd name="T32" fmla="*/ 223 w 332"/>
                  <a:gd name="T33" fmla="*/ 88 h 936"/>
                  <a:gd name="T34" fmla="*/ 332 w 332"/>
                  <a:gd name="T35" fmla="*/ 936 h 936"/>
                  <a:gd name="T36" fmla="*/ 0 w 332"/>
                  <a:gd name="T37" fmla="*/ 9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2" h="936">
                    <a:moveTo>
                      <a:pt x="0" y="936"/>
                    </a:moveTo>
                    <a:lnTo>
                      <a:pt x="111" y="92"/>
                    </a:lnTo>
                    <a:lnTo>
                      <a:pt x="115" y="68"/>
                    </a:lnTo>
                    <a:lnTo>
                      <a:pt x="119" y="49"/>
                    </a:lnTo>
                    <a:lnTo>
                      <a:pt x="125" y="34"/>
                    </a:lnTo>
                    <a:lnTo>
                      <a:pt x="134" y="22"/>
                    </a:lnTo>
                    <a:lnTo>
                      <a:pt x="142" y="11"/>
                    </a:lnTo>
                    <a:lnTo>
                      <a:pt x="152" y="4"/>
                    </a:lnTo>
                    <a:lnTo>
                      <a:pt x="161" y="1"/>
                    </a:lnTo>
                    <a:lnTo>
                      <a:pt x="172" y="0"/>
                    </a:lnTo>
                    <a:lnTo>
                      <a:pt x="183" y="3"/>
                    </a:lnTo>
                    <a:lnTo>
                      <a:pt x="191" y="10"/>
                    </a:lnTo>
                    <a:lnTo>
                      <a:pt x="200" y="21"/>
                    </a:lnTo>
                    <a:lnTo>
                      <a:pt x="207" y="32"/>
                    </a:lnTo>
                    <a:lnTo>
                      <a:pt x="214" y="49"/>
                    </a:lnTo>
                    <a:lnTo>
                      <a:pt x="218" y="69"/>
                    </a:lnTo>
                    <a:lnTo>
                      <a:pt x="223" y="88"/>
                    </a:lnTo>
                    <a:lnTo>
                      <a:pt x="332" y="936"/>
                    </a:lnTo>
                    <a:lnTo>
                      <a:pt x="0" y="936"/>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8" name="Freeform 16"/>
              <p:cNvSpPr>
                <a:spLocks/>
              </p:cNvSpPr>
              <p:nvPr/>
            </p:nvSpPr>
            <p:spPr bwMode="auto">
              <a:xfrm>
                <a:off x="3679" y="3076"/>
                <a:ext cx="332" cy="936"/>
              </a:xfrm>
              <a:custGeom>
                <a:avLst/>
                <a:gdLst>
                  <a:gd name="T0" fmla="*/ 0 w 332"/>
                  <a:gd name="T1" fmla="*/ 936 h 936"/>
                  <a:gd name="T2" fmla="*/ 111 w 332"/>
                  <a:gd name="T3" fmla="*/ 92 h 936"/>
                  <a:gd name="T4" fmla="*/ 115 w 332"/>
                  <a:gd name="T5" fmla="*/ 68 h 936"/>
                  <a:gd name="T6" fmla="*/ 119 w 332"/>
                  <a:gd name="T7" fmla="*/ 49 h 936"/>
                  <a:gd name="T8" fmla="*/ 125 w 332"/>
                  <a:gd name="T9" fmla="*/ 34 h 936"/>
                  <a:gd name="T10" fmla="*/ 134 w 332"/>
                  <a:gd name="T11" fmla="*/ 22 h 936"/>
                  <a:gd name="T12" fmla="*/ 142 w 332"/>
                  <a:gd name="T13" fmla="*/ 11 h 936"/>
                  <a:gd name="T14" fmla="*/ 152 w 332"/>
                  <a:gd name="T15" fmla="*/ 4 h 936"/>
                  <a:gd name="T16" fmla="*/ 161 w 332"/>
                  <a:gd name="T17" fmla="*/ 1 h 936"/>
                  <a:gd name="T18" fmla="*/ 172 w 332"/>
                  <a:gd name="T19" fmla="*/ 0 h 936"/>
                  <a:gd name="T20" fmla="*/ 183 w 332"/>
                  <a:gd name="T21" fmla="*/ 3 h 936"/>
                  <a:gd name="T22" fmla="*/ 191 w 332"/>
                  <a:gd name="T23" fmla="*/ 10 h 936"/>
                  <a:gd name="T24" fmla="*/ 200 w 332"/>
                  <a:gd name="T25" fmla="*/ 21 h 936"/>
                  <a:gd name="T26" fmla="*/ 207 w 332"/>
                  <a:gd name="T27" fmla="*/ 32 h 936"/>
                  <a:gd name="T28" fmla="*/ 214 w 332"/>
                  <a:gd name="T29" fmla="*/ 49 h 936"/>
                  <a:gd name="T30" fmla="*/ 218 w 332"/>
                  <a:gd name="T31" fmla="*/ 69 h 936"/>
                  <a:gd name="T32" fmla="*/ 223 w 332"/>
                  <a:gd name="T33" fmla="*/ 88 h 936"/>
                  <a:gd name="T34" fmla="*/ 332 w 332"/>
                  <a:gd name="T35" fmla="*/ 9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2" h="936">
                    <a:moveTo>
                      <a:pt x="0" y="936"/>
                    </a:moveTo>
                    <a:lnTo>
                      <a:pt x="111" y="92"/>
                    </a:lnTo>
                    <a:lnTo>
                      <a:pt x="115" y="68"/>
                    </a:lnTo>
                    <a:lnTo>
                      <a:pt x="119" y="49"/>
                    </a:lnTo>
                    <a:lnTo>
                      <a:pt x="125" y="34"/>
                    </a:lnTo>
                    <a:lnTo>
                      <a:pt x="134" y="22"/>
                    </a:lnTo>
                    <a:lnTo>
                      <a:pt x="142" y="11"/>
                    </a:lnTo>
                    <a:lnTo>
                      <a:pt x="152" y="4"/>
                    </a:lnTo>
                    <a:lnTo>
                      <a:pt x="161" y="1"/>
                    </a:lnTo>
                    <a:lnTo>
                      <a:pt x="172" y="0"/>
                    </a:lnTo>
                    <a:lnTo>
                      <a:pt x="183" y="3"/>
                    </a:lnTo>
                    <a:lnTo>
                      <a:pt x="191" y="10"/>
                    </a:lnTo>
                    <a:lnTo>
                      <a:pt x="200" y="21"/>
                    </a:lnTo>
                    <a:lnTo>
                      <a:pt x="207" y="32"/>
                    </a:lnTo>
                    <a:lnTo>
                      <a:pt x="214" y="49"/>
                    </a:lnTo>
                    <a:lnTo>
                      <a:pt x="218" y="69"/>
                    </a:lnTo>
                    <a:lnTo>
                      <a:pt x="223" y="88"/>
                    </a:lnTo>
                    <a:lnTo>
                      <a:pt x="332" y="936"/>
                    </a:lnTo>
                  </a:path>
                </a:pathLst>
              </a:custGeom>
              <a:noFill/>
              <a:ln w="4" cap="rnd">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4" name="Group 20"/>
            <p:cNvGrpSpPr>
              <a:grpSpLocks/>
            </p:cNvGrpSpPr>
            <p:nvPr/>
          </p:nvGrpSpPr>
          <p:grpSpPr bwMode="auto">
            <a:xfrm>
              <a:off x="3679" y="3076"/>
              <a:ext cx="332" cy="936"/>
              <a:chOff x="3679" y="3076"/>
              <a:chExt cx="332" cy="936"/>
            </a:xfrm>
          </p:grpSpPr>
          <p:sp>
            <p:nvSpPr>
              <p:cNvPr id="95" name="Freeform 18"/>
              <p:cNvSpPr>
                <a:spLocks/>
              </p:cNvSpPr>
              <p:nvPr/>
            </p:nvSpPr>
            <p:spPr bwMode="auto">
              <a:xfrm>
                <a:off x="3679" y="3076"/>
                <a:ext cx="332" cy="936"/>
              </a:xfrm>
              <a:custGeom>
                <a:avLst/>
                <a:gdLst>
                  <a:gd name="T0" fmla="*/ 0 w 332"/>
                  <a:gd name="T1" fmla="*/ 936 h 936"/>
                  <a:gd name="T2" fmla="*/ 111 w 332"/>
                  <a:gd name="T3" fmla="*/ 92 h 936"/>
                  <a:gd name="T4" fmla="*/ 115 w 332"/>
                  <a:gd name="T5" fmla="*/ 68 h 936"/>
                  <a:gd name="T6" fmla="*/ 119 w 332"/>
                  <a:gd name="T7" fmla="*/ 49 h 936"/>
                  <a:gd name="T8" fmla="*/ 125 w 332"/>
                  <a:gd name="T9" fmla="*/ 34 h 936"/>
                  <a:gd name="T10" fmla="*/ 134 w 332"/>
                  <a:gd name="T11" fmla="*/ 22 h 936"/>
                  <a:gd name="T12" fmla="*/ 142 w 332"/>
                  <a:gd name="T13" fmla="*/ 11 h 936"/>
                  <a:gd name="T14" fmla="*/ 152 w 332"/>
                  <a:gd name="T15" fmla="*/ 4 h 936"/>
                  <a:gd name="T16" fmla="*/ 161 w 332"/>
                  <a:gd name="T17" fmla="*/ 1 h 936"/>
                  <a:gd name="T18" fmla="*/ 172 w 332"/>
                  <a:gd name="T19" fmla="*/ 0 h 936"/>
                  <a:gd name="T20" fmla="*/ 183 w 332"/>
                  <a:gd name="T21" fmla="*/ 3 h 936"/>
                  <a:gd name="T22" fmla="*/ 191 w 332"/>
                  <a:gd name="T23" fmla="*/ 10 h 936"/>
                  <a:gd name="T24" fmla="*/ 200 w 332"/>
                  <a:gd name="T25" fmla="*/ 21 h 936"/>
                  <a:gd name="T26" fmla="*/ 207 w 332"/>
                  <a:gd name="T27" fmla="*/ 32 h 936"/>
                  <a:gd name="T28" fmla="*/ 214 w 332"/>
                  <a:gd name="T29" fmla="*/ 49 h 936"/>
                  <a:gd name="T30" fmla="*/ 218 w 332"/>
                  <a:gd name="T31" fmla="*/ 69 h 936"/>
                  <a:gd name="T32" fmla="*/ 223 w 332"/>
                  <a:gd name="T33" fmla="*/ 88 h 936"/>
                  <a:gd name="T34" fmla="*/ 332 w 332"/>
                  <a:gd name="T35" fmla="*/ 936 h 936"/>
                  <a:gd name="T36" fmla="*/ 0 w 332"/>
                  <a:gd name="T37" fmla="*/ 9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2" h="936">
                    <a:moveTo>
                      <a:pt x="0" y="936"/>
                    </a:moveTo>
                    <a:lnTo>
                      <a:pt x="111" y="92"/>
                    </a:lnTo>
                    <a:lnTo>
                      <a:pt x="115" y="68"/>
                    </a:lnTo>
                    <a:lnTo>
                      <a:pt x="119" y="49"/>
                    </a:lnTo>
                    <a:lnTo>
                      <a:pt x="125" y="34"/>
                    </a:lnTo>
                    <a:lnTo>
                      <a:pt x="134" y="22"/>
                    </a:lnTo>
                    <a:lnTo>
                      <a:pt x="142" y="11"/>
                    </a:lnTo>
                    <a:lnTo>
                      <a:pt x="152" y="4"/>
                    </a:lnTo>
                    <a:lnTo>
                      <a:pt x="161" y="1"/>
                    </a:lnTo>
                    <a:lnTo>
                      <a:pt x="172" y="0"/>
                    </a:lnTo>
                    <a:lnTo>
                      <a:pt x="183" y="3"/>
                    </a:lnTo>
                    <a:lnTo>
                      <a:pt x="191" y="10"/>
                    </a:lnTo>
                    <a:lnTo>
                      <a:pt x="200" y="21"/>
                    </a:lnTo>
                    <a:lnTo>
                      <a:pt x="207" y="32"/>
                    </a:lnTo>
                    <a:lnTo>
                      <a:pt x="214" y="49"/>
                    </a:lnTo>
                    <a:lnTo>
                      <a:pt x="218" y="69"/>
                    </a:lnTo>
                    <a:lnTo>
                      <a:pt x="223" y="88"/>
                    </a:lnTo>
                    <a:lnTo>
                      <a:pt x="332" y="936"/>
                    </a:lnTo>
                    <a:lnTo>
                      <a:pt x="0" y="936"/>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6" name="Freeform 19"/>
              <p:cNvSpPr>
                <a:spLocks/>
              </p:cNvSpPr>
              <p:nvPr/>
            </p:nvSpPr>
            <p:spPr bwMode="auto">
              <a:xfrm>
                <a:off x="3679" y="3076"/>
                <a:ext cx="332" cy="936"/>
              </a:xfrm>
              <a:custGeom>
                <a:avLst/>
                <a:gdLst>
                  <a:gd name="T0" fmla="*/ 0 w 332"/>
                  <a:gd name="T1" fmla="*/ 936 h 936"/>
                  <a:gd name="T2" fmla="*/ 111 w 332"/>
                  <a:gd name="T3" fmla="*/ 92 h 936"/>
                  <a:gd name="T4" fmla="*/ 115 w 332"/>
                  <a:gd name="T5" fmla="*/ 68 h 936"/>
                  <a:gd name="T6" fmla="*/ 119 w 332"/>
                  <a:gd name="T7" fmla="*/ 49 h 936"/>
                  <a:gd name="T8" fmla="*/ 125 w 332"/>
                  <a:gd name="T9" fmla="*/ 34 h 936"/>
                  <a:gd name="T10" fmla="*/ 134 w 332"/>
                  <a:gd name="T11" fmla="*/ 22 h 936"/>
                  <a:gd name="T12" fmla="*/ 142 w 332"/>
                  <a:gd name="T13" fmla="*/ 11 h 936"/>
                  <a:gd name="T14" fmla="*/ 152 w 332"/>
                  <a:gd name="T15" fmla="*/ 4 h 936"/>
                  <a:gd name="T16" fmla="*/ 161 w 332"/>
                  <a:gd name="T17" fmla="*/ 1 h 936"/>
                  <a:gd name="T18" fmla="*/ 172 w 332"/>
                  <a:gd name="T19" fmla="*/ 0 h 936"/>
                  <a:gd name="T20" fmla="*/ 183 w 332"/>
                  <a:gd name="T21" fmla="*/ 3 h 936"/>
                  <a:gd name="T22" fmla="*/ 191 w 332"/>
                  <a:gd name="T23" fmla="*/ 10 h 936"/>
                  <a:gd name="T24" fmla="*/ 200 w 332"/>
                  <a:gd name="T25" fmla="*/ 21 h 936"/>
                  <a:gd name="T26" fmla="*/ 207 w 332"/>
                  <a:gd name="T27" fmla="*/ 32 h 936"/>
                  <a:gd name="T28" fmla="*/ 214 w 332"/>
                  <a:gd name="T29" fmla="*/ 49 h 936"/>
                  <a:gd name="T30" fmla="*/ 218 w 332"/>
                  <a:gd name="T31" fmla="*/ 69 h 936"/>
                  <a:gd name="T32" fmla="*/ 223 w 332"/>
                  <a:gd name="T33" fmla="*/ 88 h 936"/>
                  <a:gd name="T34" fmla="*/ 332 w 332"/>
                  <a:gd name="T35" fmla="*/ 936 h 936"/>
                  <a:gd name="T36" fmla="*/ 0 w 332"/>
                  <a:gd name="T37" fmla="*/ 9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2" h="936">
                    <a:moveTo>
                      <a:pt x="0" y="936"/>
                    </a:moveTo>
                    <a:lnTo>
                      <a:pt x="111" y="92"/>
                    </a:lnTo>
                    <a:lnTo>
                      <a:pt x="115" y="68"/>
                    </a:lnTo>
                    <a:lnTo>
                      <a:pt x="119" y="49"/>
                    </a:lnTo>
                    <a:lnTo>
                      <a:pt x="125" y="34"/>
                    </a:lnTo>
                    <a:lnTo>
                      <a:pt x="134" y="22"/>
                    </a:lnTo>
                    <a:lnTo>
                      <a:pt x="142" y="11"/>
                    </a:lnTo>
                    <a:lnTo>
                      <a:pt x="152" y="4"/>
                    </a:lnTo>
                    <a:lnTo>
                      <a:pt x="161" y="1"/>
                    </a:lnTo>
                    <a:lnTo>
                      <a:pt x="172" y="0"/>
                    </a:lnTo>
                    <a:lnTo>
                      <a:pt x="183" y="3"/>
                    </a:lnTo>
                    <a:lnTo>
                      <a:pt x="191" y="10"/>
                    </a:lnTo>
                    <a:lnTo>
                      <a:pt x="200" y="21"/>
                    </a:lnTo>
                    <a:lnTo>
                      <a:pt x="207" y="32"/>
                    </a:lnTo>
                    <a:lnTo>
                      <a:pt x="214" y="49"/>
                    </a:lnTo>
                    <a:lnTo>
                      <a:pt x="218" y="69"/>
                    </a:lnTo>
                    <a:lnTo>
                      <a:pt x="223" y="88"/>
                    </a:lnTo>
                    <a:lnTo>
                      <a:pt x="332" y="936"/>
                    </a:lnTo>
                    <a:lnTo>
                      <a:pt x="0" y="936"/>
                    </a:lnTo>
                    <a:close/>
                  </a:path>
                </a:pathLst>
              </a:custGeom>
              <a:noFill/>
              <a:ln w="4" cap="rnd">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5" name="Group 23"/>
            <p:cNvGrpSpPr>
              <a:grpSpLocks/>
            </p:cNvGrpSpPr>
            <p:nvPr/>
          </p:nvGrpSpPr>
          <p:grpSpPr bwMode="auto">
            <a:xfrm>
              <a:off x="3679" y="3076"/>
              <a:ext cx="332" cy="936"/>
              <a:chOff x="3679" y="3076"/>
              <a:chExt cx="332" cy="936"/>
            </a:xfrm>
          </p:grpSpPr>
          <p:sp>
            <p:nvSpPr>
              <p:cNvPr id="93" name="Freeform 21"/>
              <p:cNvSpPr>
                <a:spLocks/>
              </p:cNvSpPr>
              <p:nvPr/>
            </p:nvSpPr>
            <p:spPr bwMode="auto">
              <a:xfrm>
                <a:off x="3679" y="3076"/>
                <a:ext cx="332" cy="936"/>
              </a:xfrm>
              <a:custGeom>
                <a:avLst/>
                <a:gdLst>
                  <a:gd name="T0" fmla="*/ 0 w 332"/>
                  <a:gd name="T1" fmla="*/ 936 h 936"/>
                  <a:gd name="T2" fmla="*/ 111 w 332"/>
                  <a:gd name="T3" fmla="*/ 92 h 936"/>
                  <a:gd name="T4" fmla="*/ 115 w 332"/>
                  <a:gd name="T5" fmla="*/ 68 h 936"/>
                  <a:gd name="T6" fmla="*/ 119 w 332"/>
                  <a:gd name="T7" fmla="*/ 49 h 936"/>
                  <a:gd name="T8" fmla="*/ 125 w 332"/>
                  <a:gd name="T9" fmla="*/ 34 h 936"/>
                  <a:gd name="T10" fmla="*/ 134 w 332"/>
                  <a:gd name="T11" fmla="*/ 22 h 936"/>
                  <a:gd name="T12" fmla="*/ 142 w 332"/>
                  <a:gd name="T13" fmla="*/ 11 h 936"/>
                  <a:gd name="T14" fmla="*/ 152 w 332"/>
                  <a:gd name="T15" fmla="*/ 4 h 936"/>
                  <a:gd name="T16" fmla="*/ 161 w 332"/>
                  <a:gd name="T17" fmla="*/ 1 h 936"/>
                  <a:gd name="T18" fmla="*/ 172 w 332"/>
                  <a:gd name="T19" fmla="*/ 0 h 936"/>
                  <a:gd name="T20" fmla="*/ 183 w 332"/>
                  <a:gd name="T21" fmla="*/ 3 h 936"/>
                  <a:gd name="T22" fmla="*/ 191 w 332"/>
                  <a:gd name="T23" fmla="*/ 10 h 936"/>
                  <a:gd name="T24" fmla="*/ 200 w 332"/>
                  <a:gd name="T25" fmla="*/ 21 h 936"/>
                  <a:gd name="T26" fmla="*/ 207 w 332"/>
                  <a:gd name="T27" fmla="*/ 32 h 936"/>
                  <a:gd name="T28" fmla="*/ 214 w 332"/>
                  <a:gd name="T29" fmla="*/ 49 h 936"/>
                  <a:gd name="T30" fmla="*/ 218 w 332"/>
                  <a:gd name="T31" fmla="*/ 69 h 936"/>
                  <a:gd name="T32" fmla="*/ 223 w 332"/>
                  <a:gd name="T33" fmla="*/ 88 h 936"/>
                  <a:gd name="T34" fmla="*/ 332 w 332"/>
                  <a:gd name="T35" fmla="*/ 936 h 936"/>
                  <a:gd name="T36" fmla="*/ 0 w 332"/>
                  <a:gd name="T37" fmla="*/ 9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2" h="936">
                    <a:moveTo>
                      <a:pt x="0" y="936"/>
                    </a:moveTo>
                    <a:lnTo>
                      <a:pt x="111" y="92"/>
                    </a:lnTo>
                    <a:lnTo>
                      <a:pt x="115" y="68"/>
                    </a:lnTo>
                    <a:lnTo>
                      <a:pt x="119" y="49"/>
                    </a:lnTo>
                    <a:lnTo>
                      <a:pt x="125" y="34"/>
                    </a:lnTo>
                    <a:lnTo>
                      <a:pt x="134" y="22"/>
                    </a:lnTo>
                    <a:lnTo>
                      <a:pt x="142" y="11"/>
                    </a:lnTo>
                    <a:lnTo>
                      <a:pt x="152" y="4"/>
                    </a:lnTo>
                    <a:lnTo>
                      <a:pt x="161" y="1"/>
                    </a:lnTo>
                    <a:lnTo>
                      <a:pt x="172" y="0"/>
                    </a:lnTo>
                    <a:lnTo>
                      <a:pt x="183" y="3"/>
                    </a:lnTo>
                    <a:lnTo>
                      <a:pt x="191" y="10"/>
                    </a:lnTo>
                    <a:lnTo>
                      <a:pt x="200" y="21"/>
                    </a:lnTo>
                    <a:lnTo>
                      <a:pt x="207" y="32"/>
                    </a:lnTo>
                    <a:lnTo>
                      <a:pt x="214" y="49"/>
                    </a:lnTo>
                    <a:lnTo>
                      <a:pt x="218" y="69"/>
                    </a:lnTo>
                    <a:lnTo>
                      <a:pt x="223" y="88"/>
                    </a:lnTo>
                    <a:lnTo>
                      <a:pt x="332" y="936"/>
                    </a:lnTo>
                    <a:lnTo>
                      <a:pt x="0" y="936"/>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4" name="Freeform 22"/>
              <p:cNvSpPr>
                <a:spLocks/>
              </p:cNvSpPr>
              <p:nvPr/>
            </p:nvSpPr>
            <p:spPr bwMode="auto">
              <a:xfrm>
                <a:off x="3679" y="3076"/>
                <a:ext cx="332" cy="936"/>
              </a:xfrm>
              <a:custGeom>
                <a:avLst/>
                <a:gdLst>
                  <a:gd name="T0" fmla="*/ 0 w 332"/>
                  <a:gd name="T1" fmla="*/ 936 h 936"/>
                  <a:gd name="T2" fmla="*/ 111 w 332"/>
                  <a:gd name="T3" fmla="*/ 92 h 936"/>
                  <a:gd name="T4" fmla="*/ 115 w 332"/>
                  <a:gd name="T5" fmla="*/ 68 h 936"/>
                  <a:gd name="T6" fmla="*/ 119 w 332"/>
                  <a:gd name="T7" fmla="*/ 49 h 936"/>
                  <a:gd name="T8" fmla="*/ 125 w 332"/>
                  <a:gd name="T9" fmla="*/ 34 h 936"/>
                  <a:gd name="T10" fmla="*/ 134 w 332"/>
                  <a:gd name="T11" fmla="*/ 22 h 936"/>
                  <a:gd name="T12" fmla="*/ 142 w 332"/>
                  <a:gd name="T13" fmla="*/ 11 h 936"/>
                  <a:gd name="T14" fmla="*/ 152 w 332"/>
                  <a:gd name="T15" fmla="*/ 4 h 936"/>
                  <a:gd name="T16" fmla="*/ 161 w 332"/>
                  <a:gd name="T17" fmla="*/ 1 h 936"/>
                  <a:gd name="T18" fmla="*/ 172 w 332"/>
                  <a:gd name="T19" fmla="*/ 0 h 936"/>
                  <a:gd name="T20" fmla="*/ 183 w 332"/>
                  <a:gd name="T21" fmla="*/ 3 h 936"/>
                  <a:gd name="T22" fmla="*/ 191 w 332"/>
                  <a:gd name="T23" fmla="*/ 10 h 936"/>
                  <a:gd name="T24" fmla="*/ 200 w 332"/>
                  <a:gd name="T25" fmla="*/ 21 h 936"/>
                  <a:gd name="T26" fmla="*/ 207 w 332"/>
                  <a:gd name="T27" fmla="*/ 32 h 936"/>
                  <a:gd name="T28" fmla="*/ 214 w 332"/>
                  <a:gd name="T29" fmla="*/ 49 h 936"/>
                  <a:gd name="T30" fmla="*/ 218 w 332"/>
                  <a:gd name="T31" fmla="*/ 69 h 936"/>
                  <a:gd name="T32" fmla="*/ 223 w 332"/>
                  <a:gd name="T33" fmla="*/ 88 h 936"/>
                  <a:gd name="T34" fmla="*/ 332 w 332"/>
                  <a:gd name="T35" fmla="*/ 9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2" h="936">
                    <a:moveTo>
                      <a:pt x="0" y="936"/>
                    </a:moveTo>
                    <a:lnTo>
                      <a:pt x="111" y="92"/>
                    </a:lnTo>
                    <a:lnTo>
                      <a:pt x="115" y="68"/>
                    </a:lnTo>
                    <a:lnTo>
                      <a:pt x="119" y="49"/>
                    </a:lnTo>
                    <a:lnTo>
                      <a:pt x="125" y="34"/>
                    </a:lnTo>
                    <a:lnTo>
                      <a:pt x="134" y="22"/>
                    </a:lnTo>
                    <a:lnTo>
                      <a:pt x="142" y="11"/>
                    </a:lnTo>
                    <a:lnTo>
                      <a:pt x="152" y="4"/>
                    </a:lnTo>
                    <a:lnTo>
                      <a:pt x="161" y="1"/>
                    </a:lnTo>
                    <a:lnTo>
                      <a:pt x="172" y="0"/>
                    </a:lnTo>
                    <a:lnTo>
                      <a:pt x="183" y="3"/>
                    </a:lnTo>
                    <a:lnTo>
                      <a:pt x="191" y="10"/>
                    </a:lnTo>
                    <a:lnTo>
                      <a:pt x="200" y="21"/>
                    </a:lnTo>
                    <a:lnTo>
                      <a:pt x="207" y="32"/>
                    </a:lnTo>
                    <a:lnTo>
                      <a:pt x="214" y="49"/>
                    </a:lnTo>
                    <a:lnTo>
                      <a:pt x="218" y="69"/>
                    </a:lnTo>
                    <a:lnTo>
                      <a:pt x="223" y="88"/>
                    </a:lnTo>
                    <a:lnTo>
                      <a:pt x="332" y="936"/>
                    </a:lnTo>
                  </a:path>
                </a:pathLst>
              </a:custGeom>
              <a:noFill/>
              <a:ln w="4" cap="rnd">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6" name="Group 26"/>
            <p:cNvGrpSpPr>
              <a:grpSpLocks/>
            </p:cNvGrpSpPr>
            <p:nvPr/>
          </p:nvGrpSpPr>
          <p:grpSpPr bwMode="auto">
            <a:xfrm>
              <a:off x="4284" y="3081"/>
              <a:ext cx="350" cy="936"/>
              <a:chOff x="4284" y="3081"/>
              <a:chExt cx="350" cy="936"/>
            </a:xfrm>
          </p:grpSpPr>
          <p:sp>
            <p:nvSpPr>
              <p:cNvPr id="91" name="Freeform 24"/>
              <p:cNvSpPr>
                <a:spLocks/>
              </p:cNvSpPr>
              <p:nvPr/>
            </p:nvSpPr>
            <p:spPr bwMode="auto">
              <a:xfrm>
                <a:off x="4284" y="3081"/>
                <a:ext cx="350" cy="936"/>
              </a:xfrm>
              <a:custGeom>
                <a:avLst/>
                <a:gdLst>
                  <a:gd name="T0" fmla="*/ 0 w 350"/>
                  <a:gd name="T1" fmla="*/ 936 h 936"/>
                  <a:gd name="T2" fmla="*/ 116 w 350"/>
                  <a:gd name="T3" fmla="*/ 92 h 936"/>
                  <a:gd name="T4" fmla="*/ 121 w 350"/>
                  <a:gd name="T5" fmla="*/ 68 h 936"/>
                  <a:gd name="T6" fmla="*/ 126 w 350"/>
                  <a:gd name="T7" fmla="*/ 49 h 936"/>
                  <a:gd name="T8" fmla="*/ 132 w 350"/>
                  <a:gd name="T9" fmla="*/ 34 h 936"/>
                  <a:gd name="T10" fmla="*/ 141 w 350"/>
                  <a:gd name="T11" fmla="*/ 22 h 936"/>
                  <a:gd name="T12" fmla="*/ 150 w 350"/>
                  <a:gd name="T13" fmla="*/ 12 h 936"/>
                  <a:gd name="T14" fmla="*/ 160 w 350"/>
                  <a:gd name="T15" fmla="*/ 3 h 936"/>
                  <a:gd name="T16" fmla="*/ 169 w 350"/>
                  <a:gd name="T17" fmla="*/ 1 h 936"/>
                  <a:gd name="T18" fmla="*/ 182 w 350"/>
                  <a:gd name="T19" fmla="*/ 0 h 936"/>
                  <a:gd name="T20" fmla="*/ 192 w 350"/>
                  <a:gd name="T21" fmla="*/ 3 h 936"/>
                  <a:gd name="T22" fmla="*/ 202 w 350"/>
                  <a:gd name="T23" fmla="*/ 10 h 936"/>
                  <a:gd name="T24" fmla="*/ 211 w 350"/>
                  <a:gd name="T25" fmla="*/ 21 h 936"/>
                  <a:gd name="T26" fmla="*/ 218 w 350"/>
                  <a:gd name="T27" fmla="*/ 32 h 936"/>
                  <a:gd name="T28" fmla="*/ 226 w 350"/>
                  <a:gd name="T29" fmla="*/ 49 h 936"/>
                  <a:gd name="T30" fmla="*/ 231 w 350"/>
                  <a:gd name="T31" fmla="*/ 69 h 936"/>
                  <a:gd name="T32" fmla="*/ 235 w 350"/>
                  <a:gd name="T33" fmla="*/ 88 h 936"/>
                  <a:gd name="T34" fmla="*/ 350 w 350"/>
                  <a:gd name="T35" fmla="*/ 936 h 936"/>
                  <a:gd name="T36" fmla="*/ 0 w 350"/>
                  <a:gd name="T37" fmla="*/ 9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0" h="936">
                    <a:moveTo>
                      <a:pt x="0" y="936"/>
                    </a:moveTo>
                    <a:lnTo>
                      <a:pt x="116" y="92"/>
                    </a:lnTo>
                    <a:lnTo>
                      <a:pt x="121" y="68"/>
                    </a:lnTo>
                    <a:lnTo>
                      <a:pt x="126" y="49"/>
                    </a:lnTo>
                    <a:lnTo>
                      <a:pt x="132" y="34"/>
                    </a:lnTo>
                    <a:lnTo>
                      <a:pt x="141" y="22"/>
                    </a:lnTo>
                    <a:lnTo>
                      <a:pt x="150" y="12"/>
                    </a:lnTo>
                    <a:lnTo>
                      <a:pt x="160" y="3"/>
                    </a:lnTo>
                    <a:lnTo>
                      <a:pt x="169" y="1"/>
                    </a:lnTo>
                    <a:lnTo>
                      <a:pt x="182" y="0"/>
                    </a:lnTo>
                    <a:lnTo>
                      <a:pt x="192" y="3"/>
                    </a:lnTo>
                    <a:lnTo>
                      <a:pt x="202" y="10"/>
                    </a:lnTo>
                    <a:lnTo>
                      <a:pt x="211" y="21"/>
                    </a:lnTo>
                    <a:lnTo>
                      <a:pt x="218" y="32"/>
                    </a:lnTo>
                    <a:lnTo>
                      <a:pt x="226" y="49"/>
                    </a:lnTo>
                    <a:lnTo>
                      <a:pt x="231" y="69"/>
                    </a:lnTo>
                    <a:lnTo>
                      <a:pt x="235" y="88"/>
                    </a:lnTo>
                    <a:lnTo>
                      <a:pt x="350" y="936"/>
                    </a:lnTo>
                    <a:lnTo>
                      <a:pt x="0" y="936"/>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2" name="Freeform 25"/>
              <p:cNvSpPr>
                <a:spLocks/>
              </p:cNvSpPr>
              <p:nvPr/>
            </p:nvSpPr>
            <p:spPr bwMode="auto">
              <a:xfrm>
                <a:off x="4284" y="3081"/>
                <a:ext cx="350" cy="936"/>
              </a:xfrm>
              <a:custGeom>
                <a:avLst/>
                <a:gdLst>
                  <a:gd name="T0" fmla="*/ 0 w 350"/>
                  <a:gd name="T1" fmla="*/ 936 h 936"/>
                  <a:gd name="T2" fmla="*/ 116 w 350"/>
                  <a:gd name="T3" fmla="*/ 92 h 936"/>
                  <a:gd name="T4" fmla="*/ 121 w 350"/>
                  <a:gd name="T5" fmla="*/ 68 h 936"/>
                  <a:gd name="T6" fmla="*/ 126 w 350"/>
                  <a:gd name="T7" fmla="*/ 49 h 936"/>
                  <a:gd name="T8" fmla="*/ 132 w 350"/>
                  <a:gd name="T9" fmla="*/ 34 h 936"/>
                  <a:gd name="T10" fmla="*/ 141 w 350"/>
                  <a:gd name="T11" fmla="*/ 22 h 936"/>
                  <a:gd name="T12" fmla="*/ 150 w 350"/>
                  <a:gd name="T13" fmla="*/ 12 h 936"/>
                  <a:gd name="T14" fmla="*/ 160 w 350"/>
                  <a:gd name="T15" fmla="*/ 3 h 936"/>
                  <a:gd name="T16" fmla="*/ 169 w 350"/>
                  <a:gd name="T17" fmla="*/ 1 h 936"/>
                  <a:gd name="T18" fmla="*/ 182 w 350"/>
                  <a:gd name="T19" fmla="*/ 0 h 936"/>
                  <a:gd name="T20" fmla="*/ 192 w 350"/>
                  <a:gd name="T21" fmla="*/ 3 h 936"/>
                  <a:gd name="T22" fmla="*/ 202 w 350"/>
                  <a:gd name="T23" fmla="*/ 10 h 936"/>
                  <a:gd name="T24" fmla="*/ 211 w 350"/>
                  <a:gd name="T25" fmla="*/ 21 h 936"/>
                  <a:gd name="T26" fmla="*/ 218 w 350"/>
                  <a:gd name="T27" fmla="*/ 32 h 936"/>
                  <a:gd name="T28" fmla="*/ 226 w 350"/>
                  <a:gd name="T29" fmla="*/ 49 h 936"/>
                  <a:gd name="T30" fmla="*/ 231 w 350"/>
                  <a:gd name="T31" fmla="*/ 69 h 936"/>
                  <a:gd name="T32" fmla="*/ 235 w 350"/>
                  <a:gd name="T33" fmla="*/ 88 h 936"/>
                  <a:gd name="T34" fmla="*/ 350 w 350"/>
                  <a:gd name="T35" fmla="*/ 936 h 936"/>
                  <a:gd name="T36" fmla="*/ 0 w 350"/>
                  <a:gd name="T37" fmla="*/ 9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0" h="936">
                    <a:moveTo>
                      <a:pt x="0" y="936"/>
                    </a:moveTo>
                    <a:lnTo>
                      <a:pt x="116" y="92"/>
                    </a:lnTo>
                    <a:lnTo>
                      <a:pt x="121" y="68"/>
                    </a:lnTo>
                    <a:lnTo>
                      <a:pt x="126" y="49"/>
                    </a:lnTo>
                    <a:lnTo>
                      <a:pt x="132" y="34"/>
                    </a:lnTo>
                    <a:lnTo>
                      <a:pt x="141" y="22"/>
                    </a:lnTo>
                    <a:lnTo>
                      <a:pt x="150" y="12"/>
                    </a:lnTo>
                    <a:lnTo>
                      <a:pt x="160" y="3"/>
                    </a:lnTo>
                    <a:lnTo>
                      <a:pt x="169" y="1"/>
                    </a:lnTo>
                    <a:lnTo>
                      <a:pt x="182" y="0"/>
                    </a:lnTo>
                    <a:lnTo>
                      <a:pt x="192" y="3"/>
                    </a:lnTo>
                    <a:lnTo>
                      <a:pt x="202" y="10"/>
                    </a:lnTo>
                    <a:lnTo>
                      <a:pt x="211" y="21"/>
                    </a:lnTo>
                    <a:lnTo>
                      <a:pt x="218" y="32"/>
                    </a:lnTo>
                    <a:lnTo>
                      <a:pt x="226" y="49"/>
                    </a:lnTo>
                    <a:lnTo>
                      <a:pt x="231" y="69"/>
                    </a:lnTo>
                    <a:lnTo>
                      <a:pt x="235" y="88"/>
                    </a:lnTo>
                    <a:lnTo>
                      <a:pt x="350" y="936"/>
                    </a:lnTo>
                    <a:lnTo>
                      <a:pt x="0" y="936"/>
                    </a:lnTo>
                    <a:close/>
                  </a:path>
                </a:pathLst>
              </a:custGeom>
              <a:noFill/>
              <a:ln w="4" cap="rnd">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7" name="Group 29"/>
            <p:cNvGrpSpPr>
              <a:grpSpLocks/>
            </p:cNvGrpSpPr>
            <p:nvPr/>
          </p:nvGrpSpPr>
          <p:grpSpPr bwMode="auto">
            <a:xfrm>
              <a:off x="4284" y="3081"/>
              <a:ext cx="350" cy="936"/>
              <a:chOff x="4284" y="3081"/>
              <a:chExt cx="350" cy="936"/>
            </a:xfrm>
          </p:grpSpPr>
          <p:sp>
            <p:nvSpPr>
              <p:cNvPr id="89" name="Freeform 27"/>
              <p:cNvSpPr>
                <a:spLocks/>
              </p:cNvSpPr>
              <p:nvPr/>
            </p:nvSpPr>
            <p:spPr bwMode="auto">
              <a:xfrm>
                <a:off x="4284" y="3081"/>
                <a:ext cx="350" cy="936"/>
              </a:xfrm>
              <a:custGeom>
                <a:avLst/>
                <a:gdLst>
                  <a:gd name="T0" fmla="*/ 0 w 350"/>
                  <a:gd name="T1" fmla="*/ 936 h 936"/>
                  <a:gd name="T2" fmla="*/ 116 w 350"/>
                  <a:gd name="T3" fmla="*/ 92 h 936"/>
                  <a:gd name="T4" fmla="*/ 121 w 350"/>
                  <a:gd name="T5" fmla="*/ 68 h 936"/>
                  <a:gd name="T6" fmla="*/ 126 w 350"/>
                  <a:gd name="T7" fmla="*/ 49 h 936"/>
                  <a:gd name="T8" fmla="*/ 132 w 350"/>
                  <a:gd name="T9" fmla="*/ 34 h 936"/>
                  <a:gd name="T10" fmla="*/ 141 w 350"/>
                  <a:gd name="T11" fmla="*/ 22 h 936"/>
                  <a:gd name="T12" fmla="*/ 150 w 350"/>
                  <a:gd name="T13" fmla="*/ 12 h 936"/>
                  <a:gd name="T14" fmla="*/ 160 w 350"/>
                  <a:gd name="T15" fmla="*/ 3 h 936"/>
                  <a:gd name="T16" fmla="*/ 169 w 350"/>
                  <a:gd name="T17" fmla="*/ 1 h 936"/>
                  <a:gd name="T18" fmla="*/ 182 w 350"/>
                  <a:gd name="T19" fmla="*/ 0 h 936"/>
                  <a:gd name="T20" fmla="*/ 192 w 350"/>
                  <a:gd name="T21" fmla="*/ 3 h 936"/>
                  <a:gd name="T22" fmla="*/ 202 w 350"/>
                  <a:gd name="T23" fmla="*/ 10 h 936"/>
                  <a:gd name="T24" fmla="*/ 211 w 350"/>
                  <a:gd name="T25" fmla="*/ 21 h 936"/>
                  <a:gd name="T26" fmla="*/ 218 w 350"/>
                  <a:gd name="T27" fmla="*/ 32 h 936"/>
                  <a:gd name="T28" fmla="*/ 226 w 350"/>
                  <a:gd name="T29" fmla="*/ 49 h 936"/>
                  <a:gd name="T30" fmla="*/ 231 w 350"/>
                  <a:gd name="T31" fmla="*/ 69 h 936"/>
                  <a:gd name="T32" fmla="*/ 235 w 350"/>
                  <a:gd name="T33" fmla="*/ 88 h 936"/>
                  <a:gd name="T34" fmla="*/ 350 w 350"/>
                  <a:gd name="T35" fmla="*/ 936 h 936"/>
                  <a:gd name="T36" fmla="*/ 0 w 350"/>
                  <a:gd name="T37" fmla="*/ 9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0" h="936">
                    <a:moveTo>
                      <a:pt x="0" y="936"/>
                    </a:moveTo>
                    <a:lnTo>
                      <a:pt x="116" y="92"/>
                    </a:lnTo>
                    <a:lnTo>
                      <a:pt x="121" y="68"/>
                    </a:lnTo>
                    <a:lnTo>
                      <a:pt x="126" y="49"/>
                    </a:lnTo>
                    <a:lnTo>
                      <a:pt x="132" y="34"/>
                    </a:lnTo>
                    <a:lnTo>
                      <a:pt x="141" y="22"/>
                    </a:lnTo>
                    <a:lnTo>
                      <a:pt x="150" y="12"/>
                    </a:lnTo>
                    <a:lnTo>
                      <a:pt x="160" y="3"/>
                    </a:lnTo>
                    <a:lnTo>
                      <a:pt x="169" y="1"/>
                    </a:lnTo>
                    <a:lnTo>
                      <a:pt x="182" y="0"/>
                    </a:lnTo>
                    <a:lnTo>
                      <a:pt x="192" y="3"/>
                    </a:lnTo>
                    <a:lnTo>
                      <a:pt x="202" y="10"/>
                    </a:lnTo>
                    <a:lnTo>
                      <a:pt x="211" y="21"/>
                    </a:lnTo>
                    <a:lnTo>
                      <a:pt x="218" y="32"/>
                    </a:lnTo>
                    <a:lnTo>
                      <a:pt x="226" y="49"/>
                    </a:lnTo>
                    <a:lnTo>
                      <a:pt x="231" y="69"/>
                    </a:lnTo>
                    <a:lnTo>
                      <a:pt x="235" y="88"/>
                    </a:lnTo>
                    <a:lnTo>
                      <a:pt x="350" y="936"/>
                    </a:lnTo>
                    <a:lnTo>
                      <a:pt x="0" y="936"/>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0" name="Freeform 28"/>
              <p:cNvSpPr>
                <a:spLocks/>
              </p:cNvSpPr>
              <p:nvPr/>
            </p:nvSpPr>
            <p:spPr bwMode="auto">
              <a:xfrm>
                <a:off x="4284" y="3081"/>
                <a:ext cx="350" cy="936"/>
              </a:xfrm>
              <a:custGeom>
                <a:avLst/>
                <a:gdLst>
                  <a:gd name="T0" fmla="*/ 0 w 350"/>
                  <a:gd name="T1" fmla="*/ 936 h 936"/>
                  <a:gd name="T2" fmla="*/ 116 w 350"/>
                  <a:gd name="T3" fmla="*/ 92 h 936"/>
                  <a:gd name="T4" fmla="*/ 121 w 350"/>
                  <a:gd name="T5" fmla="*/ 68 h 936"/>
                  <a:gd name="T6" fmla="*/ 126 w 350"/>
                  <a:gd name="T7" fmla="*/ 49 h 936"/>
                  <a:gd name="T8" fmla="*/ 132 w 350"/>
                  <a:gd name="T9" fmla="*/ 34 h 936"/>
                  <a:gd name="T10" fmla="*/ 141 w 350"/>
                  <a:gd name="T11" fmla="*/ 22 h 936"/>
                  <a:gd name="T12" fmla="*/ 150 w 350"/>
                  <a:gd name="T13" fmla="*/ 12 h 936"/>
                  <a:gd name="T14" fmla="*/ 160 w 350"/>
                  <a:gd name="T15" fmla="*/ 3 h 936"/>
                  <a:gd name="T16" fmla="*/ 169 w 350"/>
                  <a:gd name="T17" fmla="*/ 1 h 936"/>
                  <a:gd name="T18" fmla="*/ 182 w 350"/>
                  <a:gd name="T19" fmla="*/ 0 h 936"/>
                  <a:gd name="T20" fmla="*/ 192 w 350"/>
                  <a:gd name="T21" fmla="*/ 3 h 936"/>
                  <a:gd name="T22" fmla="*/ 202 w 350"/>
                  <a:gd name="T23" fmla="*/ 10 h 936"/>
                  <a:gd name="T24" fmla="*/ 211 w 350"/>
                  <a:gd name="T25" fmla="*/ 21 h 936"/>
                  <a:gd name="T26" fmla="*/ 218 w 350"/>
                  <a:gd name="T27" fmla="*/ 32 h 936"/>
                  <a:gd name="T28" fmla="*/ 226 w 350"/>
                  <a:gd name="T29" fmla="*/ 49 h 936"/>
                  <a:gd name="T30" fmla="*/ 231 w 350"/>
                  <a:gd name="T31" fmla="*/ 69 h 936"/>
                  <a:gd name="T32" fmla="*/ 235 w 350"/>
                  <a:gd name="T33" fmla="*/ 88 h 936"/>
                  <a:gd name="T34" fmla="*/ 350 w 350"/>
                  <a:gd name="T35" fmla="*/ 9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0" h="936">
                    <a:moveTo>
                      <a:pt x="0" y="936"/>
                    </a:moveTo>
                    <a:lnTo>
                      <a:pt x="116" y="92"/>
                    </a:lnTo>
                    <a:lnTo>
                      <a:pt x="121" y="68"/>
                    </a:lnTo>
                    <a:lnTo>
                      <a:pt x="126" y="49"/>
                    </a:lnTo>
                    <a:lnTo>
                      <a:pt x="132" y="34"/>
                    </a:lnTo>
                    <a:lnTo>
                      <a:pt x="141" y="22"/>
                    </a:lnTo>
                    <a:lnTo>
                      <a:pt x="150" y="12"/>
                    </a:lnTo>
                    <a:lnTo>
                      <a:pt x="160" y="3"/>
                    </a:lnTo>
                    <a:lnTo>
                      <a:pt x="169" y="1"/>
                    </a:lnTo>
                    <a:lnTo>
                      <a:pt x="182" y="0"/>
                    </a:lnTo>
                    <a:lnTo>
                      <a:pt x="192" y="3"/>
                    </a:lnTo>
                    <a:lnTo>
                      <a:pt x="202" y="10"/>
                    </a:lnTo>
                    <a:lnTo>
                      <a:pt x="211" y="21"/>
                    </a:lnTo>
                    <a:lnTo>
                      <a:pt x="218" y="32"/>
                    </a:lnTo>
                    <a:lnTo>
                      <a:pt x="226" y="49"/>
                    </a:lnTo>
                    <a:lnTo>
                      <a:pt x="231" y="69"/>
                    </a:lnTo>
                    <a:lnTo>
                      <a:pt x="235" y="88"/>
                    </a:lnTo>
                    <a:lnTo>
                      <a:pt x="350" y="936"/>
                    </a:lnTo>
                  </a:path>
                </a:pathLst>
              </a:custGeom>
              <a:noFill/>
              <a:ln w="4" cap="rnd">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8" name="Group 32"/>
            <p:cNvGrpSpPr>
              <a:grpSpLocks/>
            </p:cNvGrpSpPr>
            <p:nvPr/>
          </p:nvGrpSpPr>
          <p:grpSpPr bwMode="auto">
            <a:xfrm>
              <a:off x="4284" y="3081"/>
              <a:ext cx="350" cy="936"/>
              <a:chOff x="4284" y="3081"/>
              <a:chExt cx="350" cy="936"/>
            </a:xfrm>
          </p:grpSpPr>
          <p:sp>
            <p:nvSpPr>
              <p:cNvPr id="87" name="Freeform 30"/>
              <p:cNvSpPr>
                <a:spLocks/>
              </p:cNvSpPr>
              <p:nvPr/>
            </p:nvSpPr>
            <p:spPr bwMode="auto">
              <a:xfrm>
                <a:off x="4284" y="3081"/>
                <a:ext cx="350" cy="936"/>
              </a:xfrm>
              <a:custGeom>
                <a:avLst/>
                <a:gdLst>
                  <a:gd name="T0" fmla="*/ 0 w 350"/>
                  <a:gd name="T1" fmla="*/ 936 h 936"/>
                  <a:gd name="T2" fmla="*/ 116 w 350"/>
                  <a:gd name="T3" fmla="*/ 92 h 936"/>
                  <a:gd name="T4" fmla="*/ 121 w 350"/>
                  <a:gd name="T5" fmla="*/ 68 h 936"/>
                  <a:gd name="T6" fmla="*/ 126 w 350"/>
                  <a:gd name="T7" fmla="*/ 49 h 936"/>
                  <a:gd name="T8" fmla="*/ 132 w 350"/>
                  <a:gd name="T9" fmla="*/ 34 h 936"/>
                  <a:gd name="T10" fmla="*/ 141 w 350"/>
                  <a:gd name="T11" fmla="*/ 22 h 936"/>
                  <a:gd name="T12" fmla="*/ 150 w 350"/>
                  <a:gd name="T13" fmla="*/ 12 h 936"/>
                  <a:gd name="T14" fmla="*/ 160 w 350"/>
                  <a:gd name="T15" fmla="*/ 3 h 936"/>
                  <a:gd name="T16" fmla="*/ 169 w 350"/>
                  <a:gd name="T17" fmla="*/ 1 h 936"/>
                  <a:gd name="T18" fmla="*/ 182 w 350"/>
                  <a:gd name="T19" fmla="*/ 0 h 936"/>
                  <a:gd name="T20" fmla="*/ 192 w 350"/>
                  <a:gd name="T21" fmla="*/ 3 h 936"/>
                  <a:gd name="T22" fmla="*/ 202 w 350"/>
                  <a:gd name="T23" fmla="*/ 10 h 936"/>
                  <a:gd name="T24" fmla="*/ 211 w 350"/>
                  <a:gd name="T25" fmla="*/ 21 h 936"/>
                  <a:gd name="T26" fmla="*/ 218 w 350"/>
                  <a:gd name="T27" fmla="*/ 32 h 936"/>
                  <a:gd name="T28" fmla="*/ 226 w 350"/>
                  <a:gd name="T29" fmla="*/ 49 h 936"/>
                  <a:gd name="T30" fmla="*/ 231 w 350"/>
                  <a:gd name="T31" fmla="*/ 69 h 936"/>
                  <a:gd name="T32" fmla="*/ 235 w 350"/>
                  <a:gd name="T33" fmla="*/ 88 h 936"/>
                  <a:gd name="T34" fmla="*/ 350 w 350"/>
                  <a:gd name="T35" fmla="*/ 936 h 936"/>
                  <a:gd name="T36" fmla="*/ 0 w 350"/>
                  <a:gd name="T37" fmla="*/ 9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0" h="936">
                    <a:moveTo>
                      <a:pt x="0" y="936"/>
                    </a:moveTo>
                    <a:lnTo>
                      <a:pt x="116" y="92"/>
                    </a:lnTo>
                    <a:lnTo>
                      <a:pt x="121" y="68"/>
                    </a:lnTo>
                    <a:lnTo>
                      <a:pt x="126" y="49"/>
                    </a:lnTo>
                    <a:lnTo>
                      <a:pt x="132" y="34"/>
                    </a:lnTo>
                    <a:lnTo>
                      <a:pt x="141" y="22"/>
                    </a:lnTo>
                    <a:lnTo>
                      <a:pt x="150" y="12"/>
                    </a:lnTo>
                    <a:lnTo>
                      <a:pt x="160" y="3"/>
                    </a:lnTo>
                    <a:lnTo>
                      <a:pt x="169" y="1"/>
                    </a:lnTo>
                    <a:lnTo>
                      <a:pt x="182" y="0"/>
                    </a:lnTo>
                    <a:lnTo>
                      <a:pt x="192" y="3"/>
                    </a:lnTo>
                    <a:lnTo>
                      <a:pt x="202" y="10"/>
                    </a:lnTo>
                    <a:lnTo>
                      <a:pt x="211" y="21"/>
                    </a:lnTo>
                    <a:lnTo>
                      <a:pt x="218" y="32"/>
                    </a:lnTo>
                    <a:lnTo>
                      <a:pt x="226" y="49"/>
                    </a:lnTo>
                    <a:lnTo>
                      <a:pt x="231" y="69"/>
                    </a:lnTo>
                    <a:lnTo>
                      <a:pt x="235" y="88"/>
                    </a:lnTo>
                    <a:lnTo>
                      <a:pt x="350" y="936"/>
                    </a:lnTo>
                    <a:lnTo>
                      <a:pt x="0" y="936"/>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8" name="Freeform 31"/>
              <p:cNvSpPr>
                <a:spLocks/>
              </p:cNvSpPr>
              <p:nvPr/>
            </p:nvSpPr>
            <p:spPr bwMode="auto">
              <a:xfrm>
                <a:off x="4284" y="3081"/>
                <a:ext cx="350" cy="936"/>
              </a:xfrm>
              <a:custGeom>
                <a:avLst/>
                <a:gdLst>
                  <a:gd name="T0" fmla="*/ 0 w 350"/>
                  <a:gd name="T1" fmla="*/ 936 h 936"/>
                  <a:gd name="T2" fmla="*/ 116 w 350"/>
                  <a:gd name="T3" fmla="*/ 92 h 936"/>
                  <a:gd name="T4" fmla="*/ 121 w 350"/>
                  <a:gd name="T5" fmla="*/ 68 h 936"/>
                  <a:gd name="T6" fmla="*/ 126 w 350"/>
                  <a:gd name="T7" fmla="*/ 49 h 936"/>
                  <a:gd name="T8" fmla="*/ 132 w 350"/>
                  <a:gd name="T9" fmla="*/ 34 h 936"/>
                  <a:gd name="T10" fmla="*/ 141 w 350"/>
                  <a:gd name="T11" fmla="*/ 22 h 936"/>
                  <a:gd name="T12" fmla="*/ 150 w 350"/>
                  <a:gd name="T13" fmla="*/ 12 h 936"/>
                  <a:gd name="T14" fmla="*/ 160 w 350"/>
                  <a:gd name="T15" fmla="*/ 3 h 936"/>
                  <a:gd name="T16" fmla="*/ 169 w 350"/>
                  <a:gd name="T17" fmla="*/ 1 h 936"/>
                  <a:gd name="T18" fmla="*/ 182 w 350"/>
                  <a:gd name="T19" fmla="*/ 0 h 936"/>
                  <a:gd name="T20" fmla="*/ 192 w 350"/>
                  <a:gd name="T21" fmla="*/ 3 h 936"/>
                  <a:gd name="T22" fmla="*/ 202 w 350"/>
                  <a:gd name="T23" fmla="*/ 10 h 936"/>
                  <a:gd name="T24" fmla="*/ 211 w 350"/>
                  <a:gd name="T25" fmla="*/ 21 h 936"/>
                  <a:gd name="T26" fmla="*/ 218 w 350"/>
                  <a:gd name="T27" fmla="*/ 32 h 936"/>
                  <a:gd name="T28" fmla="*/ 226 w 350"/>
                  <a:gd name="T29" fmla="*/ 49 h 936"/>
                  <a:gd name="T30" fmla="*/ 231 w 350"/>
                  <a:gd name="T31" fmla="*/ 69 h 936"/>
                  <a:gd name="T32" fmla="*/ 235 w 350"/>
                  <a:gd name="T33" fmla="*/ 88 h 936"/>
                  <a:gd name="T34" fmla="*/ 350 w 350"/>
                  <a:gd name="T35" fmla="*/ 936 h 936"/>
                  <a:gd name="T36" fmla="*/ 0 w 350"/>
                  <a:gd name="T37" fmla="*/ 9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0" h="936">
                    <a:moveTo>
                      <a:pt x="0" y="936"/>
                    </a:moveTo>
                    <a:lnTo>
                      <a:pt x="116" y="92"/>
                    </a:lnTo>
                    <a:lnTo>
                      <a:pt x="121" y="68"/>
                    </a:lnTo>
                    <a:lnTo>
                      <a:pt x="126" y="49"/>
                    </a:lnTo>
                    <a:lnTo>
                      <a:pt x="132" y="34"/>
                    </a:lnTo>
                    <a:lnTo>
                      <a:pt x="141" y="22"/>
                    </a:lnTo>
                    <a:lnTo>
                      <a:pt x="150" y="12"/>
                    </a:lnTo>
                    <a:lnTo>
                      <a:pt x="160" y="3"/>
                    </a:lnTo>
                    <a:lnTo>
                      <a:pt x="169" y="1"/>
                    </a:lnTo>
                    <a:lnTo>
                      <a:pt x="182" y="0"/>
                    </a:lnTo>
                    <a:lnTo>
                      <a:pt x="192" y="3"/>
                    </a:lnTo>
                    <a:lnTo>
                      <a:pt x="202" y="10"/>
                    </a:lnTo>
                    <a:lnTo>
                      <a:pt x="211" y="21"/>
                    </a:lnTo>
                    <a:lnTo>
                      <a:pt x="218" y="32"/>
                    </a:lnTo>
                    <a:lnTo>
                      <a:pt x="226" y="49"/>
                    </a:lnTo>
                    <a:lnTo>
                      <a:pt x="231" y="69"/>
                    </a:lnTo>
                    <a:lnTo>
                      <a:pt x="235" y="88"/>
                    </a:lnTo>
                    <a:lnTo>
                      <a:pt x="350" y="936"/>
                    </a:lnTo>
                    <a:lnTo>
                      <a:pt x="0" y="936"/>
                    </a:lnTo>
                    <a:close/>
                  </a:path>
                </a:pathLst>
              </a:custGeom>
              <a:noFill/>
              <a:ln w="4" cap="rnd">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9" name="Group 35"/>
            <p:cNvGrpSpPr>
              <a:grpSpLocks/>
            </p:cNvGrpSpPr>
            <p:nvPr/>
          </p:nvGrpSpPr>
          <p:grpSpPr bwMode="auto">
            <a:xfrm>
              <a:off x="4284" y="3081"/>
              <a:ext cx="350" cy="936"/>
              <a:chOff x="4284" y="3081"/>
              <a:chExt cx="350" cy="936"/>
            </a:xfrm>
          </p:grpSpPr>
          <p:sp>
            <p:nvSpPr>
              <p:cNvPr id="85" name="Freeform 33"/>
              <p:cNvSpPr>
                <a:spLocks/>
              </p:cNvSpPr>
              <p:nvPr/>
            </p:nvSpPr>
            <p:spPr bwMode="auto">
              <a:xfrm>
                <a:off x="4284" y="3081"/>
                <a:ext cx="350" cy="936"/>
              </a:xfrm>
              <a:custGeom>
                <a:avLst/>
                <a:gdLst>
                  <a:gd name="T0" fmla="*/ 0 w 350"/>
                  <a:gd name="T1" fmla="*/ 936 h 936"/>
                  <a:gd name="T2" fmla="*/ 116 w 350"/>
                  <a:gd name="T3" fmla="*/ 92 h 936"/>
                  <a:gd name="T4" fmla="*/ 121 w 350"/>
                  <a:gd name="T5" fmla="*/ 68 h 936"/>
                  <a:gd name="T6" fmla="*/ 126 w 350"/>
                  <a:gd name="T7" fmla="*/ 49 h 936"/>
                  <a:gd name="T8" fmla="*/ 132 w 350"/>
                  <a:gd name="T9" fmla="*/ 34 h 936"/>
                  <a:gd name="T10" fmla="*/ 141 w 350"/>
                  <a:gd name="T11" fmla="*/ 22 h 936"/>
                  <a:gd name="T12" fmla="*/ 150 w 350"/>
                  <a:gd name="T13" fmla="*/ 12 h 936"/>
                  <a:gd name="T14" fmla="*/ 160 w 350"/>
                  <a:gd name="T15" fmla="*/ 3 h 936"/>
                  <a:gd name="T16" fmla="*/ 169 w 350"/>
                  <a:gd name="T17" fmla="*/ 1 h 936"/>
                  <a:gd name="T18" fmla="*/ 182 w 350"/>
                  <a:gd name="T19" fmla="*/ 0 h 936"/>
                  <a:gd name="T20" fmla="*/ 192 w 350"/>
                  <a:gd name="T21" fmla="*/ 3 h 936"/>
                  <a:gd name="T22" fmla="*/ 202 w 350"/>
                  <a:gd name="T23" fmla="*/ 10 h 936"/>
                  <a:gd name="T24" fmla="*/ 211 w 350"/>
                  <a:gd name="T25" fmla="*/ 21 h 936"/>
                  <a:gd name="T26" fmla="*/ 218 w 350"/>
                  <a:gd name="T27" fmla="*/ 32 h 936"/>
                  <a:gd name="T28" fmla="*/ 226 w 350"/>
                  <a:gd name="T29" fmla="*/ 49 h 936"/>
                  <a:gd name="T30" fmla="*/ 231 w 350"/>
                  <a:gd name="T31" fmla="*/ 69 h 936"/>
                  <a:gd name="T32" fmla="*/ 235 w 350"/>
                  <a:gd name="T33" fmla="*/ 88 h 936"/>
                  <a:gd name="T34" fmla="*/ 350 w 350"/>
                  <a:gd name="T35" fmla="*/ 936 h 936"/>
                  <a:gd name="T36" fmla="*/ 0 w 350"/>
                  <a:gd name="T37" fmla="*/ 9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0" h="936">
                    <a:moveTo>
                      <a:pt x="0" y="936"/>
                    </a:moveTo>
                    <a:lnTo>
                      <a:pt x="116" y="92"/>
                    </a:lnTo>
                    <a:lnTo>
                      <a:pt x="121" y="68"/>
                    </a:lnTo>
                    <a:lnTo>
                      <a:pt x="126" y="49"/>
                    </a:lnTo>
                    <a:lnTo>
                      <a:pt x="132" y="34"/>
                    </a:lnTo>
                    <a:lnTo>
                      <a:pt x="141" y="22"/>
                    </a:lnTo>
                    <a:lnTo>
                      <a:pt x="150" y="12"/>
                    </a:lnTo>
                    <a:lnTo>
                      <a:pt x="160" y="3"/>
                    </a:lnTo>
                    <a:lnTo>
                      <a:pt x="169" y="1"/>
                    </a:lnTo>
                    <a:lnTo>
                      <a:pt x="182" y="0"/>
                    </a:lnTo>
                    <a:lnTo>
                      <a:pt x="192" y="3"/>
                    </a:lnTo>
                    <a:lnTo>
                      <a:pt x="202" y="10"/>
                    </a:lnTo>
                    <a:lnTo>
                      <a:pt x="211" y="21"/>
                    </a:lnTo>
                    <a:lnTo>
                      <a:pt x="218" y="32"/>
                    </a:lnTo>
                    <a:lnTo>
                      <a:pt x="226" y="49"/>
                    </a:lnTo>
                    <a:lnTo>
                      <a:pt x="231" y="69"/>
                    </a:lnTo>
                    <a:lnTo>
                      <a:pt x="235" y="88"/>
                    </a:lnTo>
                    <a:lnTo>
                      <a:pt x="350" y="936"/>
                    </a:lnTo>
                    <a:lnTo>
                      <a:pt x="0" y="936"/>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6" name="Freeform 34"/>
              <p:cNvSpPr>
                <a:spLocks/>
              </p:cNvSpPr>
              <p:nvPr/>
            </p:nvSpPr>
            <p:spPr bwMode="auto">
              <a:xfrm>
                <a:off x="4284" y="3081"/>
                <a:ext cx="350" cy="936"/>
              </a:xfrm>
              <a:custGeom>
                <a:avLst/>
                <a:gdLst>
                  <a:gd name="T0" fmla="*/ 0 w 350"/>
                  <a:gd name="T1" fmla="*/ 936 h 936"/>
                  <a:gd name="T2" fmla="*/ 116 w 350"/>
                  <a:gd name="T3" fmla="*/ 92 h 936"/>
                  <a:gd name="T4" fmla="*/ 121 w 350"/>
                  <a:gd name="T5" fmla="*/ 68 h 936"/>
                  <a:gd name="T6" fmla="*/ 126 w 350"/>
                  <a:gd name="T7" fmla="*/ 49 h 936"/>
                  <a:gd name="T8" fmla="*/ 132 w 350"/>
                  <a:gd name="T9" fmla="*/ 34 h 936"/>
                  <a:gd name="T10" fmla="*/ 141 w 350"/>
                  <a:gd name="T11" fmla="*/ 22 h 936"/>
                  <a:gd name="T12" fmla="*/ 150 w 350"/>
                  <a:gd name="T13" fmla="*/ 12 h 936"/>
                  <a:gd name="T14" fmla="*/ 160 w 350"/>
                  <a:gd name="T15" fmla="*/ 3 h 936"/>
                  <a:gd name="T16" fmla="*/ 169 w 350"/>
                  <a:gd name="T17" fmla="*/ 1 h 936"/>
                  <a:gd name="T18" fmla="*/ 182 w 350"/>
                  <a:gd name="T19" fmla="*/ 0 h 936"/>
                  <a:gd name="T20" fmla="*/ 192 w 350"/>
                  <a:gd name="T21" fmla="*/ 3 h 936"/>
                  <a:gd name="T22" fmla="*/ 202 w 350"/>
                  <a:gd name="T23" fmla="*/ 10 h 936"/>
                  <a:gd name="T24" fmla="*/ 211 w 350"/>
                  <a:gd name="T25" fmla="*/ 21 h 936"/>
                  <a:gd name="T26" fmla="*/ 218 w 350"/>
                  <a:gd name="T27" fmla="*/ 32 h 936"/>
                  <a:gd name="T28" fmla="*/ 226 w 350"/>
                  <a:gd name="T29" fmla="*/ 49 h 936"/>
                  <a:gd name="T30" fmla="*/ 231 w 350"/>
                  <a:gd name="T31" fmla="*/ 69 h 936"/>
                  <a:gd name="T32" fmla="*/ 235 w 350"/>
                  <a:gd name="T33" fmla="*/ 88 h 936"/>
                  <a:gd name="T34" fmla="*/ 350 w 350"/>
                  <a:gd name="T35" fmla="*/ 9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0" h="936">
                    <a:moveTo>
                      <a:pt x="0" y="936"/>
                    </a:moveTo>
                    <a:lnTo>
                      <a:pt x="116" y="92"/>
                    </a:lnTo>
                    <a:lnTo>
                      <a:pt x="121" y="68"/>
                    </a:lnTo>
                    <a:lnTo>
                      <a:pt x="126" y="49"/>
                    </a:lnTo>
                    <a:lnTo>
                      <a:pt x="132" y="34"/>
                    </a:lnTo>
                    <a:lnTo>
                      <a:pt x="141" y="22"/>
                    </a:lnTo>
                    <a:lnTo>
                      <a:pt x="150" y="12"/>
                    </a:lnTo>
                    <a:lnTo>
                      <a:pt x="160" y="3"/>
                    </a:lnTo>
                    <a:lnTo>
                      <a:pt x="169" y="1"/>
                    </a:lnTo>
                    <a:lnTo>
                      <a:pt x="182" y="0"/>
                    </a:lnTo>
                    <a:lnTo>
                      <a:pt x="192" y="3"/>
                    </a:lnTo>
                    <a:lnTo>
                      <a:pt x="202" y="10"/>
                    </a:lnTo>
                    <a:lnTo>
                      <a:pt x="211" y="21"/>
                    </a:lnTo>
                    <a:lnTo>
                      <a:pt x="218" y="32"/>
                    </a:lnTo>
                    <a:lnTo>
                      <a:pt x="226" y="49"/>
                    </a:lnTo>
                    <a:lnTo>
                      <a:pt x="231" y="69"/>
                    </a:lnTo>
                    <a:lnTo>
                      <a:pt x="235" y="88"/>
                    </a:lnTo>
                    <a:lnTo>
                      <a:pt x="350" y="936"/>
                    </a:lnTo>
                  </a:path>
                </a:pathLst>
              </a:custGeom>
              <a:noFill/>
              <a:ln w="4" cap="rnd">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20" name="Group 82"/>
            <p:cNvGrpSpPr>
              <a:grpSpLocks/>
            </p:cNvGrpSpPr>
            <p:nvPr/>
          </p:nvGrpSpPr>
          <p:grpSpPr bwMode="auto">
            <a:xfrm>
              <a:off x="3632" y="3874"/>
              <a:ext cx="1535" cy="18"/>
              <a:chOff x="3632" y="3874"/>
              <a:chExt cx="1535" cy="18"/>
            </a:xfrm>
          </p:grpSpPr>
          <p:sp>
            <p:nvSpPr>
              <p:cNvPr id="39" name="Freeform 36"/>
              <p:cNvSpPr>
                <a:spLocks noEditPoints="1"/>
              </p:cNvSpPr>
              <p:nvPr/>
            </p:nvSpPr>
            <p:spPr bwMode="auto">
              <a:xfrm>
                <a:off x="3632" y="3874"/>
                <a:ext cx="1535" cy="18"/>
              </a:xfrm>
              <a:custGeom>
                <a:avLst/>
                <a:gdLst>
                  <a:gd name="T0" fmla="*/ 0 w 1535"/>
                  <a:gd name="T1" fmla="*/ 18 h 18"/>
                  <a:gd name="T2" fmla="*/ 52 w 1535"/>
                  <a:gd name="T3" fmla="*/ 18 h 18"/>
                  <a:gd name="T4" fmla="*/ 87 w 1535"/>
                  <a:gd name="T5" fmla="*/ 0 h 18"/>
                  <a:gd name="T6" fmla="*/ 105 w 1535"/>
                  <a:gd name="T7" fmla="*/ 0 h 18"/>
                  <a:gd name="T8" fmla="*/ 105 w 1535"/>
                  <a:gd name="T9" fmla="*/ 0 h 18"/>
                  <a:gd name="T10" fmla="*/ 139 w 1535"/>
                  <a:gd name="T11" fmla="*/ 18 h 18"/>
                  <a:gd name="T12" fmla="*/ 191 w 1535"/>
                  <a:gd name="T13" fmla="*/ 18 h 18"/>
                  <a:gd name="T14" fmla="*/ 226 w 1535"/>
                  <a:gd name="T15" fmla="*/ 0 h 18"/>
                  <a:gd name="T16" fmla="*/ 243 w 1535"/>
                  <a:gd name="T17" fmla="*/ 0 h 18"/>
                  <a:gd name="T18" fmla="*/ 243 w 1535"/>
                  <a:gd name="T19" fmla="*/ 0 h 18"/>
                  <a:gd name="T20" fmla="*/ 278 w 1535"/>
                  <a:gd name="T21" fmla="*/ 18 h 18"/>
                  <a:gd name="T22" fmla="*/ 330 w 1535"/>
                  <a:gd name="T23" fmla="*/ 18 h 18"/>
                  <a:gd name="T24" fmla="*/ 365 w 1535"/>
                  <a:gd name="T25" fmla="*/ 0 h 18"/>
                  <a:gd name="T26" fmla="*/ 383 w 1535"/>
                  <a:gd name="T27" fmla="*/ 0 h 18"/>
                  <a:gd name="T28" fmla="*/ 383 w 1535"/>
                  <a:gd name="T29" fmla="*/ 0 h 18"/>
                  <a:gd name="T30" fmla="*/ 417 w 1535"/>
                  <a:gd name="T31" fmla="*/ 18 h 18"/>
                  <a:gd name="T32" fmla="*/ 469 w 1535"/>
                  <a:gd name="T33" fmla="*/ 18 h 18"/>
                  <a:gd name="T34" fmla="*/ 504 w 1535"/>
                  <a:gd name="T35" fmla="*/ 0 h 18"/>
                  <a:gd name="T36" fmla="*/ 521 w 1535"/>
                  <a:gd name="T37" fmla="*/ 0 h 18"/>
                  <a:gd name="T38" fmla="*/ 521 w 1535"/>
                  <a:gd name="T39" fmla="*/ 0 h 18"/>
                  <a:gd name="T40" fmla="*/ 556 w 1535"/>
                  <a:gd name="T41" fmla="*/ 18 h 18"/>
                  <a:gd name="T42" fmla="*/ 608 w 1535"/>
                  <a:gd name="T43" fmla="*/ 18 h 18"/>
                  <a:gd name="T44" fmla="*/ 643 w 1535"/>
                  <a:gd name="T45" fmla="*/ 0 h 18"/>
                  <a:gd name="T46" fmla="*/ 661 w 1535"/>
                  <a:gd name="T47" fmla="*/ 0 h 18"/>
                  <a:gd name="T48" fmla="*/ 661 w 1535"/>
                  <a:gd name="T49" fmla="*/ 0 h 18"/>
                  <a:gd name="T50" fmla="*/ 695 w 1535"/>
                  <a:gd name="T51" fmla="*/ 18 h 18"/>
                  <a:gd name="T52" fmla="*/ 747 w 1535"/>
                  <a:gd name="T53" fmla="*/ 18 h 18"/>
                  <a:gd name="T54" fmla="*/ 782 w 1535"/>
                  <a:gd name="T55" fmla="*/ 0 h 18"/>
                  <a:gd name="T56" fmla="*/ 800 w 1535"/>
                  <a:gd name="T57" fmla="*/ 0 h 18"/>
                  <a:gd name="T58" fmla="*/ 800 w 1535"/>
                  <a:gd name="T59" fmla="*/ 0 h 18"/>
                  <a:gd name="T60" fmla="*/ 834 w 1535"/>
                  <a:gd name="T61" fmla="*/ 18 h 18"/>
                  <a:gd name="T62" fmla="*/ 886 w 1535"/>
                  <a:gd name="T63" fmla="*/ 18 h 18"/>
                  <a:gd name="T64" fmla="*/ 921 w 1535"/>
                  <a:gd name="T65" fmla="*/ 0 h 18"/>
                  <a:gd name="T66" fmla="*/ 939 w 1535"/>
                  <a:gd name="T67" fmla="*/ 0 h 18"/>
                  <a:gd name="T68" fmla="*/ 939 w 1535"/>
                  <a:gd name="T69" fmla="*/ 0 h 18"/>
                  <a:gd name="T70" fmla="*/ 973 w 1535"/>
                  <a:gd name="T71" fmla="*/ 18 h 18"/>
                  <a:gd name="T72" fmla="*/ 1025 w 1535"/>
                  <a:gd name="T73" fmla="*/ 18 h 18"/>
                  <a:gd name="T74" fmla="*/ 1060 w 1535"/>
                  <a:gd name="T75" fmla="*/ 0 h 18"/>
                  <a:gd name="T76" fmla="*/ 1078 w 1535"/>
                  <a:gd name="T77" fmla="*/ 0 h 18"/>
                  <a:gd name="T78" fmla="*/ 1078 w 1535"/>
                  <a:gd name="T79" fmla="*/ 0 h 18"/>
                  <a:gd name="T80" fmla="*/ 1112 w 1535"/>
                  <a:gd name="T81" fmla="*/ 18 h 18"/>
                  <a:gd name="T82" fmla="*/ 1164 w 1535"/>
                  <a:gd name="T83" fmla="*/ 18 h 18"/>
                  <a:gd name="T84" fmla="*/ 1199 w 1535"/>
                  <a:gd name="T85" fmla="*/ 0 h 18"/>
                  <a:gd name="T86" fmla="*/ 1217 w 1535"/>
                  <a:gd name="T87" fmla="*/ 0 h 18"/>
                  <a:gd name="T88" fmla="*/ 1217 w 1535"/>
                  <a:gd name="T89" fmla="*/ 0 h 18"/>
                  <a:gd name="T90" fmla="*/ 1251 w 1535"/>
                  <a:gd name="T91" fmla="*/ 18 h 18"/>
                  <a:gd name="T92" fmla="*/ 1303 w 1535"/>
                  <a:gd name="T93" fmla="*/ 18 h 18"/>
                  <a:gd name="T94" fmla="*/ 1338 w 1535"/>
                  <a:gd name="T95" fmla="*/ 0 h 18"/>
                  <a:gd name="T96" fmla="*/ 1356 w 1535"/>
                  <a:gd name="T97" fmla="*/ 0 h 18"/>
                  <a:gd name="T98" fmla="*/ 1356 w 1535"/>
                  <a:gd name="T99" fmla="*/ 0 h 18"/>
                  <a:gd name="T100" fmla="*/ 1390 w 1535"/>
                  <a:gd name="T101" fmla="*/ 18 h 18"/>
                  <a:gd name="T102" fmla="*/ 1442 w 1535"/>
                  <a:gd name="T103" fmla="*/ 18 h 18"/>
                  <a:gd name="T104" fmla="*/ 1477 w 1535"/>
                  <a:gd name="T105" fmla="*/ 0 h 18"/>
                  <a:gd name="T106" fmla="*/ 1495 w 1535"/>
                  <a:gd name="T107" fmla="*/ 0 h 18"/>
                  <a:gd name="T108" fmla="*/ 1495 w 1535"/>
                  <a:gd name="T109" fmla="*/ 0 h 18"/>
                  <a:gd name="T110" fmla="*/ 1529 w 1535"/>
                  <a:gd name="T11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35" h="18">
                    <a:moveTo>
                      <a:pt x="0" y="0"/>
                    </a:moveTo>
                    <a:lnTo>
                      <a:pt x="18" y="0"/>
                    </a:lnTo>
                    <a:lnTo>
                      <a:pt x="18" y="18"/>
                    </a:lnTo>
                    <a:lnTo>
                      <a:pt x="0" y="18"/>
                    </a:lnTo>
                    <a:lnTo>
                      <a:pt x="0" y="0"/>
                    </a:lnTo>
                    <a:close/>
                    <a:moveTo>
                      <a:pt x="35" y="0"/>
                    </a:moveTo>
                    <a:lnTo>
                      <a:pt x="52" y="0"/>
                    </a:lnTo>
                    <a:lnTo>
                      <a:pt x="52" y="18"/>
                    </a:lnTo>
                    <a:lnTo>
                      <a:pt x="35" y="18"/>
                    </a:lnTo>
                    <a:lnTo>
                      <a:pt x="35" y="0"/>
                    </a:lnTo>
                    <a:close/>
                    <a:moveTo>
                      <a:pt x="70" y="0"/>
                    </a:moveTo>
                    <a:lnTo>
                      <a:pt x="87" y="0"/>
                    </a:lnTo>
                    <a:lnTo>
                      <a:pt x="87" y="18"/>
                    </a:lnTo>
                    <a:lnTo>
                      <a:pt x="70" y="18"/>
                    </a:lnTo>
                    <a:lnTo>
                      <a:pt x="70" y="0"/>
                    </a:lnTo>
                    <a:close/>
                    <a:moveTo>
                      <a:pt x="105" y="0"/>
                    </a:moveTo>
                    <a:lnTo>
                      <a:pt x="122" y="0"/>
                    </a:lnTo>
                    <a:lnTo>
                      <a:pt x="122" y="18"/>
                    </a:lnTo>
                    <a:lnTo>
                      <a:pt x="105" y="18"/>
                    </a:lnTo>
                    <a:lnTo>
                      <a:pt x="105" y="0"/>
                    </a:lnTo>
                    <a:close/>
                    <a:moveTo>
                      <a:pt x="139" y="0"/>
                    </a:moveTo>
                    <a:lnTo>
                      <a:pt x="157" y="0"/>
                    </a:lnTo>
                    <a:lnTo>
                      <a:pt x="157" y="18"/>
                    </a:lnTo>
                    <a:lnTo>
                      <a:pt x="139" y="18"/>
                    </a:lnTo>
                    <a:lnTo>
                      <a:pt x="139" y="0"/>
                    </a:lnTo>
                    <a:close/>
                    <a:moveTo>
                      <a:pt x="174" y="0"/>
                    </a:moveTo>
                    <a:lnTo>
                      <a:pt x="191" y="0"/>
                    </a:lnTo>
                    <a:lnTo>
                      <a:pt x="191" y="18"/>
                    </a:lnTo>
                    <a:lnTo>
                      <a:pt x="174" y="18"/>
                    </a:lnTo>
                    <a:lnTo>
                      <a:pt x="174" y="0"/>
                    </a:lnTo>
                    <a:close/>
                    <a:moveTo>
                      <a:pt x="209" y="0"/>
                    </a:moveTo>
                    <a:lnTo>
                      <a:pt x="226" y="0"/>
                    </a:lnTo>
                    <a:lnTo>
                      <a:pt x="226" y="18"/>
                    </a:lnTo>
                    <a:lnTo>
                      <a:pt x="209" y="18"/>
                    </a:lnTo>
                    <a:lnTo>
                      <a:pt x="209" y="0"/>
                    </a:lnTo>
                    <a:close/>
                    <a:moveTo>
                      <a:pt x="243" y="0"/>
                    </a:moveTo>
                    <a:lnTo>
                      <a:pt x="261" y="0"/>
                    </a:lnTo>
                    <a:lnTo>
                      <a:pt x="261" y="18"/>
                    </a:lnTo>
                    <a:lnTo>
                      <a:pt x="243" y="18"/>
                    </a:lnTo>
                    <a:lnTo>
                      <a:pt x="243" y="0"/>
                    </a:lnTo>
                    <a:close/>
                    <a:moveTo>
                      <a:pt x="278" y="0"/>
                    </a:moveTo>
                    <a:lnTo>
                      <a:pt x="296" y="0"/>
                    </a:lnTo>
                    <a:lnTo>
                      <a:pt x="296" y="18"/>
                    </a:lnTo>
                    <a:lnTo>
                      <a:pt x="278" y="18"/>
                    </a:lnTo>
                    <a:lnTo>
                      <a:pt x="278" y="0"/>
                    </a:lnTo>
                    <a:close/>
                    <a:moveTo>
                      <a:pt x="313" y="0"/>
                    </a:moveTo>
                    <a:lnTo>
                      <a:pt x="330" y="0"/>
                    </a:lnTo>
                    <a:lnTo>
                      <a:pt x="330" y="18"/>
                    </a:lnTo>
                    <a:lnTo>
                      <a:pt x="313" y="18"/>
                    </a:lnTo>
                    <a:lnTo>
                      <a:pt x="313" y="0"/>
                    </a:lnTo>
                    <a:close/>
                    <a:moveTo>
                      <a:pt x="348" y="0"/>
                    </a:moveTo>
                    <a:lnTo>
                      <a:pt x="365" y="0"/>
                    </a:lnTo>
                    <a:lnTo>
                      <a:pt x="365" y="18"/>
                    </a:lnTo>
                    <a:lnTo>
                      <a:pt x="348" y="18"/>
                    </a:lnTo>
                    <a:lnTo>
                      <a:pt x="348" y="0"/>
                    </a:lnTo>
                    <a:close/>
                    <a:moveTo>
                      <a:pt x="383" y="0"/>
                    </a:moveTo>
                    <a:lnTo>
                      <a:pt x="400" y="0"/>
                    </a:lnTo>
                    <a:lnTo>
                      <a:pt x="400" y="18"/>
                    </a:lnTo>
                    <a:lnTo>
                      <a:pt x="383" y="18"/>
                    </a:lnTo>
                    <a:lnTo>
                      <a:pt x="383" y="0"/>
                    </a:lnTo>
                    <a:close/>
                    <a:moveTo>
                      <a:pt x="417" y="0"/>
                    </a:moveTo>
                    <a:lnTo>
                      <a:pt x="435" y="0"/>
                    </a:lnTo>
                    <a:lnTo>
                      <a:pt x="435" y="18"/>
                    </a:lnTo>
                    <a:lnTo>
                      <a:pt x="417" y="18"/>
                    </a:lnTo>
                    <a:lnTo>
                      <a:pt x="417" y="0"/>
                    </a:lnTo>
                    <a:close/>
                    <a:moveTo>
                      <a:pt x="452" y="0"/>
                    </a:moveTo>
                    <a:lnTo>
                      <a:pt x="469" y="0"/>
                    </a:lnTo>
                    <a:lnTo>
                      <a:pt x="469" y="18"/>
                    </a:lnTo>
                    <a:lnTo>
                      <a:pt x="452" y="18"/>
                    </a:lnTo>
                    <a:lnTo>
                      <a:pt x="452" y="0"/>
                    </a:lnTo>
                    <a:close/>
                    <a:moveTo>
                      <a:pt x="487" y="0"/>
                    </a:moveTo>
                    <a:lnTo>
                      <a:pt x="504" y="0"/>
                    </a:lnTo>
                    <a:lnTo>
                      <a:pt x="504" y="18"/>
                    </a:lnTo>
                    <a:lnTo>
                      <a:pt x="487" y="18"/>
                    </a:lnTo>
                    <a:lnTo>
                      <a:pt x="487" y="0"/>
                    </a:lnTo>
                    <a:close/>
                    <a:moveTo>
                      <a:pt x="521" y="0"/>
                    </a:moveTo>
                    <a:lnTo>
                      <a:pt x="539" y="0"/>
                    </a:lnTo>
                    <a:lnTo>
                      <a:pt x="539" y="18"/>
                    </a:lnTo>
                    <a:lnTo>
                      <a:pt x="521" y="18"/>
                    </a:lnTo>
                    <a:lnTo>
                      <a:pt x="521" y="0"/>
                    </a:lnTo>
                    <a:close/>
                    <a:moveTo>
                      <a:pt x="556" y="0"/>
                    </a:moveTo>
                    <a:lnTo>
                      <a:pt x="574" y="0"/>
                    </a:lnTo>
                    <a:lnTo>
                      <a:pt x="574" y="18"/>
                    </a:lnTo>
                    <a:lnTo>
                      <a:pt x="556" y="18"/>
                    </a:lnTo>
                    <a:lnTo>
                      <a:pt x="556" y="0"/>
                    </a:lnTo>
                    <a:close/>
                    <a:moveTo>
                      <a:pt x="591" y="0"/>
                    </a:moveTo>
                    <a:lnTo>
                      <a:pt x="608" y="0"/>
                    </a:lnTo>
                    <a:lnTo>
                      <a:pt x="608" y="18"/>
                    </a:lnTo>
                    <a:lnTo>
                      <a:pt x="591" y="18"/>
                    </a:lnTo>
                    <a:lnTo>
                      <a:pt x="591" y="0"/>
                    </a:lnTo>
                    <a:close/>
                    <a:moveTo>
                      <a:pt x="626" y="0"/>
                    </a:moveTo>
                    <a:lnTo>
                      <a:pt x="643" y="0"/>
                    </a:lnTo>
                    <a:lnTo>
                      <a:pt x="643" y="18"/>
                    </a:lnTo>
                    <a:lnTo>
                      <a:pt x="626" y="18"/>
                    </a:lnTo>
                    <a:lnTo>
                      <a:pt x="626" y="0"/>
                    </a:lnTo>
                    <a:close/>
                    <a:moveTo>
                      <a:pt x="661" y="0"/>
                    </a:moveTo>
                    <a:lnTo>
                      <a:pt x="678" y="0"/>
                    </a:lnTo>
                    <a:lnTo>
                      <a:pt x="678" y="18"/>
                    </a:lnTo>
                    <a:lnTo>
                      <a:pt x="661" y="18"/>
                    </a:lnTo>
                    <a:lnTo>
                      <a:pt x="661" y="0"/>
                    </a:lnTo>
                    <a:close/>
                    <a:moveTo>
                      <a:pt x="695" y="0"/>
                    </a:moveTo>
                    <a:lnTo>
                      <a:pt x="713" y="0"/>
                    </a:lnTo>
                    <a:lnTo>
                      <a:pt x="713" y="18"/>
                    </a:lnTo>
                    <a:lnTo>
                      <a:pt x="695" y="18"/>
                    </a:lnTo>
                    <a:lnTo>
                      <a:pt x="695" y="0"/>
                    </a:lnTo>
                    <a:close/>
                    <a:moveTo>
                      <a:pt x="730" y="0"/>
                    </a:moveTo>
                    <a:lnTo>
                      <a:pt x="747" y="0"/>
                    </a:lnTo>
                    <a:lnTo>
                      <a:pt x="747" y="18"/>
                    </a:lnTo>
                    <a:lnTo>
                      <a:pt x="730" y="18"/>
                    </a:lnTo>
                    <a:lnTo>
                      <a:pt x="730" y="0"/>
                    </a:lnTo>
                    <a:close/>
                    <a:moveTo>
                      <a:pt x="765" y="0"/>
                    </a:moveTo>
                    <a:lnTo>
                      <a:pt x="782" y="0"/>
                    </a:lnTo>
                    <a:lnTo>
                      <a:pt x="782" y="18"/>
                    </a:lnTo>
                    <a:lnTo>
                      <a:pt x="765" y="18"/>
                    </a:lnTo>
                    <a:lnTo>
                      <a:pt x="765" y="0"/>
                    </a:lnTo>
                    <a:close/>
                    <a:moveTo>
                      <a:pt x="800" y="0"/>
                    </a:moveTo>
                    <a:lnTo>
                      <a:pt x="817" y="0"/>
                    </a:lnTo>
                    <a:lnTo>
                      <a:pt x="817" y="18"/>
                    </a:lnTo>
                    <a:lnTo>
                      <a:pt x="800" y="18"/>
                    </a:lnTo>
                    <a:lnTo>
                      <a:pt x="800" y="0"/>
                    </a:lnTo>
                    <a:close/>
                    <a:moveTo>
                      <a:pt x="834" y="0"/>
                    </a:moveTo>
                    <a:lnTo>
                      <a:pt x="852" y="0"/>
                    </a:lnTo>
                    <a:lnTo>
                      <a:pt x="852" y="18"/>
                    </a:lnTo>
                    <a:lnTo>
                      <a:pt x="834" y="18"/>
                    </a:lnTo>
                    <a:lnTo>
                      <a:pt x="834" y="0"/>
                    </a:lnTo>
                    <a:close/>
                    <a:moveTo>
                      <a:pt x="869" y="0"/>
                    </a:moveTo>
                    <a:lnTo>
                      <a:pt x="886" y="0"/>
                    </a:lnTo>
                    <a:lnTo>
                      <a:pt x="886" y="18"/>
                    </a:lnTo>
                    <a:lnTo>
                      <a:pt x="869" y="18"/>
                    </a:lnTo>
                    <a:lnTo>
                      <a:pt x="869" y="0"/>
                    </a:lnTo>
                    <a:close/>
                    <a:moveTo>
                      <a:pt x="904" y="0"/>
                    </a:moveTo>
                    <a:lnTo>
                      <a:pt x="921" y="0"/>
                    </a:lnTo>
                    <a:lnTo>
                      <a:pt x="921" y="18"/>
                    </a:lnTo>
                    <a:lnTo>
                      <a:pt x="904" y="18"/>
                    </a:lnTo>
                    <a:lnTo>
                      <a:pt x="904" y="0"/>
                    </a:lnTo>
                    <a:close/>
                    <a:moveTo>
                      <a:pt x="939" y="0"/>
                    </a:moveTo>
                    <a:lnTo>
                      <a:pt x="956" y="0"/>
                    </a:lnTo>
                    <a:lnTo>
                      <a:pt x="956" y="18"/>
                    </a:lnTo>
                    <a:lnTo>
                      <a:pt x="939" y="18"/>
                    </a:lnTo>
                    <a:lnTo>
                      <a:pt x="939" y="0"/>
                    </a:lnTo>
                    <a:close/>
                    <a:moveTo>
                      <a:pt x="973" y="0"/>
                    </a:moveTo>
                    <a:lnTo>
                      <a:pt x="991" y="0"/>
                    </a:lnTo>
                    <a:lnTo>
                      <a:pt x="991" y="18"/>
                    </a:lnTo>
                    <a:lnTo>
                      <a:pt x="973" y="18"/>
                    </a:lnTo>
                    <a:lnTo>
                      <a:pt x="973" y="0"/>
                    </a:lnTo>
                    <a:close/>
                    <a:moveTo>
                      <a:pt x="1008" y="0"/>
                    </a:moveTo>
                    <a:lnTo>
                      <a:pt x="1025" y="0"/>
                    </a:lnTo>
                    <a:lnTo>
                      <a:pt x="1025" y="18"/>
                    </a:lnTo>
                    <a:lnTo>
                      <a:pt x="1008" y="18"/>
                    </a:lnTo>
                    <a:lnTo>
                      <a:pt x="1008" y="0"/>
                    </a:lnTo>
                    <a:close/>
                    <a:moveTo>
                      <a:pt x="1043" y="0"/>
                    </a:moveTo>
                    <a:lnTo>
                      <a:pt x="1060" y="0"/>
                    </a:lnTo>
                    <a:lnTo>
                      <a:pt x="1060" y="18"/>
                    </a:lnTo>
                    <a:lnTo>
                      <a:pt x="1043" y="18"/>
                    </a:lnTo>
                    <a:lnTo>
                      <a:pt x="1043" y="0"/>
                    </a:lnTo>
                    <a:close/>
                    <a:moveTo>
                      <a:pt x="1078" y="0"/>
                    </a:moveTo>
                    <a:lnTo>
                      <a:pt x="1095" y="0"/>
                    </a:lnTo>
                    <a:lnTo>
                      <a:pt x="1095" y="18"/>
                    </a:lnTo>
                    <a:lnTo>
                      <a:pt x="1078" y="18"/>
                    </a:lnTo>
                    <a:lnTo>
                      <a:pt x="1078" y="0"/>
                    </a:lnTo>
                    <a:close/>
                    <a:moveTo>
                      <a:pt x="1112" y="0"/>
                    </a:moveTo>
                    <a:lnTo>
                      <a:pt x="1130" y="0"/>
                    </a:lnTo>
                    <a:lnTo>
                      <a:pt x="1130" y="18"/>
                    </a:lnTo>
                    <a:lnTo>
                      <a:pt x="1112" y="18"/>
                    </a:lnTo>
                    <a:lnTo>
                      <a:pt x="1112" y="0"/>
                    </a:lnTo>
                    <a:close/>
                    <a:moveTo>
                      <a:pt x="1147" y="0"/>
                    </a:moveTo>
                    <a:lnTo>
                      <a:pt x="1164" y="0"/>
                    </a:lnTo>
                    <a:lnTo>
                      <a:pt x="1164" y="18"/>
                    </a:lnTo>
                    <a:lnTo>
                      <a:pt x="1147" y="18"/>
                    </a:lnTo>
                    <a:lnTo>
                      <a:pt x="1147" y="0"/>
                    </a:lnTo>
                    <a:close/>
                    <a:moveTo>
                      <a:pt x="1182" y="0"/>
                    </a:moveTo>
                    <a:lnTo>
                      <a:pt x="1199" y="0"/>
                    </a:lnTo>
                    <a:lnTo>
                      <a:pt x="1199" y="18"/>
                    </a:lnTo>
                    <a:lnTo>
                      <a:pt x="1182" y="18"/>
                    </a:lnTo>
                    <a:lnTo>
                      <a:pt x="1182" y="0"/>
                    </a:lnTo>
                    <a:close/>
                    <a:moveTo>
                      <a:pt x="1217" y="0"/>
                    </a:moveTo>
                    <a:lnTo>
                      <a:pt x="1234" y="0"/>
                    </a:lnTo>
                    <a:lnTo>
                      <a:pt x="1234" y="18"/>
                    </a:lnTo>
                    <a:lnTo>
                      <a:pt x="1217" y="18"/>
                    </a:lnTo>
                    <a:lnTo>
                      <a:pt x="1217" y="0"/>
                    </a:lnTo>
                    <a:close/>
                    <a:moveTo>
                      <a:pt x="1251" y="0"/>
                    </a:moveTo>
                    <a:lnTo>
                      <a:pt x="1269" y="0"/>
                    </a:lnTo>
                    <a:lnTo>
                      <a:pt x="1269" y="18"/>
                    </a:lnTo>
                    <a:lnTo>
                      <a:pt x="1251" y="18"/>
                    </a:lnTo>
                    <a:lnTo>
                      <a:pt x="1251" y="0"/>
                    </a:lnTo>
                    <a:close/>
                    <a:moveTo>
                      <a:pt x="1286" y="0"/>
                    </a:moveTo>
                    <a:lnTo>
                      <a:pt x="1303" y="0"/>
                    </a:lnTo>
                    <a:lnTo>
                      <a:pt x="1303" y="18"/>
                    </a:lnTo>
                    <a:lnTo>
                      <a:pt x="1286" y="18"/>
                    </a:lnTo>
                    <a:lnTo>
                      <a:pt x="1286" y="0"/>
                    </a:lnTo>
                    <a:close/>
                    <a:moveTo>
                      <a:pt x="1321" y="0"/>
                    </a:moveTo>
                    <a:lnTo>
                      <a:pt x="1338" y="0"/>
                    </a:lnTo>
                    <a:lnTo>
                      <a:pt x="1338" y="18"/>
                    </a:lnTo>
                    <a:lnTo>
                      <a:pt x="1321" y="18"/>
                    </a:lnTo>
                    <a:lnTo>
                      <a:pt x="1321" y="0"/>
                    </a:lnTo>
                    <a:close/>
                    <a:moveTo>
                      <a:pt x="1356" y="0"/>
                    </a:moveTo>
                    <a:lnTo>
                      <a:pt x="1373" y="0"/>
                    </a:lnTo>
                    <a:lnTo>
                      <a:pt x="1373" y="18"/>
                    </a:lnTo>
                    <a:lnTo>
                      <a:pt x="1356" y="18"/>
                    </a:lnTo>
                    <a:lnTo>
                      <a:pt x="1356" y="0"/>
                    </a:lnTo>
                    <a:close/>
                    <a:moveTo>
                      <a:pt x="1390" y="0"/>
                    </a:moveTo>
                    <a:lnTo>
                      <a:pt x="1408" y="0"/>
                    </a:lnTo>
                    <a:lnTo>
                      <a:pt x="1408" y="18"/>
                    </a:lnTo>
                    <a:lnTo>
                      <a:pt x="1390" y="18"/>
                    </a:lnTo>
                    <a:lnTo>
                      <a:pt x="1390" y="0"/>
                    </a:lnTo>
                    <a:close/>
                    <a:moveTo>
                      <a:pt x="1425" y="0"/>
                    </a:moveTo>
                    <a:lnTo>
                      <a:pt x="1442" y="0"/>
                    </a:lnTo>
                    <a:lnTo>
                      <a:pt x="1442" y="18"/>
                    </a:lnTo>
                    <a:lnTo>
                      <a:pt x="1425" y="18"/>
                    </a:lnTo>
                    <a:lnTo>
                      <a:pt x="1425" y="0"/>
                    </a:lnTo>
                    <a:close/>
                    <a:moveTo>
                      <a:pt x="1460" y="0"/>
                    </a:moveTo>
                    <a:lnTo>
                      <a:pt x="1477" y="0"/>
                    </a:lnTo>
                    <a:lnTo>
                      <a:pt x="1477" y="18"/>
                    </a:lnTo>
                    <a:lnTo>
                      <a:pt x="1460" y="18"/>
                    </a:lnTo>
                    <a:lnTo>
                      <a:pt x="1460" y="0"/>
                    </a:lnTo>
                    <a:close/>
                    <a:moveTo>
                      <a:pt x="1495" y="0"/>
                    </a:moveTo>
                    <a:lnTo>
                      <a:pt x="1512" y="0"/>
                    </a:lnTo>
                    <a:lnTo>
                      <a:pt x="1512" y="18"/>
                    </a:lnTo>
                    <a:lnTo>
                      <a:pt x="1495" y="18"/>
                    </a:lnTo>
                    <a:lnTo>
                      <a:pt x="1495" y="0"/>
                    </a:lnTo>
                    <a:close/>
                    <a:moveTo>
                      <a:pt x="1529" y="0"/>
                    </a:moveTo>
                    <a:lnTo>
                      <a:pt x="1535" y="0"/>
                    </a:lnTo>
                    <a:lnTo>
                      <a:pt x="1535" y="18"/>
                    </a:lnTo>
                    <a:lnTo>
                      <a:pt x="1529" y="18"/>
                    </a:lnTo>
                    <a:lnTo>
                      <a:pt x="1529" y="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0" name="Rectangle 37"/>
              <p:cNvSpPr>
                <a:spLocks noChangeArrowheads="1"/>
              </p:cNvSpPr>
              <p:nvPr/>
            </p:nvSpPr>
            <p:spPr bwMode="auto">
              <a:xfrm>
                <a:off x="3632" y="3874"/>
                <a:ext cx="18"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 name="Rectangle 38"/>
              <p:cNvSpPr>
                <a:spLocks noChangeArrowheads="1"/>
              </p:cNvSpPr>
              <p:nvPr/>
            </p:nvSpPr>
            <p:spPr bwMode="auto">
              <a:xfrm>
                <a:off x="3667" y="3874"/>
                <a:ext cx="17"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 name="Rectangle 39"/>
              <p:cNvSpPr>
                <a:spLocks noChangeArrowheads="1"/>
              </p:cNvSpPr>
              <p:nvPr/>
            </p:nvSpPr>
            <p:spPr bwMode="auto">
              <a:xfrm>
                <a:off x="3702" y="3874"/>
                <a:ext cx="17"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 name="Rectangle 40"/>
              <p:cNvSpPr>
                <a:spLocks noChangeArrowheads="1"/>
              </p:cNvSpPr>
              <p:nvPr/>
            </p:nvSpPr>
            <p:spPr bwMode="auto">
              <a:xfrm>
                <a:off x="3737" y="3874"/>
                <a:ext cx="17"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 name="Rectangle 41"/>
              <p:cNvSpPr>
                <a:spLocks noChangeArrowheads="1"/>
              </p:cNvSpPr>
              <p:nvPr/>
            </p:nvSpPr>
            <p:spPr bwMode="auto">
              <a:xfrm>
                <a:off x="3771" y="3874"/>
                <a:ext cx="18"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 name="Rectangle 42"/>
              <p:cNvSpPr>
                <a:spLocks noChangeArrowheads="1"/>
              </p:cNvSpPr>
              <p:nvPr/>
            </p:nvSpPr>
            <p:spPr bwMode="auto">
              <a:xfrm>
                <a:off x="3806" y="3874"/>
                <a:ext cx="17"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6" name="Rectangle 43"/>
              <p:cNvSpPr>
                <a:spLocks noChangeArrowheads="1"/>
              </p:cNvSpPr>
              <p:nvPr/>
            </p:nvSpPr>
            <p:spPr bwMode="auto">
              <a:xfrm>
                <a:off x="3841" y="3874"/>
                <a:ext cx="17"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7" name="Rectangle 44"/>
              <p:cNvSpPr>
                <a:spLocks noChangeArrowheads="1"/>
              </p:cNvSpPr>
              <p:nvPr/>
            </p:nvSpPr>
            <p:spPr bwMode="auto">
              <a:xfrm>
                <a:off x="3875" y="3874"/>
                <a:ext cx="18"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8" name="Rectangle 45"/>
              <p:cNvSpPr>
                <a:spLocks noChangeArrowheads="1"/>
              </p:cNvSpPr>
              <p:nvPr/>
            </p:nvSpPr>
            <p:spPr bwMode="auto">
              <a:xfrm>
                <a:off x="3910" y="3874"/>
                <a:ext cx="18"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9" name="Rectangle 46"/>
              <p:cNvSpPr>
                <a:spLocks noChangeArrowheads="1"/>
              </p:cNvSpPr>
              <p:nvPr/>
            </p:nvSpPr>
            <p:spPr bwMode="auto">
              <a:xfrm>
                <a:off x="3945" y="3874"/>
                <a:ext cx="17"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0" name="Rectangle 47"/>
              <p:cNvSpPr>
                <a:spLocks noChangeArrowheads="1"/>
              </p:cNvSpPr>
              <p:nvPr/>
            </p:nvSpPr>
            <p:spPr bwMode="auto">
              <a:xfrm>
                <a:off x="3980" y="3874"/>
                <a:ext cx="17"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 name="Rectangle 48"/>
              <p:cNvSpPr>
                <a:spLocks noChangeArrowheads="1"/>
              </p:cNvSpPr>
              <p:nvPr/>
            </p:nvSpPr>
            <p:spPr bwMode="auto">
              <a:xfrm>
                <a:off x="4015" y="3874"/>
                <a:ext cx="17"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 name="Rectangle 49"/>
              <p:cNvSpPr>
                <a:spLocks noChangeArrowheads="1"/>
              </p:cNvSpPr>
              <p:nvPr/>
            </p:nvSpPr>
            <p:spPr bwMode="auto">
              <a:xfrm>
                <a:off x="4049" y="3874"/>
                <a:ext cx="18"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 name="Rectangle 50"/>
              <p:cNvSpPr>
                <a:spLocks noChangeArrowheads="1"/>
              </p:cNvSpPr>
              <p:nvPr/>
            </p:nvSpPr>
            <p:spPr bwMode="auto">
              <a:xfrm>
                <a:off x="4084" y="3874"/>
                <a:ext cx="17"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 name="Rectangle 51"/>
              <p:cNvSpPr>
                <a:spLocks noChangeArrowheads="1"/>
              </p:cNvSpPr>
              <p:nvPr/>
            </p:nvSpPr>
            <p:spPr bwMode="auto">
              <a:xfrm>
                <a:off x="4119" y="3874"/>
                <a:ext cx="17"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 name="Rectangle 52"/>
              <p:cNvSpPr>
                <a:spLocks noChangeArrowheads="1"/>
              </p:cNvSpPr>
              <p:nvPr/>
            </p:nvSpPr>
            <p:spPr bwMode="auto">
              <a:xfrm>
                <a:off x="4153" y="3874"/>
                <a:ext cx="18"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 name="Rectangle 53"/>
              <p:cNvSpPr>
                <a:spLocks noChangeArrowheads="1"/>
              </p:cNvSpPr>
              <p:nvPr/>
            </p:nvSpPr>
            <p:spPr bwMode="auto">
              <a:xfrm>
                <a:off x="4188" y="3874"/>
                <a:ext cx="18"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 name="Rectangle 54"/>
              <p:cNvSpPr>
                <a:spLocks noChangeArrowheads="1"/>
              </p:cNvSpPr>
              <p:nvPr/>
            </p:nvSpPr>
            <p:spPr bwMode="auto">
              <a:xfrm>
                <a:off x="4223" y="3874"/>
                <a:ext cx="17"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 name="Rectangle 55"/>
              <p:cNvSpPr>
                <a:spLocks noChangeArrowheads="1"/>
              </p:cNvSpPr>
              <p:nvPr/>
            </p:nvSpPr>
            <p:spPr bwMode="auto">
              <a:xfrm>
                <a:off x="4258" y="3874"/>
                <a:ext cx="17"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 name="Rectangle 56"/>
              <p:cNvSpPr>
                <a:spLocks noChangeArrowheads="1"/>
              </p:cNvSpPr>
              <p:nvPr/>
            </p:nvSpPr>
            <p:spPr bwMode="auto">
              <a:xfrm>
                <a:off x="4293" y="3874"/>
                <a:ext cx="17"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 name="Rectangle 57"/>
              <p:cNvSpPr>
                <a:spLocks noChangeArrowheads="1"/>
              </p:cNvSpPr>
              <p:nvPr/>
            </p:nvSpPr>
            <p:spPr bwMode="auto">
              <a:xfrm>
                <a:off x="4327" y="3874"/>
                <a:ext cx="18"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 name="Rectangle 58"/>
              <p:cNvSpPr>
                <a:spLocks noChangeArrowheads="1"/>
              </p:cNvSpPr>
              <p:nvPr/>
            </p:nvSpPr>
            <p:spPr bwMode="auto">
              <a:xfrm>
                <a:off x="4362" y="3874"/>
                <a:ext cx="17"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 name="Rectangle 59"/>
              <p:cNvSpPr>
                <a:spLocks noChangeArrowheads="1"/>
              </p:cNvSpPr>
              <p:nvPr/>
            </p:nvSpPr>
            <p:spPr bwMode="auto">
              <a:xfrm>
                <a:off x="4397" y="3874"/>
                <a:ext cx="17"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3" name="Rectangle 60"/>
              <p:cNvSpPr>
                <a:spLocks noChangeArrowheads="1"/>
              </p:cNvSpPr>
              <p:nvPr/>
            </p:nvSpPr>
            <p:spPr bwMode="auto">
              <a:xfrm>
                <a:off x="4432" y="3874"/>
                <a:ext cx="17"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4" name="Rectangle 61"/>
              <p:cNvSpPr>
                <a:spLocks noChangeArrowheads="1"/>
              </p:cNvSpPr>
              <p:nvPr/>
            </p:nvSpPr>
            <p:spPr bwMode="auto">
              <a:xfrm>
                <a:off x="4466" y="3874"/>
                <a:ext cx="18"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5" name="Rectangle 62"/>
              <p:cNvSpPr>
                <a:spLocks noChangeArrowheads="1"/>
              </p:cNvSpPr>
              <p:nvPr/>
            </p:nvSpPr>
            <p:spPr bwMode="auto">
              <a:xfrm>
                <a:off x="4501" y="3874"/>
                <a:ext cx="17"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6" name="Rectangle 63"/>
              <p:cNvSpPr>
                <a:spLocks noChangeArrowheads="1"/>
              </p:cNvSpPr>
              <p:nvPr/>
            </p:nvSpPr>
            <p:spPr bwMode="auto">
              <a:xfrm>
                <a:off x="4536" y="3874"/>
                <a:ext cx="17"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 name="Rectangle 64"/>
              <p:cNvSpPr>
                <a:spLocks noChangeArrowheads="1"/>
              </p:cNvSpPr>
              <p:nvPr/>
            </p:nvSpPr>
            <p:spPr bwMode="auto">
              <a:xfrm>
                <a:off x="4571" y="3874"/>
                <a:ext cx="17"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 name="Rectangle 65"/>
              <p:cNvSpPr>
                <a:spLocks noChangeArrowheads="1"/>
              </p:cNvSpPr>
              <p:nvPr/>
            </p:nvSpPr>
            <p:spPr bwMode="auto">
              <a:xfrm>
                <a:off x="4605" y="3874"/>
                <a:ext cx="18"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9" name="Rectangle 66"/>
              <p:cNvSpPr>
                <a:spLocks noChangeArrowheads="1"/>
              </p:cNvSpPr>
              <p:nvPr/>
            </p:nvSpPr>
            <p:spPr bwMode="auto">
              <a:xfrm>
                <a:off x="4640" y="3874"/>
                <a:ext cx="17"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0" name="Rectangle 67"/>
              <p:cNvSpPr>
                <a:spLocks noChangeArrowheads="1"/>
              </p:cNvSpPr>
              <p:nvPr/>
            </p:nvSpPr>
            <p:spPr bwMode="auto">
              <a:xfrm>
                <a:off x="4675" y="3874"/>
                <a:ext cx="17"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1" name="Rectangle 68"/>
              <p:cNvSpPr>
                <a:spLocks noChangeArrowheads="1"/>
              </p:cNvSpPr>
              <p:nvPr/>
            </p:nvSpPr>
            <p:spPr bwMode="auto">
              <a:xfrm>
                <a:off x="4710" y="3874"/>
                <a:ext cx="17"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2" name="Rectangle 69"/>
              <p:cNvSpPr>
                <a:spLocks noChangeArrowheads="1"/>
              </p:cNvSpPr>
              <p:nvPr/>
            </p:nvSpPr>
            <p:spPr bwMode="auto">
              <a:xfrm>
                <a:off x="4744" y="3874"/>
                <a:ext cx="18"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3" name="Rectangle 70"/>
              <p:cNvSpPr>
                <a:spLocks noChangeArrowheads="1"/>
              </p:cNvSpPr>
              <p:nvPr/>
            </p:nvSpPr>
            <p:spPr bwMode="auto">
              <a:xfrm>
                <a:off x="4779" y="3874"/>
                <a:ext cx="17"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4" name="Rectangle 71"/>
              <p:cNvSpPr>
                <a:spLocks noChangeArrowheads="1"/>
              </p:cNvSpPr>
              <p:nvPr/>
            </p:nvSpPr>
            <p:spPr bwMode="auto">
              <a:xfrm>
                <a:off x="4814" y="3874"/>
                <a:ext cx="17"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5" name="Rectangle 72"/>
              <p:cNvSpPr>
                <a:spLocks noChangeArrowheads="1"/>
              </p:cNvSpPr>
              <p:nvPr/>
            </p:nvSpPr>
            <p:spPr bwMode="auto">
              <a:xfrm>
                <a:off x="4849" y="3874"/>
                <a:ext cx="17"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6" name="Rectangle 73"/>
              <p:cNvSpPr>
                <a:spLocks noChangeArrowheads="1"/>
              </p:cNvSpPr>
              <p:nvPr/>
            </p:nvSpPr>
            <p:spPr bwMode="auto">
              <a:xfrm>
                <a:off x="4883" y="3874"/>
                <a:ext cx="18"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7" name="Rectangle 74"/>
              <p:cNvSpPr>
                <a:spLocks noChangeArrowheads="1"/>
              </p:cNvSpPr>
              <p:nvPr/>
            </p:nvSpPr>
            <p:spPr bwMode="auto">
              <a:xfrm>
                <a:off x="4918" y="3874"/>
                <a:ext cx="17"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8" name="Rectangle 75"/>
              <p:cNvSpPr>
                <a:spLocks noChangeArrowheads="1"/>
              </p:cNvSpPr>
              <p:nvPr/>
            </p:nvSpPr>
            <p:spPr bwMode="auto">
              <a:xfrm>
                <a:off x="4953" y="3874"/>
                <a:ext cx="17"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9" name="Rectangle 76"/>
              <p:cNvSpPr>
                <a:spLocks noChangeArrowheads="1"/>
              </p:cNvSpPr>
              <p:nvPr/>
            </p:nvSpPr>
            <p:spPr bwMode="auto">
              <a:xfrm>
                <a:off x="4988" y="3874"/>
                <a:ext cx="17"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0" name="Rectangle 77"/>
              <p:cNvSpPr>
                <a:spLocks noChangeArrowheads="1"/>
              </p:cNvSpPr>
              <p:nvPr/>
            </p:nvSpPr>
            <p:spPr bwMode="auto">
              <a:xfrm>
                <a:off x="5022" y="3874"/>
                <a:ext cx="18"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1" name="Rectangle 78"/>
              <p:cNvSpPr>
                <a:spLocks noChangeArrowheads="1"/>
              </p:cNvSpPr>
              <p:nvPr/>
            </p:nvSpPr>
            <p:spPr bwMode="auto">
              <a:xfrm>
                <a:off x="5057" y="3874"/>
                <a:ext cx="17"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2" name="Rectangle 79"/>
              <p:cNvSpPr>
                <a:spLocks noChangeArrowheads="1"/>
              </p:cNvSpPr>
              <p:nvPr/>
            </p:nvSpPr>
            <p:spPr bwMode="auto">
              <a:xfrm>
                <a:off x="5092" y="3874"/>
                <a:ext cx="17"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3" name="Rectangle 80"/>
              <p:cNvSpPr>
                <a:spLocks noChangeArrowheads="1"/>
              </p:cNvSpPr>
              <p:nvPr/>
            </p:nvSpPr>
            <p:spPr bwMode="auto">
              <a:xfrm>
                <a:off x="5127" y="3874"/>
                <a:ext cx="17"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4" name="Rectangle 81"/>
              <p:cNvSpPr>
                <a:spLocks noChangeArrowheads="1"/>
              </p:cNvSpPr>
              <p:nvPr/>
            </p:nvSpPr>
            <p:spPr bwMode="auto">
              <a:xfrm>
                <a:off x="5161" y="3874"/>
                <a:ext cx="6"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21" name="Rectangle 83"/>
            <p:cNvSpPr>
              <a:spLocks noChangeArrowheads="1"/>
            </p:cNvSpPr>
            <p:nvPr/>
          </p:nvSpPr>
          <p:spPr bwMode="auto">
            <a:xfrm rot="16200000">
              <a:off x="3195" y="3447"/>
              <a:ext cx="694"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smtClean="0">
                  <a:ln>
                    <a:noFill/>
                  </a:ln>
                  <a:solidFill>
                    <a:srgbClr val="000000"/>
                  </a:solidFill>
                  <a:effectLst/>
                  <a:latin typeface="Arial" pitchFamily="34" charset="0"/>
                  <a:cs typeface="Arial" pitchFamily="34" charset="0"/>
                </a:rPr>
                <a:t>Concentration</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Rectangle 84"/>
            <p:cNvSpPr>
              <a:spLocks noChangeArrowheads="1"/>
            </p:cNvSpPr>
            <p:nvPr/>
          </p:nvSpPr>
          <p:spPr bwMode="auto">
            <a:xfrm>
              <a:off x="4957" y="4078"/>
              <a:ext cx="353"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smtClean="0">
                  <a:ln>
                    <a:noFill/>
                  </a:ln>
                  <a:solidFill>
                    <a:srgbClr val="000000"/>
                  </a:solidFill>
                  <a:effectLst/>
                  <a:latin typeface="Arial" pitchFamily="34" charset="0"/>
                  <a:cs typeface="Arial" pitchFamily="34" charset="0"/>
                </a:rPr>
                <a:t>Temps</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23" name="Group 88"/>
            <p:cNvGrpSpPr>
              <a:grpSpLocks/>
            </p:cNvGrpSpPr>
            <p:nvPr/>
          </p:nvGrpSpPr>
          <p:grpSpPr bwMode="auto">
            <a:xfrm>
              <a:off x="3667" y="4016"/>
              <a:ext cx="23" cy="139"/>
              <a:chOff x="3667" y="4016"/>
              <a:chExt cx="23" cy="139"/>
            </a:xfrm>
          </p:grpSpPr>
          <p:sp>
            <p:nvSpPr>
              <p:cNvPr id="36" name="Freeform 85"/>
              <p:cNvSpPr>
                <a:spLocks noEditPoints="1"/>
              </p:cNvSpPr>
              <p:nvPr/>
            </p:nvSpPr>
            <p:spPr bwMode="auto">
              <a:xfrm>
                <a:off x="3667" y="4016"/>
                <a:ext cx="23" cy="139"/>
              </a:xfrm>
              <a:custGeom>
                <a:avLst/>
                <a:gdLst>
                  <a:gd name="T0" fmla="*/ 8 w 23"/>
                  <a:gd name="T1" fmla="*/ 139 h 139"/>
                  <a:gd name="T2" fmla="*/ 8 w 23"/>
                  <a:gd name="T3" fmla="*/ 19 h 139"/>
                  <a:gd name="T4" fmla="*/ 16 w 23"/>
                  <a:gd name="T5" fmla="*/ 19 h 139"/>
                  <a:gd name="T6" fmla="*/ 16 w 23"/>
                  <a:gd name="T7" fmla="*/ 139 h 139"/>
                  <a:gd name="T8" fmla="*/ 8 w 23"/>
                  <a:gd name="T9" fmla="*/ 139 h 139"/>
                  <a:gd name="T10" fmla="*/ 0 w 23"/>
                  <a:gd name="T11" fmla="*/ 23 h 139"/>
                  <a:gd name="T12" fmla="*/ 11 w 23"/>
                  <a:gd name="T13" fmla="*/ 0 h 139"/>
                  <a:gd name="T14" fmla="*/ 23 w 23"/>
                  <a:gd name="T15" fmla="*/ 23 h 139"/>
                  <a:gd name="T16" fmla="*/ 0 w 23"/>
                  <a:gd name="T17" fmla="*/ 2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39">
                    <a:moveTo>
                      <a:pt x="8" y="139"/>
                    </a:moveTo>
                    <a:lnTo>
                      <a:pt x="8" y="19"/>
                    </a:lnTo>
                    <a:lnTo>
                      <a:pt x="16" y="19"/>
                    </a:lnTo>
                    <a:lnTo>
                      <a:pt x="16" y="139"/>
                    </a:lnTo>
                    <a:lnTo>
                      <a:pt x="8" y="139"/>
                    </a:lnTo>
                    <a:close/>
                    <a:moveTo>
                      <a:pt x="0" y="23"/>
                    </a:moveTo>
                    <a:lnTo>
                      <a:pt x="11" y="0"/>
                    </a:lnTo>
                    <a:lnTo>
                      <a:pt x="23" y="23"/>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 name="Rectangle 86"/>
              <p:cNvSpPr>
                <a:spLocks noChangeArrowheads="1"/>
              </p:cNvSpPr>
              <p:nvPr/>
            </p:nvSpPr>
            <p:spPr bwMode="auto">
              <a:xfrm>
                <a:off x="3675" y="4035"/>
                <a:ext cx="8" cy="120"/>
              </a:xfrm>
              <a:prstGeom prst="rect">
                <a:avLst/>
              </a:prstGeom>
              <a:noFill/>
              <a:ln w="4"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8" name="Freeform 87"/>
              <p:cNvSpPr>
                <a:spLocks/>
              </p:cNvSpPr>
              <p:nvPr/>
            </p:nvSpPr>
            <p:spPr bwMode="auto">
              <a:xfrm>
                <a:off x="3667" y="4016"/>
                <a:ext cx="23" cy="23"/>
              </a:xfrm>
              <a:custGeom>
                <a:avLst/>
                <a:gdLst>
                  <a:gd name="T0" fmla="*/ 0 w 23"/>
                  <a:gd name="T1" fmla="*/ 23 h 23"/>
                  <a:gd name="T2" fmla="*/ 11 w 23"/>
                  <a:gd name="T3" fmla="*/ 0 h 23"/>
                  <a:gd name="T4" fmla="*/ 23 w 23"/>
                  <a:gd name="T5" fmla="*/ 23 h 23"/>
                  <a:gd name="T6" fmla="*/ 0 w 23"/>
                  <a:gd name="T7" fmla="*/ 23 h 23"/>
                </a:gdLst>
                <a:ahLst/>
                <a:cxnLst>
                  <a:cxn ang="0">
                    <a:pos x="T0" y="T1"/>
                  </a:cxn>
                  <a:cxn ang="0">
                    <a:pos x="T2" y="T3"/>
                  </a:cxn>
                  <a:cxn ang="0">
                    <a:pos x="T4" y="T5"/>
                  </a:cxn>
                  <a:cxn ang="0">
                    <a:pos x="T6" y="T7"/>
                  </a:cxn>
                </a:cxnLst>
                <a:rect l="0" t="0" r="r" b="b"/>
                <a:pathLst>
                  <a:path w="23" h="23">
                    <a:moveTo>
                      <a:pt x="0" y="23"/>
                    </a:moveTo>
                    <a:lnTo>
                      <a:pt x="11" y="0"/>
                    </a:lnTo>
                    <a:lnTo>
                      <a:pt x="23" y="23"/>
                    </a:lnTo>
                    <a:lnTo>
                      <a:pt x="0" y="23"/>
                    </a:lnTo>
                  </a:path>
                </a:pathLst>
              </a:custGeom>
              <a:noFill/>
              <a:ln w="4"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24" name="Group 92"/>
            <p:cNvGrpSpPr>
              <a:grpSpLocks/>
            </p:cNvGrpSpPr>
            <p:nvPr/>
          </p:nvGrpSpPr>
          <p:grpSpPr bwMode="auto">
            <a:xfrm>
              <a:off x="4282" y="4024"/>
              <a:ext cx="24" cy="139"/>
              <a:chOff x="4282" y="4024"/>
              <a:chExt cx="24" cy="139"/>
            </a:xfrm>
          </p:grpSpPr>
          <p:sp>
            <p:nvSpPr>
              <p:cNvPr id="33" name="Freeform 89"/>
              <p:cNvSpPr>
                <a:spLocks noEditPoints="1"/>
              </p:cNvSpPr>
              <p:nvPr/>
            </p:nvSpPr>
            <p:spPr bwMode="auto">
              <a:xfrm>
                <a:off x="4282" y="4024"/>
                <a:ext cx="24" cy="139"/>
              </a:xfrm>
              <a:custGeom>
                <a:avLst/>
                <a:gdLst>
                  <a:gd name="T0" fmla="*/ 9 w 24"/>
                  <a:gd name="T1" fmla="*/ 139 h 139"/>
                  <a:gd name="T2" fmla="*/ 9 w 24"/>
                  <a:gd name="T3" fmla="*/ 19 h 139"/>
                  <a:gd name="T4" fmla="*/ 16 w 24"/>
                  <a:gd name="T5" fmla="*/ 19 h 139"/>
                  <a:gd name="T6" fmla="*/ 16 w 24"/>
                  <a:gd name="T7" fmla="*/ 139 h 139"/>
                  <a:gd name="T8" fmla="*/ 9 w 24"/>
                  <a:gd name="T9" fmla="*/ 139 h 139"/>
                  <a:gd name="T10" fmla="*/ 0 w 24"/>
                  <a:gd name="T11" fmla="*/ 23 h 139"/>
                  <a:gd name="T12" fmla="*/ 13 w 24"/>
                  <a:gd name="T13" fmla="*/ 0 h 139"/>
                  <a:gd name="T14" fmla="*/ 24 w 24"/>
                  <a:gd name="T15" fmla="*/ 23 h 139"/>
                  <a:gd name="T16" fmla="*/ 0 w 24"/>
                  <a:gd name="T17" fmla="*/ 2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39">
                    <a:moveTo>
                      <a:pt x="9" y="139"/>
                    </a:moveTo>
                    <a:lnTo>
                      <a:pt x="9" y="19"/>
                    </a:lnTo>
                    <a:lnTo>
                      <a:pt x="16" y="19"/>
                    </a:lnTo>
                    <a:lnTo>
                      <a:pt x="16" y="139"/>
                    </a:lnTo>
                    <a:lnTo>
                      <a:pt x="9" y="139"/>
                    </a:lnTo>
                    <a:close/>
                    <a:moveTo>
                      <a:pt x="0" y="23"/>
                    </a:moveTo>
                    <a:lnTo>
                      <a:pt x="13" y="0"/>
                    </a:lnTo>
                    <a:lnTo>
                      <a:pt x="24" y="23"/>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Rectangle 90"/>
              <p:cNvSpPr>
                <a:spLocks noChangeArrowheads="1"/>
              </p:cNvSpPr>
              <p:nvPr/>
            </p:nvSpPr>
            <p:spPr bwMode="auto">
              <a:xfrm>
                <a:off x="4291" y="4043"/>
                <a:ext cx="7" cy="120"/>
              </a:xfrm>
              <a:prstGeom prst="rect">
                <a:avLst/>
              </a:prstGeom>
              <a:noFill/>
              <a:ln w="4"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 name="Freeform 91"/>
              <p:cNvSpPr>
                <a:spLocks/>
              </p:cNvSpPr>
              <p:nvPr/>
            </p:nvSpPr>
            <p:spPr bwMode="auto">
              <a:xfrm>
                <a:off x="4282" y="4024"/>
                <a:ext cx="24" cy="23"/>
              </a:xfrm>
              <a:custGeom>
                <a:avLst/>
                <a:gdLst>
                  <a:gd name="T0" fmla="*/ 0 w 24"/>
                  <a:gd name="T1" fmla="*/ 23 h 23"/>
                  <a:gd name="T2" fmla="*/ 13 w 24"/>
                  <a:gd name="T3" fmla="*/ 0 h 23"/>
                  <a:gd name="T4" fmla="*/ 24 w 24"/>
                  <a:gd name="T5" fmla="*/ 23 h 23"/>
                  <a:gd name="T6" fmla="*/ 0 w 24"/>
                  <a:gd name="T7" fmla="*/ 23 h 23"/>
                </a:gdLst>
                <a:ahLst/>
                <a:cxnLst>
                  <a:cxn ang="0">
                    <a:pos x="T0" y="T1"/>
                  </a:cxn>
                  <a:cxn ang="0">
                    <a:pos x="T2" y="T3"/>
                  </a:cxn>
                  <a:cxn ang="0">
                    <a:pos x="T4" y="T5"/>
                  </a:cxn>
                  <a:cxn ang="0">
                    <a:pos x="T6" y="T7"/>
                  </a:cxn>
                </a:cxnLst>
                <a:rect l="0" t="0" r="r" b="b"/>
                <a:pathLst>
                  <a:path w="24" h="23">
                    <a:moveTo>
                      <a:pt x="0" y="23"/>
                    </a:moveTo>
                    <a:lnTo>
                      <a:pt x="13" y="0"/>
                    </a:lnTo>
                    <a:lnTo>
                      <a:pt x="24" y="23"/>
                    </a:lnTo>
                    <a:lnTo>
                      <a:pt x="0" y="23"/>
                    </a:lnTo>
                  </a:path>
                </a:pathLst>
              </a:custGeom>
              <a:noFill/>
              <a:ln w="4"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25" name="Rectangle 93"/>
            <p:cNvSpPr>
              <a:spLocks noChangeArrowheads="1"/>
            </p:cNvSpPr>
            <p:nvPr/>
          </p:nvSpPr>
          <p:spPr bwMode="auto">
            <a:xfrm>
              <a:off x="4905" y="2754"/>
              <a:ext cx="17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700" b="1" i="0" u="none" strike="noStrike" cap="none" normalizeH="0" baseline="0" smtClean="0">
                  <a:ln>
                    <a:noFill/>
                  </a:ln>
                  <a:solidFill>
                    <a:srgbClr val="0000FF"/>
                  </a:solidFill>
                  <a:effectLst/>
                  <a:latin typeface="Arial" pitchFamily="34" charset="0"/>
                  <a:cs typeface="Arial" pitchFamily="34" charset="0"/>
                </a:rPr>
                <a:t>C</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Rectangle 94"/>
            <p:cNvSpPr>
              <a:spLocks noChangeArrowheads="1"/>
            </p:cNvSpPr>
            <p:nvPr/>
          </p:nvSpPr>
          <p:spPr bwMode="auto">
            <a:xfrm>
              <a:off x="5004" y="2836"/>
              <a:ext cx="12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sz="1100" b="1" dirty="0" smtClean="0">
                  <a:solidFill>
                    <a:srgbClr val="0000FF"/>
                  </a:solidFill>
                  <a:latin typeface="Arial" pitchFamily="34" charset="0"/>
                  <a:cs typeface="Arial" pitchFamily="34" charset="0"/>
                </a:rPr>
                <a:t>pic</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7" name="Freeform 95"/>
            <p:cNvSpPr>
              <a:spLocks noEditPoints="1"/>
            </p:cNvSpPr>
            <p:nvPr/>
          </p:nvSpPr>
          <p:spPr bwMode="auto">
            <a:xfrm>
              <a:off x="4499" y="2888"/>
              <a:ext cx="394" cy="171"/>
            </a:xfrm>
            <a:custGeom>
              <a:avLst/>
              <a:gdLst>
                <a:gd name="T0" fmla="*/ 394 w 394"/>
                <a:gd name="T1" fmla="*/ 11 h 171"/>
                <a:gd name="T2" fmla="*/ 29 w 394"/>
                <a:gd name="T3" fmla="*/ 163 h 171"/>
                <a:gd name="T4" fmla="*/ 24 w 394"/>
                <a:gd name="T5" fmla="*/ 152 h 171"/>
                <a:gd name="T6" fmla="*/ 389 w 394"/>
                <a:gd name="T7" fmla="*/ 0 h 171"/>
                <a:gd name="T8" fmla="*/ 394 w 394"/>
                <a:gd name="T9" fmla="*/ 11 h 171"/>
                <a:gd name="T10" fmla="*/ 38 w 394"/>
                <a:gd name="T11" fmla="*/ 171 h 171"/>
                <a:gd name="T12" fmla="*/ 0 w 394"/>
                <a:gd name="T13" fmla="*/ 168 h 171"/>
                <a:gd name="T14" fmla="*/ 25 w 394"/>
                <a:gd name="T15" fmla="*/ 139 h 171"/>
                <a:gd name="T16" fmla="*/ 38 w 394"/>
                <a:gd name="T17"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4" h="171">
                  <a:moveTo>
                    <a:pt x="394" y="11"/>
                  </a:moveTo>
                  <a:lnTo>
                    <a:pt x="29" y="163"/>
                  </a:lnTo>
                  <a:lnTo>
                    <a:pt x="24" y="152"/>
                  </a:lnTo>
                  <a:lnTo>
                    <a:pt x="389" y="0"/>
                  </a:lnTo>
                  <a:lnTo>
                    <a:pt x="394" y="11"/>
                  </a:lnTo>
                  <a:close/>
                  <a:moveTo>
                    <a:pt x="38" y="171"/>
                  </a:moveTo>
                  <a:lnTo>
                    <a:pt x="0" y="168"/>
                  </a:lnTo>
                  <a:lnTo>
                    <a:pt x="25" y="139"/>
                  </a:lnTo>
                  <a:lnTo>
                    <a:pt x="38" y="171"/>
                  </a:lnTo>
                  <a:close/>
                </a:path>
              </a:pathLst>
            </a:custGeom>
            <a:solidFill>
              <a:srgbClr val="0000FF"/>
            </a:solidFill>
            <a:ln w="4" cap="flat">
              <a:solidFill>
                <a:srgbClr val="0000FF"/>
              </a:solidFill>
              <a:prstDash val="solid"/>
              <a:bevel/>
              <a:headEnd/>
              <a:tailEnd/>
            </a:ln>
          </p:spPr>
          <p:txBody>
            <a:bodyPr vert="horz" wrap="square" lIns="91440" tIns="45720" rIns="91440" bIns="45720" numCol="1" anchor="t" anchorCtr="0" compatLnSpc="1">
              <a:prstTxWarp prst="textNoShape">
                <a:avLst/>
              </a:prstTxWarp>
            </a:bodyPr>
            <a:lstStyle/>
            <a:p>
              <a:endParaRPr lang="fr-FR"/>
            </a:p>
          </p:txBody>
        </p:sp>
        <p:sp>
          <p:nvSpPr>
            <p:cNvPr id="28" name="Freeform 96"/>
            <p:cNvSpPr>
              <a:spLocks noEditPoints="1"/>
            </p:cNvSpPr>
            <p:nvPr/>
          </p:nvSpPr>
          <p:spPr bwMode="auto">
            <a:xfrm>
              <a:off x="3892" y="2838"/>
              <a:ext cx="979" cy="211"/>
            </a:xfrm>
            <a:custGeom>
              <a:avLst/>
              <a:gdLst>
                <a:gd name="T0" fmla="*/ 979 w 979"/>
                <a:gd name="T1" fmla="*/ 11 h 211"/>
                <a:gd name="T2" fmla="*/ 30 w 979"/>
                <a:gd name="T3" fmla="*/ 201 h 211"/>
                <a:gd name="T4" fmla="*/ 28 w 979"/>
                <a:gd name="T5" fmla="*/ 190 h 211"/>
                <a:gd name="T6" fmla="*/ 977 w 979"/>
                <a:gd name="T7" fmla="*/ 0 h 211"/>
                <a:gd name="T8" fmla="*/ 979 w 979"/>
                <a:gd name="T9" fmla="*/ 11 h 211"/>
                <a:gd name="T10" fmla="*/ 38 w 979"/>
                <a:gd name="T11" fmla="*/ 211 h 211"/>
                <a:gd name="T12" fmla="*/ 0 w 979"/>
                <a:gd name="T13" fmla="*/ 201 h 211"/>
                <a:gd name="T14" fmla="*/ 31 w 979"/>
                <a:gd name="T15" fmla="*/ 178 h 211"/>
                <a:gd name="T16" fmla="*/ 38 w 979"/>
                <a:gd name="T17"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9" h="211">
                  <a:moveTo>
                    <a:pt x="979" y="11"/>
                  </a:moveTo>
                  <a:lnTo>
                    <a:pt x="30" y="201"/>
                  </a:lnTo>
                  <a:lnTo>
                    <a:pt x="28" y="190"/>
                  </a:lnTo>
                  <a:lnTo>
                    <a:pt x="977" y="0"/>
                  </a:lnTo>
                  <a:lnTo>
                    <a:pt x="979" y="11"/>
                  </a:lnTo>
                  <a:close/>
                  <a:moveTo>
                    <a:pt x="38" y="211"/>
                  </a:moveTo>
                  <a:lnTo>
                    <a:pt x="0" y="201"/>
                  </a:lnTo>
                  <a:lnTo>
                    <a:pt x="31" y="178"/>
                  </a:lnTo>
                  <a:lnTo>
                    <a:pt x="38" y="211"/>
                  </a:lnTo>
                  <a:close/>
                </a:path>
              </a:pathLst>
            </a:custGeom>
            <a:solidFill>
              <a:srgbClr val="0000FF"/>
            </a:solidFill>
            <a:ln w="4" cap="flat">
              <a:solidFill>
                <a:srgbClr val="0000FF"/>
              </a:solidFill>
              <a:prstDash val="solid"/>
              <a:bevel/>
              <a:headEnd/>
              <a:tailEnd/>
            </a:ln>
          </p:spPr>
          <p:txBody>
            <a:bodyPr vert="horz" wrap="square" lIns="91440" tIns="45720" rIns="91440" bIns="45720" numCol="1" anchor="t" anchorCtr="0" compatLnSpc="1">
              <a:prstTxWarp prst="textNoShape">
                <a:avLst/>
              </a:prstTxWarp>
            </a:bodyPr>
            <a:lstStyle/>
            <a:p>
              <a:endParaRPr lang="fr-FR"/>
            </a:p>
          </p:txBody>
        </p:sp>
        <p:grpSp>
          <p:nvGrpSpPr>
            <p:cNvPr id="29" name="Group 100"/>
            <p:cNvGrpSpPr>
              <a:grpSpLocks/>
            </p:cNvGrpSpPr>
            <p:nvPr/>
          </p:nvGrpSpPr>
          <p:grpSpPr bwMode="auto">
            <a:xfrm>
              <a:off x="3641" y="4008"/>
              <a:ext cx="1606" cy="23"/>
              <a:chOff x="3641" y="4008"/>
              <a:chExt cx="1606" cy="23"/>
            </a:xfrm>
          </p:grpSpPr>
          <p:sp>
            <p:nvSpPr>
              <p:cNvPr id="30" name="Freeform 97"/>
              <p:cNvSpPr>
                <a:spLocks noEditPoints="1"/>
              </p:cNvSpPr>
              <p:nvPr/>
            </p:nvSpPr>
            <p:spPr bwMode="auto">
              <a:xfrm>
                <a:off x="3641" y="4008"/>
                <a:ext cx="1606" cy="23"/>
              </a:xfrm>
              <a:custGeom>
                <a:avLst/>
                <a:gdLst>
                  <a:gd name="T0" fmla="*/ 0 w 1606"/>
                  <a:gd name="T1" fmla="*/ 8 h 23"/>
                  <a:gd name="T2" fmla="*/ 1587 w 1606"/>
                  <a:gd name="T3" fmla="*/ 8 h 23"/>
                  <a:gd name="T4" fmla="*/ 1587 w 1606"/>
                  <a:gd name="T5" fmla="*/ 16 h 23"/>
                  <a:gd name="T6" fmla="*/ 0 w 1606"/>
                  <a:gd name="T7" fmla="*/ 16 h 23"/>
                  <a:gd name="T8" fmla="*/ 0 w 1606"/>
                  <a:gd name="T9" fmla="*/ 8 h 23"/>
                  <a:gd name="T10" fmla="*/ 1583 w 1606"/>
                  <a:gd name="T11" fmla="*/ 0 h 23"/>
                  <a:gd name="T12" fmla="*/ 1606 w 1606"/>
                  <a:gd name="T13" fmla="*/ 12 h 23"/>
                  <a:gd name="T14" fmla="*/ 1583 w 1606"/>
                  <a:gd name="T15" fmla="*/ 23 h 23"/>
                  <a:gd name="T16" fmla="*/ 1583 w 160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6" h="23">
                    <a:moveTo>
                      <a:pt x="0" y="8"/>
                    </a:moveTo>
                    <a:lnTo>
                      <a:pt x="1587" y="8"/>
                    </a:lnTo>
                    <a:lnTo>
                      <a:pt x="1587" y="16"/>
                    </a:lnTo>
                    <a:lnTo>
                      <a:pt x="0" y="16"/>
                    </a:lnTo>
                    <a:lnTo>
                      <a:pt x="0" y="8"/>
                    </a:lnTo>
                    <a:close/>
                    <a:moveTo>
                      <a:pt x="1583" y="0"/>
                    </a:moveTo>
                    <a:lnTo>
                      <a:pt x="1606" y="12"/>
                    </a:lnTo>
                    <a:lnTo>
                      <a:pt x="1583" y="23"/>
                    </a:lnTo>
                    <a:lnTo>
                      <a:pt x="158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Rectangle 98"/>
              <p:cNvSpPr>
                <a:spLocks noChangeArrowheads="1"/>
              </p:cNvSpPr>
              <p:nvPr/>
            </p:nvSpPr>
            <p:spPr bwMode="auto">
              <a:xfrm>
                <a:off x="3641" y="4016"/>
                <a:ext cx="1587" cy="8"/>
              </a:xfrm>
              <a:prstGeom prst="rect">
                <a:avLst/>
              </a:prstGeom>
              <a:noFill/>
              <a:ln w="4"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 name="Freeform 99"/>
              <p:cNvSpPr>
                <a:spLocks/>
              </p:cNvSpPr>
              <p:nvPr/>
            </p:nvSpPr>
            <p:spPr bwMode="auto">
              <a:xfrm>
                <a:off x="5224" y="4008"/>
                <a:ext cx="23" cy="23"/>
              </a:xfrm>
              <a:custGeom>
                <a:avLst/>
                <a:gdLst>
                  <a:gd name="T0" fmla="*/ 0 w 23"/>
                  <a:gd name="T1" fmla="*/ 0 h 23"/>
                  <a:gd name="T2" fmla="*/ 23 w 23"/>
                  <a:gd name="T3" fmla="*/ 12 h 23"/>
                  <a:gd name="T4" fmla="*/ 0 w 23"/>
                  <a:gd name="T5" fmla="*/ 23 h 23"/>
                  <a:gd name="T6" fmla="*/ 0 w 23"/>
                  <a:gd name="T7" fmla="*/ 0 h 23"/>
                </a:gdLst>
                <a:ahLst/>
                <a:cxnLst>
                  <a:cxn ang="0">
                    <a:pos x="T0" y="T1"/>
                  </a:cxn>
                  <a:cxn ang="0">
                    <a:pos x="T2" y="T3"/>
                  </a:cxn>
                  <a:cxn ang="0">
                    <a:pos x="T4" y="T5"/>
                  </a:cxn>
                  <a:cxn ang="0">
                    <a:pos x="T6" y="T7"/>
                  </a:cxn>
                </a:cxnLst>
                <a:rect l="0" t="0" r="r" b="b"/>
                <a:pathLst>
                  <a:path w="23" h="23">
                    <a:moveTo>
                      <a:pt x="0" y="0"/>
                    </a:moveTo>
                    <a:lnTo>
                      <a:pt x="23" y="12"/>
                    </a:lnTo>
                    <a:lnTo>
                      <a:pt x="0" y="23"/>
                    </a:lnTo>
                    <a:lnTo>
                      <a:pt x="0" y="0"/>
                    </a:lnTo>
                  </a:path>
                </a:pathLst>
              </a:custGeom>
              <a:noFill/>
              <a:ln w="4"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spTree>
    <p:extLst>
      <p:ext uri="{BB962C8B-B14F-4D97-AF65-F5344CB8AC3E}">
        <p14:creationId xmlns:p14="http://schemas.microsoft.com/office/powerpoint/2010/main" val="39753932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Pharmacodynamie </a:t>
            </a:r>
            <a:endParaRPr lang="fr-FR" dirty="0"/>
          </a:p>
        </p:txBody>
      </p:sp>
      <p:pic>
        <p:nvPicPr>
          <p:cNvPr id="1026" name="Image 1" descr="image001"/>
          <p:cNvPicPr>
            <a:picLocks noChangeAspect="1" noChangeArrowheads="1"/>
          </p:cNvPicPr>
          <p:nvPr/>
        </p:nvPicPr>
        <p:blipFill rotWithShape="1">
          <a:blip r:embed="rId2">
            <a:extLst>
              <a:ext uri="{28A0092B-C50C-407E-A947-70E740481C1C}">
                <a14:useLocalDpi xmlns:a14="http://schemas.microsoft.com/office/drawing/2010/main" val="0"/>
              </a:ext>
            </a:extLst>
          </a:blip>
          <a:srcRect l="1328" t="7201" r="79576" b="16001"/>
          <a:stretch/>
        </p:blipFill>
        <p:spPr bwMode="auto">
          <a:xfrm>
            <a:off x="203067" y="2132856"/>
            <a:ext cx="4124706" cy="338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1" descr="image001"/>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0221" t="11088" r="30947" b="7472"/>
          <a:stretch/>
        </p:blipFill>
        <p:spPr bwMode="auto">
          <a:xfrm>
            <a:off x="4840690" y="2132856"/>
            <a:ext cx="3836016" cy="338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6686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Classes et familles d’antibiotiques</a:t>
            </a:r>
            <a:endParaRPr lang="fr-FR" dirty="0"/>
          </a:p>
        </p:txBody>
      </p:sp>
      <p:sp>
        <p:nvSpPr>
          <p:cNvPr id="3" name="Espace réservé du contenu 2"/>
          <p:cNvSpPr>
            <a:spLocks noGrp="1"/>
          </p:cNvSpPr>
          <p:nvPr>
            <p:ph idx="1"/>
          </p:nvPr>
        </p:nvSpPr>
        <p:spPr>
          <a:xfrm>
            <a:off x="179512" y="1115741"/>
            <a:ext cx="8784976" cy="5544616"/>
          </a:xfrm>
        </p:spPr>
        <p:txBody>
          <a:bodyPr>
            <a:normAutofit/>
          </a:bodyPr>
          <a:lstStyle/>
          <a:p>
            <a:r>
              <a:rPr lang="fr-FR" dirty="0" smtClean="0"/>
              <a:t>Par mécanisme d’action</a:t>
            </a:r>
          </a:p>
          <a:p>
            <a:pPr lvl="1"/>
            <a:r>
              <a:rPr lang="fr-FR" dirty="0" smtClean="0"/>
              <a:t>Inhibition synthèse paroi</a:t>
            </a:r>
          </a:p>
          <a:p>
            <a:pPr lvl="1"/>
            <a:r>
              <a:rPr lang="fr-FR" dirty="0" err="1" smtClean="0"/>
              <a:t>Antimétabolites</a:t>
            </a:r>
            <a:endParaRPr lang="fr-FR" dirty="0" smtClean="0"/>
          </a:p>
          <a:p>
            <a:pPr lvl="1"/>
            <a:r>
              <a:rPr lang="fr-FR" dirty="0" smtClean="0"/>
              <a:t>Inhibition synthèse protéines</a:t>
            </a:r>
          </a:p>
          <a:p>
            <a:pPr lvl="1"/>
            <a:r>
              <a:rPr lang="fr-FR" dirty="0" smtClean="0"/>
              <a:t>Inhibition fonctionnement acides nucléiques</a:t>
            </a:r>
          </a:p>
          <a:p>
            <a:pPr lvl="1"/>
            <a:r>
              <a:rPr lang="fr-FR" dirty="0" smtClean="0"/>
              <a:t>Action sur membrane plasmique</a:t>
            </a:r>
          </a:p>
          <a:p>
            <a:r>
              <a:rPr lang="fr-FR" dirty="0" smtClean="0"/>
              <a:t>Par structure chimique</a:t>
            </a:r>
          </a:p>
          <a:p>
            <a:pPr lvl="1"/>
            <a:r>
              <a:rPr lang="fr-FR" dirty="0" smtClean="0"/>
              <a:t>Recoupe le mécanisme d’action</a:t>
            </a:r>
          </a:p>
          <a:p>
            <a:r>
              <a:rPr lang="fr-FR" dirty="0" smtClean="0"/>
              <a:t>Le cours n’est pas exhaustif…</a:t>
            </a:r>
            <a:endParaRPr lang="fr-FR" dirty="0"/>
          </a:p>
          <a:p>
            <a:pPr marL="457200" lvl="1" indent="0">
              <a:buNone/>
            </a:pPr>
            <a:endParaRPr lang="fr-FR" dirty="0"/>
          </a:p>
        </p:txBody>
      </p:sp>
    </p:spTree>
    <p:extLst>
      <p:ext uri="{BB962C8B-B14F-4D97-AF65-F5344CB8AC3E}">
        <p14:creationId xmlns:p14="http://schemas.microsoft.com/office/powerpoint/2010/main" val="2889148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fr-FR" altLang="fr-FR" dirty="0" smtClean="0"/>
              <a:t>Objectifs	</a:t>
            </a:r>
          </a:p>
        </p:txBody>
      </p:sp>
      <p:sp>
        <p:nvSpPr>
          <p:cNvPr id="6147" name="Rectangle 3"/>
          <p:cNvSpPr>
            <a:spLocks noGrp="1" noChangeArrowheads="1"/>
          </p:cNvSpPr>
          <p:nvPr>
            <p:ph type="body" idx="1"/>
          </p:nvPr>
        </p:nvSpPr>
        <p:spPr>
          <a:xfrm>
            <a:off x="179512" y="1556792"/>
            <a:ext cx="8833859" cy="3960440"/>
          </a:xfrm>
        </p:spPr>
        <p:txBody>
          <a:bodyPr>
            <a:normAutofit/>
          </a:bodyPr>
          <a:lstStyle/>
          <a:p>
            <a:pPr>
              <a:lnSpc>
                <a:spcPct val="90000"/>
              </a:lnSpc>
            </a:pPr>
            <a:r>
              <a:rPr lang="fr-FR" dirty="0" smtClean="0"/>
              <a:t>Item177 </a:t>
            </a:r>
            <a:r>
              <a:rPr lang="fr-FR" dirty="0"/>
              <a:t>: Prescription et surveillance des anti-infectieux chez l’adulte et l’enfant </a:t>
            </a:r>
            <a:endParaRPr lang="fr-FR" dirty="0" smtClean="0"/>
          </a:p>
          <a:p>
            <a:pPr>
              <a:lnSpc>
                <a:spcPct val="90000"/>
              </a:lnSpc>
            </a:pPr>
            <a:r>
              <a:rPr lang="fr-FR" dirty="0"/>
              <a:t>Item 326 : Prescription et surveillance des classes de médicaments les plus courantes chez l’adulte et chez </a:t>
            </a:r>
            <a:r>
              <a:rPr lang="fr-FR" dirty="0" smtClean="0"/>
              <a:t>l’enfant</a:t>
            </a:r>
            <a:r>
              <a:rPr lang="fr-FR" dirty="0"/>
              <a:t/>
            </a:r>
            <a:br>
              <a:rPr lang="fr-FR" dirty="0"/>
            </a:br>
            <a:endParaRPr lang="fr-FR" altLang="fr-FR" dirty="0" smtClean="0"/>
          </a:p>
          <a:p>
            <a:pPr eaLnBrk="1" hangingPunct="1">
              <a:lnSpc>
                <a:spcPct val="90000"/>
              </a:lnSpc>
              <a:buFont typeface="Wingdings" panose="05000000000000000000" pitchFamily="2" charset="2"/>
              <a:buNone/>
            </a:pPr>
            <a:endParaRPr lang="fr-FR" altLang="fr-FR" dirty="0" smtClean="0"/>
          </a:p>
        </p:txBody>
      </p:sp>
    </p:spTree>
    <p:extLst>
      <p:ext uri="{BB962C8B-B14F-4D97-AF65-F5344CB8AC3E}">
        <p14:creationId xmlns:p14="http://schemas.microsoft.com/office/powerpoint/2010/main" val="30737652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fr-FR" altLang="fr-FR" smtClean="0"/>
              <a:t>Plan	</a:t>
            </a:r>
          </a:p>
        </p:txBody>
      </p:sp>
      <p:sp>
        <p:nvSpPr>
          <p:cNvPr id="6147" name="Rectangle 3"/>
          <p:cNvSpPr>
            <a:spLocks noGrp="1" noChangeArrowheads="1"/>
          </p:cNvSpPr>
          <p:nvPr>
            <p:ph type="body" idx="1"/>
          </p:nvPr>
        </p:nvSpPr>
        <p:spPr>
          <a:xfrm>
            <a:off x="971600" y="1340768"/>
            <a:ext cx="7344816" cy="5112568"/>
          </a:xfrm>
        </p:spPr>
        <p:txBody>
          <a:bodyPr>
            <a:normAutofit lnSpcReduction="10000"/>
          </a:bodyPr>
          <a:lstStyle/>
          <a:p>
            <a:pPr marL="914400" lvl="1" indent="-457200">
              <a:lnSpc>
                <a:spcPct val="150000"/>
              </a:lnSpc>
              <a:buFont typeface="+mj-lt"/>
              <a:buAutoNum type="arabicPeriod"/>
            </a:pPr>
            <a:r>
              <a:rPr lang="fr-FR" altLang="fr-FR" dirty="0">
                <a:solidFill>
                  <a:schemeClr val="bg1">
                    <a:lumMod val="85000"/>
                  </a:schemeClr>
                </a:solidFill>
              </a:rPr>
              <a:t>Conception de </a:t>
            </a:r>
            <a:r>
              <a:rPr lang="fr-FR" altLang="fr-FR" dirty="0" smtClean="0">
                <a:solidFill>
                  <a:schemeClr val="bg1">
                    <a:lumMod val="85000"/>
                  </a:schemeClr>
                </a:solidFill>
              </a:rPr>
              <a:t>base: </a:t>
            </a:r>
            <a:r>
              <a:rPr lang="fr-FR" altLang="fr-FR" dirty="0" err="1" smtClean="0">
                <a:solidFill>
                  <a:schemeClr val="bg1">
                    <a:lumMod val="85000"/>
                  </a:schemeClr>
                </a:solidFill>
              </a:rPr>
              <a:t>cocci</a:t>
            </a:r>
            <a:r>
              <a:rPr lang="fr-FR" altLang="fr-FR" dirty="0" smtClean="0">
                <a:solidFill>
                  <a:schemeClr val="bg1">
                    <a:lumMod val="85000"/>
                  </a:schemeClr>
                </a:solidFill>
              </a:rPr>
              <a:t>, bacille, Gr+, Gr -</a:t>
            </a:r>
            <a:endParaRPr lang="fr-FR" altLang="fr-FR" dirty="0">
              <a:solidFill>
                <a:schemeClr val="bg1">
                  <a:lumMod val="85000"/>
                </a:schemeClr>
              </a:solidFill>
            </a:endParaRPr>
          </a:p>
          <a:p>
            <a:pPr marL="914400" lvl="1" indent="-457200">
              <a:lnSpc>
                <a:spcPct val="150000"/>
              </a:lnSpc>
              <a:buFont typeface="+mj-lt"/>
              <a:buAutoNum type="arabicPeriod"/>
            </a:pPr>
            <a:r>
              <a:rPr lang="fr-FR" altLang="fr-FR" b="1" dirty="0" smtClean="0"/>
              <a:t>4 </a:t>
            </a:r>
            <a:r>
              <a:rPr lang="fr-FR" altLang="fr-FR" b="1" dirty="0"/>
              <a:t>Classes Médicamenteuses </a:t>
            </a:r>
            <a:r>
              <a:rPr lang="fr-FR" b="1" dirty="0"/>
              <a:t>les plus </a:t>
            </a:r>
            <a:r>
              <a:rPr lang="fr-FR" b="1" dirty="0" smtClean="0"/>
              <a:t>courantes</a:t>
            </a:r>
          </a:p>
          <a:p>
            <a:pPr lvl="2">
              <a:lnSpc>
                <a:spcPct val="150000"/>
              </a:lnSpc>
            </a:pPr>
            <a:r>
              <a:rPr lang="fr-FR" altLang="fr-FR" dirty="0" smtClean="0">
                <a:solidFill>
                  <a:schemeClr val="bg1">
                    <a:lumMod val="85000"/>
                  </a:schemeClr>
                </a:solidFill>
              </a:rPr>
              <a:t>Beta </a:t>
            </a:r>
            <a:r>
              <a:rPr lang="fr-FR" altLang="fr-FR" dirty="0" err="1" smtClean="0">
                <a:solidFill>
                  <a:schemeClr val="bg1">
                    <a:lumMod val="85000"/>
                  </a:schemeClr>
                </a:solidFill>
              </a:rPr>
              <a:t>lactamines</a:t>
            </a:r>
            <a:r>
              <a:rPr lang="fr-FR" altLang="fr-FR" dirty="0" smtClean="0">
                <a:solidFill>
                  <a:schemeClr val="bg1">
                    <a:lumMod val="85000"/>
                  </a:schemeClr>
                </a:solidFill>
              </a:rPr>
              <a:t> : Pénicillines M et A; C3G</a:t>
            </a:r>
          </a:p>
          <a:p>
            <a:pPr lvl="2">
              <a:lnSpc>
                <a:spcPct val="150000"/>
              </a:lnSpc>
            </a:pPr>
            <a:r>
              <a:rPr lang="fr-FR" altLang="fr-FR" dirty="0" smtClean="0">
                <a:solidFill>
                  <a:schemeClr val="bg1">
                    <a:lumMod val="85000"/>
                  </a:schemeClr>
                </a:solidFill>
              </a:rPr>
              <a:t>Aminosides : </a:t>
            </a:r>
            <a:r>
              <a:rPr lang="fr-FR" altLang="fr-FR" dirty="0" err="1" smtClean="0">
                <a:solidFill>
                  <a:schemeClr val="bg1">
                    <a:lumMod val="85000"/>
                  </a:schemeClr>
                </a:solidFill>
              </a:rPr>
              <a:t>amikacine</a:t>
            </a:r>
            <a:r>
              <a:rPr lang="fr-FR" altLang="fr-FR" dirty="0" smtClean="0">
                <a:solidFill>
                  <a:schemeClr val="bg1">
                    <a:lumMod val="85000"/>
                  </a:schemeClr>
                </a:solidFill>
              </a:rPr>
              <a:t>, gentamicine</a:t>
            </a:r>
          </a:p>
          <a:p>
            <a:pPr lvl="2">
              <a:lnSpc>
                <a:spcPct val="150000"/>
              </a:lnSpc>
            </a:pPr>
            <a:r>
              <a:rPr lang="fr-FR" altLang="fr-FR" dirty="0" err="1" smtClean="0">
                <a:solidFill>
                  <a:schemeClr val="bg1">
                    <a:lumMod val="85000"/>
                  </a:schemeClr>
                </a:solidFill>
              </a:rPr>
              <a:t>Glycopeptides</a:t>
            </a:r>
            <a:r>
              <a:rPr lang="fr-FR" altLang="fr-FR" dirty="0" smtClean="0">
                <a:solidFill>
                  <a:schemeClr val="bg1">
                    <a:lumMod val="85000"/>
                  </a:schemeClr>
                </a:solidFill>
              </a:rPr>
              <a:t> : Vancomycine</a:t>
            </a:r>
          </a:p>
          <a:p>
            <a:pPr lvl="2">
              <a:lnSpc>
                <a:spcPct val="150000"/>
              </a:lnSpc>
            </a:pPr>
            <a:r>
              <a:rPr lang="fr-FR" altLang="fr-FR" dirty="0" smtClean="0">
                <a:solidFill>
                  <a:schemeClr val="bg1">
                    <a:lumMod val="85000"/>
                  </a:schemeClr>
                </a:solidFill>
              </a:rPr>
              <a:t>Macrolides : </a:t>
            </a:r>
            <a:r>
              <a:rPr lang="fr-FR" altLang="fr-FR" dirty="0" err="1" smtClean="0">
                <a:solidFill>
                  <a:schemeClr val="bg1">
                    <a:lumMod val="85000"/>
                  </a:schemeClr>
                </a:solidFill>
              </a:rPr>
              <a:t>erythromycine</a:t>
            </a:r>
            <a:r>
              <a:rPr lang="fr-FR" altLang="fr-FR" dirty="0">
                <a:solidFill>
                  <a:schemeClr val="bg1">
                    <a:lumMod val="85000"/>
                  </a:schemeClr>
                </a:solidFill>
              </a:rPr>
              <a:t> </a:t>
            </a:r>
            <a:r>
              <a:rPr lang="fr-FR" altLang="fr-FR" dirty="0" smtClean="0">
                <a:solidFill>
                  <a:schemeClr val="bg1">
                    <a:lumMod val="85000"/>
                  </a:schemeClr>
                </a:solidFill>
              </a:rPr>
              <a:t> </a:t>
            </a:r>
            <a:endParaRPr lang="fr-FR" altLang="fr-FR" dirty="0">
              <a:solidFill>
                <a:schemeClr val="bg1">
                  <a:lumMod val="85000"/>
                </a:schemeClr>
              </a:solidFill>
            </a:endParaRPr>
          </a:p>
          <a:p>
            <a:pPr marL="914400" lvl="1" indent="-457200">
              <a:lnSpc>
                <a:spcPct val="150000"/>
              </a:lnSpc>
              <a:buFont typeface="+mj-lt"/>
              <a:buAutoNum type="arabicPeriod"/>
            </a:pPr>
            <a:r>
              <a:rPr lang="fr-FR" altLang="fr-FR" dirty="0">
                <a:solidFill>
                  <a:schemeClr val="bg1">
                    <a:lumMod val="85000"/>
                  </a:schemeClr>
                </a:solidFill>
              </a:rPr>
              <a:t>Objectifs thérapeutiques</a:t>
            </a:r>
          </a:p>
          <a:p>
            <a:pPr marL="914400" lvl="1" indent="-457200">
              <a:lnSpc>
                <a:spcPct val="150000"/>
              </a:lnSpc>
              <a:buFont typeface="+mj-lt"/>
              <a:buAutoNum type="arabicPeriod"/>
            </a:pPr>
            <a:r>
              <a:rPr lang="fr-FR" altLang="fr-FR" dirty="0">
                <a:solidFill>
                  <a:schemeClr val="bg1">
                    <a:lumMod val="85000"/>
                  </a:schemeClr>
                </a:solidFill>
              </a:rPr>
              <a:t>Choix de la classe thérapeutique</a:t>
            </a:r>
          </a:p>
          <a:p>
            <a:pPr marL="914400" lvl="1" indent="-457200">
              <a:lnSpc>
                <a:spcPct val="150000"/>
              </a:lnSpc>
              <a:buFont typeface="+mj-lt"/>
              <a:buAutoNum type="arabicPeriod"/>
            </a:pPr>
            <a:r>
              <a:rPr lang="fr-FR" altLang="fr-FR" dirty="0">
                <a:solidFill>
                  <a:schemeClr val="bg1">
                    <a:lumMod val="85000"/>
                  </a:schemeClr>
                </a:solidFill>
              </a:rPr>
              <a:t>Résistance - Bon usage </a:t>
            </a:r>
            <a:r>
              <a:rPr lang="fr-FR" altLang="fr-FR" dirty="0" smtClean="0">
                <a:solidFill>
                  <a:schemeClr val="bg1">
                    <a:lumMod val="85000"/>
                  </a:schemeClr>
                </a:solidFill>
              </a:rPr>
              <a:t>ATB</a:t>
            </a:r>
            <a:endParaRPr lang="fr-FR" altLang="fr-FR" dirty="0" smtClean="0"/>
          </a:p>
        </p:txBody>
      </p:sp>
    </p:spTree>
    <p:extLst>
      <p:ext uri="{BB962C8B-B14F-4D97-AF65-F5344CB8AC3E}">
        <p14:creationId xmlns:p14="http://schemas.microsoft.com/office/powerpoint/2010/main" val="11612077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Beta-</a:t>
            </a:r>
            <a:r>
              <a:rPr lang="fr-FR" dirty="0" err="1" smtClean="0"/>
              <a:t>lactamines</a:t>
            </a:r>
            <a:endParaRPr lang="fr-FR" dirty="0"/>
          </a:p>
        </p:txBody>
      </p:sp>
      <p:sp>
        <p:nvSpPr>
          <p:cNvPr id="8" name="Espace réservé du contenu 2"/>
          <p:cNvSpPr>
            <a:spLocks noGrp="1"/>
          </p:cNvSpPr>
          <p:nvPr>
            <p:ph idx="1"/>
          </p:nvPr>
        </p:nvSpPr>
        <p:spPr>
          <a:xfrm>
            <a:off x="179512" y="1124744"/>
            <a:ext cx="8784976" cy="5544616"/>
          </a:xfrm>
        </p:spPr>
        <p:txBody>
          <a:bodyPr/>
          <a:lstStyle/>
          <a:p>
            <a:r>
              <a:rPr lang="fr-FR" dirty="0" smtClean="0"/>
              <a:t>Sous-familles</a:t>
            </a:r>
          </a:p>
          <a:p>
            <a:pPr lvl="1"/>
            <a:r>
              <a:rPr lang="fr-FR" dirty="0" smtClean="0"/>
              <a:t>Pénicillines</a:t>
            </a:r>
          </a:p>
          <a:p>
            <a:pPr lvl="1"/>
            <a:r>
              <a:rPr lang="fr-FR" dirty="0" smtClean="0"/>
              <a:t>Céphalosporines</a:t>
            </a:r>
          </a:p>
          <a:p>
            <a:pPr lvl="1"/>
            <a:r>
              <a:rPr lang="fr-FR" dirty="0" smtClean="0">
                <a:solidFill>
                  <a:schemeClr val="bg1">
                    <a:lumMod val="50000"/>
                  </a:schemeClr>
                </a:solidFill>
              </a:rPr>
              <a:t>(</a:t>
            </a:r>
            <a:r>
              <a:rPr lang="fr-FR" dirty="0" err="1" smtClean="0">
                <a:solidFill>
                  <a:schemeClr val="bg1">
                    <a:lumMod val="50000"/>
                  </a:schemeClr>
                </a:solidFill>
              </a:rPr>
              <a:t>Monobactames</a:t>
            </a:r>
            <a:r>
              <a:rPr lang="fr-FR" dirty="0" smtClean="0">
                <a:solidFill>
                  <a:schemeClr val="bg1">
                    <a:lumMod val="50000"/>
                  </a:schemeClr>
                </a:solidFill>
              </a:rPr>
              <a:t>, </a:t>
            </a:r>
            <a:r>
              <a:rPr lang="fr-FR" dirty="0" err="1" smtClean="0">
                <a:solidFill>
                  <a:schemeClr val="bg1">
                    <a:lumMod val="50000"/>
                  </a:schemeClr>
                </a:solidFill>
              </a:rPr>
              <a:t>méropénèmes</a:t>
            </a:r>
            <a:r>
              <a:rPr lang="fr-FR" dirty="0" smtClean="0">
                <a:solidFill>
                  <a:schemeClr val="bg1">
                    <a:lumMod val="50000"/>
                  </a:schemeClr>
                </a:solidFill>
              </a:rPr>
              <a:t>)</a:t>
            </a:r>
          </a:p>
          <a:p>
            <a:r>
              <a:rPr lang="fr-FR" dirty="0" smtClean="0"/>
              <a:t>Mécanisme d’action</a:t>
            </a:r>
          </a:p>
          <a:p>
            <a:pPr lvl="1"/>
            <a:r>
              <a:rPr lang="fr-FR" dirty="0" smtClean="0"/>
              <a:t>Inhibition de </a:t>
            </a:r>
            <a:r>
              <a:rPr lang="fr-FR" dirty="0" err="1" smtClean="0"/>
              <a:t>transpeptidase</a:t>
            </a:r>
            <a:r>
              <a:rPr lang="fr-FR" dirty="0" smtClean="0"/>
              <a:t>, impliquée dans la formation du pont peptidique  du </a:t>
            </a:r>
            <a:r>
              <a:rPr lang="fr-FR" dirty="0" err="1" smtClean="0"/>
              <a:t>peptidoglycanne</a:t>
            </a:r>
            <a:r>
              <a:rPr lang="fr-FR" dirty="0" smtClean="0"/>
              <a:t> </a:t>
            </a:r>
          </a:p>
          <a:p>
            <a:pPr lvl="1"/>
            <a:r>
              <a:rPr lang="fr-FR" dirty="0" smtClean="0"/>
              <a:t>Inhibition synthèse paroi bactérienne</a:t>
            </a:r>
          </a:p>
          <a:p>
            <a:r>
              <a:rPr lang="fr-FR" dirty="0" smtClean="0"/>
              <a:t>Pharmacodynamie</a:t>
            </a:r>
          </a:p>
          <a:p>
            <a:pPr lvl="1"/>
            <a:r>
              <a:rPr lang="fr-FR" dirty="0" smtClean="0"/>
              <a:t>Bactéricides</a:t>
            </a:r>
          </a:p>
          <a:p>
            <a:pPr lvl="1"/>
            <a:r>
              <a:rPr lang="fr-FR" dirty="0" smtClean="0"/>
              <a:t>Temps-dépendants</a:t>
            </a:r>
          </a:p>
        </p:txBody>
      </p:sp>
    </p:spTree>
    <p:extLst>
      <p:ext uri="{BB962C8B-B14F-4D97-AF65-F5344CB8AC3E}">
        <p14:creationId xmlns:p14="http://schemas.microsoft.com/office/powerpoint/2010/main" val="1248420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Beta-</a:t>
            </a:r>
            <a:r>
              <a:rPr lang="fr-FR" dirty="0" err="1" smtClean="0"/>
              <a:t>lactamines</a:t>
            </a:r>
            <a:endParaRPr lang="fr-FR" dirty="0"/>
          </a:p>
        </p:txBody>
      </p:sp>
      <p:sp>
        <p:nvSpPr>
          <p:cNvPr id="3" name="Espace réservé du contenu 2"/>
          <p:cNvSpPr>
            <a:spLocks noGrp="1"/>
          </p:cNvSpPr>
          <p:nvPr>
            <p:ph idx="1"/>
          </p:nvPr>
        </p:nvSpPr>
        <p:spPr/>
        <p:txBody>
          <a:bodyPr/>
          <a:lstStyle/>
          <a:p>
            <a:r>
              <a:rPr lang="fr-FR" dirty="0" smtClean="0"/>
              <a:t>Pharmacocinétique</a:t>
            </a:r>
          </a:p>
          <a:p>
            <a:pPr lvl="1"/>
            <a:r>
              <a:rPr lang="fr-FR" dirty="0" smtClean="0"/>
              <a:t>T½ courte, élimination rénale sous forme active</a:t>
            </a:r>
          </a:p>
          <a:p>
            <a:pPr lvl="1"/>
            <a:r>
              <a:rPr lang="fr-FR" dirty="0" smtClean="0"/>
              <a:t>Certaines molécules sont détruites en milieu acide –&gt; administration parentérale (IV, IM)</a:t>
            </a:r>
          </a:p>
          <a:p>
            <a:pPr lvl="1"/>
            <a:r>
              <a:rPr lang="fr-FR" dirty="0" smtClean="0"/>
              <a:t>Certaines passent dans le LCR </a:t>
            </a:r>
            <a:r>
              <a:rPr lang="fr-FR" dirty="0"/>
              <a:t> </a:t>
            </a:r>
            <a:r>
              <a:rPr lang="fr-FR" dirty="0" smtClean="0"/>
              <a:t>–&gt; traitement méningites</a:t>
            </a:r>
          </a:p>
          <a:p>
            <a:r>
              <a:rPr lang="fr-FR" dirty="0" smtClean="0"/>
              <a:t>Effets indésirables communs</a:t>
            </a:r>
          </a:p>
          <a:p>
            <a:pPr lvl="1"/>
            <a:r>
              <a:rPr lang="fr-FR" dirty="0" smtClean="0"/>
              <a:t>Hypersensibilité immédiate parfois mortelle</a:t>
            </a:r>
          </a:p>
          <a:p>
            <a:pPr lvl="2"/>
            <a:r>
              <a:rPr lang="fr-FR" dirty="0" smtClean="0"/>
              <a:t>Grand choc </a:t>
            </a:r>
            <a:r>
              <a:rPr lang="fr-FR" dirty="0" err="1" smtClean="0"/>
              <a:t>anaphyllactique</a:t>
            </a:r>
            <a:endParaRPr lang="fr-FR" dirty="0" smtClean="0"/>
          </a:p>
          <a:p>
            <a:pPr lvl="2"/>
            <a:r>
              <a:rPr lang="fr-FR" dirty="0" smtClean="0"/>
              <a:t>Œdème glottes, œdème de </a:t>
            </a:r>
            <a:r>
              <a:rPr lang="fr-FR" dirty="0" err="1" smtClean="0"/>
              <a:t>quincke</a:t>
            </a:r>
            <a:endParaRPr lang="fr-FR" dirty="0" smtClean="0"/>
          </a:p>
          <a:p>
            <a:pPr lvl="2"/>
            <a:r>
              <a:rPr lang="fr-FR" dirty="0" smtClean="0"/>
              <a:t>Croisée pénicillines – céphalosporines </a:t>
            </a:r>
          </a:p>
          <a:p>
            <a:pPr lvl="2"/>
            <a:r>
              <a:rPr lang="fr-FR" b="1" dirty="0" smtClean="0"/>
              <a:t>Apparition allergie aux beta-</a:t>
            </a:r>
            <a:r>
              <a:rPr lang="fr-FR" b="1" dirty="0" err="1" smtClean="0"/>
              <a:t>lactamines</a:t>
            </a:r>
            <a:r>
              <a:rPr lang="fr-FR" b="1" dirty="0" smtClean="0"/>
              <a:t> contre-indique formellement tout nouveau traitement par beta-</a:t>
            </a:r>
            <a:r>
              <a:rPr lang="fr-FR" b="1" dirty="0" err="1" smtClean="0"/>
              <a:t>lactamines</a:t>
            </a:r>
            <a:endParaRPr lang="fr-FR" b="1" dirty="0" smtClean="0"/>
          </a:p>
        </p:txBody>
      </p:sp>
    </p:spTree>
    <p:extLst>
      <p:ext uri="{BB962C8B-B14F-4D97-AF65-F5344CB8AC3E}">
        <p14:creationId xmlns:p14="http://schemas.microsoft.com/office/powerpoint/2010/main" val="33596121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Beta-</a:t>
            </a:r>
            <a:r>
              <a:rPr lang="fr-FR" dirty="0" err="1" smtClean="0"/>
              <a:t>lactamines</a:t>
            </a:r>
            <a:endParaRPr lang="fr-FR" dirty="0"/>
          </a:p>
        </p:txBody>
      </p:sp>
      <p:sp>
        <p:nvSpPr>
          <p:cNvPr id="3" name="Espace réservé du contenu 2"/>
          <p:cNvSpPr>
            <a:spLocks noGrp="1"/>
          </p:cNvSpPr>
          <p:nvPr>
            <p:ph idx="1"/>
          </p:nvPr>
        </p:nvSpPr>
        <p:spPr/>
        <p:txBody>
          <a:bodyPr/>
          <a:lstStyle/>
          <a:p>
            <a:r>
              <a:rPr lang="fr-FR" dirty="0" smtClean="0"/>
              <a:t>Résistance aux beta-</a:t>
            </a:r>
            <a:r>
              <a:rPr lang="fr-FR" dirty="0" err="1" smtClean="0"/>
              <a:t>lactamines</a:t>
            </a:r>
            <a:endParaRPr lang="fr-FR" dirty="0" smtClean="0"/>
          </a:p>
          <a:p>
            <a:pPr lvl="1"/>
            <a:r>
              <a:rPr lang="fr-FR" dirty="0" smtClean="0"/>
              <a:t>Certains germes secrètent des beta-</a:t>
            </a:r>
            <a:r>
              <a:rPr lang="fr-FR" dirty="0" err="1" smtClean="0"/>
              <a:t>lactamases</a:t>
            </a:r>
            <a:r>
              <a:rPr lang="fr-FR" dirty="0" smtClean="0"/>
              <a:t>, enzymes qui inhibent les beta-</a:t>
            </a:r>
            <a:r>
              <a:rPr lang="fr-FR" dirty="0" err="1" smtClean="0"/>
              <a:t>lactamines</a:t>
            </a:r>
            <a:endParaRPr lang="fr-FR" dirty="0" smtClean="0"/>
          </a:p>
          <a:p>
            <a:pPr lvl="1"/>
            <a:r>
              <a:rPr lang="fr-FR" dirty="0" smtClean="0"/>
              <a:t>Certaines molécules sont sensibles, d’autres résistantes aux beta-</a:t>
            </a:r>
            <a:r>
              <a:rPr lang="fr-FR" dirty="0" err="1" smtClean="0"/>
              <a:t>lactamases</a:t>
            </a:r>
            <a:endParaRPr lang="fr-FR" dirty="0" smtClean="0"/>
          </a:p>
          <a:p>
            <a:pPr lvl="1"/>
            <a:r>
              <a:rPr lang="fr-FR" dirty="0" smtClean="0"/>
              <a:t>Pour molécules sensibles administrer un inhibiteur de beta-</a:t>
            </a:r>
            <a:r>
              <a:rPr lang="fr-FR" dirty="0" err="1" smtClean="0"/>
              <a:t>lactamases</a:t>
            </a:r>
            <a:endParaRPr lang="fr-FR" dirty="0" smtClean="0"/>
          </a:p>
          <a:p>
            <a:pPr lvl="2"/>
            <a:r>
              <a:rPr lang="fr-FR" dirty="0" smtClean="0"/>
              <a:t>Acide clavulanique : inhibiteur irréversible des beta-</a:t>
            </a:r>
            <a:r>
              <a:rPr lang="fr-FR" dirty="0" err="1" smtClean="0"/>
              <a:t>lactamases</a:t>
            </a:r>
            <a:r>
              <a:rPr lang="fr-FR" dirty="0" smtClean="0"/>
              <a:t> (« substrat suicide »)</a:t>
            </a:r>
          </a:p>
          <a:p>
            <a:pPr lvl="2"/>
            <a:r>
              <a:rPr lang="fr-FR" dirty="0" smtClean="0"/>
              <a:t>Association </a:t>
            </a:r>
            <a:r>
              <a:rPr lang="fr-FR" dirty="0" smtClean="0">
                <a:solidFill>
                  <a:srgbClr val="FF0000"/>
                </a:solidFill>
              </a:rPr>
              <a:t>amoxicilline – acide clavulanique (Augmentin®)</a:t>
            </a:r>
          </a:p>
          <a:p>
            <a:pPr lvl="1"/>
            <a:endParaRPr lang="fr-FR" dirty="0" smtClean="0"/>
          </a:p>
        </p:txBody>
      </p:sp>
      <p:pic>
        <p:nvPicPr>
          <p:cNvPr id="24578" name="Picture 2" descr="http://upload.wikimedia.org/wikipedia/commons/thumb/b/b4/Clavulanic_acid_structure.svg/220px-Clavulanic_acid_structure.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5448" y="5311278"/>
            <a:ext cx="1800200" cy="1014658"/>
          </a:xfrm>
          <a:prstGeom prst="rect">
            <a:avLst/>
          </a:prstGeom>
          <a:noFill/>
          <a:extLst>
            <a:ext uri="{909E8E84-426E-40DD-AFC4-6F175D3DCCD1}">
              <a14:hiddenFill xmlns:a14="http://schemas.microsoft.com/office/drawing/2010/main">
                <a:solidFill>
                  <a:srgbClr val="FFFFFF"/>
                </a:solidFill>
              </a14:hiddenFill>
            </a:ext>
          </a:extLst>
        </p:spPr>
      </p:pic>
      <p:pic>
        <p:nvPicPr>
          <p:cNvPr id="24582" name="Picture 6" descr="http://upload.wikimedia.org/wikipedia/commons/thumb/6/63/Amoxicillin-2D-skeletal.png/250px-Amoxicillin-2D-skelet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5204244"/>
            <a:ext cx="2381250" cy="1228725"/>
          </a:xfrm>
          <a:prstGeom prst="rect">
            <a:avLst/>
          </a:prstGeom>
          <a:noFill/>
          <a:extLst>
            <a:ext uri="{909E8E84-426E-40DD-AFC4-6F175D3DCCD1}">
              <a14:hiddenFill xmlns:a14="http://schemas.microsoft.com/office/drawing/2010/main">
                <a:solidFill>
                  <a:srgbClr val="FFFFFF"/>
                </a:solidFill>
              </a14:hiddenFill>
            </a:ext>
          </a:extLst>
        </p:spPr>
      </p:pic>
      <p:sp>
        <p:nvSpPr>
          <p:cNvPr id="4" name="Ellipse 3"/>
          <p:cNvSpPr/>
          <p:nvPr/>
        </p:nvSpPr>
        <p:spPr>
          <a:xfrm>
            <a:off x="3059832" y="5517232"/>
            <a:ext cx="720080"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5155468" y="5566578"/>
            <a:ext cx="856692" cy="5987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2234371" y="6432969"/>
            <a:ext cx="1295868" cy="369332"/>
          </a:xfrm>
          <a:prstGeom prst="rect">
            <a:avLst/>
          </a:prstGeom>
          <a:noFill/>
        </p:spPr>
        <p:txBody>
          <a:bodyPr wrap="none" rtlCol="0">
            <a:spAutoFit/>
          </a:bodyPr>
          <a:lstStyle/>
          <a:p>
            <a:r>
              <a:rPr lang="fr-FR" dirty="0" smtClean="0"/>
              <a:t>amoxicilline</a:t>
            </a:r>
            <a:endParaRPr lang="fr-FR" dirty="0"/>
          </a:p>
        </p:txBody>
      </p:sp>
      <p:sp>
        <p:nvSpPr>
          <p:cNvPr id="10" name="ZoneTexte 9"/>
          <p:cNvSpPr txBox="1"/>
          <p:nvPr/>
        </p:nvSpPr>
        <p:spPr>
          <a:xfrm>
            <a:off x="5000487" y="6400703"/>
            <a:ext cx="1939313" cy="369332"/>
          </a:xfrm>
          <a:prstGeom prst="rect">
            <a:avLst/>
          </a:prstGeom>
          <a:noFill/>
        </p:spPr>
        <p:txBody>
          <a:bodyPr wrap="none" rtlCol="0">
            <a:spAutoFit/>
          </a:bodyPr>
          <a:lstStyle/>
          <a:p>
            <a:r>
              <a:rPr lang="fr-FR" dirty="0" smtClean="0"/>
              <a:t>Acide clavulanique</a:t>
            </a:r>
            <a:endParaRPr lang="fr-FR" dirty="0"/>
          </a:p>
        </p:txBody>
      </p:sp>
    </p:spTree>
    <p:extLst>
      <p:ext uri="{BB962C8B-B14F-4D97-AF65-F5344CB8AC3E}">
        <p14:creationId xmlns:p14="http://schemas.microsoft.com/office/powerpoint/2010/main" val="4315027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Beta-</a:t>
            </a:r>
            <a:r>
              <a:rPr lang="fr-FR" dirty="0" err="1" smtClean="0"/>
              <a:t>lactamines</a:t>
            </a:r>
            <a:endParaRPr lang="fr-FR"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66" y="1988840"/>
            <a:ext cx="9063068"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Espace réservé du contenu 2"/>
          <p:cNvSpPr>
            <a:spLocks noGrp="1"/>
          </p:cNvSpPr>
          <p:nvPr>
            <p:ph idx="1"/>
          </p:nvPr>
        </p:nvSpPr>
        <p:spPr>
          <a:xfrm>
            <a:off x="179512" y="1124744"/>
            <a:ext cx="8784976" cy="5544616"/>
          </a:xfrm>
        </p:spPr>
        <p:txBody>
          <a:bodyPr/>
          <a:lstStyle/>
          <a:p>
            <a:r>
              <a:rPr lang="fr-FR" dirty="0" smtClean="0"/>
              <a:t>Pénicillines</a:t>
            </a:r>
          </a:p>
        </p:txBody>
      </p:sp>
      <p:cxnSp>
        <p:nvCxnSpPr>
          <p:cNvPr id="4" name="Connecteur droit avec flèche 3"/>
          <p:cNvCxnSpPr/>
          <p:nvPr/>
        </p:nvCxnSpPr>
        <p:spPr>
          <a:xfrm flipV="1">
            <a:off x="827584" y="4437112"/>
            <a:ext cx="216024" cy="1440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Connecteur droit avec flèche 5"/>
          <p:cNvCxnSpPr/>
          <p:nvPr/>
        </p:nvCxnSpPr>
        <p:spPr>
          <a:xfrm flipH="1">
            <a:off x="2411760" y="4293096"/>
            <a:ext cx="216024" cy="216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56737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Amoxicilline </a:t>
            </a:r>
            <a:endParaRPr lang="fr-FR" dirty="0"/>
          </a:p>
        </p:txBody>
      </p:sp>
      <p:sp>
        <p:nvSpPr>
          <p:cNvPr id="5" name="ZoneTexte 4"/>
          <p:cNvSpPr txBox="1"/>
          <p:nvPr/>
        </p:nvSpPr>
        <p:spPr>
          <a:xfrm>
            <a:off x="395536" y="1412776"/>
            <a:ext cx="8352928" cy="5632311"/>
          </a:xfrm>
          <a:prstGeom prst="rect">
            <a:avLst/>
          </a:prstGeom>
          <a:noFill/>
        </p:spPr>
        <p:txBody>
          <a:bodyPr wrap="square" rtlCol="0">
            <a:spAutoFit/>
          </a:bodyPr>
          <a:lstStyle/>
          <a:p>
            <a:pPr marL="457200" indent="-457200">
              <a:lnSpc>
                <a:spcPct val="150000"/>
              </a:lnSpc>
              <a:buFont typeface="+mj-lt"/>
              <a:buAutoNum type="arabicPeriod"/>
            </a:pPr>
            <a:r>
              <a:rPr lang="fr-FR" sz="2400" dirty="0" smtClean="0"/>
              <a:t>Quelle classe?</a:t>
            </a:r>
          </a:p>
          <a:p>
            <a:pPr marL="457200" indent="-457200">
              <a:lnSpc>
                <a:spcPct val="150000"/>
              </a:lnSpc>
              <a:buFont typeface="+mj-lt"/>
              <a:buAutoNum type="arabicPeriod"/>
            </a:pPr>
            <a:r>
              <a:rPr lang="fr-FR" sz="2400" dirty="0" smtClean="0"/>
              <a:t>Quelle famille?</a:t>
            </a:r>
          </a:p>
          <a:p>
            <a:pPr marL="457200" indent="-457200">
              <a:lnSpc>
                <a:spcPct val="150000"/>
              </a:lnSpc>
              <a:buFont typeface="+mj-lt"/>
              <a:buAutoNum type="arabicPeriod"/>
            </a:pPr>
            <a:r>
              <a:rPr lang="fr-FR" sz="2400" dirty="0" smtClean="0"/>
              <a:t>Quels germes? Quelles pathologies?</a:t>
            </a:r>
          </a:p>
          <a:p>
            <a:pPr marL="457200" indent="-457200">
              <a:lnSpc>
                <a:spcPct val="150000"/>
              </a:lnSpc>
              <a:buFont typeface="+mj-lt"/>
              <a:buAutoNum type="arabicPeriod"/>
            </a:pPr>
            <a:r>
              <a:rPr lang="fr-FR" sz="2400" dirty="0" smtClean="0"/>
              <a:t>Quel mécanisme d’action?</a:t>
            </a:r>
          </a:p>
          <a:p>
            <a:pPr marL="457200" indent="-457200">
              <a:lnSpc>
                <a:spcPct val="150000"/>
              </a:lnSpc>
              <a:buFont typeface="+mj-lt"/>
              <a:buAutoNum type="arabicPeriod"/>
            </a:pPr>
            <a:r>
              <a:rPr lang="fr-FR" sz="2400" dirty="0" smtClean="0"/>
              <a:t>Quelles formulations disponibles?</a:t>
            </a:r>
          </a:p>
          <a:p>
            <a:pPr marL="457200" indent="-457200">
              <a:lnSpc>
                <a:spcPct val="150000"/>
              </a:lnSpc>
              <a:buFont typeface="+mj-lt"/>
              <a:buAutoNum type="arabicPeriod"/>
            </a:pPr>
            <a:r>
              <a:rPr lang="fr-FR" sz="2400" dirty="0" smtClean="0"/>
              <a:t>Quel dosage?</a:t>
            </a:r>
          </a:p>
          <a:p>
            <a:pPr marL="457200" indent="-457200">
              <a:lnSpc>
                <a:spcPct val="150000"/>
              </a:lnSpc>
              <a:buFont typeface="+mj-lt"/>
              <a:buAutoNum type="arabicPeriod"/>
            </a:pPr>
            <a:r>
              <a:rPr lang="fr-FR" sz="2400" dirty="0" smtClean="0"/>
              <a:t>Quoi à surveiller comme EI les plus fréquents? Les plus graves? </a:t>
            </a:r>
          </a:p>
          <a:p>
            <a:pPr>
              <a:lnSpc>
                <a:spcPct val="150000"/>
              </a:lnSpc>
            </a:pPr>
            <a:endParaRPr lang="fr-FR" sz="2400" dirty="0" smtClean="0"/>
          </a:p>
          <a:p>
            <a:pPr>
              <a:lnSpc>
                <a:spcPct val="150000"/>
              </a:lnSpc>
            </a:pPr>
            <a:endParaRPr lang="fr-FR" sz="2400" dirty="0"/>
          </a:p>
        </p:txBody>
      </p:sp>
    </p:spTree>
    <p:extLst>
      <p:ext uri="{BB962C8B-B14F-4D97-AF65-F5344CB8AC3E}">
        <p14:creationId xmlns:p14="http://schemas.microsoft.com/office/powerpoint/2010/main" val="27412221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Amoxicilline </a:t>
            </a:r>
            <a:endParaRPr lang="fr-FR" dirty="0"/>
          </a:p>
        </p:txBody>
      </p:sp>
      <p:sp>
        <p:nvSpPr>
          <p:cNvPr id="5" name="ZoneTexte 4"/>
          <p:cNvSpPr txBox="1"/>
          <p:nvPr/>
        </p:nvSpPr>
        <p:spPr>
          <a:xfrm>
            <a:off x="323528" y="1078183"/>
            <a:ext cx="8352928" cy="5078313"/>
          </a:xfrm>
          <a:prstGeom prst="rect">
            <a:avLst/>
          </a:prstGeom>
          <a:noFill/>
        </p:spPr>
        <p:txBody>
          <a:bodyPr wrap="square" rtlCol="0">
            <a:spAutoFit/>
          </a:bodyPr>
          <a:lstStyle/>
          <a:p>
            <a:pPr marL="457200" indent="-457200">
              <a:lnSpc>
                <a:spcPct val="150000"/>
              </a:lnSpc>
              <a:buFont typeface="+mj-lt"/>
              <a:buAutoNum type="arabicPeriod"/>
            </a:pPr>
            <a:r>
              <a:rPr lang="fr-FR" sz="2400" dirty="0" smtClean="0"/>
              <a:t>Quelle classe? </a:t>
            </a:r>
            <a:r>
              <a:rPr lang="fr-FR" sz="2400" dirty="0"/>
              <a:t>Beta-</a:t>
            </a:r>
            <a:r>
              <a:rPr lang="fr-FR" sz="2400" dirty="0" err="1"/>
              <a:t>lactamines</a:t>
            </a:r>
            <a:endParaRPr lang="fr-FR" sz="2400" dirty="0" smtClean="0"/>
          </a:p>
          <a:p>
            <a:pPr marL="457200" indent="-457200">
              <a:lnSpc>
                <a:spcPct val="150000"/>
              </a:lnSpc>
              <a:buFont typeface="+mj-lt"/>
              <a:buAutoNum type="arabicPeriod"/>
            </a:pPr>
            <a:r>
              <a:rPr lang="fr-FR" sz="2400" dirty="0" smtClean="0"/>
              <a:t>Quelle famille? Pénicilline A </a:t>
            </a:r>
          </a:p>
          <a:p>
            <a:pPr marL="457200" indent="-457200">
              <a:lnSpc>
                <a:spcPct val="150000"/>
              </a:lnSpc>
              <a:buFont typeface="+mj-lt"/>
              <a:buAutoNum type="arabicPeriod"/>
            </a:pPr>
            <a:r>
              <a:rPr lang="fr-FR" sz="2400" dirty="0" smtClean="0"/>
              <a:t>Quels germes? Quelles pathologies? </a:t>
            </a:r>
          </a:p>
          <a:p>
            <a:pPr marL="800100" lvl="1" indent="-342900">
              <a:lnSpc>
                <a:spcPct val="150000"/>
              </a:lnSpc>
              <a:buFont typeface="Arial" panose="020B0604020202020204" pitchFamily="34" charset="0"/>
              <a:buChar char="•"/>
            </a:pPr>
            <a:r>
              <a:rPr lang="fr-FR" sz="2400" dirty="0" smtClean="0"/>
              <a:t>Cocci +/bacille Gr+/ peu de Gr – (méningocoque)</a:t>
            </a:r>
          </a:p>
          <a:p>
            <a:pPr marL="800100" lvl="1" indent="-342900">
              <a:lnSpc>
                <a:spcPct val="150000"/>
              </a:lnSpc>
              <a:buFont typeface="Arial" panose="020B0604020202020204" pitchFamily="34" charset="0"/>
              <a:buChar char="•"/>
            </a:pPr>
            <a:r>
              <a:rPr lang="fr-FR" sz="2400" dirty="0" smtClean="0"/>
              <a:t>Infection ORL +++, pneumonie, septicémie, IMF à </a:t>
            </a:r>
            <a:r>
              <a:rPr lang="fr-FR" sz="2400" dirty="0" err="1" smtClean="0"/>
              <a:t>strepto</a:t>
            </a:r>
            <a:r>
              <a:rPr lang="fr-FR" sz="2400" dirty="0" smtClean="0"/>
              <a:t> B</a:t>
            </a:r>
          </a:p>
          <a:p>
            <a:pPr marL="457200" indent="-457200">
              <a:lnSpc>
                <a:spcPct val="150000"/>
              </a:lnSpc>
              <a:buFont typeface="+mj-lt"/>
              <a:buAutoNum type="arabicPeriod"/>
            </a:pPr>
            <a:r>
              <a:rPr lang="fr-FR" sz="2400" dirty="0" smtClean="0"/>
              <a:t>Quel mécanisme d’action? inhibiteur des ponts peptidiques de la paroi </a:t>
            </a:r>
            <a:r>
              <a:rPr lang="fr-FR" sz="2400" dirty="0" err="1" smtClean="0"/>
              <a:t>peptidoglycanne</a:t>
            </a:r>
            <a:endParaRPr lang="fr-FR" sz="2400" dirty="0" smtClean="0"/>
          </a:p>
          <a:p>
            <a:pPr marL="457200" indent="-457200">
              <a:lnSpc>
                <a:spcPct val="150000"/>
              </a:lnSpc>
              <a:buFont typeface="+mj-lt"/>
              <a:buAutoNum type="arabicPeriod"/>
            </a:pPr>
            <a:r>
              <a:rPr lang="fr-FR" sz="2400" dirty="0" smtClean="0"/>
              <a:t>Quelles formulations disponibles? PO, IV, IM</a:t>
            </a:r>
          </a:p>
          <a:p>
            <a:pPr>
              <a:lnSpc>
                <a:spcPct val="150000"/>
              </a:lnSpc>
            </a:pPr>
            <a:endParaRPr lang="fr-FR" sz="2400" dirty="0"/>
          </a:p>
        </p:txBody>
      </p:sp>
    </p:spTree>
    <p:extLst>
      <p:ext uri="{BB962C8B-B14F-4D97-AF65-F5344CB8AC3E}">
        <p14:creationId xmlns:p14="http://schemas.microsoft.com/office/powerpoint/2010/main" val="6682468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Amoxicilline </a:t>
            </a:r>
            <a:endParaRPr lang="fr-FR" dirty="0"/>
          </a:p>
        </p:txBody>
      </p:sp>
      <p:sp>
        <p:nvSpPr>
          <p:cNvPr id="5" name="ZoneTexte 4"/>
          <p:cNvSpPr txBox="1"/>
          <p:nvPr/>
        </p:nvSpPr>
        <p:spPr>
          <a:xfrm>
            <a:off x="395536" y="1412776"/>
            <a:ext cx="8352928" cy="4524315"/>
          </a:xfrm>
          <a:prstGeom prst="rect">
            <a:avLst/>
          </a:prstGeom>
          <a:noFill/>
        </p:spPr>
        <p:txBody>
          <a:bodyPr wrap="square" rtlCol="0">
            <a:spAutoFit/>
          </a:bodyPr>
          <a:lstStyle/>
          <a:p>
            <a:pPr marL="457200" indent="-457200">
              <a:lnSpc>
                <a:spcPct val="150000"/>
              </a:lnSpc>
              <a:buFont typeface="+mj-lt"/>
              <a:buAutoNum type="arabicPeriod" startAt="6"/>
            </a:pPr>
            <a:r>
              <a:rPr lang="fr-FR" sz="2400" dirty="0"/>
              <a:t>Quel dosage</a:t>
            </a:r>
            <a:r>
              <a:rPr lang="fr-FR" sz="2400" dirty="0" smtClean="0"/>
              <a:t>?</a:t>
            </a:r>
          </a:p>
          <a:p>
            <a:pPr lvl="1">
              <a:lnSpc>
                <a:spcPct val="150000"/>
              </a:lnSpc>
            </a:pPr>
            <a:r>
              <a:rPr lang="fr-FR" sz="2400" dirty="0" smtClean="0"/>
              <a:t>RCP (Vidal/thériaque)</a:t>
            </a:r>
          </a:p>
          <a:p>
            <a:pPr lvl="1">
              <a:lnSpc>
                <a:spcPct val="150000"/>
              </a:lnSpc>
            </a:pPr>
            <a:r>
              <a:rPr lang="fr-FR" sz="2400" dirty="0" smtClean="0"/>
              <a:t>1g x 3/j ou 2g x 3-4 f/j si septicémie ou méningite, endocardite</a:t>
            </a:r>
          </a:p>
          <a:p>
            <a:pPr lvl="1">
              <a:lnSpc>
                <a:spcPct val="150000"/>
              </a:lnSpc>
            </a:pPr>
            <a:r>
              <a:rPr lang="fr-FR" sz="2400" dirty="0" smtClean="0"/>
              <a:t>Enfant : 25-150mg/kg/j en 2-4 fois/j </a:t>
            </a:r>
            <a:endParaRPr lang="fr-FR" sz="2400" dirty="0"/>
          </a:p>
          <a:p>
            <a:pPr marL="457200" indent="-457200">
              <a:lnSpc>
                <a:spcPct val="150000"/>
              </a:lnSpc>
              <a:buFont typeface="+mj-lt"/>
              <a:buAutoNum type="arabicPeriod" startAt="6"/>
            </a:pPr>
            <a:r>
              <a:rPr lang="fr-FR" sz="2400" dirty="0" smtClean="0"/>
              <a:t>Quels sont les </a:t>
            </a:r>
            <a:r>
              <a:rPr lang="fr-FR" sz="2400" dirty="0"/>
              <a:t>EI les plus fréquents? Les plus graves? </a:t>
            </a:r>
          </a:p>
          <a:p>
            <a:pPr lvl="1">
              <a:lnSpc>
                <a:spcPct val="150000"/>
              </a:lnSpc>
            </a:pPr>
            <a:r>
              <a:rPr lang="fr-FR" sz="2400" dirty="0" smtClean="0"/>
              <a:t>Rash cutané, diarrhée, troubles digestifs</a:t>
            </a:r>
          </a:p>
          <a:p>
            <a:pPr lvl="1">
              <a:lnSpc>
                <a:spcPct val="150000"/>
              </a:lnSpc>
            </a:pPr>
            <a:r>
              <a:rPr lang="fr-FR" sz="2400" dirty="0" smtClean="0">
                <a:solidFill>
                  <a:srgbClr val="FF0000"/>
                </a:solidFill>
              </a:rPr>
              <a:t>Grave : choc anaphylactique (</a:t>
            </a:r>
            <a:r>
              <a:rPr lang="fr-FR" sz="2400" dirty="0" err="1" smtClean="0">
                <a:solidFill>
                  <a:srgbClr val="FF0000"/>
                </a:solidFill>
              </a:rPr>
              <a:t>ATCDs</a:t>
            </a:r>
            <a:r>
              <a:rPr lang="fr-FR" sz="2400" dirty="0" smtClean="0">
                <a:solidFill>
                  <a:srgbClr val="FF0000"/>
                </a:solidFill>
              </a:rPr>
              <a:t> +++)</a:t>
            </a:r>
            <a:endParaRPr lang="fr-FR" sz="2400" dirty="0">
              <a:solidFill>
                <a:srgbClr val="FF0000"/>
              </a:solidFill>
            </a:endParaRPr>
          </a:p>
          <a:p>
            <a:pPr>
              <a:lnSpc>
                <a:spcPct val="150000"/>
              </a:lnSpc>
            </a:pPr>
            <a:endParaRPr lang="fr-FR" sz="2400" dirty="0"/>
          </a:p>
        </p:txBody>
      </p:sp>
    </p:spTree>
    <p:extLst>
      <p:ext uri="{BB962C8B-B14F-4D97-AF65-F5344CB8AC3E}">
        <p14:creationId xmlns:p14="http://schemas.microsoft.com/office/powerpoint/2010/main" val="24950068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a:r>
            <a:br>
              <a:rPr lang="fr-FR" dirty="0" smtClean="0"/>
            </a:br>
            <a:r>
              <a:rPr lang="fr-FR" dirty="0" err="1" smtClean="0"/>
              <a:t>Amox+Acide</a:t>
            </a:r>
            <a:r>
              <a:rPr lang="fr-FR" dirty="0" smtClean="0"/>
              <a:t> </a:t>
            </a:r>
            <a:r>
              <a:rPr lang="fr-FR" dirty="0"/>
              <a:t>clavulanique (Augmentin) </a:t>
            </a:r>
            <a:br>
              <a:rPr lang="fr-FR" dirty="0"/>
            </a:br>
            <a:endParaRPr lang="fr-FR" dirty="0"/>
          </a:p>
        </p:txBody>
      </p:sp>
      <p:sp>
        <p:nvSpPr>
          <p:cNvPr id="5" name="ZoneTexte 4"/>
          <p:cNvSpPr txBox="1"/>
          <p:nvPr/>
        </p:nvSpPr>
        <p:spPr>
          <a:xfrm>
            <a:off x="251520" y="1225689"/>
            <a:ext cx="8352928" cy="5632311"/>
          </a:xfrm>
          <a:prstGeom prst="rect">
            <a:avLst/>
          </a:prstGeom>
          <a:noFill/>
        </p:spPr>
        <p:txBody>
          <a:bodyPr wrap="square" rtlCol="0">
            <a:spAutoFit/>
          </a:bodyPr>
          <a:lstStyle/>
          <a:p>
            <a:pPr marL="457200" indent="-457200">
              <a:lnSpc>
                <a:spcPct val="150000"/>
              </a:lnSpc>
              <a:buFont typeface="+mj-lt"/>
              <a:buAutoNum type="arabicPeriod"/>
            </a:pPr>
            <a:r>
              <a:rPr lang="fr-FR" sz="2400" dirty="0" smtClean="0"/>
              <a:t>Quelle classe?</a:t>
            </a:r>
          </a:p>
          <a:p>
            <a:pPr marL="457200" indent="-457200">
              <a:lnSpc>
                <a:spcPct val="150000"/>
              </a:lnSpc>
              <a:buFont typeface="+mj-lt"/>
              <a:buAutoNum type="arabicPeriod"/>
            </a:pPr>
            <a:r>
              <a:rPr lang="fr-FR" sz="2400" dirty="0" smtClean="0"/>
              <a:t>Quelle famille?</a:t>
            </a:r>
          </a:p>
          <a:p>
            <a:pPr marL="457200" indent="-457200">
              <a:lnSpc>
                <a:spcPct val="150000"/>
              </a:lnSpc>
              <a:buFont typeface="+mj-lt"/>
              <a:buAutoNum type="arabicPeriod"/>
            </a:pPr>
            <a:r>
              <a:rPr lang="fr-FR" sz="2400" dirty="0" smtClean="0"/>
              <a:t>Quels germes? Quelles pathologies?</a:t>
            </a:r>
          </a:p>
          <a:p>
            <a:pPr marL="457200" indent="-457200">
              <a:lnSpc>
                <a:spcPct val="150000"/>
              </a:lnSpc>
              <a:buFont typeface="+mj-lt"/>
              <a:buAutoNum type="arabicPeriod"/>
            </a:pPr>
            <a:r>
              <a:rPr lang="fr-FR" sz="2400" dirty="0" smtClean="0"/>
              <a:t>Quel mécanisme d’action?</a:t>
            </a:r>
          </a:p>
          <a:p>
            <a:pPr marL="457200" indent="-457200">
              <a:lnSpc>
                <a:spcPct val="150000"/>
              </a:lnSpc>
              <a:buFont typeface="+mj-lt"/>
              <a:buAutoNum type="arabicPeriod"/>
            </a:pPr>
            <a:r>
              <a:rPr lang="fr-FR" sz="2400" dirty="0" smtClean="0"/>
              <a:t>Quelles formulations disponibles?</a:t>
            </a:r>
          </a:p>
          <a:p>
            <a:pPr marL="457200" indent="-457200">
              <a:lnSpc>
                <a:spcPct val="150000"/>
              </a:lnSpc>
              <a:buFont typeface="+mj-lt"/>
              <a:buAutoNum type="arabicPeriod"/>
            </a:pPr>
            <a:r>
              <a:rPr lang="fr-FR" sz="2400" dirty="0" smtClean="0"/>
              <a:t>Quel dosage?</a:t>
            </a:r>
          </a:p>
          <a:p>
            <a:pPr marL="457200" indent="-457200">
              <a:lnSpc>
                <a:spcPct val="150000"/>
              </a:lnSpc>
              <a:buFont typeface="+mj-lt"/>
              <a:buAutoNum type="arabicPeriod"/>
            </a:pPr>
            <a:r>
              <a:rPr lang="fr-FR" sz="2400" dirty="0" smtClean="0"/>
              <a:t>Quoi à surveiller comme EI les plus fréquents? Les plus graves? </a:t>
            </a:r>
          </a:p>
          <a:p>
            <a:pPr>
              <a:lnSpc>
                <a:spcPct val="150000"/>
              </a:lnSpc>
            </a:pPr>
            <a:endParaRPr lang="fr-FR" sz="2400" dirty="0" smtClean="0"/>
          </a:p>
          <a:p>
            <a:pPr>
              <a:lnSpc>
                <a:spcPct val="150000"/>
              </a:lnSpc>
            </a:pPr>
            <a:endParaRPr lang="fr-FR" sz="2400" dirty="0"/>
          </a:p>
        </p:txBody>
      </p:sp>
    </p:spTree>
    <p:extLst>
      <p:ext uri="{BB962C8B-B14F-4D97-AF65-F5344CB8AC3E}">
        <p14:creationId xmlns:p14="http://schemas.microsoft.com/office/powerpoint/2010/main" val="4828889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a:r>
            <a:br>
              <a:rPr lang="fr-FR" dirty="0" smtClean="0"/>
            </a:br>
            <a:r>
              <a:rPr lang="fr-FR" dirty="0" err="1" smtClean="0"/>
              <a:t>Amox+Acide</a:t>
            </a:r>
            <a:r>
              <a:rPr lang="fr-FR" dirty="0" smtClean="0"/>
              <a:t> </a:t>
            </a:r>
            <a:r>
              <a:rPr lang="fr-FR" dirty="0"/>
              <a:t>clavulanique (Augmentin) </a:t>
            </a:r>
            <a:br>
              <a:rPr lang="fr-FR" dirty="0"/>
            </a:br>
            <a:endParaRPr lang="fr-FR" dirty="0"/>
          </a:p>
        </p:txBody>
      </p:sp>
      <p:sp>
        <p:nvSpPr>
          <p:cNvPr id="5" name="ZoneTexte 4"/>
          <p:cNvSpPr txBox="1"/>
          <p:nvPr/>
        </p:nvSpPr>
        <p:spPr>
          <a:xfrm>
            <a:off x="179512" y="1052736"/>
            <a:ext cx="8352928" cy="5770811"/>
          </a:xfrm>
          <a:prstGeom prst="rect">
            <a:avLst/>
          </a:prstGeom>
          <a:noFill/>
        </p:spPr>
        <p:txBody>
          <a:bodyPr wrap="square" rtlCol="0">
            <a:spAutoFit/>
          </a:bodyPr>
          <a:lstStyle/>
          <a:p>
            <a:pPr>
              <a:lnSpc>
                <a:spcPct val="150000"/>
              </a:lnSpc>
            </a:pPr>
            <a:r>
              <a:rPr lang="fr-FR" sz="2400" dirty="0" smtClean="0"/>
              <a:t>Seule différence avec l’amoxicilline : contre les germes sécrétant beta </a:t>
            </a:r>
            <a:r>
              <a:rPr lang="fr-FR" sz="2400" dirty="0" err="1" smtClean="0"/>
              <a:t>lactamases</a:t>
            </a:r>
            <a:r>
              <a:rPr lang="fr-FR" sz="2400" dirty="0" smtClean="0"/>
              <a:t> donc rendre les ATB inefficace </a:t>
            </a:r>
          </a:p>
          <a:p>
            <a:pPr>
              <a:lnSpc>
                <a:spcPct val="150000"/>
              </a:lnSpc>
            </a:pPr>
            <a:r>
              <a:rPr lang="fr-FR" sz="2400" dirty="0" smtClean="0"/>
              <a:t>Dosage : </a:t>
            </a:r>
            <a:r>
              <a:rPr lang="fr-FR" sz="2400" dirty="0"/>
              <a:t>(</a:t>
            </a:r>
            <a:r>
              <a:rPr lang="fr-FR" sz="2400" dirty="0" err="1"/>
              <a:t>ref</a:t>
            </a:r>
            <a:r>
              <a:rPr lang="fr-FR" sz="2400" dirty="0"/>
              <a:t>: RCP thériaque</a:t>
            </a:r>
            <a:r>
              <a:rPr lang="fr-FR" sz="1600" dirty="0"/>
              <a:t>)</a:t>
            </a:r>
          </a:p>
          <a:p>
            <a:pPr>
              <a:lnSpc>
                <a:spcPct val="150000"/>
              </a:lnSpc>
            </a:pPr>
            <a:r>
              <a:rPr lang="fr-FR" dirty="0" smtClean="0"/>
              <a:t>- Adultes </a:t>
            </a:r>
            <a:r>
              <a:rPr lang="fr-FR" dirty="0"/>
              <a:t>et enfants &gt; ou = 40 </a:t>
            </a:r>
            <a:r>
              <a:rPr lang="fr-FR" dirty="0" smtClean="0"/>
              <a:t>kg :  </a:t>
            </a:r>
            <a:r>
              <a:rPr lang="fr-FR" b="1" dirty="0"/>
              <a:t>1000 mg/125 mg trois fois par jour </a:t>
            </a:r>
            <a:r>
              <a:rPr lang="fr-FR" dirty="0"/>
              <a:t/>
            </a:r>
            <a:br>
              <a:rPr lang="fr-FR" dirty="0"/>
            </a:br>
            <a:r>
              <a:rPr lang="fr-FR" dirty="0" smtClean="0"/>
              <a:t>- Enfants </a:t>
            </a:r>
            <a:r>
              <a:rPr lang="fr-FR" dirty="0"/>
              <a:t>&lt; 40 </a:t>
            </a:r>
            <a:r>
              <a:rPr lang="fr-FR" dirty="0" smtClean="0"/>
              <a:t>kg :· </a:t>
            </a:r>
            <a:r>
              <a:rPr lang="fr-FR" dirty="0"/>
              <a:t>de </a:t>
            </a:r>
            <a:r>
              <a:rPr lang="fr-FR" b="1" dirty="0"/>
              <a:t>40 mg/5 mg/kg/jour à 80 mg/10 mg/kg/jour </a:t>
            </a:r>
            <a:r>
              <a:rPr lang="fr-FR" dirty="0"/>
              <a:t>(sans dépasser </a:t>
            </a:r>
            <a:r>
              <a:rPr lang="fr-FR" dirty="0" smtClean="0"/>
              <a:t>	3000 </a:t>
            </a:r>
            <a:r>
              <a:rPr lang="fr-FR" dirty="0"/>
              <a:t>mg/375 mg par jour) en trois prises, selon la sévérité de l'infection.</a:t>
            </a:r>
            <a:br>
              <a:rPr lang="fr-FR" dirty="0"/>
            </a:br>
            <a:r>
              <a:rPr lang="fr-FR" dirty="0" smtClean="0"/>
              <a:t>- Aucune </a:t>
            </a:r>
            <a:r>
              <a:rPr lang="fr-FR" dirty="0"/>
              <a:t>adaptation posologique n'est considérée </a:t>
            </a:r>
            <a:r>
              <a:rPr lang="fr-FR" dirty="0" smtClean="0"/>
              <a:t>nécessaire chez les patients âgés ou </a:t>
            </a:r>
            <a:r>
              <a:rPr lang="fr-FR" dirty="0"/>
              <a:t>insuffisants </a:t>
            </a:r>
            <a:r>
              <a:rPr lang="fr-FR" dirty="0" smtClean="0"/>
              <a:t>rénaux  </a:t>
            </a:r>
            <a:r>
              <a:rPr lang="fr-FR" dirty="0"/>
              <a:t>présentant une clairance de la créatinine (</a:t>
            </a:r>
            <a:r>
              <a:rPr lang="fr-FR" dirty="0" err="1"/>
              <a:t>ClCr</a:t>
            </a:r>
            <a:r>
              <a:rPr lang="fr-FR" dirty="0"/>
              <a:t>) supérieure à 30 ml/min.</a:t>
            </a:r>
            <a:br>
              <a:rPr lang="fr-FR" dirty="0"/>
            </a:br>
            <a:r>
              <a:rPr lang="fr-FR" dirty="0" smtClean="0"/>
              <a:t>- Utiliser </a:t>
            </a:r>
            <a:r>
              <a:rPr lang="fr-FR" dirty="0"/>
              <a:t>avec prudence et surveiller la fonction hépatique </a:t>
            </a:r>
            <a:r>
              <a:rPr lang="fr-FR" dirty="0" smtClean="0"/>
              <a:t>régulièrement chez les patients </a:t>
            </a:r>
            <a:r>
              <a:rPr lang="fr-FR" dirty="0"/>
              <a:t>insuffisants </a:t>
            </a:r>
            <a:r>
              <a:rPr lang="fr-FR" dirty="0" smtClean="0"/>
              <a:t>hépatiques</a:t>
            </a:r>
          </a:p>
          <a:p>
            <a:pPr marL="285750" indent="-285750">
              <a:lnSpc>
                <a:spcPct val="150000"/>
              </a:lnSpc>
              <a:buFontTx/>
              <a:buChar char="-"/>
            </a:pPr>
            <a:r>
              <a:rPr lang="fr-FR" b="1" dirty="0" smtClean="0"/>
              <a:t>EI : troubles digestifs (diarrhée) +++</a:t>
            </a:r>
            <a:r>
              <a:rPr lang="fr-FR" dirty="0"/>
              <a:t/>
            </a:r>
            <a:br>
              <a:rPr lang="fr-FR" dirty="0"/>
            </a:br>
            <a:endParaRPr lang="fr-FR" sz="1200" dirty="0"/>
          </a:p>
        </p:txBody>
      </p:sp>
    </p:spTree>
    <p:extLst>
      <p:ext uri="{BB962C8B-B14F-4D97-AF65-F5344CB8AC3E}">
        <p14:creationId xmlns:p14="http://schemas.microsoft.com/office/powerpoint/2010/main" val="7194450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Les antibiotiques </a:t>
            </a:r>
            <a:endParaRPr lang="fr-FR" dirty="0"/>
          </a:p>
        </p:txBody>
      </p:sp>
      <p:sp>
        <p:nvSpPr>
          <p:cNvPr id="3" name="Sous-titre 2"/>
          <p:cNvSpPr>
            <a:spLocks noGrp="1"/>
          </p:cNvSpPr>
          <p:nvPr>
            <p:ph type="subTitle" idx="1"/>
          </p:nvPr>
        </p:nvSpPr>
        <p:spPr/>
        <p:txBody>
          <a:bodyPr/>
          <a:lstStyle/>
          <a:p>
            <a:endParaRPr lang="fr-FR"/>
          </a:p>
        </p:txBody>
      </p:sp>
      <p:pic>
        <p:nvPicPr>
          <p:cNvPr id="4" name="Image 3"/>
          <p:cNvPicPr>
            <a:picLocks noChangeAspect="1"/>
          </p:cNvPicPr>
          <p:nvPr/>
        </p:nvPicPr>
        <p:blipFill>
          <a:blip r:embed="rId2"/>
          <a:stretch>
            <a:fillRect/>
          </a:stretch>
        </p:blipFill>
        <p:spPr>
          <a:xfrm>
            <a:off x="3707904" y="3886200"/>
            <a:ext cx="2219325" cy="2057400"/>
          </a:xfrm>
          <a:prstGeom prst="rect">
            <a:avLst/>
          </a:prstGeom>
        </p:spPr>
      </p:pic>
      <p:pic>
        <p:nvPicPr>
          <p:cNvPr id="5" name="Image 4"/>
          <p:cNvPicPr>
            <a:picLocks noChangeAspect="1"/>
          </p:cNvPicPr>
          <p:nvPr/>
        </p:nvPicPr>
        <p:blipFill>
          <a:blip r:embed="rId3"/>
          <a:stretch>
            <a:fillRect/>
          </a:stretch>
        </p:blipFill>
        <p:spPr>
          <a:xfrm>
            <a:off x="6372200" y="82550"/>
            <a:ext cx="2619375" cy="1743075"/>
          </a:xfrm>
          <a:prstGeom prst="rect">
            <a:avLst/>
          </a:prstGeom>
        </p:spPr>
      </p:pic>
    </p:spTree>
    <p:extLst>
      <p:ext uri="{BB962C8B-B14F-4D97-AF65-F5344CB8AC3E}">
        <p14:creationId xmlns:p14="http://schemas.microsoft.com/office/powerpoint/2010/main" val="28123621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Céphalosporines 3G </a:t>
            </a:r>
            <a:endParaRPr lang="fr-FR" dirty="0"/>
          </a:p>
        </p:txBody>
      </p:sp>
      <p:sp>
        <p:nvSpPr>
          <p:cNvPr id="7" name="Espace réservé du contenu 2"/>
          <p:cNvSpPr>
            <a:spLocks noGrp="1"/>
          </p:cNvSpPr>
          <p:nvPr>
            <p:ph idx="1"/>
          </p:nvPr>
        </p:nvSpPr>
        <p:spPr>
          <a:xfrm>
            <a:off x="179512" y="1124744"/>
            <a:ext cx="8784976" cy="5733256"/>
          </a:xfrm>
        </p:spPr>
        <p:txBody>
          <a:bodyPr>
            <a:noAutofit/>
          </a:bodyPr>
          <a:lstStyle/>
          <a:p>
            <a:r>
              <a:rPr lang="fr-FR" sz="2400" dirty="0" smtClean="0"/>
              <a:t>Germes Gr - +++, infection systémique grave, forme IV souvent</a:t>
            </a:r>
          </a:p>
          <a:p>
            <a:pPr marL="57150" indent="0">
              <a:buNone/>
            </a:pPr>
            <a:endParaRPr lang="fr-FR" sz="2400" dirty="0" smtClean="0"/>
          </a:p>
          <a:p>
            <a:pPr marL="400050"/>
            <a:r>
              <a:rPr lang="fr-FR" sz="2400" dirty="0" smtClean="0"/>
              <a:t>Effets </a:t>
            </a:r>
            <a:r>
              <a:rPr lang="fr-FR" sz="2400" dirty="0"/>
              <a:t>indésirables </a:t>
            </a:r>
          </a:p>
          <a:p>
            <a:pPr marL="857250" lvl="1" indent="-342900"/>
            <a:r>
              <a:rPr lang="fr-FR" dirty="0"/>
              <a:t>Thrombophlébites au pt d’injection</a:t>
            </a:r>
          </a:p>
          <a:p>
            <a:pPr marL="857250" lvl="1" indent="-342900"/>
            <a:r>
              <a:rPr lang="fr-FR" dirty="0"/>
              <a:t>Toxicité rénale, attention association avec toxiques rénaux (aminosides, </a:t>
            </a:r>
            <a:r>
              <a:rPr lang="fr-FR" dirty="0" err="1"/>
              <a:t>glycopeptides</a:t>
            </a:r>
            <a:endParaRPr lang="fr-FR" dirty="0"/>
          </a:p>
          <a:p>
            <a:pPr marL="857250" lvl="1" indent="-342900"/>
            <a:r>
              <a:rPr lang="fr-FR" dirty="0" err="1"/>
              <a:t>Ceftriaxone</a:t>
            </a:r>
            <a:r>
              <a:rPr lang="fr-FR" dirty="0"/>
              <a:t> : Ne JAMAIS injecter avec un sel de calcium -&gt; formation de cristaux pouvant entrainer la mort par embolie </a:t>
            </a:r>
            <a:r>
              <a:rPr lang="fr-FR" dirty="0" smtClean="0"/>
              <a:t>pulmonaire</a:t>
            </a:r>
          </a:p>
          <a:p>
            <a:pPr marL="514350" lvl="1" indent="0">
              <a:buNone/>
            </a:pPr>
            <a:endParaRPr lang="fr-FR" dirty="0" smtClean="0"/>
          </a:p>
          <a:p>
            <a:pPr marL="400050"/>
            <a:r>
              <a:rPr lang="fr-FR" sz="2400" dirty="0" smtClean="0"/>
              <a:t>Dosage </a:t>
            </a:r>
            <a:r>
              <a:rPr lang="fr-FR" sz="2400" dirty="0"/>
              <a:t>: 1g x 3/j , enfant 50-100mg/kg/j en </a:t>
            </a:r>
            <a:r>
              <a:rPr lang="fr-FR" sz="2400" dirty="0" smtClean="0"/>
              <a:t>2-4fois/j </a:t>
            </a:r>
          </a:p>
          <a:p>
            <a:endParaRPr lang="fr-FR" sz="2400" dirty="0" smtClean="0"/>
          </a:p>
        </p:txBody>
      </p:sp>
    </p:spTree>
    <p:extLst>
      <p:ext uri="{BB962C8B-B14F-4D97-AF65-F5344CB8AC3E}">
        <p14:creationId xmlns:p14="http://schemas.microsoft.com/office/powerpoint/2010/main" val="42105944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844824"/>
            <a:ext cx="8963163" cy="3913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p:txBody>
          <a:bodyPr>
            <a:normAutofit/>
          </a:bodyPr>
          <a:lstStyle/>
          <a:p>
            <a:r>
              <a:rPr lang="fr-FR" b="1" dirty="0" smtClean="0"/>
              <a:t>Céphalosporines 3G </a:t>
            </a:r>
            <a:endParaRPr lang="fr-FR" dirty="0"/>
          </a:p>
        </p:txBody>
      </p:sp>
      <p:sp>
        <p:nvSpPr>
          <p:cNvPr id="6" name="Rectangle 5"/>
          <p:cNvSpPr/>
          <p:nvPr/>
        </p:nvSpPr>
        <p:spPr>
          <a:xfrm>
            <a:off x="1259632" y="3962123"/>
            <a:ext cx="1765300" cy="21590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p:nvPicPr>
        <p:blipFill>
          <a:blip r:embed="rId4"/>
          <a:stretch>
            <a:fillRect/>
          </a:stretch>
        </p:blipFill>
        <p:spPr>
          <a:xfrm>
            <a:off x="1226456" y="4468210"/>
            <a:ext cx="1798476" cy="249958"/>
          </a:xfrm>
          <a:prstGeom prst="rect">
            <a:avLst/>
          </a:prstGeom>
        </p:spPr>
      </p:pic>
    </p:spTree>
    <p:extLst>
      <p:ext uri="{BB962C8B-B14F-4D97-AF65-F5344CB8AC3E}">
        <p14:creationId xmlns:p14="http://schemas.microsoft.com/office/powerpoint/2010/main" val="26082390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Glycopeptides</a:t>
            </a:r>
            <a:endParaRPr lang="fr-FR" dirty="0"/>
          </a:p>
        </p:txBody>
      </p:sp>
      <p:sp>
        <p:nvSpPr>
          <p:cNvPr id="3" name="Espace réservé du contenu 2"/>
          <p:cNvSpPr>
            <a:spLocks noGrp="1"/>
          </p:cNvSpPr>
          <p:nvPr>
            <p:ph idx="1"/>
          </p:nvPr>
        </p:nvSpPr>
        <p:spPr/>
        <p:txBody>
          <a:bodyPr>
            <a:normAutofit/>
          </a:bodyPr>
          <a:lstStyle/>
          <a:p>
            <a:r>
              <a:rPr lang="fr-FR" dirty="0" smtClean="0"/>
              <a:t>Mécanisme d’action</a:t>
            </a:r>
          </a:p>
          <a:p>
            <a:pPr lvl="1"/>
            <a:r>
              <a:rPr lang="fr-FR" dirty="0" smtClean="0"/>
              <a:t>Inhibition de la </a:t>
            </a:r>
            <a:r>
              <a:rPr lang="fr-FR" dirty="0" err="1" smtClean="0"/>
              <a:t>transpeptidase</a:t>
            </a:r>
            <a:r>
              <a:rPr lang="fr-FR" dirty="0" smtClean="0"/>
              <a:t> par fixation au niveau du site d’action de l’enzyme (</a:t>
            </a:r>
            <a:r>
              <a:rPr lang="fr-FR" dirty="0" smtClean="0">
                <a:sym typeface="Symbol"/>
              </a:rPr>
              <a:t> beta-</a:t>
            </a:r>
            <a:r>
              <a:rPr lang="fr-FR" dirty="0" err="1" smtClean="0">
                <a:sym typeface="Symbol"/>
              </a:rPr>
              <a:t>lactamines</a:t>
            </a:r>
            <a:r>
              <a:rPr lang="fr-FR" dirty="0" smtClean="0">
                <a:sym typeface="Symbol"/>
              </a:rPr>
              <a:t>)</a:t>
            </a:r>
          </a:p>
          <a:p>
            <a:r>
              <a:rPr lang="fr-FR" dirty="0" smtClean="0">
                <a:sym typeface="Symbol"/>
              </a:rPr>
              <a:t>Spectre d’action</a:t>
            </a:r>
          </a:p>
          <a:p>
            <a:pPr lvl="1"/>
            <a:r>
              <a:rPr lang="fr-FR" dirty="0" err="1" smtClean="0"/>
              <a:t>Cocci</a:t>
            </a:r>
            <a:r>
              <a:rPr lang="fr-FR" dirty="0" smtClean="0"/>
              <a:t> et bacilles G+, dont </a:t>
            </a:r>
            <a:r>
              <a:rPr lang="fr-FR" dirty="0" err="1" smtClean="0"/>
              <a:t>Staphyloccoques</a:t>
            </a:r>
            <a:r>
              <a:rPr lang="fr-FR" dirty="0" smtClean="0"/>
              <a:t> dorés </a:t>
            </a:r>
            <a:r>
              <a:rPr lang="fr-FR" dirty="0" err="1" smtClean="0"/>
              <a:t>méticilline</a:t>
            </a:r>
            <a:r>
              <a:rPr lang="fr-FR" dirty="0" smtClean="0"/>
              <a:t>-résistants (SARM) : germes </a:t>
            </a:r>
            <a:r>
              <a:rPr lang="fr-FR" dirty="0" err="1" smtClean="0"/>
              <a:t>multirésistants</a:t>
            </a:r>
            <a:endParaRPr lang="fr-FR" dirty="0"/>
          </a:p>
          <a:p>
            <a:r>
              <a:rPr lang="fr-FR" dirty="0" smtClean="0"/>
              <a:t>PK et administration</a:t>
            </a:r>
          </a:p>
          <a:p>
            <a:pPr lvl="1"/>
            <a:r>
              <a:rPr lang="fr-FR" dirty="0" smtClean="0"/>
              <a:t>Non-absorbée au niveau gastrique –&gt; administration IV (parfois perfusion continue)</a:t>
            </a:r>
          </a:p>
          <a:p>
            <a:pPr lvl="1"/>
            <a:r>
              <a:rPr lang="fr-FR" dirty="0" smtClean="0"/>
              <a:t>Elimination exclusivement par voie rénale –&gt; </a:t>
            </a:r>
            <a:r>
              <a:rPr lang="fr-FR" b="1" i="1" dirty="0" smtClean="0"/>
              <a:t>risque de surdosage chez </a:t>
            </a:r>
            <a:r>
              <a:rPr lang="fr-FR" b="1" i="1" dirty="0" err="1" smtClean="0"/>
              <a:t>insuffissants</a:t>
            </a:r>
            <a:r>
              <a:rPr lang="fr-FR" b="1" i="1" dirty="0" smtClean="0"/>
              <a:t> rénaux</a:t>
            </a:r>
          </a:p>
        </p:txBody>
      </p:sp>
    </p:spTree>
    <p:extLst>
      <p:ext uri="{BB962C8B-B14F-4D97-AF65-F5344CB8AC3E}">
        <p14:creationId xmlns:p14="http://schemas.microsoft.com/office/powerpoint/2010/main" val="33625106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Glycopeptides</a:t>
            </a:r>
            <a:endParaRPr lang="fr-FR" dirty="0"/>
          </a:p>
        </p:txBody>
      </p:sp>
      <p:sp>
        <p:nvSpPr>
          <p:cNvPr id="3" name="Espace réservé du contenu 2"/>
          <p:cNvSpPr>
            <a:spLocks noGrp="1"/>
          </p:cNvSpPr>
          <p:nvPr>
            <p:ph idx="1"/>
          </p:nvPr>
        </p:nvSpPr>
        <p:spPr>
          <a:xfrm>
            <a:off x="154236" y="1124744"/>
            <a:ext cx="8784976" cy="5544616"/>
          </a:xfrm>
        </p:spPr>
        <p:txBody>
          <a:bodyPr>
            <a:normAutofit lnSpcReduction="10000"/>
          </a:bodyPr>
          <a:lstStyle/>
          <a:p>
            <a:r>
              <a:rPr lang="fr-FR" dirty="0"/>
              <a:t>Pharmacodynamie</a:t>
            </a:r>
          </a:p>
          <a:p>
            <a:pPr lvl="1"/>
            <a:r>
              <a:rPr lang="fr-FR" dirty="0"/>
              <a:t>Lentement </a:t>
            </a:r>
            <a:r>
              <a:rPr lang="fr-FR" dirty="0" smtClean="0"/>
              <a:t>bactéricides</a:t>
            </a:r>
          </a:p>
          <a:p>
            <a:pPr lvl="1"/>
            <a:r>
              <a:rPr lang="fr-FR" dirty="0" smtClean="0"/>
              <a:t>Temps-dépendants</a:t>
            </a:r>
            <a:endParaRPr lang="fr-FR" dirty="0"/>
          </a:p>
          <a:p>
            <a:pPr lvl="1"/>
            <a:r>
              <a:rPr lang="fr-FR" b="1" dirty="0"/>
              <a:t>Synergie avec </a:t>
            </a:r>
            <a:r>
              <a:rPr lang="fr-FR" b="1" dirty="0" smtClean="0"/>
              <a:t>aminosides</a:t>
            </a:r>
            <a:endParaRPr lang="fr-FR" dirty="0" smtClean="0"/>
          </a:p>
          <a:p>
            <a:r>
              <a:rPr lang="fr-FR" dirty="0" smtClean="0"/>
              <a:t>Effets indésirables et toxicité</a:t>
            </a:r>
          </a:p>
          <a:p>
            <a:pPr lvl="1"/>
            <a:r>
              <a:rPr lang="fr-FR" dirty="0" smtClean="0"/>
              <a:t>Toxicité rénale : nécrose tubulaire le plus souvent réversible –&gt; insuffisance rénale –&gt; risque surdosage !!</a:t>
            </a:r>
          </a:p>
          <a:p>
            <a:pPr lvl="1"/>
            <a:r>
              <a:rPr lang="fr-FR" dirty="0" err="1" smtClean="0"/>
              <a:t>Ototoxicité</a:t>
            </a:r>
            <a:r>
              <a:rPr lang="fr-FR" dirty="0" smtClean="0"/>
              <a:t> : atteinte cochléaire lente, dose-cumulative, irréversible potentialisée par aminosides –&gt; surdité définitive</a:t>
            </a:r>
          </a:p>
          <a:p>
            <a:r>
              <a:rPr lang="fr-FR" dirty="0" smtClean="0"/>
              <a:t>Médicaments</a:t>
            </a:r>
          </a:p>
          <a:p>
            <a:pPr lvl="1"/>
            <a:r>
              <a:rPr lang="fr-FR" dirty="0" smtClean="0">
                <a:solidFill>
                  <a:srgbClr val="1154E9"/>
                </a:solidFill>
              </a:rPr>
              <a:t>Vancomycine   </a:t>
            </a:r>
            <a:r>
              <a:rPr lang="fr-FR" dirty="0" err="1" smtClean="0">
                <a:solidFill>
                  <a:srgbClr val="1154E9"/>
                </a:solidFill>
              </a:rPr>
              <a:t>cocci</a:t>
            </a:r>
            <a:r>
              <a:rPr lang="fr-FR" dirty="0" smtClean="0">
                <a:solidFill>
                  <a:srgbClr val="1154E9"/>
                </a:solidFill>
              </a:rPr>
              <a:t> G+ (SCN, SA)</a:t>
            </a:r>
          </a:p>
          <a:p>
            <a:pPr lvl="1"/>
            <a:r>
              <a:rPr lang="fr-FR" dirty="0" smtClean="0"/>
              <a:t>Perfusion continue 20-30mg/kg/j enfant</a:t>
            </a:r>
          </a:p>
          <a:p>
            <a:pPr lvl="1"/>
            <a:r>
              <a:rPr lang="fr-FR" dirty="0" smtClean="0"/>
              <a:t>ou IV/12h ou /8h 20mg-30mg/kg/prise , </a:t>
            </a:r>
            <a:r>
              <a:rPr lang="fr-FR" dirty="0" smtClean="0">
                <a:solidFill>
                  <a:srgbClr val="FF0000"/>
                </a:solidFill>
              </a:rPr>
              <a:t>nécrose si IM ou SC</a:t>
            </a:r>
            <a:endParaRPr lang="fr-FR" dirty="0">
              <a:solidFill>
                <a:srgbClr val="FF0000"/>
              </a:solidFill>
            </a:endParaRPr>
          </a:p>
        </p:txBody>
      </p:sp>
    </p:spTree>
    <p:extLst>
      <p:ext uri="{BB962C8B-B14F-4D97-AF65-F5344CB8AC3E}">
        <p14:creationId xmlns:p14="http://schemas.microsoft.com/office/powerpoint/2010/main" val="29029439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Inhibiteurs de la synthèse protéique</a:t>
            </a:r>
            <a:endParaRPr lang="fr-FR" dirty="0"/>
          </a:p>
        </p:txBody>
      </p:sp>
      <p:sp>
        <p:nvSpPr>
          <p:cNvPr id="3" name="Espace réservé du contenu 2"/>
          <p:cNvSpPr>
            <a:spLocks noGrp="1"/>
          </p:cNvSpPr>
          <p:nvPr>
            <p:ph idx="1"/>
          </p:nvPr>
        </p:nvSpPr>
        <p:spPr/>
        <p:txBody>
          <a:bodyPr/>
          <a:lstStyle/>
          <a:p>
            <a:r>
              <a:rPr lang="fr-FR" dirty="0" smtClean="0"/>
              <a:t>Perturbent l’étape de traduction (ARNm –&gt; protéines) en agissant au niveau des ribosomes</a:t>
            </a:r>
          </a:p>
          <a:p>
            <a:pPr lvl="1"/>
            <a:r>
              <a:rPr lang="fr-FR" dirty="0" smtClean="0">
                <a:solidFill>
                  <a:srgbClr val="1154E9"/>
                </a:solidFill>
              </a:rPr>
              <a:t>Aminosides	</a:t>
            </a:r>
            <a:r>
              <a:rPr lang="fr-FR" sz="2000" dirty="0" smtClean="0">
                <a:solidFill>
                  <a:srgbClr val="1154E9"/>
                </a:solidFill>
              </a:rPr>
              <a:t>formation faux </a:t>
            </a:r>
            <a:r>
              <a:rPr lang="fr-FR" sz="2000" dirty="0" err="1" smtClean="0">
                <a:solidFill>
                  <a:srgbClr val="1154E9"/>
                </a:solidFill>
              </a:rPr>
              <a:t>ac</a:t>
            </a:r>
            <a:r>
              <a:rPr lang="fr-FR" sz="2000" dirty="0" smtClean="0">
                <a:solidFill>
                  <a:srgbClr val="1154E9"/>
                </a:solidFill>
              </a:rPr>
              <a:t>. Aminé</a:t>
            </a:r>
            <a:r>
              <a:rPr lang="fr-FR" dirty="0" smtClean="0">
                <a:solidFill>
                  <a:srgbClr val="1154E9"/>
                </a:solidFill>
              </a:rPr>
              <a:t>		bactéricides</a:t>
            </a:r>
          </a:p>
          <a:p>
            <a:pPr lvl="1"/>
            <a:r>
              <a:rPr lang="fr-FR" dirty="0" smtClean="0">
                <a:solidFill>
                  <a:srgbClr val="1154E9"/>
                </a:solidFill>
              </a:rPr>
              <a:t>Macrolides	</a:t>
            </a:r>
            <a:r>
              <a:rPr lang="fr-FR" sz="2000" dirty="0" smtClean="0">
                <a:solidFill>
                  <a:srgbClr val="1154E9"/>
                </a:solidFill>
              </a:rPr>
              <a:t>bloquent déplacement ribosomes	</a:t>
            </a:r>
            <a:r>
              <a:rPr lang="fr-FR" dirty="0" smtClean="0">
                <a:solidFill>
                  <a:srgbClr val="1154E9"/>
                </a:solidFill>
              </a:rPr>
              <a:t>bactériostatiques</a:t>
            </a:r>
          </a:p>
          <a:p>
            <a:pPr lvl="1"/>
            <a:r>
              <a:rPr lang="fr-FR" dirty="0" smtClean="0"/>
              <a:t>Tétracyclines	</a:t>
            </a:r>
            <a:r>
              <a:rPr lang="fr-FR" sz="2000" dirty="0"/>
              <a:t>inhibent fixation </a:t>
            </a:r>
            <a:r>
              <a:rPr lang="fr-FR" sz="2000" dirty="0" err="1"/>
              <a:t>ARNt</a:t>
            </a:r>
            <a:r>
              <a:rPr lang="fr-FR" sz="2000" dirty="0"/>
              <a:t> – </a:t>
            </a:r>
            <a:r>
              <a:rPr lang="fr-FR" sz="2000" dirty="0" err="1"/>
              <a:t>ac</a:t>
            </a:r>
            <a:r>
              <a:rPr lang="fr-FR" sz="2000" dirty="0"/>
              <a:t>. </a:t>
            </a:r>
            <a:r>
              <a:rPr lang="fr-FR" sz="2000" dirty="0" smtClean="0"/>
              <a:t>Aminé	</a:t>
            </a:r>
            <a:r>
              <a:rPr lang="fr-FR" dirty="0" smtClean="0"/>
              <a:t>bactériostatiques</a:t>
            </a:r>
            <a:endParaRPr lang="fr-FR"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03" y="3583633"/>
            <a:ext cx="9081454" cy="2869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Connecteur droit 6"/>
          <p:cNvCxnSpPr/>
          <p:nvPr/>
        </p:nvCxnSpPr>
        <p:spPr>
          <a:xfrm>
            <a:off x="1763688" y="4149080"/>
            <a:ext cx="9361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1763688" y="4149080"/>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1763688" y="4437112"/>
            <a:ext cx="864096"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699792" y="4149080"/>
            <a:ext cx="45719"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75836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Aminosides</a:t>
            </a:r>
            <a:endParaRPr lang="fr-FR" dirty="0"/>
          </a:p>
        </p:txBody>
      </p:sp>
      <p:sp>
        <p:nvSpPr>
          <p:cNvPr id="5" name="Espace réservé du contenu 2"/>
          <p:cNvSpPr>
            <a:spLocks noGrp="1"/>
          </p:cNvSpPr>
          <p:nvPr>
            <p:ph idx="1"/>
          </p:nvPr>
        </p:nvSpPr>
        <p:spPr/>
        <p:txBody>
          <a:bodyPr>
            <a:normAutofit/>
          </a:bodyPr>
          <a:lstStyle/>
          <a:p>
            <a:r>
              <a:rPr lang="fr-FR" dirty="0" smtClean="0">
                <a:sym typeface="Symbol"/>
              </a:rPr>
              <a:t>Spectre d’action</a:t>
            </a:r>
          </a:p>
          <a:p>
            <a:pPr lvl="1"/>
            <a:r>
              <a:rPr lang="fr-FR" dirty="0" smtClean="0">
                <a:sym typeface="Symbol"/>
              </a:rPr>
              <a:t>Large</a:t>
            </a:r>
          </a:p>
          <a:p>
            <a:pPr lvl="1"/>
            <a:r>
              <a:rPr lang="fr-FR" dirty="0" smtClean="0">
                <a:sym typeface="Symbol"/>
              </a:rPr>
              <a:t>Beaucoup d’espèces G+ et G-, dont bacille Koch (tuberculose)</a:t>
            </a:r>
          </a:p>
          <a:p>
            <a:r>
              <a:rPr lang="fr-FR" dirty="0" smtClean="0"/>
              <a:t>PK et administration</a:t>
            </a:r>
          </a:p>
          <a:p>
            <a:pPr lvl="1"/>
            <a:r>
              <a:rPr lang="fr-FR" dirty="0" smtClean="0"/>
              <a:t>Non-absorbés au niveau gastrique –&gt; administration IV</a:t>
            </a:r>
          </a:p>
          <a:p>
            <a:pPr lvl="1"/>
            <a:r>
              <a:rPr lang="fr-FR" dirty="0" smtClean="0"/>
              <a:t>Elimination exclusivement par voie rénale –&gt; </a:t>
            </a:r>
            <a:r>
              <a:rPr lang="fr-FR" b="1" i="1" dirty="0" smtClean="0"/>
              <a:t>risque de surdosage chez insuffisants rénaux</a:t>
            </a:r>
          </a:p>
        </p:txBody>
      </p:sp>
    </p:spTree>
    <p:extLst>
      <p:ext uri="{BB962C8B-B14F-4D97-AF65-F5344CB8AC3E}">
        <p14:creationId xmlns:p14="http://schemas.microsoft.com/office/powerpoint/2010/main" val="22238121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Aminosides</a:t>
            </a:r>
            <a:endParaRPr lang="fr-FR" dirty="0"/>
          </a:p>
        </p:txBody>
      </p:sp>
      <p:sp>
        <p:nvSpPr>
          <p:cNvPr id="3" name="Espace réservé du contenu 2"/>
          <p:cNvSpPr>
            <a:spLocks noGrp="1"/>
          </p:cNvSpPr>
          <p:nvPr>
            <p:ph idx="1"/>
          </p:nvPr>
        </p:nvSpPr>
        <p:spPr>
          <a:xfrm>
            <a:off x="179512" y="1124744"/>
            <a:ext cx="8784976" cy="5733256"/>
          </a:xfrm>
        </p:spPr>
        <p:txBody>
          <a:bodyPr>
            <a:normAutofit lnSpcReduction="10000"/>
          </a:bodyPr>
          <a:lstStyle/>
          <a:p>
            <a:r>
              <a:rPr lang="fr-FR" dirty="0"/>
              <a:t>Pharmacodynamie</a:t>
            </a:r>
          </a:p>
          <a:p>
            <a:pPr lvl="1"/>
            <a:r>
              <a:rPr lang="fr-FR" dirty="0" smtClean="0"/>
              <a:t>Bactéricides à forte dose</a:t>
            </a:r>
          </a:p>
          <a:p>
            <a:pPr lvl="1"/>
            <a:r>
              <a:rPr lang="fr-FR" dirty="0" smtClean="0"/>
              <a:t>Concentration-dépendants</a:t>
            </a:r>
          </a:p>
          <a:p>
            <a:pPr lvl="1"/>
            <a:r>
              <a:rPr lang="fr-FR" dirty="0" smtClean="0"/>
              <a:t>Effet post-antibiotique</a:t>
            </a:r>
            <a:endParaRPr lang="fr-FR" dirty="0"/>
          </a:p>
          <a:p>
            <a:pPr lvl="1"/>
            <a:r>
              <a:rPr lang="fr-FR" b="1" dirty="0"/>
              <a:t>Synergie avec </a:t>
            </a:r>
            <a:r>
              <a:rPr lang="fr-FR" b="1" dirty="0" err="1" smtClean="0"/>
              <a:t>glycopeptides</a:t>
            </a:r>
            <a:endParaRPr lang="fr-FR" dirty="0" smtClean="0"/>
          </a:p>
          <a:p>
            <a:r>
              <a:rPr lang="fr-FR" dirty="0" smtClean="0"/>
              <a:t>Effets indésirables et toxicité</a:t>
            </a:r>
          </a:p>
          <a:p>
            <a:pPr lvl="1"/>
            <a:r>
              <a:rPr lang="fr-FR" dirty="0" smtClean="0"/>
              <a:t>Toxicité rénale : nécrose tubulaire le plus souvent réversible –&gt; insuffisance rénale –&gt; risque surdosage !!</a:t>
            </a:r>
          </a:p>
          <a:p>
            <a:pPr lvl="1"/>
            <a:r>
              <a:rPr lang="fr-FR" dirty="0" err="1" smtClean="0"/>
              <a:t>Ototoxicité</a:t>
            </a:r>
            <a:r>
              <a:rPr lang="fr-FR" dirty="0" smtClean="0"/>
              <a:t> : atteinte cochléaire lente, dose-cumulative, irréversible potentialisée par aminosides –&gt; surdité définitive</a:t>
            </a:r>
          </a:p>
          <a:p>
            <a:r>
              <a:rPr lang="fr-FR" dirty="0" smtClean="0"/>
              <a:t>Médicaments</a:t>
            </a:r>
          </a:p>
          <a:p>
            <a:pPr lvl="1"/>
            <a:r>
              <a:rPr lang="fr-FR" dirty="0" smtClean="0">
                <a:solidFill>
                  <a:srgbClr val="FF0000"/>
                </a:solidFill>
              </a:rPr>
              <a:t>Gentamycine		</a:t>
            </a:r>
            <a:r>
              <a:rPr lang="fr-FR" dirty="0" err="1" smtClean="0">
                <a:solidFill>
                  <a:srgbClr val="FF0000"/>
                </a:solidFill>
              </a:rPr>
              <a:t>Gentalline</a:t>
            </a:r>
            <a:r>
              <a:rPr lang="fr-FR" dirty="0" smtClean="0">
                <a:solidFill>
                  <a:srgbClr val="FF0000"/>
                </a:solidFill>
              </a:rPr>
              <a:t>®  </a:t>
            </a:r>
            <a:r>
              <a:rPr lang="fr-FR" dirty="0">
                <a:solidFill>
                  <a:srgbClr val="1154E9"/>
                </a:solidFill>
              </a:rPr>
              <a:t>3 mg/kg/jour en 2 ou 3 </a:t>
            </a:r>
            <a:r>
              <a:rPr lang="fr-FR" dirty="0"/>
              <a:t>injections IM</a:t>
            </a:r>
            <a:endParaRPr lang="fr-FR" dirty="0" smtClean="0">
              <a:solidFill>
                <a:srgbClr val="FF0000"/>
              </a:solidFill>
            </a:endParaRPr>
          </a:p>
          <a:p>
            <a:pPr lvl="1"/>
            <a:r>
              <a:rPr lang="fr-FR" dirty="0" err="1" smtClean="0">
                <a:solidFill>
                  <a:srgbClr val="FF0000"/>
                </a:solidFill>
              </a:rPr>
              <a:t>Amikacine</a:t>
            </a:r>
            <a:r>
              <a:rPr lang="fr-FR" dirty="0" smtClean="0">
                <a:solidFill>
                  <a:srgbClr val="FF0000"/>
                </a:solidFill>
              </a:rPr>
              <a:t>		</a:t>
            </a:r>
            <a:r>
              <a:rPr lang="fr-FR" dirty="0" err="1" smtClean="0">
                <a:solidFill>
                  <a:srgbClr val="FF0000"/>
                </a:solidFill>
              </a:rPr>
              <a:t>Amiklin</a:t>
            </a:r>
            <a:r>
              <a:rPr lang="fr-FR" dirty="0" smtClean="0">
                <a:solidFill>
                  <a:srgbClr val="FF0000"/>
                </a:solidFill>
              </a:rPr>
              <a:t>®   </a:t>
            </a:r>
            <a:r>
              <a:rPr lang="fr-FR" dirty="0" smtClean="0">
                <a:solidFill>
                  <a:srgbClr val="1154E9"/>
                </a:solidFill>
              </a:rPr>
              <a:t>15mg/kg/24h max 1,5g/j</a:t>
            </a:r>
          </a:p>
        </p:txBody>
      </p:sp>
    </p:spTree>
    <p:extLst>
      <p:ext uri="{BB962C8B-B14F-4D97-AF65-F5344CB8AC3E}">
        <p14:creationId xmlns:p14="http://schemas.microsoft.com/office/powerpoint/2010/main" val="7370378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Macrolides</a:t>
            </a:r>
            <a:endParaRPr lang="fr-FR" dirty="0"/>
          </a:p>
        </p:txBody>
      </p:sp>
      <p:sp>
        <p:nvSpPr>
          <p:cNvPr id="3" name="Espace réservé du contenu 2"/>
          <p:cNvSpPr>
            <a:spLocks noGrp="1"/>
          </p:cNvSpPr>
          <p:nvPr>
            <p:ph idx="1"/>
          </p:nvPr>
        </p:nvSpPr>
        <p:spPr/>
        <p:txBody>
          <a:bodyPr/>
          <a:lstStyle/>
          <a:p>
            <a:r>
              <a:rPr lang="fr-FR" dirty="0" smtClean="0"/>
              <a:t>Spectre d’action</a:t>
            </a:r>
          </a:p>
          <a:p>
            <a:pPr lvl="1"/>
            <a:r>
              <a:rPr lang="fr-FR" dirty="0" err="1" smtClean="0"/>
              <a:t>Cocci</a:t>
            </a:r>
            <a:r>
              <a:rPr lang="fr-FR" dirty="0" smtClean="0"/>
              <a:t> G+ (streptocoques, staphylocoques </a:t>
            </a:r>
            <a:r>
              <a:rPr lang="fr-FR" dirty="0" err="1" smtClean="0"/>
              <a:t>méti-S</a:t>
            </a:r>
            <a:r>
              <a:rPr lang="fr-FR" dirty="0" smtClean="0"/>
              <a:t>)</a:t>
            </a:r>
          </a:p>
          <a:p>
            <a:pPr lvl="1"/>
            <a:r>
              <a:rPr lang="fr-FR" dirty="0" smtClean="0"/>
              <a:t>Bacilles G+ (mycoplasmes, </a:t>
            </a:r>
            <a:r>
              <a:rPr lang="fr-FR" dirty="0" err="1" smtClean="0"/>
              <a:t>legionella</a:t>
            </a:r>
            <a:r>
              <a:rPr lang="fr-FR" dirty="0" smtClean="0"/>
              <a:t>)</a:t>
            </a:r>
          </a:p>
          <a:p>
            <a:r>
              <a:rPr lang="fr-FR" dirty="0" smtClean="0"/>
              <a:t>PK et administration</a:t>
            </a:r>
          </a:p>
          <a:p>
            <a:pPr lvl="1"/>
            <a:r>
              <a:rPr lang="fr-FR" dirty="0" smtClean="0"/>
              <a:t>Absorption digestive et T½ variables selon les molécules</a:t>
            </a:r>
          </a:p>
          <a:p>
            <a:pPr lvl="1"/>
            <a:r>
              <a:rPr lang="fr-FR" dirty="0" smtClean="0"/>
              <a:t>Métabolisme hépatique –&gt; attention </a:t>
            </a:r>
            <a:r>
              <a:rPr lang="fr-FR" dirty="0" smtClean="0">
                <a:solidFill>
                  <a:srgbClr val="1154E9"/>
                </a:solidFill>
              </a:rPr>
              <a:t>insuffisance hépatique</a:t>
            </a:r>
          </a:p>
          <a:p>
            <a:r>
              <a:rPr lang="fr-FR" dirty="0" smtClean="0"/>
              <a:t>Pharmacodynamie</a:t>
            </a:r>
          </a:p>
          <a:p>
            <a:pPr lvl="1"/>
            <a:r>
              <a:rPr lang="fr-FR" dirty="0" smtClean="0"/>
              <a:t>Bactériostatiques</a:t>
            </a:r>
          </a:p>
          <a:p>
            <a:endParaRPr lang="fr-FR" dirty="0" smtClean="0"/>
          </a:p>
          <a:p>
            <a:pPr marL="0" indent="0">
              <a:buNone/>
            </a:pPr>
            <a:endParaRPr lang="fr-FR" dirty="0"/>
          </a:p>
        </p:txBody>
      </p:sp>
    </p:spTree>
    <p:extLst>
      <p:ext uri="{BB962C8B-B14F-4D97-AF65-F5344CB8AC3E}">
        <p14:creationId xmlns:p14="http://schemas.microsoft.com/office/powerpoint/2010/main" val="5366424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Macrolides</a:t>
            </a:r>
            <a:endParaRPr lang="fr-FR" dirty="0"/>
          </a:p>
        </p:txBody>
      </p:sp>
      <p:sp>
        <p:nvSpPr>
          <p:cNvPr id="3" name="Espace réservé du contenu 2"/>
          <p:cNvSpPr>
            <a:spLocks noGrp="1"/>
          </p:cNvSpPr>
          <p:nvPr>
            <p:ph idx="1"/>
          </p:nvPr>
        </p:nvSpPr>
        <p:spPr/>
        <p:txBody>
          <a:bodyPr/>
          <a:lstStyle/>
          <a:p>
            <a:r>
              <a:rPr lang="fr-FR" dirty="0" smtClean="0"/>
              <a:t>Effets indésirables et toxicité</a:t>
            </a:r>
          </a:p>
          <a:p>
            <a:pPr lvl="1"/>
            <a:r>
              <a:rPr lang="fr-FR" dirty="0" smtClean="0"/>
              <a:t>Bien tolérés dans l’ensemble</a:t>
            </a:r>
          </a:p>
          <a:p>
            <a:pPr lvl="1"/>
            <a:r>
              <a:rPr lang="fr-FR" dirty="0" smtClean="0"/>
              <a:t>Irritations digestives</a:t>
            </a:r>
          </a:p>
          <a:p>
            <a:pPr lvl="1"/>
            <a:r>
              <a:rPr lang="fr-FR" dirty="0" smtClean="0"/>
              <a:t>Inhibition cytochrome P450 3A4 –&gt; </a:t>
            </a:r>
            <a:r>
              <a:rPr lang="fr-FR" dirty="0" smtClean="0">
                <a:solidFill>
                  <a:srgbClr val="1154E9"/>
                </a:solidFill>
              </a:rPr>
              <a:t>interactions médicamenteuses +++</a:t>
            </a:r>
          </a:p>
          <a:p>
            <a:pPr lvl="1"/>
            <a:r>
              <a:rPr lang="fr-FR" dirty="0" smtClean="0">
                <a:solidFill>
                  <a:srgbClr val="FF0000"/>
                </a:solidFill>
              </a:rPr>
              <a:t>Augmentation concentrations substrats du CYP 3A4</a:t>
            </a:r>
          </a:p>
          <a:p>
            <a:pPr lvl="2"/>
            <a:r>
              <a:rPr lang="fr-FR" dirty="0" smtClean="0"/>
              <a:t>Antiépileptiques (</a:t>
            </a:r>
            <a:r>
              <a:rPr lang="fr-FR" dirty="0" err="1" smtClean="0"/>
              <a:t>phénytoïne</a:t>
            </a:r>
            <a:r>
              <a:rPr lang="fr-FR" dirty="0" smtClean="0"/>
              <a:t>, </a:t>
            </a:r>
            <a:r>
              <a:rPr lang="fr-FR" dirty="0" err="1" smtClean="0"/>
              <a:t>carbamazépine</a:t>
            </a:r>
            <a:r>
              <a:rPr lang="fr-FR" dirty="0" smtClean="0"/>
              <a:t>)</a:t>
            </a:r>
          </a:p>
          <a:p>
            <a:pPr lvl="2"/>
            <a:r>
              <a:rPr lang="fr-FR" dirty="0" smtClean="0"/>
              <a:t>Antirétroviraux (</a:t>
            </a:r>
            <a:r>
              <a:rPr lang="fr-FR" dirty="0" err="1" smtClean="0"/>
              <a:t>antiprotéases</a:t>
            </a:r>
            <a:r>
              <a:rPr lang="fr-FR" dirty="0" smtClean="0"/>
              <a:t>)</a:t>
            </a:r>
          </a:p>
          <a:p>
            <a:pPr lvl="2"/>
            <a:r>
              <a:rPr lang="fr-FR" dirty="0" smtClean="0"/>
              <a:t>Anticoagulants (anti-vitamine K, ex. </a:t>
            </a:r>
            <a:r>
              <a:rPr lang="fr-FR" dirty="0" err="1" smtClean="0"/>
              <a:t>warfarine</a:t>
            </a:r>
            <a:r>
              <a:rPr lang="fr-FR" dirty="0" smtClean="0"/>
              <a:t>)</a:t>
            </a:r>
          </a:p>
          <a:p>
            <a:pPr lvl="2"/>
            <a:r>
              <a:rPr lang="fr-FR" dirty="0" err="1" smtClean="0"/>
              <a:t>Digoxine</a:t>
            </a:r>
            <a:endParaRPr lang="fr-FR" dirty="0" smtClean="0"/>
          </a:p>
          <a:p>
            <a:pPr marL="0" indent="0">
              <a:buNone/>
            </a:pPr>
            <a:endParaRPr lang="fr-FR" dirty="0" smtClean="0"/>
          </a:p>
          <a:p>
            <a:pPr marL="914400" lvl="2" indent="0">
              <a:buNone/>
            </a:pPr>
            <a:endParaRPr lang="fr-FR" dirty="0" smtClean="0"/>
          </a:p>
          <a:p>
            <a:pPr lvl="1"/>
            <a:endParaRPr lang="fr-FR" dirty="0"/>
          </a:p>
        </p:txBody>
      </p:sp>
    </p:spTree>
    <p:extLst>
      <p:ext uri="{BB962C8B-B14F-4D97-AF65-F5344CB8AC3E}">
        <p14:creationId xmlns:p14="http://schemas.microsoft.com/office/powerpoint/2010/main" val="8665841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Macrolides</a:t>
            </a:r>
            <a:endParaRPr lang="fr-FR" dirty="0"/>
          </a:p>
        </p:txBody>
      </p:sp>
      <p:sp>
        <p:nvSpPr>
          <p:cNvPr id="3" name="Espace réservé du contenu 2"/>
          <p:cNvSpPr>
            <a:spLocks noGrp="1"/>
          </p:cNvSpPr>
          <p:nvPr>
            <p:ph idx="1"/>
          </p:nvPr>
        </p:nvSpPr>
        <p:spPr/>
        <p:txBody>
          <a:bodyPr/>
          <a:lstStyle/>
          <a:p>
            <a:r>
              <a:rPr lang="fr-FR" dirty="0" smtClean="0"/>
              <a:t>Médicaments</a:t>
            </a:r>
          </a:p>
          <a:p>
            <a:pPr lvl="1"/>
            <a:r>
              <a:rPr lang="fr-FR" dirty="0" smtClean="0">
                <a:solidFill>
                  <a:srgbClr val="FF0000"/>
                </a:solidFill>
              </a:rPr>
              <a:t>Erythromycine	</a:t>
            </a:r>
            <a:r>
              <a:rPr lang="fr-FR" dirty="0" smtClean="0">
                <a:solidFill>
                  <a:srgbClr val="002060"/>
                </a:solidFill>
              </a:rPr>
              <a:t>	</a:t>
            </a:r>
            <a:r>
              <a:rPr lang="fr-FR" dirty="0" err="1" smtClean="0">
                <a:solidFill>
                  <a:srgbClr val="002060"/>
                </a:solidFill>
              </a:rPr>
              <a:t>Egery</a:t>
            </a:r>
            <a:r>
              <a:rPr lang="fr-FR" dirty="0" smtClean="0">
                <a:solidFill>
                  <a:srgbClr val="002060"/>
                </a:solidFill>
              </a:rPr>
              <a:t>®</a:t>
            </a:r>
          </a:p>
          <a:p>
            <a:pPr marL="457200" lvl="1" indent="0">
              <a:buNone/>
            </a:pPr>
            <a:r>
              <a:rPr lang="fr-FR" dirty="0" smtClean="0">
                <a:solidFill>
                  <a:srgbClr val="002060"/>
                </a:solidFill>
              </a:rPr>
              <a:t>Adulte 1g/12h IV, PO</a:t>
            </a:r>
          </a:p>
          <a:p>
            <a:pPr marL="457200" lvl="1" indent="0">
              <a:buNone/>
            </a:pPr>
            <a:r>
              <a:rPr lang="fr-FR" dirty="0" smtClean="0">
                <a:solidFill>
                  <a:srgbClr val="002060"/>
                </a:solidFill>
              </a:rPr>
              <a:t>Enfant : 30-40mg/kg/j en 3-4 prises IVC, IV ou PO</a:t>
            </a:r>
          </a:p>
          <a:p>
            <a:pPr marL="457200" lvl="1" indent="0">
              <a:buNone/>
            </a:pPr>
            <a:r>
              <a:rPr lang="fr-FR" dirty="0" smtClean="0">
                <a:solidFill>
                  <a:srgbClr val="002060"/>
                </a:solidFill>
              </a:rPr>
              <a:t>Indication: allergie ou </a:t>
            </a:r>
            <a:r>
              <a:rPr lang="fr-FR" dirty="0">
                <a:solidFill>
                  <a:srgbClr val="002060"/>
                </a:solidFill>
              </a:rPr>
              <a:t>germes résistants </a:t>
            </a:r>
            <a:r>
              <a:rPr lang="fr-FR" dirty="0" smtClean="0">
                <a:solidFill>
                  <a:srgbClr val="002060"/>
                </a:solidFill>
              </a:rPr>
              <a:t>aux beta </a:t>
            </a:r>
            <a:r>
              <a:rPr lang="fr-FR" dirty="0" err="1" smtClean="0">
                <a:solidFill>
                  <a:srgbClr val="002060"/>
                </a:solidFill>
              </a:rPr>
              <a:t>lactamines</a:t>
            </a:r>
            <a:r>
              <a:rPr lang="fr-FR" dirty="0" smtClean="0">
                <a:solidFill>
                  <a:srgbClr val="002060"/>
                </a:solidFill>
              </a:rPr>
              <a:t>, </a:t>
            </a:r>
          </a:p>
          <a:p>
            <a:pPr lvl="1"/>
            <a:r>
              <a:rPr lang="fr-FR" dirty="0" err="1" smtClean="0">
                <a:solidFill>
                  <a:srgbClr val="002060"/>
                </a:solidFill>
              </a:rPr>
              <a:t>Josamycine</a:t>
            </a:r>
            <a:r>
              <a:rPr lang="fr-FR" dirty="0" smtClean="0">
                <a:solidFill>
                  <a:srgbClr val="002060"/>
                </a:solidFill>
              </a:rPr>
              <a:t>		</a:t>
            </a:r>
            <a:r>
              <a:rPr lang="fr-FR" dirty="0" err="1" smtClean="0">
                <a:solidFill>
                  <a:srgbClr val="002060"/>
                </a:solidFill>
              </a:rPr>
              <a:t>Josacine</a:t>
            </a:r>
            <a:r>
              <a:rPr lang="fr-FR" dirty="0" smtClean="0">
                <a:solidFill>
                  <a:srgbClr val="002060"/>
                </a:solidFill>
              </a:rPr>
              <a:t>®</a:t>
            </a:r>
          </a:p>
          <a:p>
            <a:pPr lvl="1"/>
            <a:r>
              <a:rPr lang="fr-FR" dirty="0" err="1" smtClean="0">
                <a:solidFill>
                  <a:srgbClr val="002060"/>
                </a:solidFill>
              </a:rPr>
              <a:t>Clarythromycine</a:t>
            </a:r>
            <a:r>
              <a:rPr lang="fr-FR" dirty="0" smtClean="0">
                <a:solidFill>
                  <a:srgbClr val="002060"/>
                </a:solidFill>
              </a:rPr>
              <a:t>	</a:t>
            </a:r>
            <a:r>
              <a:rPr lang="fr-FR" dirty="0" err="1" smtClean="0">
                <a:solidFill>
                  <a:srgbClr val="002060"/>
                </a:solidFill>
              </a:rPr>
              <a:t>Zeclar</a:t>
            </a:r>
            <a:r>
              <a:rPr lang="fr-FR" dirty="0" smtClean="0">
                <a:solidFill>
                  <a:srgbClr val="002060"/>
                </a:solidFill>
              </a:rPr>
              <a:t>®</a:t>
            </a:r>
            <a:endParaRPr lang="fr-FR" dirty="0">
              <a:solidFill>
                <a:srgbClr val="002060"/>
              </a:solidFill>
            </a:endParaRPr>
          </a:p>
        </p:txBody>
      </p:sp>
    </p:spTree>
    <p:extLst>
      <p:ext uri="{BB962C8B-B14F-4D97-AF65-F5344CB8AC3E}">
        <p14:creationId xmlns:p14="http://schemas.microsoft.com/office/powerpoint/2010/main" val="38373586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fr-FR" altLang="fr-FR" smtClean="0"/>
              <a:t>Plan	</a:t>
            </a:r>
          </a:p>
        </p:txBody>
      </p:sp>
      <p:sp>
        <p:nvSpPr>
          <p:cNvPr id="6147" name="Rectangle 3"/>
          <p:cNvSpPr>
            <a:spLocks noGrp="1" noChangeArrowheads="1"/>
          </p:cNvSpPr>
          <p:nvPr>
            <p:ph type="body" idx="1"/>
          </p:nvPr>
        </p:nvSpPr>
        <p:spPr>
          <a:xfrm>
            <a:off x="971600" y="1340768"/>
            <a:ext cx="7344816" cy="5112568"/>
          </a:xfrm>
        </p:spPr>
        <p:txBody>
          <a:bodyPr>
            <a:normAutofit lnSpcReduction="10000"/>
          </a:bodyPr>
          <a:lstStyle/>
          <a:p>
            <a:pPr marL="914400" lvl="1" indent="-457200">
              <a:lnSpc>
                <a:spcPct val="150000"/>
              </a:lnSpc>
              <a:buFont typeface="+mj-lt"/>
              <a:buAutoNum type="arabicPeriod"/>
            </a:pPr>
            <a:r>
              <a:rPr lang="fr-FR" altLang="fr-FR" dirty="0"/>
              <a:t>Conception de </a:t>
            </a:r>
            <a:r>
              <a:rPr lang="fr-FR" altLang="fr-FR" dirty="0" smtClean="0"/>
              <a:t>base: </a:t>
            </a:r>
            <a:r>
              <a:rPr lang="fr-FR" altLang="fr-FR" dirty="0" err="1" smtClean="0"/>
              <a:t>cocci</a:t>
            </a:r>
            <a:r>
              <a:rPr lang="fr-FR" altLang="fr-FR" dirty="0" smtClean="0"/>
              <a:t>, bacille, Gr+, Gr -</a:t>
            </a:r>
            <a:endParaRPr lang="fr-FR" altLang="fr-FR" dirty="0"/>
          </a:p>
          <a:p>
            <a:pPr marL="914400" lvl="1" indent="-457200">
              <a:lnSpc>
                <a:spcPct val="150000"/>
              </a:lnSpc>
              <a:buFont typeface="+mj-lt"/>
              <a:buAutoNum type="arabicPeriod"/>
            </a:pPr>
            <a:r>
              <a:rPr lang="fr-FR" altLang="fr-FR" dirty="0" smtClean="0"/>
              <a:t>4 </a:t>
            </a:r>
            <a:r>
              <a:rPr lang="fr-FR" altLang="fr-FR" dirty="0"/>
              <a:t>Classes </a:t>
            </a:r>
            <a:r>
              <a:rPr lang="fr-FR" dirty="0" smtClean="0"/>
              <a:t>les </a:t>
            </a:r>
            <a:r>
              <a:rPr lang="fr-FR" dirty="0"/>
              <a:t>plus </a:t>
            </a:r>
            <a:r>
              <a:rPr lang="fr-FR" dirty="0" smtClean="0"/>
              <a:t>courantes</a:t>
            </a:r>
          </a:p>
          <a:p>
            <a:pPr lvl="2">
              <a:lnSpc>
                <a:spcPct val="150000"/>
              </a:lnSpc>
            </a:pPr>
            <a:r>
              <a:rPr lang="fr-FR" altLang="fr-FR" dirty="0" smtClean="0"/>
              <a:t>Beta </a:t>
            </a:r>
            <a:r>
              <a:rPr lang="fr-FR" altLang="fr-FR" dirty="0" err="1" smtClean="0"/>
              <a:t>lactamines</a:t>
            </a:r>
            <a:r>
              <a:rPr lang="fr-FR" altLang="fr-FR" dirty="0" smtClean="0"/>
              <a:t> : Pénicillines M et A; C3G</a:t>
            </a:r>
          </a:p>
          <a:p>
            <a:pPr lvl="2">
              <a:lnSpc>
                <a:spcPct val="150000"/>
              </a:lnSpc>
            </a:pPr>
            <a:r>
              <a:rPr lang="fr-FR" altLang="fr-FR" dirty="0" smtClean="0"/>
              <a:t>Aminosides : </a:t>
            </a:r>
            <a:r>
              <a:rPr lang="fr-FR" altLang="fr-FR" dirty="0" err="1" smtClean="0"/>
              <a:t>amikacine</a:t>
            </a:r>
            <a:r>
              <a:rPr lang="fr-FR" altLang="fr-FR" dirty="0" smtClean="0"/>
              <a:t>, gentamicine</a:t>
            </a:r>
          </a:p>
          <a:p>
            <a:pPr lvl="2">
              <a:lnSpc>
                <a:spcPct val="150000"/>
              </a:lnSpc>
            </a:pPr>
            <a:r>
              <a:rPr lang="fr-FR" altLang="fr-FR" dirty="0" err="1" smtClean="0"/>
              <a:t>Glycopeptides</a:t>
            </a:r>
            <a:r>
              <a:rPr lang="fr-FR" altLang="fr-FR" dirty="0" smtClean="0"/>
              <a:t> : Vancomycine</a:t>
            </a:r>
          </a:p>
          <a:p>
            <a:pPr lvl="2">
              <a:lnSpc>
                <a:spcPct val="150000"/>
              </a:lnSpc>
            </a:pPr>
            <a:r>
              <a:rPr lang="fr-FR" altLang="fr-FR" dirty="0" smtClean="0"/>
              <a:t>Macrolides : </a:t>
            </a:r>
            <a:r>
              <a:rPr lang="fr-FR" altLang="fr-FR" dirty="0" err="1" smtClean="0"/>
              <a:t>erythromycine</a:t>
            </a:r>
            <a:r>
              <a:rPr lang="fr-FR" altLang="fr-FR" dirty="0"/>
              <a:t> </a:t>
            </a:r>
            <a:r>
              <a:rPr lang="fr-FR" altLang="fr-FR" dirty="0" smtClean="0"/>
              <a:t> </a:t>
            </a:r>
            <a:endParaRPr lang="fr-FR" altLang="fr-FR" dirty="0"/>
          </a:p>
          <a:p>
            <a:pPr marL="914400" lvl="1" indent="-457200">
              <a:lnSpc>
                <a:spcPct val="150000"/>
              </a:lnSpc>
              <a:buFont typeface="+mj-lt"/>
              <a:buAutoNum type="arabicPeriod"/>
            </a:pPr>
            <a:r>
              <a:rPr lang="fr-FR" altLang="fr-FR" dirty="0"/>
              <a:t>Objectifs thérapeutiques</a:t>
            </a:r>
          </a:p>
          <a:p>
            <a:pPr marL="914400" lvl="1" indent="-457200">
              <a:lnSpc>
                <a:spcPct val="150000"/>
              </a:lnSpc>
              <a:buFont typeface="+mj-lt"/>
              <a:buAutoNum type="arabicPeriod"/>
            </a:pPr>
            <a:r>
              <a:rPr lang="fr-FR" altLang="fr-FR" dirty="0"/>
              <a:t>Choix de la classe thérapeutique</a:t>
            </a:r>
          </a:p>
          <a:p>
            <a:pPr marL="914400" lvl="1" indent="-457200">
              <a:lnSpc>
                <a:spcPct val="150000"/>
              </a:lnSpc>
              <a:buFont typeface="+mj-lt"/>
              <a:buAutoNum type="arabicPeriod"/>
            </a:pPr>
            <a:r>
              <a:rPr lang="fr-FR" altLang="fr-FR" dirty="0"/>
              <a:t>Résistance - Bon usage </a:t>
            </a:r>
            <a:r>
              <a:rPr lang="fr-FR" altLang="fr-FR" dirty="0" smtClean="0"/>
              <a:t>ATB</a:t>
            </a:r>
            <a:endParaRPr lang="fr-FR" altLang="fr-FR" dirty="0" smtClean="0"/>
          </a:p>
        </p:txBody>
      </p:sp>
    </p:spTree>
    <p:extLst>
      <p:ext uri="{BB962C8B-B14F-4D97-AF65-F5344CB8AC3E}">
        <p14:creationId xmlns:p14="http://schemas.microsoft.com/office/powerpoint/2010/main" val="16145175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fr-FR" altLang="fr-FR" smtClean="0"/>
              <a:t>Plan	</a:t>
            </a:r>
          </a:p>
        </p:txBody>
      </p:sp>
      <p:sp>
        <p:nvSpPr>
          <p:cNvPr id="6147" name="Rectangle 3"/>
          <p:cNvSpPr>
            <a:spLocks noGrp="1" noChangeArrowheads="1"/>
          </p:cNvSpPr>
          <p:nvPr>
            <p:ph type="body" idx="1"/>
          </p:nvPr>
        </p:nvSpPr>
        <p:spPr>
          <a:xfrm>
            <a:off x="971600" y="1340768"/>
            <a:ext cx="7344816" cy="5112568"/>
          </a:xfrm>
        </p:spPr>
        <p:txBody>
          <a:bodyPr>
            <a:normAutofit lnSpcReduction="10000"/>
          </a:bodyPr>
          <a:lstStyle/>
          <a:p>
            <a:pPr marL="914400" lvl="1" indent="-457200">
              <a:lnSpc>
                <a:spcPct val="150000"/>
              </a:lnSpc>
              <a:buFont typeface="+mj-lt"/>
              <a:buAutoNum type="arabicPeriod"/>
            </a:pPr>
            <a:r>
              <a:rPr lang="fr-FR" altLang="fr-FR" dirty="0">
                <a:solidFill>
                  <a:schemeClr val="bg1">
                    <a:lumMod val="85000"/>
                  </a:schemeClr>
                </a:solidFill>
              </a:rPr>
              <a:t>Conception de </a:t>
            </a:r>
            <a:r>
              <a:rPr lang="fr-FR" altLang="fr-FR" dirty="0" smtClean="0">
                <a:solidFill>
                  <a:schemeClr val="bg1">
                    <a:lumMod val="85000"/>
                  </a:schemeClr>
                </a:solidFill>
              </a:rPr>
              <a:t>base: </a:t>
            </a:r>
            <a:r>
              <a:rPr lang="fr-FR" altLang="fr-FR" dirty="0" err="1" smtClean="0">
                <a:solidFill>
                  <a:schemeClr val="bg1">
                    <a:lumMod val="85000"/>
                  </a:schemeClr>
                </a:solidFill>
              </a:rPr>
              <a:t>cocci</a:t>
            </a:r>
            <a:r>
              <a:rPr lang="fr-FR" altLang="fr-FR" dirty="0" smtClean="0">
                <a:solidFill>
                  <a:schemeClr val="bg1">
                    <a:lumMod val="85000"/>
                  </a:schemeClr>
                </a:solidFill>
              </a:rPr>
              <a:t>, bacille, Gr+, Gr -</a:t>
            </a:r>
            <a:endParaRPr lang="fr-FR" altLang="fr-FR" dirty="0">
              <a:solidFill>
                <a:schemeClr val="bg1">
                  <a:lumMod val="85000"/>
                </a:schemeClr>
              </a:solidFill>
            </a:endParaRPr>
          </a:p>
          <a:p>
            <a:pPr marL="914400" lvl="1" indent="-457200">
              <a:lnSpc>
                <a:spcPct val="150000"/>
              </a:lnSpc>
              <a:buFont typeface="+mj-lt"/>
              <a:buAutoNum type="arabicPeriod"/>
            </a:pPr>
            <a:r>
              <a:rPr lang="fr-FR" altLang="fr-FR" dirty="0" smtClean="0">
                <a:solidFill>
                  <a:schemeClr val="bg1">
                    <a:lumMod val="85000"/>
                  </a:schemeClr>
                </a:solidFill>
              </a:rPr>
              <a:t>4 </a:t>
            </a:r>
            <a:r>
              <a:rPr lang="fr-FR" altLang="fr-FR" dirty="0">
                <a:solidFill>
                  <a:schemeClr val="bg1">
                    <a:lumMod val="85000"/>
                  </a:schemeClr>
                </a:solidFill>
              </a:rPr>
              <a:t>Classes Médicamenteuses </a:t>
            </a:r>
            <a:r>
              <a:rPr lang="fr-FR" dirty="0">
                <a:solidFill>
                  <a:schemeClr val="bg1">
                    <a:lumMod val="85000"/>
                  </a:schemeClr>
                </a:solidFill>
              </a:rPr>
              <a:t>les plus </a:t>
            </a:r>
            <a:r>
              <a:rPr lang="fr-FR" dirty="0" smtClean="0">
                <a:solidFill>
                  <a:schemeClr val="bg1">
                    <a:lumMod val="85000"/>
                  </a:schemeClr>
                </a:solidFill>
              </a:rPr>
              <a:t>courantes</a:t>
            </a:r>
          </a:p>
          <a:p>
            <a:pPr lvl="2">
              <a:lnSpc>
                <a:spcPct val="150000"/>
              </a:lnSpc>
            </a:pPr>
            <a:r>
              <a:rPr lang="fr-FR" altLang="fr-FR" dirty="0" smtClean="0">
                <a:solidFill>
                  <a:schemeClr val="bg1">
                    <a:lumMod val="85000"/>
                  </a:schemeClr>
                </a:solidFill>
              </a:rPr>
              <a:t>Beta </a:t>
            </a:r>
            <a:r>
              <a:rPr lang="fr-FR" altLang="fr-FR" dirty="0" err="1" smtClean="0">
                <a:solidFill>
                  <a:schemeClr val="bg1">
                    <a:lumMod val="85000"/>
                  </a:schemeClr>
                </a:solidFill>
              </a:rPr>
              <a:t>lactamines</a:t>
            </a:r>
            <a:r>
              <a:rPr lang="fr-FR" altLang="fr-FR" dirty="0" smtClean="0">
                <a:solidFill>
                  <a:schemeClr val="bg1">
                    <a:lumMod val="85000"/>
                  </a:schemeClr>
                </a:solidFill>
              </a:rPr>
              <a:t> : Pénicillines M et A; C3G</a:t>
            </a:r>
          </a:p>
          <a:p>
            <a:pPr lvl="2">
              <a:lnSpc>
                <a:spcPct val="150000"/>
              </a:lnSpc>
            </a:pPr>
            <a:r>
              <a:rPr lang="fr-FR" altLang="fr-FR" dirty="0" smtClean="0">
                <a:solidFill>
                  <a:schemeClr val="bg1">
                    <a:lumMod val="85000"/>
                  </a:schemeClr>
                </a:solidFill>
              </a:rPr>
              <a:t>Aminosides : </a:t>
            </a:r>
            <a:r>
              <a:rPr lang="fr-FR" altLang="fr-FR" dirty="0" err="1" smtClean="0">
                <a:solidFill>
                  <a:schemeClr val="bg1">
                    <a:lumMod val="85000"/>
                  </a:schemeClr>
                </a:solidFill>
              </a:rPr>
              <a:t>amikacine</a:t>
            </a:r>
            <a:r>
              <a:rPr lang="fr-FR" altLang="fr-FR" dirty="0" smtClean="0">
                <a:solidFill>
                  <a:schemeClr val="bg1">
                    <a:lumMod val="85000"/>
                  </a:schemeClr>
                </a:solidFill>
              </a:rPr>
              <a:t>, gentamicine</a:t>
            </a:r>
          </a:p>
          <a:p>
            <a:pPr lvl="2">
              <a:lnSpc>
                <a:spcPct val="150000"/>
              </a:lnSpc>
            </a:pPr>
            <a:r>
              <a:rPr lang="fr-FR" altLang="fr-FR" dirty="0" err="1" smtClean="0">
                <a:solidFill>
                  <a:schemeClr val="bg1">
                    <a:lumMod val="85000"/>
                  </a:schemeClr>
                </a:solidFill>
              </a:rPr>
              <a:t>Glycopeptides</a:t>
            </a:r>
            <a:r>
              <a:rPr lang="fr-FR" altLang="fr-FR" dirty="0" smtClean="0">
                <a:solidFill>
                  <a:schemeClr val="bg1">
                    <a:lumMod val="85000"/>
                  </a:schemeClr>
                </a:solidFill>
              </a:rPr>
              <a:t> : Vancomycine</a:t>
            </a:r>
          </a:p>
          <a:p>
            <a:pPr lvl="2">
              <a:lnSpc>
                <a:spcPct val="150000"/>
              </a:lnSpc>
            </a:pPr>
            <a:r>
              <a:rPr lang="fr-FR" altLang="fr-FR" dirty="0" smtClean="0">
                <a:solidFill>
                  <a:schemeClr val="bg1">
                    <a:lumMod val="85000"/>
                  </a:schemeClr>
                </a:solidFill>
              </a:rPr>
              <a:t>Macrolides : </a:t>
            </a:r>
            <a:r>
              <a:rPr lang="fr-FR" altLang="fr-FR" dirty="0" err="1" smtClean="0">
                <a:solidFill>
                  <a:schemeClr val="bg1">
                    <a:lumMod val="85000"/>
                  </a:schemeClr>
                </a:solidFill>
              </a:rPr>
              <a:t>erythromycine</a:t>
            </a:r>
            <a:r>
              <a:rPr lang="fr-FR" altLang="fr-FR" dirty="0">
                <a:solidFill>
                  <a:schemeClr val="bg1">
                    <a:lumMod val="85000"/>
                  </a:schemeClr>
                </a:solidFill>
              </a:rPr>
              <a:t> </a:t>
            </a:r>
            <a:r>
              <a:rPr lang="fr-FR" altLang="fr-FR" dirty="0" smtClean="0">
                <a:solidFill>
                  <a:schemeClr val="bg1">
                    <a:lumMod val="85000"/>
                  </a:schemeClr>
                </a:solidFill>
              </a:rPr>
              <a:t> </a:t>
            </a:r>
            <a:endParaRPr lang="fr-FR" altLang="fr-FR" dirty="0">
              <a:solidFill>
                <a:schemeClr val="bg1">
                  <a:lumMod val="85000"/>
                </a:schemeClr>
              </a:solidFill>
            </a:endParaRPr>
          </a:p>
          <a:p>
            <a:pPr marL="914400" lvl="1" indent="-457200">
              <a:lnSpc>
                <a:spcPct val="150000"/>
              </a:lnSpc>
              <a:buFont typeface="+mj-lt"/>
              <a:buAutoNum type="arabicPeriod"/>
            </a:pPr>
            <a:r>
              <a:rPr lang="fr-FR" altLang="fr-FR" b="1" dirty="0"/>
              <a:t>Objectifs thérapeutiques</a:t>
            </a:r>
          </a:p>
          <a:p>
            <a:pPr marL="914400" lvl="1" indent="-457200">
              <a:lnSpc>
                <a:spcPct val="150000"/>
              </a:lnSpc>
              <a:buFont typeface="+mj-lt"/>
              <a:buAutoNum type="arabicPeriod"/>
            </a:pPr>
            <a:r>
              <a:rPr lang="fr-FR" altLang="fr-FR" dirty="0">
                <a:solidFill>
                  <a:schemeClr val="bg1">
                    <a:lumMod val="85000"/>
                  </a:schemeClr>
                </a:solidFill>
              </a:rPr>
              <a:t>Choix de la classe thérapeutique</a:t>
            </a:r>
          </a:p>
          <a:p>
            <a:pPr marL="914400" lvl="1" indent="-457200">
              <a:lnSpc>
                <a:spcPct val="150000"/>
              </a:lnSpc>
              <a:buFont typeface="+mj-lt"/>
              <a:buAutoNum type="arabicPeriod"/>
            </a:pPr>
            <a:r>
              <a:rPr lang="fr-FR" altLang="fr-FR" dirty="0">
                <a:solidFill>
                  <a:schemeClr val="bg1">
                    <a:lumMod val="85000"/>
                  </a:schemeClr>
                </a:solidFill>
              </a:rPr>
              <a:t>Résistance - Bon usage </a:t>
            </a:r>
            <a:r>
              <a:rPr lang="fr-FR" altLang="fr-FR" dirty="0" smtClean="0">
                <a:solidFill>
                  <a:schemeClr val="bg1">
                    <a:lumMod val="85000"/>
                  </a:schemeClr>
                </a:solidFill>
              </a:rPr>
              <a:t>ATB</a:t>
            </a:r>
            <a:endParaRPr lang="fr-FR" altLang="fr-FR" dirty="0" smtClean="0"/>
          </a:p>
        </p:txBody>
      </p:sp>
    </p:spTree>
    <p:extLst>
      <p:ext uri="{BB962C8B-B14F-4D97-AF65-F5344CB8AC3E}">
        <p14:creationId xmlns:p14="http://schemas.microsoft.com/office/powerpoint/2010/main" val="13124130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re 1"/>
          <p:cNvSpPr>
            <a:spLocks noGrp="1"/>
          </p:cNvSpPr>
          <p:nvPr>
            <p:ph type="title"/>
          </p:nvPr>
        </p:nvSpPr>
        <p:spPr/>
        <p:txBody>
          <a:bodyPr>
            <a:normAutofit fontScale="90000"/>
          </a:bodyPr>
          <a:lstStyle/>
          <a:p>
            <a:r>
              <a:rPr lang="fr-FR" altLang="fr-FR" smtClean="0"/>
              <a:t/>
            </a:r>
            <a:br>
              <a:rPr lang="fr-FR" altLang="fr-FR" smtClean="0"/>
            </a:br>
            <a:r>
              <a:rPr lang="fr-FR" altLang="fr-FR" smtClean="0"/>
              <a:t>Objectifs thérapeutiques</a:t>
            </a:r>
          </a:p>
        </p:txBody>
      </p:sp>
      <p:sp>
        <p:nvSpPr>
          <p:cNvPr id="27651" name="Espace réservé du contenu 2"/>
          <p:cNvSpPr>
            <a:spLocks noGrp="1"/>
          </p:cNvSpPr>
          <p:nvPr>
            <p:ph idx="1"/>
          </p:nvPr>
        </p:nvSpPr>
        <p:spPr>
          <a:xfrm>
            <a:off x="457200" y="1484784"/>
            <a:ext cx="8229600" cy="4727575"/>
          </a:xfrm>
        </p:spPr>
        <p:txBody>
          <a:bodyPr/>
          <a:lstStyle/>
          <a:p>
            <a:r>
              <a:rPr lang="fr-FR" altLang="fr-FR" sz="2800" dirty="0" smtClean="0">
                <a:solidFill>
                  <a:srgbClr val="FF0000"/>
                </a:solidFill>
              </a:rPr>
              <a:t>Guérison clinique +++</a:t>
            </a:r>
          </a:p>
          <a:p>
            <a:pPr lvl="1"/>
            <a:r>
              <a:rPr lang="fr-FR" altLang="fr-FR" dirty="0" smtClean="0"/>
              <a:t>Disparition de la fièvre, des signes de choc septique…, des signes locaux…</a:t>
            </a:r>
          </a:p>
          <a:p>
            <a:pPr lvl="1"/>
            <a:r>
              <a:rPr lang="fr-FR" altLang="fr-FR" dirty="0" smtClean="0"/>
              <a:t>Disparation du syndrome inflammatoire</a:t>
            </a:r>
          </a:p>
          <a:p>
            <a:pPr lvl="1"/>
            <a:r>
              <a:rPr lang="fr-FR" altLang="fr-FR" dirty="0" smtClean="0"/>
              <a:t>Normalisation du bilan biologique</a:t>
            </a:r>
          </a:p>
          <a:p>
            <a:r>
              <a:rPr lang="fr-FR" altLang="fr-FR" sz="2800" dirty="0" smtClean="0"/>
              <a:t>Guérison bactériologique</a:t>
            </a:r>
          </a:p>
          <a:p>
            <a:pPr lvl="1"/>
            <a:r>
              <a:rPr lang="fr-FR" altLang="fr-FR" sz="2400" dirty="0" smtClean="0"/>
              <a:t>Pas toujours prouvée (la négativation d’un hémoculture ne permet pas exclure d’un portage)</a:t>
            </a:r>
          </a:p>
          <a:p>
            <a:pPr lvl="1"/>
            <a:r>
              <a:rPr lang="fr-FR" altLang="fr-FR" sz="2400" dirty="0" smtClean="0"/>
              <a:t>Difficulté d’identifier le germe en pratique (ce qui pousse n’est pas forcément ce qui est responsable)</a:t>
            </a:r>
          </a:p>
          <a:p>
            <a:endParaRPr lang="fr-FR" altLang="fr-FR" sz="2800" dirty="0" smtClean="0"/>
          </a:p>
        </p:txBody>
      </p:sp>
    </p:spTree>
    <p:extLst>
      <p:ext uri="{BB962C8B-B14F-4D97-AF65-F5344CB8AC3E}">
        <p14:creationId xmlns:p14="http://schemas.microsoft.com/office/powerpoint/2010/main" val="17182999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fr-FR" altLang="fr-FR" smtClean="0"/>
              <a:t>Plan	</a:t>
            </a:r>
          </a:p>
        </p:txBody>
      </p:sp>
      <p:sp>
        <p:nvSpPr>
          <p:cNvPr id="6147" name="Rectangle 3"/>
          <p:cNvSpPr>
            <a:spLocks noGrp="1" noChangeArrowheads="1"/>
          </p:cNvSpPr>
          <p:nvPr>
            <p:ph type="body" idx="1"/>
          </p:nvPr>
        </p:nvSpPr>
        <p:spPr>
          <a:xfrm>
            <a:off x="971600" y="1340768"/>
            <a:ext cx="7344816" cy="5112568"/>
          </a:xfrm>
        </p:spPr>
        <p:txBody>
          <a:bodyPr>
            <a:normAutofit lnSpcReduction="10000"/>
          </a:bodyPr>
          <a:lstStyle/>
          <a:p>
            <a:pPr marL="914400" lvl="1" indent="-457200">
              <a:lnSpc>
                <a:spcPct val="150000"/>
              </a:lnSpc>
              <a:buFont typeface="+mj-lt"/>
              <a:buAutoNum type="arabicPeriod"/>
            </a:pPr>
            <a:r>
              <a:rPr lang="fr-FR" altLang="fr-FR" dirty="0">
                <a:solidFill>
                  <a:schemeClr val="bg1">
                    <a:lumMod val="85000"/>
                  </a:schemeClr>
                </a:solidFill>
              </a:rPr>
              <a:t>Conception de </a:t>
            </a:r>
            <a:r>
              <a:rPr lang="fr-FR" altLang="fr-FR" dirty="0" smtClean="0">
                <a:solidFill>
                  <a:schemeClr val="bg1">
                    <a:lumMod val="85000"/>
                  </a:schemeClr>
                </a:solidFill>
              </a:rPr>
              <a:t>base: </a:t>
            </a:r>
            <a:r>
              <a:rPr lang="fr-FR" altLang="fr-FR" dirty="0" err="1" smtClean="0">
                <a:solidFill>
                  <a:schemeClr val="bg1">
                    <a:lumMod val="85000"/>
                  </a:schemeClr>
                </a:solidFill>
              </a:rPr>
              <a:t>cocci</a:t>
            </a:r>
            <a:r>
              <a:rPr lang="fr-FR" altLang="fr-FR" dirty="0" smtClean="0">
                <a:solidFill>
                  <a:schemeClr val="bg1">
                    <a:lumMod val="85000"/>
                  </a:schemeClr>
                </a:solidFill>
              </a:rPr>
              <a:t>, bacille, Gr+, Gr -</a:t>
            </a:r>
            <a:endParaRPr lang="fr-FR" altLang="fr-FR" dirty="0">
              <a:solidFill>
                <a:schemeClr val="bg1">
                  <a:lumMod val="85000"/>
                </a:schemeClr>
              </a:solidFill>
            </a:endParaRPr>
          </a:p>
          <a:p>
            <a:pPr marL="914400" lvl="1" indent="-457200">
              <a:lnSpc>
                <a:spcPct val="150000"/>
              </a:lnSpc>
              <a:buFont typeface="+mj-lt"/>
              <a:buAutoNum type="arabicPeriod"/>
            </a:pPr>
            <a:r>
              <a:rPr lang="fr-FR" altLang="fr-FR" dirty="0" smtClean="0">
                <a:solidFill>
                  <a:schemeClr val="bg1">
                    <a:lumMod val="85000"/>
                  </a:schemeClr>
                </a:solidFill>
              </a:rPr>
              <a:t>4 </a:t>
            </a:r>
            <a:r>
              <a:rPr lang="fr-FR" altLang="fr-FR" dirty="0">
                <a:solidFill>
                  <a:schemeClr val="bg1">
                    <a:lumMod val="85000"/>
                  </a:schemeClr>
                </a:solidFill>
              </a:rPr>
              <a:t>Classes Médicamenteuses </a:t>
            </a:r>
            <a:r>
              <a:rPr lang="fr-FR" dirty="0">
                <a:solidFill>
                  <a:schemeClr val="bg1">
                    <a:lumMod val="85000"/>
                  </a:schemeClr>
                </a:solidFill>
              </a:rPr>
              <a:t>les plus </a:t>
            </a:r>
            <a:r>
              <a:rPr lang="fr-FR" dirty="0" smtClean="0">
                <a:solidFill>
                  <a:schemeClr val="bg1">
                    <a:lumMod val="85000"/>
                  </a:schemeClr>
                </a:solidFill>
              </a:rPr>
              <a:t>courantes</a:t>
            </a:r>
          </a:p>
          <a:p>
            <a:pPr lvl="2">
              <a:lnSpc>
                <a:spcPct val="150000"/>
              </a:lnSpc>
            </a:pPr>
            <a:r>
              <a:rPr lang="fr-FR" altLang="fr-FR" dirty="0" smtClean="0">
                <a:solidFill>
                  <a:schemeClr val="bg1">
                    <a:lumMod val="85000"/>
                  </a:schemeClr>
                </a:solidFill>
              </a:rPr>
              <a:t>Beta </a:t>
            </a:r>
            <a:r>
              <a:rPr lang="fr-FR" altLang="fr-FR" dirty="0" err="1" smtClean="0">
                <a:solidFill>
                  <a:schemeClr val="bg1">
                    <a:lumMod val="85000"/>
                  </a:schemeClr>
                </a:solidFill>
              </a:rPr>
              <a:t>lactamines</a:t>
            </a:r>
            <a:r>
              <a:rPr lang="fr-FR" altLang="fr-FR" dirty="0" smtClean="0">
                <a:solidFill>
                  <a:schemeClr val="bg1">
                    <a:lumMod val="85000"/>
                  </a:schemeClr>
                </a:solidFill>
              </a:rPr>
              <a:t> : Pénicillines M et A; C3G</a:t>
            </a:r>
          </a:p>
          <a:p>
            <a:pPr lvl="2">
              <a:lnSpc>
                <a:spcPct val="150000"/>
              </a:lnSpc>
            </a:pPr>
            <a:r>
              <a:rPr lang="fr-FR" altLang="fr-FR" dirty="0" smtClean="0">
                <a:solidFill>
                  <a:schemeClr val="bg1">
                    <a:lumMod val="85000"/>
                  </a:schemeClr>
                </a:solidFill>
              </a:rPr>
              <a:t>Aminosides : </a:t>
            </a:r>
            <a:r>
              <a:rPr lang="fr-FR" altLang="fr-FR" dirty="0" err="1" smtClean="0">
                <a:solidFill>
                  <a:schemeClr val="bg1">
                    <a:lumMod val="85000"/>
                  </a:schemeClr>
                </a:solidFill>
              </a:rPr>
              <a:t>amikacine</a:t>
            </a:r>
            <a:r>
              <a:rPr lang="fr-FR" altLang="fr-FR" dirty="0" smtClean="0">
                <a:solidFill>
                  <a:schemeClr val="bg1">
                    <a:lumMod val="85000"/>
                  </a:schemeClr>
                </a:solidFill>
              </a:rPr>
              <a:t>, gentamicine</a:t>
            </a:r>
          </a:p>
          <a:p>
            <a:pPr lvl="2">
              <a:lnSpc>
                <a:spcPct val="150000"/>
              </a:lnSpc>
            </a:pPr>
            <a:r>
              <a:rPr lang="fr-FR" altLang="fr-FR" dirty="0" err="1" smtClean="0">
                <a:solidFill>
                  <a:schemeClr val="bg1">
                    <a:lumMod val="85000"/>
                  </a:schemeClr>
                </a:solidFill>
              </a:rPr>
              <a:t>Glycopeptides</a:t>
            </a:r>
            <a:r>
              <a:rPr lang="fr-FR" altLang="fr-FR" dirty="0" smtClean="0">
                <a:solidFill>
                  <a:schemeClr val="bg1">
                    <a:lumMod val="85000"/>
                  </a:schemeClr>
                </a:solidFill>
              </a:rPr>
              <a:t> : Vancomycine</a:t>
            </a:r>
          </a:p>
          <a:p>
            <a:pPr lvl="2">
              <a:lnSpc>
                <a:spcPct val="150000"/>
              </a:lnSpc>
            </a:pPr>
            <a:r>
              <a:rPr lang="fr-FR" altLang="fr-FR" dirty="0" smtClean="0">
                <a:solidFill>
                  <a:schemeClr val="bg1">
                    <a:lumMod val="85000"/>
                  </a:schemeClr>
                </a:solidFill>
              </a:rPr>
              <a:t>Macrolides : </a:t>
            </a:r>
            <a:r>
              <a:rPr lang="fr-FR" altLang="fr-FR" dirty="0" err="1" smtClean="0">
                <a:solidFill>
                  <a:schemeClr val="bg1">
                    <a:lumMod val="85000"/>
                  </a:schemeClr>
                </a:solidFill>
              </a:rPr>
              <a:t>erythromycine</a:t>
            </a:r>
            <a:r>
              <a:rPr lang="fr-FR" altLang="fr-FR" dirty="0">
                <a:solidFill>
                  <a:schemeClr val="bg1">
                    <a:lumMod val="85000"/>
                  </a:schemeClr>
                </a:solidFill>
              </a:rPr>
              <a:t> </a:t>
            </a:r>
            <a:r>
              <a:rPr lang="fr-FR" altLang="fr-FR" dirty="0" smtClean="0">
                <a:solidFill>
                  <a:schemeClr val="bg1">
                    <a:lumMod val="85000"/>
                  </a:schemeClr>
                </a:solidFill>
              </a:rPr>
              <a:t> </a:t>
            </a:r>
            <a:endParaRPr lang="fr-FR" altLang="fr-FR" dirty="0">
              <a:solidFill>
                <a:schemeClr val="bg1">
                  <a:lumMod val="85000"/>
                </a:schemeClr>
              </a:solidFill>
            </a:endParaRPr>
          </a:p>
          <a:p>
            <a:pPr marL="914400" lvl="1" indent="-457200">
              <a:lnSpc>
                <a:spcPct val="150000"/>
              </a:lnSpc>
              <a:buFont typeface="+mj-lt"/>
              <a:buAutoNum type="arabicPeriod"/>
            </a:pPr>
            <a:r>
              <a:rPr lang="fr-FR" altLang="fr-FR" b="1" dirty="0">
                <a:solidFill>
                  <a:schemeClr val="bg1">
                    <a:lumMod val="95000"/>
                  </a:schemeClr>
                </a:solidFill>
              </a:rPr>
              <a:t>Objectifs thérapeutiques</a:t>
            </a:r>
          </a:p>
          <a:p>
            <a:pPr marL="914400" lvl="1" indent="-457200">
              <a:lnSpc>
                <a:spcPct val="150000"/>
              </a:lnSpc>
              <a:buFont typeface="+mj-lt"/>
              <a:buAutoNum type="arabicPeriod"/>
            </a:pPr>
            <a:r>
              <a:rPr lang="fr-FR" altLang="fr-FR" b="1" dirty="0"/>
              <a:t>Choix de la classe thérapeutique</a:t>
            </a:r>
          </a:p>
          <a:p>
            <a:pPr marL="914400" lvl="1" indent="-457200">
              <a:lnSpc>
                <a:spcPct val="150000"/>
              </a:lnSpc>
              <a:buFont typeface="+mj-lt"/>
              <a:buAutoNum type="arabicPeriod"/>
            </a:pPr>
            <a:r>
              <a:rPr lang="fr-FR" altLang="fr-FR" dirty="0">
                <a:solidFill>
                  <a:schemeClr val="bg1">
                    <a:lumMod val="85000"/>
                  </a:schemeClr>
                </a:solidFill>
              </a:rPr>
              <a:t>Résistance - Bon usage </a:t>
            </a:r>
            <a:r>
              <a:rPr lang="fr-FR" altLang="fr-FR" dirty="0" smtClean="0">
                <a:solidFill>
                  <a:schemeClr val="bg1">
                    <a:lumMod val="85000"/>
                  </a:schemeClr>
                </a:solidFill>
              </a:rPr>
              <a:t>ATB</a:t>
            </a:r>
            <a:endParaRPr lang="fr-FR" altLang="fr-FR" dirty="0" smtClean="0"/>
          </a:p>
        </p:txBody>
      </p:sp>
    </p:spTree>
    <p:extLst>
      <p:ext uri="{BB962C8B-B14F-4D97-AF65-F5344CB8AC3E}">
        <p14:creationId xmlns:p14="http://schemas.microsoft.com/office/powerpoint/2010/main" val="7703276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1"/>
          <p:cNvSpPr>
            <a:spLocks noGrp="1"/>
          </p:cNvSpPr>
          <p:nvPr>
            <p:ph type="title"/>
          </p:nvPr>
        </p:nvSpPr>
        <p:spPr/>
        <p:txBody>
          <a:bodyPr/>
          <a:lstStyle/>
          <a:p>
            <a:r>
              <a:rPr lang="fr-FR" altLang="fr-FR" smtClean="0"/>
              <a:t>ATB probabiliste</a:t>
            </a:r>
          </a:p>
        </p:txBody>
      </p:sp>
      <p:sp>
        <p:nvSpPr>
          <p:cNvPr id="28675" name="Espace réservé du contenu 2"/>
          <p:cNvSpPr>
            <a:spLocks noGrp="1"/>
          </p:cNvSpPr>
          <p:nvPr>
            <p:ph idx="1"/>
          </p:nvPr>
        </p:nvSpPr>
        <p:spPr>
          <a:xfrm>
            <a:off x="467544" y="1340768"/>
            <a:ext cx="8451031" cy="5248945"/>
          </a:xfrm>
        </p:spPr>
        <p:txBody>
          <a:bodyPr/>
          <a:lstStyle/>
          <a:p>
            <a:r>
              <a:rPr lang="fr-FR" altLang="fr-FR" sz="2400" dirty="0" smtClean="0"/>
              <a:t>Situation fréquente +++ en pratique</a:t>
            </a:r>
          </a:p>
          <a:p>
            <a:r>
              <a:rPr lang="fr-FR" altLang="fr-FR" sz="2400" dirty="0" smtClean="0"/>
              <a:t>24-48h = temps moyen pour avoir résultat bactériologique</a:t>
            </a:r>
          </a:p>
          <a:p>
            <a:r>
              <a:rPr lang="fr-FR" altLang="fr-FR" sz="2400" dirty="0" smtClean="0"/>
              <a:t>Culture stérile n’élimine pas 100% absence d’infection</a:t>
            </a:r>
          </a:p>
          <a:p>
            <a:r>
              <a:rPr lang="fr-FR" altLang="fr-FR" sz="2400" dirty="0" smtClean="0"/>
              <a:t>En situation grave: démarrage ATB après réalisation tous les prélèvements nécessaires (surtout hémoculture, LCR, liquide biologique, prélèvements trachéales, ECBU…)</a:t>
            </a:r>
          </a:p>
          <a:p>
            <a:r>
              <a:rPr lang="fr-FR" altLang="fr-FR" sz="2400" dirty="0" smtClean="0"/>
              <a:t>Quels sont les critères importantes qui déterminent le choix d’ATB probabiliste? La balance bénéfice/risque du traitement ? </a:t>
            </a:r>
          </a:p>
          <a:p>
            <a:pPr lvl="1"/>
            <a:r>
              <a:rPr lang="fr-FR" altLang="fr-FR" sz="2000" dirty="0" smtClean="0"/>
              <a:t>Portage (colonisation) des germes pathologiques, germes nosocomiales</a:t>
            </a:r>
          </a:p>
          <a:p>
            <a:pPr lvl="1"/>
            <a:r>
              <a:rPr lang="fr-FR" altLang="fr-FR" sz="2000" dirty="0" smtClean="0"/>
              <a:t>Terrain du patient, site d’infection</a:t>
            </a:r>
          </a:p>
          <a:p>
            <a:pPr lvl="1"/>
            <a:r>
              <a:rPr lang="fr-FR" altLang="fr-FR" sz="2000" dirty="0" smtClean="0"/>
              <a:t>Adaptation ATB dès que possible (sinon </a:t>
            </a:r>
            <a:r>
              <a:rPr lang="fr-FR" altLang="fr-FR" sz="2000" dirty="0" smtClean="0">
                <a:sym typeface="Wingdings" panose="05000000000000000000" pitchFamily="2" charset="2"/>
              </a:rPr>
              <a:t></a:t>
            </a:r>
            <a:r>
              <a:rPr lang="fr-FR" altLang="fr-FR" sz="2000" dirty="0" smtClean="0"/>
              <a:t>risque de résistance, inefficace)</a:t>
            </a:r>
          </a:p>
          <a:p>
            <a:pPr lvl="1"/>
            <a:endParaRPr lang="fr-FR" altLang="fr-FR" sz="2000" dirty="0" smtClean="0"/>
          </a:p>
        </p:txBody>
      </p:sp>
    </p:spTree>
    <p:extLst>
      <p:ext uri="{BB962C8B-B14F-4D97-AF65-F5344CB8AC3E}">
        <p14:creationId xmlns:p14="http://schemas.microsoft.com/office/powerpoint/2010/main" val="34893617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4525" y="3243263"/>
            <a:ext cx="2149475" cy="1119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4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0" y="2459038"/>
            <a:ext cx="1712913" cy="134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48" name="ZoneTexte 5"/>
          <p:cNvSpPr txBox="1">
            <a:spLocks noChangeArrowheads="1"/>
          </p:cNvSpPr>
          <p:nvPr/>
        </p:nvSpPr>
        <p:spPr bwMode="auto">
          <a:xfrm>
            <a:off x="4508500" y="3362325"/>
            <a:ext cx="1408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0000"/>
              <a:buFont typeface="Wingdings" panose="05000000000000000000" pitchFamily="2" charset="2"/>
              <a:buChar char="o"/>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o"/>
              <a:defRPr sz="2400">
                <a:solidFill>
                  <a:schemeClr val="tx1"/>
                </a:solidFill>
                <a:latin typeface="Times New Roman" panose="02020603050405020304" pitchFamily="18" charset="0"/>
              </a:defRPr>
            </a:lvl3pPr>
            <a:lvl4pPr marL="1600200" indent="-228600">
              <a:spcBef>
                <a:spcPct val="20000"/>
              </a:spcBef>
              <a:buClr>
                <a:schemeClr val="accent2"/>
              </a:buClr>
              <a:buSzPct val="75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9pPr>
          </a:lstStyle>
          <a:p>
            <a:pPr eaLnBrk="1" hangingPunct="1">
              <a:spcBef>
                <a:spcPct val="0"/>
              </a:spcBef>
              <a:buClrTx/>
              <a:buSzTx/>
              <a:buFontTx/>
              <a:buNone/>
            </a:pPr>
            <a:r>
              <a:rPr lang="fr-FR" altLang="fr-FR" sz="1800"/>
              <a:t>Quel choix?</a:t>
            </a:r>
          </a:p>
        </p:txBody>
      </p:sp>
      <p:pic>
        <p:nvPicPr>
          <p:cNvPr id="317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7300" y="2017713"/>
            <a:ext cx="1666875" cy="1662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50" name="ZoneTexte 6"/>
          <p:cNvSpPr txBox="1">
            <a:spLocks noChangeArrowheads="1"/>
          </p:cNvSpPr>
          <p:nvPr/>
        </p:nvSpPr>
        <p:spPr bwMode="auto">
          <a:xfrm>
            <a:off x="273050" y="525463"/>
            <a:ext cx="7535863"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0000"/>
              <a:buFont typeface="Wingdings" panose="05000000000000000000" pitchFamily="2" charset="2"/>
              <a:buChar char="o"/>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o"/>
              <a:defRPr sz="2400">
                <a:solidFill>
                  <a:schemeClr val="tx1"/>
                </a:solidFill>
                <a:latin typeface="Times New Roman" panose="02020603050405020304" pitchFamily="18" charset="0"/>
              </a:defRPr>
            </a:lvl3pPr>
            <a:lvl4pPr marL="1600200" indent="-228600">
              <a:spcBef>
                <a:spcPct val="20000"/>
              </a:spcBef>
              <a:buClr>
                <a:schemeClr val="accent2"/>
              </a:buClr>
              <a:buSzPct val="75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fr-FR" altLang="fr-FR">
                <a:solidFill>
                  <a:schemeClr val="tx2"/>
                </a:solidFill>
              </a:rPr>
              <a:t>PRINCIPES GENERAUX DU CHOIX D'UN ANTIBIOTIQUE</a:t>
            </a:r>
            <a:endParaRPr lang="fr-FR" altLang="fr-FR"/>
          </a:p>
        </p:txBody>
      </p:sp>
      <p:pic>
        <p:nvPicPr>
          <p:cNvPr id="3175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425" y="4479925"/>
            <a:ext cx="2644775" cy="1611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52"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750" y="4479925"/>
            <a:ext cx="1719263" cy="165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53" name="ZoneTexte 1"/>
          <p:cNvSpPr txBox="1">
            <a:spLocks noChangeArrowheads="1"/>
          </p:cNvSpPr>
          <p:nvPr/>
        </p:nvSpPr>
        <p:spPr bwMode="auto">
          <a:xfrm>
            <a:off x="282575" y="1811338"/>
            <a:ext cx="25542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0000"/>
              <a:buFont typeface="Wingdings" panose="05000000000000000000" pitchFamily="2" charset="2"/>
              <a:buChar char="o"/>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o"/>
              <a:defRPr sz="2400">
                <a:solidFill>
                  <a:schemeClr val="tx1"/>
                </a:solidFill>
                <a:latin typeface="Times New Roman" panose="02020603050405020304" pitchFamily="18" charset="0"/>
              </a:defRPr>
            </a:lvl3pPr>
            <a:lvl4pPr marL="1600200" indent="-228600">
              <a:spcBef>
                <a:spcPct val="20000"/>
              </a:spcBef>
              <a:buClr>
                <a:schemeClr val="accent2"/>
              </a:buClr>
              <a:buSzPct val="75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fr-FR" altLang="fr-FR" sz="1800"/>
              <a:t>Facteurs liés aux médicaments</a:t>
            </a:r>
          </a:p>
        </p:txBody>
      </p:sp>
      <p:sp>
        <p:nvSpPr>
          <p:cNvPr id="31754" name="ZoneTexte 9"/>
          <p:cNvSpPr txBox="1">
            <a:spLocks noChangeArrowheads="1"/>
          </p:cNvSpPr>
          <p:nvPr/>
        </p:nvSpPr>
        <p:spPr bwMode="auto">
          <a:xfrm>
            <a:off x="288925" y="6176963"/>
            <a:ext cx="2552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0000"/>
              <a:buFont typeface="Wingdings" panose="05000000000000000000" pitchFamily="2" charset="2"/>
              <a:buChar char="o"/>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o"/>
              <a:defRPr sz="2400">
                <a:solidFill>
                  <a:schemeClr val="tx1"/>
                </a:solidFill>
                <a:latin typeface="Times New Roman" panose="02020603050405020304" pitchFamily="18" charset="0"/>
              </a:defRPr>
            </a:lvl3pPr>
            <a:lvl4pPr marL="1600200" indent="-228600">
              <a:spcBef>
                <a:spcPct val="20000"/>
              </a:spcBef>
              <a:buClr>
                <a:schemeClr val="accent2"/>
              </a:buClr>
              <a:buSzPct val="75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fr-FR" altLang="fr-FR" sz="1800"/>
              <a:t>Facteurs liés aux patients</a:t>
            </a:r>
          </a:p>
        </p:txBody>
      </p:sp>
      <p:sp>
        <p:nvSpPr>
          <p:cNvPr id="31755" name="ZoneTexte 10"/>
          <p:cNvSpPr txBox="1">
            <a:spLocks noChangeArrowheads="1"/>
          </p:cNvSpPr>
          <p:nvPr/>
        </p:nvSpPr>
        <p:spPr bwMode="auto">
          <a:xfrm>
            <a:off x="6030913" y="6124575"/>
            <a:ext cx="25542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0000"/>
              <a:buFont typeface="Wingdings" panose="05000000000000000000" pitchFamily="2" charset="2"/>
              <a:buChar char="o"/>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o"/>
              <a:defRPr sz="2400">
                <a:solidFill>
                  <a:schemeClr val="tx1"/>
                </a:solidFill>
                <a:latin typeface="Times New Roman" panose="02020603050405020304" pitchFamily="18" charset="0"/>
              </a:defRPr>
            </a:lvl3pPr>
            <a:lvl4pPr marL="1600200" indent="-228600">
              <a:spcBef>
                <a:spcPct val="20000"/>
              </a:spcBef>
              <a:buClr>
                <a:schemeClr val="accent2"/>
              </a:buClr>
              <a:buSzPct val="75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fr-FR" altLang="fr-FR" sz="1800"/>
              <a:t>Facteurs liés aux bactéries</a:t>
            </a:r>
          </a:p>
        </p:txBody>
      </p:sp>
    </p:spTree>
    <p:extLst>
      <p:ext uri="{BB962C8B-B14F-4D97-AF65-F5344CB8AC3E}">
        <p14:creationId xmlns:p14="http://schemas.microsoft.com/office/powerpoint/2010/main" val="25242940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re 1"/>
          <p:cNvSpPr>
            <a:spLocks noGrp="1"/>
          </p:cNvSpPr>
          <p:nvPr>
            <p:ph type="title"/>
          </p:nvPr>
        </p:nvSpPr>
        <p:spPr/>
        <p:txBody>
          <a:bodyPr>
            <a:normAutofit fontScale="90000"/>
          </a:bodyPr>
          <a:lstStyle/>
          <a:p>
            <a:pPr eaLnBrk="1" hangingPunct="1"/>
            <a:r>
              <a:rPr lang="fr-FR" altLang="fr-FR" sz="3200" smtClean="0"/>
              <a:t>PRINCIPES GENERAUX DU CHOIX D'UN ANTIBIOTIQUE</a:t>
            </a:r>
          </a:p>
        </p:txBody>
      </p:sp>
      <p:sp>
        <p:nvSpPr>
          <p:cNvPr id="3" name="Espace réservé du contenu 2"/>
          <p:cNvSpPr>
            <a:spLocks noGrp="1"/>
          </p:cNvSpPr>
          <p:nvPr>
            <p:ph idx="1"/>
          </p:nvPr>
        </p:nvSpPr>
        <p:spPr/>
        <p:txBody>
          <a:bodyPr/>
          <a:lstStyle/>
          <a:p>
            <a:pPr marL="514350" indent="-514350" eaLnBrk="1" hangingPunct="1">
              <a:buFont typeface="+mj-lt"/>
              <a:buAutoNum type="arabicPeriod"/>
              <a:defRPr/>
            </a:pPr>
            <a:r>
              <a:rPr lang="fr-FR" sz="2800" dirty="0" smtClean="0"/>
              <a:t>Facteurs liés au micro-organisme infectant</a:t>
            </a:r>
          </a:p>
          <a:p>
            <a:pPr lvl="1" eaLnBrk="1" hangingPunct="1">
              <a:defRPr/>
            </a:pPr>
            <a:r>
              <a:rPr lang="fr-FR" sz="2400" dirty="0" smtClean="0"/>
              <a:t>Prélèvements bactériologiques, antibiogramme</a:t>
            </a:r>
          </a:p>
          <a:p>
            <a:pPr lvl="1" eaLnBrk="1" hangingPunct="1">
              <a:defRPr/>
            </a:pPr>
            <a:r>
              <a:rPr lang="fr-FR" sz="2400" dirty="0" smtClean="0"/>
              <a:t>Traitement prophylactique: indication et bénéfice très limitées +++</a:t>
            </a:r>
          </a:p>
          <a:p>
            <a:pPr lvl="1" eaLnBrk="1" hangingPunct="1">
              <a:defRPr/>
            </a:pPr>
            <a:r>
              <a:rPr lang="fr-FR" sz="2400" dirty="0" smtClean="0"/>
              <a:t>Traitement empirique/probabiliste: le plus fréquent en pratique  </a:t>
            </a:r>
          </a:p>
          <a:p>
            <a:pPr marL="514350" indent="-514350" eaLnBrk="1" hangingPunct="1">
              <a:buFont typeface="+mj-lt"/>
              <a:buAutoNum type="arabicPeriod" startAt="2"/>
              <a:defRPr/>
            </a:pPr>
            <a:r>
              <a:rPr lang="fr-FR" sz="2800" dirty="0" smtClean="0"/>
              <a:t>Facteurs liés au médicament</a:t>
            </a:r>
          </a:p>
          <a:p>
            <a:pPr lvl="1" eaLnBrk="1" hangingPunct="1">
              <a:defRPr/>
            </a:pPr>
            <a:r>
              <a:rPr lang="fr-FR" sz="2400" dirty="0" smtClean="0">
                <a:ea typeface="+mn-ea"/>
                <a:cs typeface="+mn-cs"/>
              </a:rPr>
              <a:t>paramètres pharmacocinétiques</a:t>
            </a:r>
          </a:p>
          <a:p>
            <a:pPr lvl="1" eaLnBrk="1" hangingPunct="1">
              <a:defRPr/>
            </a:pPr>
            <a:r>
              <a:rPr lang="fr-FR" sz="2400" dirty="0" smtClean="0">
                <a:ea typeface="+mn-ea"/>
                <a:cs typeface="+mn-cs"/>
              </a:rPr>
              <a:t>paramètres toxicologiques</a:t>
            </a:r>
          </a:p>
          <a:p>
            <a:pPr lvl="1" eaLnBrk="1" hangingPunct="1">
              <a:defRPr/>
            </a:pPr>
            <a:r>
              <a:rPr lang="fr-FR" sz="2400" dirty="0" smtClean="0">
                <a:ea typeface="+mn-ea"/>
                <a:cs typeface="+mn-cs"/>
              </a:rPr>
              <a:t>interaction médicamenteuses</a:t>
            </a:r>
          </a:p>
          <a:p>
            <a:pPr marL="438150" lvl="1" indent="0" eaLnBrk="1" hangingPunct="1">
              <a:buFont typeface="Wingdings" panose="05000000000000000000" pitchFamily="2" charset="2"/>
              <a:buNone/>
              <a:defRPr/>
            </a:pPr>
            <a:endParaRPr lang="fr-FR" sz="2400" dirty="0" smtClean="0"/>
          </a:p>
        </p:txBody>
      </p:sp>
    </p:spTree>
    <p:extLst>
      <p:ext uri="{BB962C8B-B14F-4D97-AF65-F5344CB8AC3E}">
        <p14:creationId xmlns:p14="http://schemas.microsoft.com/office/powerpoint/2010/main" val="15908371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re 1"/>
          <p:cNvSpPr>
            <a:spLocks noGrp="1"/>
          </p:cNvSpPr>
          <p:nvPr>
            <p:ph type="title"/>
          </p:nvPr>
        </p:nvSpPr>
        <p:spPr/>
        <p:txBody>
          <a:bodyPr>
            <a:normAutofit fontScale="90000"/>
          </a:bodyPr>
          <a:lstStyle/>
          <a:p>
            <a:pPr eaLnBrk="1" hangingPunct="1"/>
            <a:r>
              <a:rPr lang="fr-FR" altLang="fr-FR" sz="3200" smtClean="0"/>
              <a:t>PRINCIPES GENERAUX DU CHOIX D'UN ANTIBIOTIQUE</a:t>
            </a:r>
          </a:p>
        </p:txBody>
      </p:sp>
      <p:sp>
        <p:nvSpPr>
          <p:cNvPr id="3" name="Espace réservé du contenu 2"/>
          <p:cNvSpPr>
            <a:spLocks noGrp="1"/>
          </p:cNvSpPr>
          <p:nvPr>
            <p:ph idx="1"/>
          </p:nvPr>
        </p:nvSpPr>
        <p:spPr/>
        <p:txBody>
          <a:bodyPr/>
          <a:lstStyle/>
          <a:p>
            <a:pPr marL="514350" indent="-514350" eaLnBrk="1" hangingPunct="1">
              <a:buFont typeface="+mj-lt"/>
              <a:buAutoNum type="arabicPeriod" startAt="3"/>
              <a:defRPr/>
            </a:pPr>
            <a:r>
              <a:rPr lang="fr-FR" dirty="0" smtClean="0"/>
              <a:t>Facteurs liés au patient</a:t>
            </a:r>
          </a:p>
          <a:p>
            <a:pPr marL="895350" lvl="1" indent="-457200" eaLnBrk="1" hangingPunct="1">
              <a:defRPr/>
            </a:pPr>
            <a:r>
              <a:rPr lang="fr-FR" dirty="0" smtClean="0">
                <a:ea typeface="+mn-ea"/>
                <a:cs typeface="+mn-cs"/>
              </a:rPr>
              <a:t>La gravité de l'infection: souvent conduisant à démarrer d’emblée ATB probabiliste  </a:t>
            </a:r>
          </a:p>
          <a:p>
            <a:pPr marL="895350" lvl="1" indent="-457200" eaLnBrk="1" hangingPunct="1">
              <a:defRPr/>
            </a:pPr>
            <a:r>
              <a:rPr lang="fr-FR" dirty="0" smtClean="0">
                <a:ea typeface="+mn-ea"/>
                <a:cs typeface="+mn-cs"/>
              </a:rPr>
              <a:t>L'état des défenses</a:t>
            </a:r>
          </a:p>
          <a:p>
            <a:pPr marL="895350" lvl="1" indent="-457200" eaLnBrk="1" hangingPunct="1">
              <a:defRPr/>
            </a:pPr>
            <a:r>
              <a:rPr lang="fr-FR" dirty="0" smtClean="0">
                <a:ea typeface="+mn-ea"/>
                <a:cs typeface="+mn-cs"/>
              </a:rPr>
              <a:t>l'état des fonctions rénale et hépatique du patient</a:t>
            </a:r>
            <a:endParaRPr lang="fr-FR" dirty="0" smtClean="0"/>
          </a:p>
        </p:txBody>
      </p:sp>
    </p:spTree>
    <p:extLst>
      <p:ext uri="{BB962C8B-B14F-4D97-AF65-F5344CB8AC3E}">
        <p14:creationId xmlns:p14="http://schemas.microsoft.com/office/powerpoint/2010/main" val="1655143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Critères de choix</a:t>
            </a:r>
            <a:endParaRPr lang="fr-FR" dirty="0"/>
          </a:p>
        </p:txBody>
      </p:sp>
      <p:sp>
        <p:nvSpPr>
          <p:cNvPr id="3" name="Espace réservé du contenu 2"/>
          <p:cNvSpPr>
            <a:spLocks noGrp="1"/>
          </p:cNvSpPr>
          <p:nvPr>
            <p:ph idx="1"/>
          </p:nvPr>
        </p:nvSpPr>
        <p:spPr/>
        <p:txBody>
          <a:bodyPr/>
          <a:lstStyle/>
          <a:p>
            <a:r>
              <a:rPr lang="fr-FR" dirty="0" smtClean="0"/>
              <a:t>Nature du germe</a:t>
            </a:r>
          </a:p>
          <a:p>
            <a:pPr lvl="1"/>
            <a:r>
              <a:rPr lang="fr-FR" dirty="0" smtClean="0"/>
              <a:t>Bactérie (ni virus, ni </a:t>
            </a:r>
            <a:r>
              <a:rPr lang="fr-FR" dirty="0" err="1" smtClean="0"/>
              <a:t>fungus</a:t>
            </a:r>
            <a:r>
              <a:rPr lang="fr-FR" dirty="0" smtClean="0"/>
              <a:t>, ni parasite)</a:t>
            </a:r>
          </a:p>
          <a:p>
            <a:pPr lvl="1"/>
            <a:r>
              <a:rPr lang="fr-FR" dirty="0" smtClean="0"/>
              <a:t>Antibiothérapie ciblée (germe connu) vs. Probabiliste (germe inconnu)</a:t>
            </a:r>
          </a:p>
          <a:p>
            <a:pPr lvl="1"/>
            <a:r>
              <a:rPr lang="fr-FR" dirty="0" smtClean="0"/>
              <a:t>Genre, espèce bactérienne</a:t>
            </a:r>
          </a:p>
          <a:p>
            <a:pPr lvl="2"/>
            <a:r>
              <a:rPr lang="fr-FR" dirty="0" smtClean="0"/>
              <a:t>Si bacille G- (Salmonella), macrolides inutiles !</a:t>
            </a:r>
          </a:p>
          <a:p>
            <a:pPr lvl="1"/>
            <a:r>
              <a:rPr lang="fr-FR" dirty="0" smtClean="0"/>
              <a:t>Germe communautaire ou hospitalier ?</a:t>
            </a:r>
          </a:p>
          <a:p>
            <a:pPr lvl="2"/>
            <a:r>
              <a:rPr lang="fr-FR" dirty="0" smtClean="0"/>
              <a:t>Ex : Pseudomonas </a:t>
            </a:r>
            <a:r>
              <a:rPr lang="fr-FR" dirty="0" err="1" smtClean="0"/>
              <a:t>aeruginosa</a:t>
            </a:r>
            <a:r>
              <a:rPr lang="fr-FR" dirty="0" smtClean="0"/>
              <a:t> surtout transmise en milieu hospitalier</a:t>
            </a:r>
          </a:p>
          <a:p>
            <a:pPr lvl="1"/>
            <a:r>
              <a:rPr lang="fr-FR" dirty="0" smtClean="0"/>
              <a:t>Sensibilité / résistance</a:t>
            </a:r>
          </a:p>
          <a:p>
            <a:pPr lvl="2"/>
            <a:r>
              <a:rPr lang="fr-FR" dirty="0" smtClean="0"/>
              <a:t>Constitutive (Salmonella et macrolides)</a:t>
            </a:r>
          </a:p>
          <a:p>
            <a:pPr lvl="2"/>
            <a:r>
              <a:rPr lang="fr-FR" dirty="0" smtClean="0"/>
              <a:t>Acquise</a:t>
            </a:r>
          </a:p>
        </p:txBody>
      </p:sp>
    </p:spTree>
    <p:extLst>
      <p:ext uri="{BB962C8B-B14F-4D97-AF65-F5344CB8AC3E}">
        <p14:creationId xmlns:p14="http://schemas.microsoft.com/office/powerpoint/2010/main" val="7317378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Critères de choix</a:t>
            </a:r>
            <a:endParaRPr lang="fr-FR" dirty="0"/>
          </a:p>
        </p:txBody>
      </p:sp>
      <p:sp>
        <p:nvSpPr>
          <p:cNvPr id="3" name="Espace réservé du contenu 2"/>
          <p:cNvSpPr>
            <a:spLocks noGrp="1"/>
          </p:cNvSpPr>
          <p:nvPr>
            <p:ph idx="1"/>
          </p:nvPr>
        </p:nvSpPr>
        <p:spPr>
          <a:xfrm>
            <a:off x="179512" y="1052736"/>
            <a:ext cx="8784976" cy="5733256"/>
          </a:xfrm>
        </p:spPr>
        <p:txBody>
          <a:bodyPr>
            <a:normAutofit/>
          </a:bodyPr>
          <a:lstStyle/>
          <a:p>
            <a:r>
              <a:rPr lang="fr-FR" dirty="0" smtClean="0"/>
              <a:t>Etat physiopathologiques</a:t>
            </a:r>
          </a:p>
          <a:p>
            <a:pPr lvl="1"/>
            <a:r>
              <a:rPr lang="fr-FR" dirty="0" smtClean="0"/>
              <a:t>Gravité de la maladie : angine banale vs. Septicémie à Staphylocoque doré multi-résistant…</a:t>
            </a:r>
          </a:p>
          <a:p>
            <a:pPr lvl="1"/>
            <a:r>
              <a:rPr lang="fr-FR" dirty="0" smtClean="0"/>
              <a:t>Insuffisance rénale (</a:t>
            </a:r>
            <a:r>
              <a:rPr lang="fr-FR" u="sng" dirty="0" smtClean="0"/>
              <a:t>attention aminosides et </a:t>
            </a:r>
            <a:r>
              <a:rPr lang="fr-FR" u="sng" dirty="0" err="1" smtClean="0"/>
              <a:t>glycopeptides</a:t>
            </a:r>
            <a:r>
              <a:rPr lang="fr-FR" dirty="0" smtClean="0"/>
              <a:t>)</a:t>
            </a:r>
          </a:p>
          <a:p>
            <a:pPr lvl="1"/>
            <a:r>
              <a:rPr lang="fr-FR" dirty="0" smtClean="0"/>
              <a:t>Insuffisance hépatique (attention macrolides)</a:t>
            </a:r>
          </a:p>
          <a:p>
            <a:pPr lvl="1"/>
            <a:r>
              <a:rPr lang="fr-FR" dirty="0" smtClean="0"/>
              <a:t>Âges extrêmes de la vie, grossesse/allaitement</a:t>
            </a:r>
          </a:p>
          <a:p>
            <a:r>
              <a:rPr lang="fr-FR" dirty="0" smtClean="0"/>
              <a:t>Caractéristiques pharmacocinétiques</a:t>
            </a:r>
          </a:p>
          <a:p>
            <a:pPr lvl="1"/>
            <a:r>
              <a:rPr lang="fr-FR" dirty="0" smtClean="0"/>
              <a:t>Elimination rénale/hépatique</a:t>
            </a:r>
          </a:p>
          <a:p>
            <a:pPr lvl="1"/>
            <a:r>
              <a:rPr lang="fr-FR" dirty="0" smtClean="0"/>
              <a:t>Distribution dans les tissus –&gt; diffusion dans le tissu infecté à traiter (ex. passage dans le LCR)</a:t>
            </a:r>
          </a:p>
          <a:p>
            <a:r>
              <a:rPr lang="fr-FR" dirty="0"/>
              <a:t>Effets indésirables</a:t>
            </a:r>
          </a:p>
          <a:p>
            <a:pPr lvl="1"/>
            <a:r>
              <a:rPr lang="fr-FR" dirty="0"/>
              <a:t>Choisir les AB entraînant le moins d’effets indésirables compte tenu du profil de sensibilité/résistance de la bactérie </a:t>
            </a:r>
          </a:p>
        </p:txBody>
      </p:sp>
    </p:spTree>
    <p:extLst>
      <p:ext uri="{BB962C8B-B14F-4D97-AF65-F5344CB8AC3E}">
        <p14:creationId xmlns:p14="http://schemas.microsoft.com/office/powerpoint/2010/main" val="3238610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Critères de choix</a:t>
            </a:r>
            <a:endParaRPr lang="fr-FR" dirty="0"/>
          </a:p>
        </p:txBody>
      </p:sp>
      <p:sp>
        <p:nvSpPr>
          <p:cNvPr id="3" name="Espace réservé du contenu 2"/>
          <p:cNvSpPr>
            <a:spLocks noGrp="1"/>
          </p:cNvSpPr>
          <p:nvPr>
            <p:ph idx="1"/>
          </p:nvPr>
        </p:nvSpPr>
        <p:spPr/>
        <p:txBody>
          <a:bodyPr/>
          <a:lstStyle/>
          <a:p>
            <a:r>
              <a:rPr lang="fr-FR" dirty="0" smtClean="0"/>
              <a:t>Associations d’antibiotiques</a:t>
            </a:r>
          </a:p>
          <a:p>
            <a:pPr lvl="1"/>
            <a:r>
              <a:rPr lang="fr-FR" dirty="0" smtClean="0"/>
              <a:t>Elargir le spectre d’action (antibiothérapie probabiliste)</a:t>
            </a:r>
          </a:p>
          <a:p>
            <a:pPr lvl="1"/>
            <a:r>
              <a:rPr lang="fr-FR" dirty="0" smtClean="0"/>
              <a:t>Recherche d’un synergie d’action (l’efficacité de l’association est supérieure à la somme des activités séparées des AB)</a:t>
            </a:r>
          </a:p>
          <a:p>
            <a:pPr lvl="1"/>
            <a:r>
              <a:rPr lang="fr-FR" dirty="0" smtClean="0"/>
              <a:t>Mécanismes d’action différents</a:t>
            </a:r>
          </a:p>
          <a:p>
            <a:pPr lvl="2"/>
            <a:r>
              <a:rPr lang="fr-FR" dirty="0" smtClean="0"/>
              <a:t>Ex : association de bêta-</a:t>
            </a:r>
            <a:r>
              <a:rPr lang="fr-FR" dirty="0" err="1" smtClean="0"/>
              <a:t>lactamines</a:t>
            </a:r>
            <a:r>
              <a:rPr lang="fr-FR" dirty="0" smtClean="0"/>
              <a:t> souvent sans intérêt</a:t>
            </a:r>
          </a:p>
          <a:p>
            <a:pPr lvl="1"/>
            <a:r>
              <a:rPr lang="fr-FR" dirty="0" smtClean="0"/>
              <a:t>Associer un bactéricide et un bactériostatique</a:t>
            </a:r>
          </a:p>
          <a:p>
            <a:pPr lvl="1"/>
            <a:r>
              <a:rPr lang="fr-FR" dirty="0" smtClean="0"/>
              <a:t>Exemples</a:t>
            </a:r>
          </a:p>
          <a:p>
            <a:pPr lvl="2"/>
            <a:r>
              <a:rPr lang="fr-FR" dirty="0" smtClean="0"/>
              <a:t>Beta-</a:t>
            </a:r>
            <a:r>
              <a:rPr lang="fr-FR" dirty="0" err="1" smtClean="0"/>
              <a:t>lactamines</a:t>
            </a:r>
            <a:r>
              <a:rPr lang="fr-FR" dirty="0" smtClean="0"/>
              <a:t> + aminosides ou </a:t>
            </a:r>
            <a:r>
              <a:rPr lang="fr-FR" dirty="0" err="1" smtClean="0"/>
              <a:t>glycopeptides</a:t>
            </a:r>
            <a:r>
              <a:rPr lang="fr-FR" dirty="0" smtClean="0"/>
              <a:t> + aminosides</a:t>
            </a:r>
          </a:p>
          <a:p>
            <a:pPr lvl="2"/>
            <a:endParaRPr lang="fr-FR" dirty="0"/>
          </a:p>
        </p:txBody>
      </p:sp>
    </p:spTree>
    <p:extLst>
      <p:ext uri="{BB962C8B-B14F-4D97-AF65-F5344CB8AC3E}">
        <p14:creationId xmlns:p14="http://schemas.microsoft.com/office/powerpoint/2010/main" val="1869137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fr-FR" altLang="fr-FR" smtClean="0"/>
              <a:t>Plan	</a:t>
            </a:r>
          </a:p>
        </p:txBody>
      </p:sp>
      <p:sp>
        <p:nvSpPr>
          <p:cNvPr id="6147" name="Rectangle 3"/>
          <p:cNvSpPr>
            <a:spLocks noGrp="1" noChangeArrowheads="1"/>
          </p:cNvSpPr>
          <p:nvPr>
            <p:ph type="body" idx="1"/>
          </p:nvPr>
        </p:nvSpPr>
        <p:spPr>
          <a:xfrm>
            <a:off x="971600" y="1340768"/>
            <a:ext cx="7344816" cy="5112568"/>
          </a:xfrm>
        </p:spPr>
        <p:txBody>
          <a:bodyPr>
            <a:normAutofit lnSpcReduction="10000"/>
          </a:bodyPr>
          <a:lstStyle/>
          <a:p>
            <a:pPr marL="914400" lvl="1" indent="-457200">
              <a:lnSpc>
                <a:spcPct val="150000"/>
              </a:lnSpc>
              <a:buFont typeface="+mj-lt"/>
              <a:buAutoNum type="arabicPeriod"/>
            </a:pPr>
            <a:r>
              <a:rPr lang="fr-FR" altLang="fr-FR" b="1" dirty="0"/>
              <a:t>Conception de </a:t>
            </a:r>
            <a:r>
              <a:rPr lang="fr-FR" altLang="fr-FR" b="1" dirty="0" smtClean="0"/>
              <a:t>base: </a:t>
            </a:r>
            <a:r>
              <a:rPr lang="fr-FR" altLang="fr-FR" b="1" dirty="0" err="1" smtClean="0"/>
              <a:t>cocci</a:t>
            </a:r>
            <a:r>
              <a:rPr lang="fr-FR" altLang="fr-FR" b="1" dirty="0" smtClean="0"/>
              <a:t>, bacille, Gr+, Gr -</a:t>
            </a:r>
            <a:endParaRPr lang="fr-FR" altLang="fr-FR" b="1" dirty="0"/>
          </a:p>
          <a:p>
            <a:pPr marL="914400" lvl="1" indent="-457200">
              <a:lnSpc>
                <a:spcPct val="150000"/>
              </a:lnSpc>
              <a:buFont typeface="+mj-lt"/>
              <a:buAutoNum type="arabicPeriod"/>
            </a:pPr>
            <a:r>
              <a:rPr lang="fr-FR" altLang="fr-FR" dirty="0" smtClean="0">
                <a:solidFill>
                  <a:schemeClr val="bg1">
                    <a:lumMod val="85000"/>
                  </a:schemeClr>
                </a:solidFill>
              </a:rPr>
              <a:t>4 </a:t>
            </a:r>
            <a:r>
              <a:rPr lang="fr-FR" altLang="fr-FR" dirty="0">
                <a:solidFill>
                  <a:schemeClr val="bg1">
                    <a:lumMod val="85000"/>
                  </a:schemeClr>
                </a:solidFill>
              </a:rPr>
              <a:t>Classes Médicamenteuses </a:t>
            </a:r>
            <a:r>
              <a:rPr lang="fr-FR" dirty="0">
                <a:solidFill>
                  <a:schemeClr val="bg1">
                    <a:lumMod val="85000"/>
                  </a:schemeClr>
                </a:solidFill>
              </a:rPr>
              <a:t>les plus </a:t>
            </a:r>
            <a:r>
              <a:rPr lang="fr-FR" dirty="0" smtClean="0">
                <a:solidFill>
                  <a:schemeClr val="bg1">
                    <a:lumMod val="85000"/>
                  </a:schemeClr>
                </a:solidFill>
              </a:rPr>
              <a:t>courantes</a:t>
            </a:r>
          </a:p>
          <a:p>
            <a:pPr lvl="2">
              <a:lnSpc>
                <a:spcPct val="150000"/>
              </a:lnSpc>
            </a:pPr>
            <a:r>
              <a:rPr lang="fr-FR" altLang="fr-FR" dirty="0" smtClean="0">
                <a:solidFill>
                  <a:schemeClr val="bg1">
                    <a:lumMod val="85000"/>
                  </a:schemeClr>
                </a:solidFill>
              </a:rPr>
              <a:t>Beta </a:t>
            </a:r>
            <a:r>
              <a:rPr lang="fr-FR" altLang="fr-FR" dirty="0" err="1" smtClean="0">
                <a:solidFill>
                  <a:schemeClr val="bg1">
                    <a:lumMod val="85000"/>
                  </a:schemeClr>
                </a:solidFill>
              </a:rPr>
              <a:t>lactamines</a:t>
            </a:r>
            <a:r>
              <a:rPr lang="fr-FR" altLang="fr-FR" dirty="0" smtClean="0">
                <a:solidFill>
                  <a:schemeClr val="bg1">
                    <a:lumMod val="85000"/>
                  </a:schemeClr>
                </a:solidFill>
              </a:rPr>
              <a:t> : Pénicillines M et A; C3G</a:t>
            </a:r>
          </a:p>
          <a:p>
            <a:pPr lvl="2">
              <a:lnSpc>
                <a:spcPct val="150000"/>
              </a:lnSpc>
            </a:pPr>
            <a:r>
              <a:rPr lang="fr-FR" altLang="fr-FR" dirty="0" smtClean="0">
                <a:solidFill>
                  <a:schemeClr val="bg1">
                    <a:lumMod val="85000"/>
                  </a:schemeClr>
                </a:solidFill>
              </a:rPr>
              <a:t>Aminosides : </a:t>
            </a:r>
            <a:r>
              <a:rPr lang="fr-FR" altLang="fr-FR" dirty="0" err="1" smtClean="0">
                <a:solidFill>
                  <a:schemeClr val="bg1">
                    <a:lumMod val="85000"/>
                  </a:schemeClr>
                </a:solidFill>
              </a:rPr>
              <a:t>amikacine</a:t>
            </a:r>
            <a:r>
              <a:rPr lang="fr-FR" altLang="fr-FR" dirty="0" smtClean="0">
                <a:solidFill>
                  <a:schemeClr val="bg1">
                    <a:lumMod val="85000"/>
                  </a:schemeClr>
                </a:solidFill>
              </a:rPr>
              <a:t>, gentamicine</a:t>
            </a:r>
          </a:p>
          <a:p>
            <a:pPr lvl="2">
              <a:lnSpc>
                <a:spcPct val="150000"/>
              </a:lnSpc>
            </a:pPr>
            <a:r>
              <a:rPr lang="fr-FR" altLang="fr-FR" dirty="0" err="1" smtClean="0">
                <a:solidFill>
                  <a:schemeClr val="bg1">
                    <a:lumMod val="85000"/>
                  </a:schemeClr>
                </a:solidFill>
              </a:rPr>
              <a:t>Glycopeptides</a:t>
            </a:r>
            <a:r>
              <a:rPr lang="fr-FR" altLang="fr-FR" dirty="0" smtClean="0">
                <a:solidFill>
                  <a:schemeClr val="bg1">
                    <a:lumMod val="85000"/>
                  </a:schemeClr>
                </a:solidFill>
              </a:rPr>
              <a:t> : Vancomycine</a:t>
            </a:r>
          </a:p>
          <a:p>
            <a:pPr lvl="2">
              <a:lnSpc>
                <a:spcPct val="150000"/>
              </a:lnSpc>
            </a:pPr>
            <a:r>
              <a:rPr lang="fr-FR" altLang="fr-FR" dirty="0" smtClean="0">
                <a:solidFill>
                  <a:schemeClr val="bg1">
                    <a:lumMod val="85000"/>
                  </a:schemeClr>
                </a:solidFill>
              </a:rPr>
              <a:t>Macrolides : </a:t>
            </a:r>
            <a:r>
              <a:rPr lang="fr-FR" altLang="fr-FR" dirty="0" err="1" smtClean="0">
                <a:solidFill>
                  <a:schemeClr val="bg1">
                    <a:lumMod val="85000"/>
                  </a:schemeClr>
                </a:solidFill>
              </a:rPr>
              <a:t>erythromycine</a:t>
            </a:r>
            <a:r>
              <a:rPr lang="fr-FR" altLang="fr-FR" dirty="0">
                <a:solidFill>
                  <a:schemeClr val="bg1">
                    <a:lumMod val="85000"/>
                  </a:schemeClr>
                </a:solidFill>
              </a:rPr>
              <a:t> </a:t>
            </a:r>
            <a:r>
              <a:rPr lang="fr-FR" altLang="fr-FR" dirty="0" smtClean="0">
                <a:solidFill>
                  <a:schemeClr val="bg1">
                    <a:lumMod val="85000"/>
                  </a:schemeClr>
                </a:solidFill>
              </a:rPr>
              <a:t> </a:t>
            </a:r>
            <a:endParaRPr lang="fr-FR" altLang="fr-FR" dirty="0">
              <a:solidFill>
                <a:schemeClr val="bg1">
                  <a:lumMod val="85000"/>
                </a:schemeClr>
              </a:solidFill>
            </a:endParaRPr>
          </a:p>
          <a:p>
            <a:pPr marL="914400" lvl="1" indent="-457200">
              <a:lnSpc>
                <a:spcPct val="150000"/>
              </a:lnSpc>
              <a:buFont typeface="+mj-lt"/>
              <a:buAutoNum type="arabicPeriod"/>
            </a:pPr>
            <a:r>
              <a:rPr lang="fr-FR" altLang="fr-FR" dirty="0">
                <a:solidFill>
                  <a:schemeClr val="bg1">
                    <a:lumMod val="85000"/>
                  </a:schemeClr>
                </a:solidFill>
              </a:rPr>
              <a:t>Objectifs thérapeutiques</a:t>
            </a:r>
          </a:p>
          <a:p>
            <a:pPr marL="914400" lvl="1" indent="-457200">
              <a:lnSpc>
                <a:spcPct val="150000"/>
              </a:lnSpc>
              <a:buFont typeface="+mj-lt"/>
              <a:buAutoNum type="arabicPeriod"/>
            </a:pPr>
            <a:r>
              <a:rPr lang="fr-FR" altLang="fr-FR" dirty="0">
                <a:solidFill>
                  <a:schemeClr val="bg1">
                    <a:lumMod val="85000"/>
                  </a:schemeClr>
                </a:solidFill>
              </a:rPr>
              <a:t>Choix de la classe thérapeutique</a:t>
            </a:r>
          </a:p>
          <a:p>
            <a:pPr marL="914400" lvl="1" indent="-457200">
              <a:lnSpc>
                <a:spcPct val="150000"/>
              </a:lnSpc>
              <a:buFont typeface="+mj-lt"/>
              <a:buAutoNum type="arabicPeriod"/>
            </a:pPr>
            <a:r>
              <a:rPr lang="fr-FR" altLang="fr-FR" dirty="0">
                <a:solidFill>
                  <a:schemeClr val="bg1">
                    <a:lumMod val="85000"/>
                  </a:schemeClr>
                </a:solidFill>
              </a:rPr>
              <a:t>Résistance - Bon usage </a:t>
            </a:r>
            <a:r>
              <a:rPr lang="fr-FR" altLang="fr-FR" dirty="0" smtClean="0">
                <a:solidFill>
                  <a:schemeClr val="bg1">
                    <a:lumMod val="85000"/>
                  </a:schemeClr>
                </a:solidFill>
              </a:rPr>
              <a:t>ATB</a:t>
            </a:r>
            <a:endParaRPr lang="fr-FR" altLang="fr-FR" dirty="0" smtClean="0"/>
          </a:p>
        </p:txBody>
      </p:sp>
    </p:spTree>
    <p:extLst>
      <p:ext uri="{BB962C8B-B14F-4D97-AF65-F5344CB8AC3E}">
        <p14:creationId xmlns:p14="http://schemas.microsoft.com/office/powerpoint/2010/main" val="7287955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fr-FR" altLang="fr-FR" smtClean="0"/>
              <a:t>Plan	</a:t>
            </a:r>
          </a:p>
        </p:txBody>
      </p:sp>
      <p:sp>
        <p:nvSpPr>
          <p:cNvPr id="6147" name="Rectangle 3"/>
          <p:cNvSpPr>
            <a:spLocks noGrp="1" noChangeArrowheads="1"/>
          </p:cNvSpPr>
          <p:nvPr>
            <p:ph type="body" idx="1"/>
          </p:nvPr>
        </p:nvSpPr>
        <p:spPr>
          <a:xfrm>
            <a:off x="971600" y="1340768"/>
            <a:ext cx="7344816" cy="5112568"/>
          </a:xfrm>
        </p:spPr>
        <p:txBody>
          <a:bodyPr>
            <a:normAutofit lnSpcReduction="10000"/>
          </a:bodyPr>
          <a:lstStyle/>
          <a:p>
            <a:pPr marL="914400" lvl="1" indent="-457200">
              <a:lnSpc>
                <a:spcPct val="150000"/>
              </a:lnSpc>
              <a:buFont typeface="+mj-lt"/>
              <a:buAutoNum type="arabicPeriod"/>
            </a:pPr>
            <a:r>
              <a:rPr lang="fr-FR" altLang="fr-FR" dirty="0">
                <a:solidFill>
                  <a:schemeClr val="bg1">
                    <a:lumMod val="85000"/>
                  </a:schemeClr>
                </a:solidFill>
              </a:rPr>
              <a:t>Conception de </a:t>
            </a:r>
            <a:r>
              <a:rPr lang="fr-FR" altLang="fr-FR" dirty="0" smtClean="0">
                <a:solidFill>
                  <a:schemeClr val="bg1">
                    <a:lumMod val="85000"/>
                  </a:schemeClr>
                </a:solidFill>
              </a:rPr>
              <a:t>base: </a:t>
            </a:r>
            <a:r>
              <a:rPr lang="fr-FR" altLang="fr-FR" dirty="0" err="1" smtClean="0">
                <a:solidFill>
                  <a:schemeClr val="bg1">
                    <a:lumMod val="85000"/>
                  </a:schemeClr>
                </a:solidFill>
              </a:rPr>
              <a:t>cocci</a:t>
            </a:r>
            <a:r>
              <a:rPr lang="fr-FR" altLang="fr-FR" dirty="0" smtClean="0">
                <a:solidFill>
                  <a:schemeClr val="bg1">
                    <a:lumMod val="85000"/>
                  </a:schemeClr>
                </a:solidFill>
              </a:rPr>
              <a:t>, bacille, Gr+, Gr -</a:t>
            </a:r>
            <a:endParaRPr lang="fr-FR" altLang="fr-FR" dirty="0">
              <a:solidFill>
                <a:schemeClr val="bg1">
                  <a:lumMod val="85000"/>
                </a:schemeClr>
              </a:solidFill>
            </a:endParaRPr>
          </a:p>
          <a:p>
            <a:pPr marL="914400" lvl="1" indent="-457200">
              <a:lnSpc>
                <a:spcPct val="150000"/>
              </a:lnSpc>
              <a:buFont typeface="+mj-lt"/>
              <a:buAutoNum type="arabicPeriod"/>
            </a:pPr>
            <a:r>
              <a:rPr lang="fr-FR" altLang="fr-FR" dirty="0" smtClean="0">
                <a:solidFill>
                  <a:schemeClr val="bg1">
                    <a:lumMod val="85000"/>
                  </a:schemeClr>
                </a:solidFill>
              </a:rPr>
              <a:t>4 </a:t>
            </a:r>
            <a:r>
              <a:rPr lang="fr-FR" altLang="fr-FR" dirty="0">
                <a:solidFill>
                  <a:schemeClr val="bg1">
                    <a:lumMod val="85000"/>
                  </a:schemeClr>
                </a:solidFill>
              </a:rPr>
              <a:t>Classes Médicamenteuses </a:t>
            </a:r>
            <a:r>
              <a:rPr lang="fr-FR" dirty="0">
                <a:solidFill>
                  <a:schemeClr val="bg1">
                    <a:lumMod val="85000"/>
                  </a:schemeClr>
                </a:solidFill>
              </a:rPr>
              <a:t>les plus </a:t>
            </a:r>
            <a:r>
              <a:rPr lang="fr-FR" dirty="0" smtClean="0">
                <a:solidFill>
                  <a:schemeClr val="bg1">
                    <a:lumMod val="85000"/>
                  </a:schemeClr>
                </a:solidFill>
              </a:rPr>
              <a:t>courantes</a:t>
            </a:r>
          </a:p>
          <a:p>
            <a:pPr lvl="2">
              <a:lnSpc>
                <a:spcPct val="150000"/>
              </a:lnSpc>
            </a:pPr>
            <a:r>
              <a:rPr lang="fr-FR" altLang="fr-FR" dirty="0" smtClean="0">
                <a:solidFill>
                  <a:schemeClr val="bg1">
                    <a:lumMod val="85000"/>
                  </a:schemeClr>
                </a:solidFill>
              </a:rPr>
              <a:t>Beta </a:t>
            </a:r>
            <a:r>
              <a:rPr lang="fr-FR" altLang="fr-FR" dirty="0" err="1" smtClean="0">
                <a:solidFill>
                  <a:schemeClr val="bg1">
                    <a:lumMod val="85000"/>
                  </a:schemeClr>
                </a:solidFill>
              </a:rPr>
              <a:t>lactamines</a:t>
            </a:r>
            <a:r>
              <a:rPr lang="fr-FR" altLang="fr-FR" dirty="0" smtClean="0">
                <a:solidFill>
                  <a:schemeClr val="bg1">
                    <a:lumMod val="85000"/>
                  </a:schemeClr>
                </a:solidFill>
              </a:rPr>
              <a:t> : Pénicillines M et A; C3G</a:t>
            </a:r>
          </a:p>
          <a:p>
            <a:pPr lvl="2">
              <a:lnSpc>
                <a:spcPct val="150000"/>
              </a:lnSpc>
            </a:pPr>
            <a:r>
              <a:rPr lang="fr-FR" altLang="fr-FR" dirty="0" smtClean="0">
                <a:solidFill>
                  <a:schemeClr val="bg1">
                    <a:lumMod val="85000"/>
                  </a:schemeClr>
                </a:solidFill>
              </a:rPr>
              <a:t>Aminosides : </a:t>
            </a:r>
            <a:r>
              <a:rPr lang="fr-FR" altLang="fr-FR" dirty="0" err="1" smtClean="0">
                <a:solidFill>
                  <a:schemeClr val="bg1">
                    <a:lumMod val="85000"/>
                  </a:schemeClr>
                </a:solidFill>
              </a:rPr>
              <a:t>amikacine</a:t>
            </a:r>
            <a:r>
              <a:rPr lang="fr-FR" altLang="fr-FR" dirty="0" smtClean="0">
                <a:solidFill>
                  <a:schemeClr val="bg1">
                    <a:lumMod val="85000"/>
                  </a:schemeClr>
                </a:solidFill>
              </a:rPr>
              <a:t>, gentamicine</a:t>
            </a:r>
          </a:p>
          <a:p>
            <a:pPr lvl="2">
              <a:lnSpc>
                <a:spcPct val="150000"/>
              </a:lnSpc>
            </a:pPr>
            <a:r>
              <a:rPr lang="fr-FR" altLang="fr-FR" dirty="0" err="1" smtClean="0">
                <a:solidFill>
                  <a:schemeClr val="bg1">
                    <a:lumMod val="85000"/>
                  </a:schemeClr>
                </a:solidFill>
              </a:rPr>
              <a:t>Glycopeptides</a:t>
            </a:r>
            <a:r>
              <a:rPr lang="fr-FR" altLang="fr-FR" dirty="0" smtClean="0">
                <a:solidFill>
                  <a:schemeClr val="bg1">
                    <a:lumMod val="85000"/>
                  </a:schemeClr>
                </a:solidFill>
              </a:rPr>
              <a:t> : Vancomycine</a:t>
            </a:r>
          </a:p>
          <a:p>
            <a:pPr lvl="2">
              <a:lnSpc>
                <a:spcPct val="150000"/>
              </a:lnSpc>
            </a:pPr>
            <a:r>
              <a:rPr lang="fr-FR" altLang="fr-FR" dirty="0" smtClean="0">
                <a:solidFill>
                  <a:schemeClr val="bg1">
                    <a:lumMod val="85000"/>
                  </a:schemeClr>
                </a:solidFill>
              </a:rPr>
              <a:t>Macrolides : </a:t>
            </a:r>
            <a:r>
              <a:rPr lang="fr-FR" altLang="fr-FR" dirty="0" err="1" smtClean="0">
                <a:solidFill>
                  <a:schemeClr val="bg1">
                    <a:lumMod val="85000"/>
                  </a:schemeClr>
                </a:solidFill>
              </a:rPr>
              <a:t>erythromycine</a:t>
            </a:r>
            <a:r>
              <a:rPr lang="fr-FR" altLang="fr-FR" dirty="0">
                <a:solidFill>
                  <a:schemeClr val="bg1">
                    <a:lumMod val="85000"/>
                  </a:schemeClr>
                </a:solidFill>
              </a:rPr>
              <a:t> </a:t>
            </a:r>
            <a:r>
              <a:rPr lang="fr-FR" altLang="fr-FR" dirty="0" smtClean="0">
                <a:solidFill>
                  <a:schemeClr val="bg1">
                    <a:lumMod val="85000"/>
                  </a:schemeClr>
                </a:solidFill>
              </a:rPr>
              <a:t> </a:t>
            </a:r>
            <a:endParaRPr lang="fr-FR" altLang="fr-FR" dirty="0">
              <a:solidFill>
                <a:schemeClr val="bg1">
                  <a:lumMod val="85000"/>
                </a:schemeClr>
              </a:solidFill>
            </a:endParaRPr>
          </a:p>
          <a:p>
            <a:pPr marL="914400" lvl="1" indent="-457200">
              <a:lnSpc>
                <a:spcPct val="150000"/>
              </a:lnSpc>
              <a:buFont typeface="+mj-lt"/>
              <a:buAutoNum type="arabicPeriod"/>
            </a:pPr>
            <a:r>
              <a:rPr lang="fr-FR" altLang="fr-FR" b="1" dirty="0">
                <a:solidFill>
                  <a:schemeClr val="bg1">
                    <a:lumMod val="95000"/>
                  </a:schemeClr>
                </a:solidFill>
              </a:rPr>
              <a:t>Objectifs thérapeutiques</a:t>
            </a:r>
          </a:p>
          <a:p>
            <a:pPr marL="914400" lvl="1" indent="-457200">
              <a:lnSpc>
                <a:spcPct val="150000"/>
              </a:lnSpc>
              <a:buFont typeface="+mj-lt"/>
              <a:buAutoNum type="arabicPeriod"/>
            </a:pPr>
            <a:r>
              <a:rPr lang="fr-FR" altLang="fr-FR" dirty="0">
                <a:solidFill>
                  <a:schemeClr val="bg1">
                    <a:lumMod val="95000"/>
                  </a:schemeClr>
                </a:solidFill>
              </a:rPr>
              <a:t>Choix de la classe thérapeutique</a:t>
            </a:r>
          </a:p>
          <a:p>
            <a:pPr marL="914400" lvl="1" indent="-457200">
              <a:lnSpc>
                <a:spcPct val="150000"/>
              </a:lnSpc>
              <a:buFont typeface="+mj-lt"/>
              <a:buAutoNum type="arabicPeriod"/>
            </a:pPr>
            <a:r>
              <a:rPr lang="fr-FR" altLang="fr-FR" b="1" dirty="0"/>
              <a:t>Résistance - Bon usage </a:t>
            </a:r>
            <a:r>
              <a:rPr lang="fr-FR" altLang="fr-FR" b="1" dirty="0" smtClean="0"/>
              <a:t>ATB</a:t>
            </a:r>
            <a:endParaRPr lang="fr-FR" altLang="fr-FR" dirty="0" smtClean="0"/>
          </a:p>
        </p:txBody>
      </p:sp>
    </p:spTree>
    <p:extLst>
      <p:ext uri="{BB962C8B-B14F-4D97-AF65-F5344CB8AC3E}">
        <p14:creationId xmlns:p14="http://schemas.microsoft.com/office/powerpoint/2010/main" val="20668735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Résistances acquises</a:t>
            </a:r>
            <a:endParaRPr lang="fr-FR" dirty="0"/>
          </a:p>
        </p:txBody>
      </p:sp>
      <p:sp>
        <p:nvSpPr>
          <p:cNvPr id="3" name="Espace réservé du contenu 2"/>
          <p:cNvSpPr>
            <a:spLocks noGrp="1"/>
          </p:cNvSpPr>
          <p:nvPr>
            <p:ph idx="1"/>
          </p:nvPr>
        </p:nvSpPr>
        <p:spPr/>
        <p:txBody>
          <a:bodyPr/>
          <a:lstStyle/>
          <a:p>
            <a:r>
              <a:rPr lang="fr-FR" dirty="0" smtClean="0"/>
              <a:t>Mécanismes d’émergence de souches résistantes à un ou plusieurs antibiotiques</a:t>
            </a:r>
          </a:p>
          <a:p>
            <a:pPr lvl="1"/>
            <a:r>
              <a:rPr lang="fr-FR" dirty="0" smtClean="0"/>
              <a:t>Sélection par mutation</a:t>
            </a:r>
          </a:p>
          <a:p>
            <a:pPr lvl="1"/>
            <a:r>
              <a:rPr lang="fr-FR" dirty="0" smtClean="0"/>
              <a:t>Transfert de gènes (chromosome, plasmides) par</a:t>
            </a:r>
          </a:p>
          <a:p>
            <a:pPr lvl="2"/>
            <a:r>
              <a:rPr lang="fr-FR" dirty="0" smtClean="0"/>
              <a:t>Conjugaison : échange de plasmides par contact direct entre deux cellules procaryotes. Insertion des plasmides dans le chromosome bactérien</a:t>
            </a:r>
          </a:p>
          <a:p>
            <a:pPr lvl="2"/>
            <a:r>
              <a:rPr lang="fr-FR" dirty="0" smtClean="0"/>
              <a:t>Transduction : transfert de gènes par l’intermédiaire de virus (bactériophages)</a:t>
            </a:r>
          </a:p>
        </p:txBody>
      </p:sp>
    </p:spTree>
    <p:extLst>
      <p:ext uri="{BB962C8B-B14F-4D97-AF65-F5344CB8AC3E}">
        <p14:creationId xmlns:p14="http://schemas.microsoft.com/office/powerpoint/2010/main" val="36639182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«Bon usage»</a:t>
            </a:r>
            <a:endParaRPr lang="fr-FR" dirty="0"/>
          </a:p>
        </p:txBody>
      </p:sp>
      <p:sp>
        <p:nvSpPr>
          <p:cNvPr id="3" name="Espace réservé du contenu 2"/>
          <p:cNvSpPr>
            <a:spLocks noGrp="1"/>
          </p:cNvSpPr>
          <p:nvPr>
            <p:ph idx="1"/>
          </p:nvPr>
        </p:nvSpPr>
        <p:spPr/>
        <p:txBody>
          <a:bodyPr/>
          <a:lstStyle/>
          <a:p>
            <a:r>
              <a:rPr lang="fr-FR" dirty="0" smtClean="0"/>
              <a:t>Le (ou les) «bon(s)» antibiotique(s)</a:t>
            </a:r>
          </a:p>
          <a:p>
            <a:r>
              <a:rPr lang="fr-FR" dirty="0" smtClean="0"/>
              <a:t>La bonne durée de traitement, sinon risque</a:t>
            </a:r>
          </a:p>
          <a:p>
            <a:pPr lvl="1"/>
            <a:r>
              <a:rPr lang="fr-FR" i="1" dirty="0" smtClean="0"/>
              <a:t>Rechute</a:t>
            </a:r>
            <a:r>
              <a:rPr lang="fr-FR" dirty="0" smtClean="0"/>
              <a:t> : radication des germes parfois longue (bacille de Koch)</a:t>
            </a:r>
          </a:p>
          <a:p>
            <a:pPr lvl="1"/>
            <a:r>
              <a:rPr lang="fr-FR" i="1" dirty="0" smtClean="0"/>
              <a:t>Emergence de résistances</a:t>
            </a:r>
          </a:p>
          <a:p>
            <a:r>
              <a:rPr lang="fr-FR" dirty="0"/>
              <a:t>«La bonne dose»</a:t>
            </a:r>
          </a:p>
          <a:p>
            <a:pPr lvl="1"/>
            <a:r>
              <a:rPr lang="fr-FR" dirty="0"/>
              <a:t>Maximiser efficacité</a:t>
            </a:r>
          </a:p>
          <a:p>
            <a:pPr lvl="1"/>
            <a:r>
              <a:rPr lang="fr-FR" dirty="0"/>
              <a:t>Minimiser </a:t>
            </a:r>
            <a:r>
              <a:rPr lang="fr-FR" dirty="0" smtClean="0"/>
              <a:t>toxicité</a:t>
            </a:r>
          </a:p>
          <a:p>
            <a:pPr lvl="1"/>
            <a:r>
              <a:rPr lang="fr-FR" i="1" dirty="0" smtClean="0"/>
              <a:t>Suivi thérapeutique pharmacologique</a:t>
            </a:r>
            <a:endParaRPr lang="fr-FR" dirty="0"/>
          </a:p>
        </p:txBody>
      </p:sp>
    </p:spTree>
    <p:extLst>
      <p:ext uri="{BB962C8B-B14F-4D97-AF65-F5344CB8AC3E}">
        <p14:creationId xmlns:p14="http://schemas.microsoft.com/office/powerpoint/2010/main" val="12501184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fr-FR" altLang="fr-FR" sz="3200" smtClean="0"/>
              <a:t>Surveillance de l’efficacité et toxicité</a:t>
            </a:r>
          </a:p>
        </p:txBody>
      </p:sp>
      <p:sp>
        <p:nvSpPr>
          <p:cNvPr id="29699" name="Rectangle 3"/>
          <p:cNvSpPr>
            <a:spLocks noGrp="1" noChangeArrowheads="1"/>
          </p:cNvSpPr>
          <p:nvPr>
            <p:ph type="body" idx="1"/>
          </p:nvPr>
        </p:nvSpPr>
        <p:spPr/>
        <p:txBody>
          <a:bodyPr/>
          <a:lstStyle/>
          <a:p>
            <a:pPr eaLnBrk="1" hangingPunct="1"/>
            <a:r>
              <a:rPr lang="fr-FR" altLang="fr-FR" dirty="0" smtClean="0"/>
              <a:t>Surveillance des dosages sanguines (pic, taux résiduel</a:t>
            </a:r>
            <a:r>
              <a:rPr lang="fr-FR" altLang="fr-FR" dirty="0" smtClean="0"/>
              <a:t>…)</a:t>
            </a:r>
          </a:p>
          <a:p>
            <a:pPr marL="0" indent="0" eaLnBrk="1" hangingPunct="1">
              <a:buNone/>
            </a:pPr>
            <a:r>
              <a:rPr lang="fr-FR" altLang="fr-FR" dirty="0" smtClean="0"/>
              <a:t> </a:t>
            </a:r>
            <a:endParaRPr lang="fr-FR" altLang="fr-FR" dirty="0" smtClean="0"/>
          </a:p>
          <a:p>
            <a:pPr eaLnBrk="1" hangingPunct="1"/>
            <a:r>
              <a:rPr lang="fr-FR" altLang="fr-FR" dirty="0" smtClean="0"/>
              <a:t>Surveillance fonction rénale ou hépatique ou hématologique </a:t>
            </a:r>
            <a:endParaRPr lang="fr-FR" altLang="fr-FR" dirty="0" smtClean="0"/>
          </a:p>
          <a:p>
            <a:pPr marL="0" indent="0" eaLnBrk="1" hangingPunct="1">
              <a:buNone/>
            </a:pPr>
            <a:endParaRPr lang="fr-FR" altLang="fr-FR" dirty="0" smtClean="0"/>
          </a:p>
          <a:p>
            <a:pPr eaLnBrk="1" hangingPunct="1"/>
            <a:r>
              <a:rPr lang="fr-FR" altLang="fr-FR" dirty="0" smtClean="0"/>
              <a:t>Arrêter ou changer ATB adapté pour chaque cas clinique</a:t>
            </a:r>
          </a:p>
        </p:txBody>
      </p:sp>
    </p:spTree>
    <p:extLst>
      <p:ext uri="{BB962C8B-B14F-4D97-AF65-F5344CB8AC3E}">
        <p14:creationId xmlns:p14="http://schemas.microsoft.com/office/powerpoint/2010/main" val="402788008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Effets indésirables </a:t>
            </a:r>
            <a:endParaRPr lang="fr-FR" dirty="0"/>
          </a:p>
        </p:txBody>
      </p:sp>
      <p:pic>
        <p:nvPicPr>
          <p:cNvPr id="4" name="Espace réservé du contenu 3"/>
          <p:cNvPicPr>
            <a:picLocks noGrp="1" noChangeAspect="1"/>
          </p:cNvPicPr>
          <p:nvPr>
            <p:ph idx="1"/>
          </p:nvPr>
        </p:nvPicPr>
        <p:blipFill rotWithShape="1">
          <a:blip r:embed="rId2"/>
          <a:srcRect l="55574" t="15839" r="6394" b="11486"/>
          <a:stretch/>
        </p:blipFill>
        <p:spPr>
          <a:xfrm>
            <a:off x="18712" y="1340768"/>
            <a:ext cx="9106576" cy="5220580"/>
          </a:xfrm>
          <a:prstGeom prst="rect">
            <a:avLst/>
          </a:prstGeom>
        </p:spPr>
      </p:pic>
    </p:spTree>
    <p:extLst>
      <p:ext uri="{BB962C8B-B14F-4D97-AF65-F5344CB8AC3E}">
        <p14:creationId xmlns:p14="http://schemas.microsoft.com/office/powerpoint/2010/main" val="73106918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Les antiviraux </a:t>
            </a:r>
            <a:endParaRPr lang="fr-FR" dirty="0"/>
          </a:p>
        </p:txBody>
      </p:sp>
      <p:sp>
        <p:nvSpPr>
          <p:cNvPr id="3" name="Sous-titre 2"/>
          <p:cNvSpPr>
            <a:spLocks noGrp="1"/>
          </p:cNvSpPr>
          <p:nvPr>
            <p:ph type="subTitle" idx="1"/>
          </p:nvPr>
        </p:nvSpPr>
        <p:spPr/>
        <p:txBody>
          <a:bodyPr/>
          <a:lstStyle/>
          <a:p>
            <a:endParaRPr lang="fr-FR"/>
          </a:p>
        </p:txBody>
      </p:sp>
    </p:spTree>
    <p:extLst>
      <p:ext uri="{BB962C8B-B14F-4D97-AF65-F5344CB8AC3E}">
        <p14:creationId xmlns:p14="http://schemas.microsoft.com/office/powerpoint/2010/main" val="110643502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virus</a:t>
            </a:r>
            <a:endParaRPr lang="fr-FR" dirty="0"/>
          </a:p>
        </p:txBody>
      </p:sp>
      <p:sp>
        <p:nvSpPr>
          <p:cNvPr id="3" name="Espace réservé du contenu 2"/>
          <p:cNvSpPr>
            <a:spLocks noGrp="1"/>
          </p:cNvSpPr>
          <p:nvPr>
            <p:ph idx="1"/>
          </p:nvPr>
        </p:nvSpPr>
        <p:spPr/>
        <p:txBody>
          <a:bodyPr/>
          <a:lstStyle/>
          <a:p>
            <a:r>
              <a:rPr lang="fr-FR" dirty="0" smtClean="0"/>
              <a:t>Agent infectieux nécessitant un hôte pour se répliquer</a:t>
            </a:r>
          </a:p>
          <a:p>
            <a:endParaRPr lang="fr-FR" dirty="0"/>
          </a:p>
          <a:p>
            <a:r>
              <a:rPr lang="fr-FR" dirty="0"/>
              <a:t>Propriétés virales:</a:t>
            </a:r>
          </a:p>
          <a:p>
            <a:pPr lvl="1"/>
            <a:r>
              <a:rPr lang="fr-FR" dirty="0" smtClean="0"/>
              <a:t>Intégration du génome viral dans le génome cellulaire de l’hôte</a:t>
            </a:r>
          </a:p>
          <a:p>
            <a:pPr lvl="1"/>
            <a:r>
              <a:rPr lang="fr-FR" dirty="0" smtClean="0"/>
              <a:t>Localisation intracellulaire</a:t>
            </a:r>
          </a:p>
          <a:p>
            <a:pPr lvl="1"/>
            <a:r>
              <a:rPr lang="fr-FR" dirty="0" smtClean="0"/>
              <a:t>Diversité du matériel génétique viral (ADN, ARN)</a:t>
            </a:r>
          </a:p>
          <a:p>
            <a:pPr lvl="1"/>
            <a:r>
              <a:rPr lang="fr-FR" dirty="0" smtClean="0"/>
              <a:t>Grande capacité de mutation</a:t>
            </a:r>
          </a:p>
          <a:p>
            <a:pPr lvl="1"/>
            <a:endParaRPr lang="fr-FR" dirty="0"/>
          </a:p>
          <a:p>
            <a:pPr marL="457200" lvl="1" indent="0">
              <a:buNone/>
            </a:pPr>
            <a:endParaRPr lang="fr-FR" dirty="0"/>
          </a:p>
        </p:txBody>
      </p:sp>
      <p:pic>
        <p:nvPicPr>
          <p:cNvPr id="4" name="Image 3"/>
          <p:cNvPicPr>
            <a:picLocks noChangeAspect="1"/>
          </p:cNvPicPr>
          <p:nvPr/>
        </p:nvPicPr>
        <p:blipFill>
          <a:blip r:embed="rId2"/>
          <a:stretch>
            <a:fillRect/>
          </a:stretch>
        </p:blipFill>
        <p:spPr>
          <a:xfrm>
            <a:off x="6837350" y="4526235"/>
            <a:ext cx="2143125" cy="2143125"/>
          </a:xfrm>
          <a:prstGeom prst="rect">
            <a:avLst/>
          </a:prstGeom>
        </p:spPr>
      </p:pic>
    </p:spTree>
    <p:extLst>
      <p:ext uri="{BB962C8B-B14F-4D97-AF65-F5344CB8AC3E}">
        <p14:creationId xmlns:p14="http://schemas.microsoft.com/office/powerpoint/2010/main" val="1128971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Rappel sur les virus</a:t>
            </a:r>
            <a:endParaRPr lang="fr-FR" dirty="0"/>
          </a:p>
        </p:txBody>
      </p:sp>
      <p:sp>
        <p:nvSpPr>
          <p:cNvPr id="3" name="Espace réservé du contenu 2"/>
          <p:cNvSpPr>
            <a:spLocks noGrp="1"/>
          </p:cNvSpPr>
          <p:nvPr>
            <p:ph idx="1"/>
          </p:nvPr>
        </p:nvSpPr>
        <p:spPr/>
        <p:txBody>
          <a:bodyPr/>
          <a:lstStyle/>
          <a:p>
            <a:r>
              <a:rPr lang="fr-FR" dirty="0" smtClean="0"/>
              <a:t>Cycle de réplication virale </a:t>
            </a:r>
            <a:endParaRPr lang="fr-FR" dirty="0"/>
          </a:p>
        </p:txBody>
      </p:sp>
      <p:pic>
        <p:nvPicPr>
          <p:cNvPr id="5" name="Image 4"/>
          <p:cNvPicPr>
            <a:picLocks noChangeAspect="1"/>
          </p:cNvPicPr>
          <p:nvPr/>
        </p:nvPicPr>
        <p:blipFill>
          <a:blip r:embed="rId2"/>
          <a:stretch>
            <a:fillRect/>
          </a:stretch>
        </p:blipFill>
        <p:spPr>
          <a:xfrm>
            <a:off x="207297" y="2060848"/>
            <a:ext cx="5441111" cy="4326979"/>
          </a:xfrm>
          <a:prstGeom prst="rect">
            <a:avLst/>
          </a:prstGeom>
        </p:spPr>
      </p:pic>
      <p:sp>
        <p:nvSpPr>
          <p:cNvPr id="6" name="ZoneTexte 5"/>
          <p:cNvSpPr txBox="1"/>
          <p:nvPr/>
        </p:nvSpPr>
        <p:spPr>
          <a:xfrm>
            <a:off x="6327701" y="2420888"/>
            <a:ext cx="2808312" cy="2308324"/>
          </a:xfrm>
          <a:prstGeom prst="rect">
            <a:avLst/>
          </a:prstGeom>
          <a:noFill/>
        </p:spPr>
        <p:txBody>
          <a:bodyPr wrap="square" rtlCol="0">
            <a:spAutoFit/>
          </a:bodyPr>
          <a:lstStyle/>
          <a:p>
            <a:r>
              <a:rPr lang="fr-FR" dirty="0" smtClean="0"/>
              <a:t>1.Attachement</a:t>
            </a:r>
          </a:p>
          <a:p>
            <a:r>
              <a:rPr lang="fr-FR" dirty="0" smtClean="0"/>
              <a:t>2.Pénétration </a:t>
            </a:r>
          </a:p>
          <a:p>
            <a:r>
              <a:rPr lang="fr-FR" dirty="0" smtClean="0"/>
              <a:t>3.Décapsidation </a:t>
            </a:r>
          </a:p>
          <a:p>
            <a:r>
              <a:rPr lang="fr-FR" dirty="0" smtClean="0"/>
              <a:t>4.Réplication</a:t>
            </a:r>
          </a:p>
          <a:p>
            <a:r>
              <a:rPr lang="fr-FR" dirty="0" smtClean="0"/>
              <a:t>5.Transcription</a:t>
            </a:r>
          </a:p>
          <a:p>
            <a:r>
              <a:rPr lang="fr-FR" dirty="0" smtClean="0"/>
              <a:t>6.Traduction </a:t>
            </a:r>
          </a:p>
          <a:p>
            <a:r>
              <a:rPr lang="fr-FR" dirty="0" smtClean="0"/>
              <a:t>7.Formation de </a:t>
            </a:r>
            <a:r>
              <a:rPr lang="fr-FR" dirty="0" err="1" smtClean="0"/>
              <a:t>nvx</a:t>
            </a:r>
            <a:r>
              <a:rPr lang="fr-FR" dirty="0" smtClean="0"/>
              <a:t> virions</a:t>
            </a:r>
          </a:p>
          <a:p>
            <a:r>
              <a:rPr lang="fr-FR" dirty="0" smtClean="0"/>
              <a:t>8.Libération des </a:t>
            </a:r>
            <a:r>
              <a:rPr lang="fr-FR" dirty="0" err="1" smtClean="0"/>
              <a:t>nvx</a:t>
            </a:r>
            <a:r>
              <a:rPr lang="fr-FR" dirty="0" smtClean="0"/>
              <a:t> virions</a:t>
            </a:r>
            <a:endParaRPr lang="fr-FR" dirty="0"/>
          </a:p>
        </p:txBody>
      </p:sp>
    </p:spTree>
    <p:extLst>
      <p:ext uri="{BB962C8B-B14F-4D97-AF65-F5344CB8AC3E}">
        <p14:creationId xmlns:p14="http://schemas.microsoft.com/office/powerpoint/2010/main" val="341139524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re 1"/>
          <p:cNvSpPr>
            <a:spLocks noGrp="1"/>
          </p:cNvSpPr>
          <p:nvPr>
            <p:ph type="title"/>
          </p:nvPr>
        </p:nvSpPr>
        <p:spPr/>
        <p:txBody>
          <a:bodyPr/>
          <a:lstStyle/>
          <a:p>
            <a:pPr eaLnBrk="1" hangingPunct="1"/>
            <a:r>
              <a:rPr lang="fr-FR" altLang="fr-FR" sz="3200" dirty="0" smtClean="0"/>
              <a:t>Antiviraux</a:t>
            </a:r>
            <a:endParaRPr lang="fr-FR" altLang="fr-FR" sz="3200" dirty="0" smtClean="0"/>
          </a:p>
        </p:txBody>
      </p:sp>
      <p:sp>
        <p:nvSpPr>
          <p:cNvPr id="2" name="Espace réservé du contenu 1"/>
          <p:cNvSpPr>
            <a:spLocks noGrp="1"/>
          </p:cNvSpPr>
          <p:nvPr>
            <p:ph idx="1"/>
          </p:nvPr>
        </p:nvSpPr>
        <p:spPr>
          <a:xfrm>
            <a:off x="179512" y="1124744"/>
            <a:ext cx="8928992" cy="5688632"/>
          </a:xfrm>
        </p:spPr>
        <p:txBody>
          <a:bodyPr>
            <a:normAutofit lnSpcReduction="10000"/>
          </a:bodyPr>
          <a:lstStyle/>
          <a:p>
            <a:r>
              <a:rPr lang="fr-FR" dirty="0" smtClean="0"/>
              <a:t>Virostatique sauf </a:t>
            </a:r>
            <a:r>
              <a:rPr lang="fr-FR" dirty="0" err="1" smtClean="0"/>
              <a:t>ttt</a:t>
            </a:r>
            <a:r>
              <a:rPr lang="fr-FR" dirty="0" smtClean="0"/>
              <a:t> antigrippaux et anti-VHC</a:t>
            </a:r>
          </a:p>
          <a:p>
            <a:r>
              <a:rPr lang="fr-FR" dirty="0" smtClean="0"/>
              <a:t>2 risques:</a:t>
            </a:r>
          </a:p>
          <a:p>
            <a:pPr lvl="1"/>
            <a:r>
              <a:rPr lang="fr-FR" dirty="0" smtClean="0"/>
              <a:t>Cytotoxicité </a:t>
            </a:r>
          </a:p>
          <a:p>
            <a:pPr lvl="1"/>
            <a:r>
              <a:rPr lang="fr-FR" dirty="0" smtClean="0"/>
              <a:t>Inefficacité thérapeutique</a:t>
            </a:r>
          </a:p>
          <a:p>
            <a:pPr lvl="1"/>
            <a:endParaRPr lang="fr-FR" dirty="0"/>
          </a:p>
          <a:p>
            <a:r>
              <a:rPr lang="fr-FR" dirty="0" smtClean="0"/>
              <a:t>Plusieurs cibles thérapeutiques:</a:t>
            </a:r>
          </a:p>
          <a:p>
            <a:pPr lvl="1"/>
            <a:r>
              <a:rPr lang="fr-FR" dirty="0" smtClean="0"/>
              <a:t>Attachement à la cellule hôte</a:t>
            </a:r>
          </a:p>
          <a:p>
            <a:pPr lvl="1"/>
            <a:r>
              <a:rPr lang="fr-FR" dirty="0" smtClean="0"/>
              <a:t>Pénétration dans la cellule (endocytose ou fusion)</a:t>
            </a:r>
          </a:p>
          <a:p>
            <a:pPr lvl="1"/>
            <a:r>
              <a:rPr lang="fr-FR" dirty="0" smtClean="0"/>
              <a:t>Synthèse des acides nucléiques</a:t>
            </a:r>
          </a:p>
          <a:p>
            <a:pPr lvl="1"/>
            <a:r>
              <a:rPr lang="fr-FR" dirty="0" smtClean="0"/>
              <a:t>Intégration du génome viral</a:t>
            </a:r>
          </a:p>
          <a:p>
            <a:pPr lvl="1"/>
            <a:r>
              <a:rPr lang="fr-FR" dirty="0" smtClean="0"/>
              <a:t>Maturation protéique</a:t>
            </a:r>
          </a:p>
          <a:p>
            <a:pPr lvl="1"/>
            <a:r>
              <a:rPr lang="fr-FR" dirty="0" smtClean="0"/>
              <a:t>Assemblage des virions</a:t>
            </a:r>
          </a:p>
          <a:p>
            <a:pPr lvl="1"/>
            <a:r>
              <a:rPr lang="fr-FR" dirty="0" smtClean="0"/>
              <a:t>Libérations des virions</a:t>
            </a:r>
          </a:p>
          <a:p>
            <a:endParaRPr lang="fr-FR" dirty="0"/>
          </a:p>
        </p:txBody>
      </p:sp>
      <p:pic>
        <p:nvPicPr>
          <p:cNvPr id="3" name="Image 2"/>
          <p:cNvPicPr>
            <a:picLocks noChangeAspect="1"/>
          </p:cNvPicPr>
          <p:nvPr/>
        </p:nvPicPr>
        <p:blipFill>
          <a:blip r:embed="rId2"/>
          <a:stretch>
            <a:fillRect/>
          </a:stretch>
        </p:blipFill>
        <p:spPr>
          <a:xfrm>
            <a:off x="6084168" y="1844824"/>
            <a:ext cx="2657475" cy="1724025"/>
          </a:xfrm>
          <a:prstGeom prst="rect">
            <a:avLst/>
          </a:prstGeom>
        </p:spPr>
      </p:pic>
    </p:spTree>
    <p:extLst>
      <p:ext uri="{BB962C8B-B14F-4D97-AF65-F5344CB8AC3E}">
        <p14:creationId xmlns:p14="http://schemas.microsoft.com/office/powerpoint/2010/main" val="202551425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573871101"/>
              </p:ext>
            </p:extLst>
          </p:nvPr>
        </p:nvGraphicFramePr>
        <p:xfrm>
          <a:off x="1187624" y="0"/>
          <a:ext cx="5616624" cy="6784881"/>
        </p:xfrm>
        <a:graphic>
          <a:graphicData uri="http://schemas.openxmlformats.org/drawingml/2006/table">
            <a:tbl>
              <a:tblPr/>
              <a:tblGrid>
                <a:gridCol w="2808312">
                  <a:extLst>
                    <a:ext uri="{9D8B030D-6E8A-4147-A177-3AD203B41FA5}">
                      <a16:colId xmlns:a16="http://schemas.microsoft.com/office/drawing/2014/main" val="2869789726"/>
                    </a:ext>
                  </a:extLst>
                </a:gridCol>
                <a:gridCol w="2808312">
                  <a:extLst>
                    <a:ext uri="{9D8B030D-6E8A-4147-A177-3AD203B41FA5}">
                      <a16:colId xmlns:a16="http://schemas.microsoft.com/office/drawing/2014/main" val="1335859579"/>
                    </a:ext>
                  </a:extLst>
                </a:gridCol>
              </a:tblGrid>
              <a:tr h="271670">
                <a:tc>
                  <a:txBody>
                    <a:bodyPr/>
                    <a:lstStyle/>
                    <a:p>
                      <a:pPr algn="ctr" fontAlgn="t"/>
                      <a:r>
                        <a:rPr lang="fr-FR" sz="1200" dirty="0">
                          <a:effectLst/>
                        </a:rPr>
                        <a:t>Mécanisme d’action</a:t>
                      </a:r>
                    </a:p>
                  </a:txBody>
                  <a:tcPr marL="36728" marR="36728" marT="48971" marB="48971">
                    <a:lnL>
                      <a:noFill/>
                    </a:lnL>
                    <a:lnR>
                      <a:noFill/>
                    </a:lnR>
                    <a:lnT>
                      <a:noFill/>
                    </a:lnT>
                    <a:lnB>
                      <a:noFill/>
                    </a:lnB>
                    <a:solidFill>
                      <a:srgbClr val="52A8C9"/>
                    </a:solidFill>
                  </a:tcPr>
                </a:tc>
                <a:tc>
                  <a:txBody>
                    <a:bodyPr/>
                    <a:lstStyle/>
                    <a:p>
                      <a:pPr algn="ctr" fontAlgn="t"/>
                      <a:r>
                        <a:rPr lang="fr-FR" sz="1200" dirty="0">
                          <a:effectLst/>
                        </a:rPr>
                        <a:t>Molécules</a:t>
                      </a:r>
                    </a:p>
                  </a:txBody>
                  <a:tcPr marL="36728" marR="36728" marT="48971" marB="48971">
                    <a:lnL>
                      <a:noFill/>
                    </a:lnL>
                    <a:lnR>
                      <a:noFill/>
                    </a:lnR>
                    <a:lnT>
                      <a:noFill/>
                    </a:lnT>
                    <a:lnB>
                      <a:noFill/>
                    </a:lnB>
                    <a:solidFill>
                      <a:srgbClr val="52A8C9"/>
                    </a:solidFill>
                  </a:tcPr>
                </a:tc>
                <a:extLst>
                  <a:ext uri="{0D108BD9-81ED-4DB2-BD59-A6C34878D82A}">
                    <a16:rowId xmlns:a16="http://schemas.microsoft.com/office/drawing/2014/main" val="1211875049"/>
                  </a:ext>
                </a:extLst>
              </a:tr>
              <a:tr h="771914">
                <a:tc>
                  <a:txBody>
                    <a:bodyPr/>
                    <a:lstStyle/>
                    <a:p>
                      <a:pPr fontAlgn="t"/>
                      <a:r>
                        <a:rPr lang="fr-FR" sz="1100" dirty="0">
                          <a:effectLst/>
                        </a:rPr>
                        <a:t>Inhibition de la fixation virus/cellule cible </a:t>
                      </a:r>
                    </a:p>
                  </a:txBody>
                  <a:tcPr marL="36728" marR="36728" marT="48971" marB="48971">
                    <a:lnL>
                      <a:noFill/>
                    </a:lnL>
                    <a:lnR>
                      <a:noFill/>
                    </a:lnR>
                    <a:lnT>
                      <a:noFill/>
                    </a:lnT>
                    <a:lnB>
                      <a:noFill/>
                    </a:lnB>
                    <a:solidFill>
                      <a:srgbClr val="FFFFFF"/>
                    </a:solidFill>
                  </a:tcPr>
                </a:tc>
                <a:tc>
                  <a:txBody>
                    <a:bodyPr/>
                    <a:lstStyle/>
                    <a:p>
                      <a:pPr fontAlgn="t"/>
                      <a:r>
                        <a:rPr lang="fr-FR" sz="1100" b="1" dirty="0" err="1">
                          <a:solidFill>
                            <a:srgbClr val="FF0000"/>
                          </a:solidFill>
                          <a:effectLst/>
                        </a:rPr>
                        <a:t>amantadine</a:t>
                      </a:r>
                      <a:r>
                        <a:rPr lang="fr-FR" sz="1100" dirty="0">
                          <a:effectLst/>
                        </a:rPr>
                        <a:t> (virus cible = virus de la grippe)</a:t>
                      </a:r>
                    </a:p>
                    <a:p>
                      <a:pPr fontAlgn="t"/>
                      <a:r>
                        <a:rPr lang="fr-FR" sz="1100" dirty="0" err="1">
                          <a:effectLst/>
                        </a:rPr>
                        <a:t>maraviroc</a:t>
                      </a:r>
                      <a:r>
                        <a:rPr lang="fr-FR" sz="1100" dirty="0">
                          <a:effectLst/>
                        </a:rPr>
                        <a:t> (anti-CCR5, corécepteur des souches VIH à tropisme « R5 » (virus cible = VIH)</a:t>
                      </a:r>
                    </a:p>
                  </a:txBody>
                  <a:tcPr marL="36728" marR="36728" marT="48971" marB="48971">
                    <a:lnL>
                      <a:noFill/>
                    </a:lnL>
                    <a:lnR>
                      <a:noFill/>
                    </a:lnR>
                    <a:lnT>
                      <a:noFill/>
                    </a:lnT>
                    <a:lnB>
                      <a:noFill/>
                    </a:lnB>
                    <a:solidFill>
                      <a:srgbClr val="FFFFFF"/>
                    </a:solidFill>
                  </a:tcPr>
                </a:tc>
                <a:extLst>
                  <a:ext uri="{0D108BD9-81ED-4DB2-BD59-A6C34878D82A}">
                    <a16:rowId xmlns:a16="http://schemas.microsoft.com/office/drawing/2014/main" val="1725601303"/>
                  </a:ext>
                </a:extLst>
              </a:tr>
              <a:tr h="905632">
                <a:tc>
                  <a:txBody>
                    <a:bodyPr/>
                    <a:lstStyle/>
                    <a:p>
                      <a:pPr fontAlgn="t"/>
                      <a:r>
                        <a:rPr lang="fr-FR" sz="1100" dirty="0">
                          <a:effectLst/>
                        </a:rPr>
                        <a:t>Inhibition de  la fusion des membranes</a:t>
                      </a:r>
                    </a:p>
                  </a:txBody>
                  <a:tcPr marL="36728" marR="36728" marT="48971" marB="48971">
                    <a:lnL>
                      <a:noFill/>
                    </a:lnL>
                    <a:lnR>
                      <a:noFill/>
                    </a:lnR>
                    <a:lnT>
                      <a:noFill/>
                    </a:lnT>
                    <a:lnB>
                      <a:noFill/>
                    </a:lnB>
                    <a:solidFill>
                      <a:srgbClr val="52A8C9"/>
                    </a:solidFill>
                  </a:tcPr>
                </a:tc>
                <a:tc>
                  <a:txBody>
                    <a:bodyPr/>
                    <a:lstStyle/>
                    <a:p>
                      <a:pPr fontAlgn="t"/>
                      <a:r>
                        <a:rPr lang="fr-FR" sz="1100" dirty="0" err="1">
                          <a:effectLst/>
                        </a:rPr>
                        <a:t>enfuvirtide</a:t>
                      </a:r>
                      <a:r>
                        <a:rPr lang="fr-FR" sz="1100" dirty="0">
                          <a:effectLst/>
                        </a:rPr>
                        <a:t> ou T20 (virus cible = VIH) ;</a:t>
                      </a:r>
                    </a:p>
                    <a:p>
                      <a:pPr fontAlgn="t"/>
                      <a:r>
                        <a:rPr lang="fr-FR" sz="1100" b="1" dirty="0" err="1">
                          <a:solidFill>
                            <a:srgbClr val="FF0000"/>
                          </a:solidFill>
                          <a:effectLst/>
                        </a:rPr>
                        <a:t>palivizumab</a:t>
                      </a:r>
                      <a:r>
                        <a:rPr lang="fr-FR" sz="1100" dirty="0">
                          <a:effectLst/>
                        </a:rPr>
                        <a:t>, anticorps monoclonal humanisé dirigé contre la protéine de fusion (cible = virus respiratoire </a:t>
                      </a:r>
                      <a:r>
                        <a:rPr lang="fr-FR" sz="1100" dirty="0" err="1">
                          <a:effectLst/>
                        </a:rPr>
                        <a:t>syncytial</a:t>
                      </a:r>
                      <a:r>
                        <a:rPr lang="fr-FR" sz="1100" dirty="0">
                          <a:effectLst/>
                        </a:rPr>
                        <a:t> [VRS]).</a:t>
                      </a:r>
                    </a:p>
                  </a:txBody>
                  <a:tcPr marL="36728" marR="36728" marT="48971" marB="48971">
                    <a:lnL>
                      <a:noFill/>
                    </a:lnL>
                    <a:lnR>
                      <a:noFill/>
                    </a:lnR>
                    <a:lnT>
                      <a:noFill/>
                    </a:lnT>
                    <a:lnB>
                      <a:noFill/>
                    </a:lnB>
                    <a:solidFill>
                      <a:srgbClr val="52A8C9"/>
                    </a:solidFill>
                  </a:tcPr>
                </a:tc>
                <a:extLst>
                  <a:ext uri="{0D108BD9-81ED-4DB2-BD59-A6C34878D82A}">
                    <a16:rowId xmlns:a16="http://schemas.microsoft.com/office/drawing/2014/main" val="3293509378"/>
                  </a:ext>
                </a:extLst>
              </a:tr>
              <a:tr h="2851750">
                <a:tc>
                  <a:txBody>
                    <a:bodyPr/>
                    <a:lstStyle/>
                    <a:p>
                      <a:pPr fontAlgn="t"/>
                      <a:r>
                        <a:rPr lang="fr-FR" sz="1100" dirty="0">
                          <a:effectLst/>
                        </a:rPr>
                        <a:t>Inhibiteurs de la synthèse des acides nucléiques- Analogues </a:t>
                      </a:r>
                      <a:r>
                        <a:rPr lang="fr-FR" sz="1100" dirty="0" err="1">
                          <a:effectLst/>
                        </a:rPr>
                        <a:t>nucléos</a:t>
                      </a:r>
                      <a:r>
                        <a:rPr lang="fr-FR" sz="1100" dirty="0">
                          <a:effectLst/>
                        </a:rPr>
                        <a:t>(t)</a:t>
                      </a:r>
                      <a:r>
                        <a:rPr lang="fr-FR" sz="1100" dirty="0" err="1">
                          <a:effectLst/>
                        </a:rPr>
                        <a:t>idiques</a:t>
                      </a:r>
                      <a:endParaRPr lang="fr-FR" sz="1100" dirty="0">
                        <a:effectLst/>
                      </a:endParaRPr>
                    </a:p>
                  </a:txBody>
                  <a:tcPr marL="36728" marR="36728" marT="48971" marB="48971">
                    <a:lnL>
                      <a:noFill/>
                    </a:lnL>
                    <a:lnR>
                      <a:noFill/>
                    </a:lnR>
                    <a:lnT>
                      <a:noFill/>
                    </a:lnT>
                    <a:lnB>
                      <a:noFill/>
                    </a:lnB>
                    <a:solidFill>
                      <a:srgbClr val="FFFFFF"/>
                    </a:solidFill>
                  </a:tcPr>
                </a:tc>
                <a:tc>
                  <a:txBody>
                    <a:bodyPr/>
                    <a:lstStyle/>
                    <a:p>
                      <a:pPr fontAlgn="t"/>
                      <a:r>
                        <a:rPr lang="fr-FR" sz="1100" b="1" dirty="0" err="1">
                          <a:solidFill>
                            <a:srgbClr val="FF0000"/>
                          </a:solidFill>
                          <a:effectLst/>
                        </a:rPr>
                        <a:t>Abacavir</a:t>
                      </a:r>
                      <a:r>
                        <a:rPr lang="fr-FR" sz="1100" dirty="0">
                          <a:effectLst/>
                        </a:rPr>
                        <a:t> (virus cible = VIH)</a:t>
                      </a:r>
                    </a:p>
                    <a:p>
                      <a:pPr fontAlgn="t"/>
                      <a:r>
                        <a:rPr lang="fr-FR" sz="1100" dirty="0" err="1">
                          <a:effectLst/>
                        </a:rPr>
                        <a:t>Adéfovir</a:t>
                      </a:r>
                      <a:r>
                        <a:rPr lang="fr-FR" sz="1100" dirty="0">
                          <a:effectLst/>
                        </a:rPr>
                        <a:t> </a:t>
                      </a:r>
                      <a:r>
                        <a:rPr lang="fr-FR" sz="1100" dirty="0" err="1">
                          <a:effectLst/>
                        </a:rPr>
                        <a:t>dipivoxil</a:t>
                      </a:r>
                      <a:r>
                        <a:rPr lang="fr-FR" sz="1100" dirty="0">
                          <a:effectLst/>
                        </a:rPr>
                        <a:t>, analogue nucléotidique (cible = VHB)</a:t>
                      </a:r>
                    </a:p>
                    <a:p>
                      <a:pPr fontAlgn="t"/>
                      <a:r>
                        <a:rPr lang="fr-FR" sz="1100" dirty="0">
                          <a:effectLst/>
                        </a:rPr>
                        <a:t>Didanosine (virus cible = VIH)</a:t>
                      </a:r>
                    </a:p>
                    <a:p>
                      <a:pPr fontAlgn="t"/>
                      <a:r>
                        <a:rPr lang="fr-FR" sz="1100" dirty="0" err="1">
                          <a:effectLst/>
                        </a:rPr>
                        <a:t>Emtricitabine</a:t>
                      </a:r>
                      <a:r>
                        <a:rPr lang="fr-FR" sz="1100" dirty="0">
                          <a:effectLst/>
                        </a:rPr>
                        <a:t> (virus cible = VIH)</a:t>
                      </a:r>
                    </a:p>
                    <a:p>
                      <a:pPr fontAlgn="t"/>
                      <a:r>
                        <a:rPr lang="fr-FR" sz="1100" dirty="0" err="1">
                          <a:effectLst/>
                        </a:rPr>
                        <a:t>Entécavir</a:t>
                      </a:r>
                      <a:r>
                        <a:rPr lang="fr-FR" sz="1100" dirty="0">
                          <a:effectLst/>
                        </a:rPr>
                        <a:t> (virus cible = VHB)</a:t>
                      </a:r>
                    </a:p>
                    <a:p>
                      <a:pPr fontAlgn="t"/>
                      <a:r>
                        <a:rPr lang="fr-FR" sz="1100" b="1" dirty="0" err="1">
                          <a:solidFill>
                            <a:srgbClr val="FF0000"/>
                          </a:solidFill>
                          <a:effectLst/>
                        </a:rPr>
                        <a:t>Lamivudine</a:t>
                      </a:r>
                      <a:r>
                        <a:rPr lang="fr-FR" sz="1100" b="1" dirty="0">
                          <a:solidFill>
                            <a:srgbClr val="FF0000"/>
                          </a:solidFill>
                          <a:effectLst/>
                        </a:rPr>
                        <a:t> </a:t>
                      </a:r>
                      <a:r>
                        <a:rPr lang="fr-FR" sz="1100" dirty="0">
                          <a:effectLst/>
                        </a:rPr>
                        <a:t>(virus cibles = VIH+VHB)</a:t>
                      </a:r>
                    </a:p>
                    <a:p>
                      <a:pPr fontAlgn="t"/>
                      <a:r>
                        <a:rPr lang="fr-FR" sz="1100" dirty="0" err="1">
                          <a:effectLst/>
                        </a:rPr>
                        <a:t>Stavudine</a:t>
                      </a:r>
                      <a:r>
                        <a:rPr lang="fr-FR" sz="1100" dirty="0">
                          <a:effectLst/>
                        </a:rPr>
                        <a:t> (virus cible = VIH)</a:t>
                      </a:r>
                    </a:p>
                    <a:p>
                      <a:pPr fontAlgn="t"/>
                      <a:r>
                        <a:rPr lang="fr-FR" sz="1100" dirty="0" err="1">
                          <a:effectLst/>
                        </a:rPr>
                        <a:t>Telbivudine</a:t>
                      </a:r>
                      <a:r>
                        <a:rPr lang="fr-FR" sz="1100" dirty="0">
                          <a:effectLst/>
                        </a:rPr>
                        <a:t> (virus cible = VHB)</a:t>
                      </a:r>
                    </a:p>
                    <a:p>
                      <a:pPr fontAlgn="t"/>
                      <a:r>
                        <a:rPr lang="fr-FR" sz="1100" dirty="0" err="1">
                          <a:effectLst/>
                        </a:rPr>
                        <a:t>Tenofovir</a:t>
                      </a:r>
                      <a:r>
                        <a:rPr lang="fr-FR" sz="1100" dirty="0">
                          <a:effectLst/>
                        </a:rPr>
                        <a:t> </a:t>
                      </a:r>
                      <a:r>
                        <a:rPr lang="fr-FR" sz="1100" dirty="0" err="1">
                          <a:effectLst/>
                        </a:rPr>
                        <a:t>disoproxil</a:t>
                      </a:r>
                      <a:r>
                        <a:rPr lang="fr-FR" sz="1100" dirty="0">
                          <a:effectLst/>
                        </a:rPr>
                        <a:t> ou </a:t>
                      </a:r>
                      <a:r>
                        <a:rPr lang="fr-FR" sz="1100" dirty="0" err="1">
                          <a:effectLst/>
                        </a:rPr>
                        <a:t>Tenofovie</a:t>
                      </a:r>
                      <a:r>
                        <a:rPr lang="fr-FR" sz="1100" dirty="0">
                          <a:effectLst/>
                        </a:rPr>
                        <a:t> </a:t>
                      </a:r>
                      <a:r>
                        <a:rPr lang="fr-FR" sz="1100" dirty="0" err="1">
                          <a:effectLst/>
                        </a:rPr>
                        <a:t>alafenamide</a:t>
                      </a:r>
                      <a:r>
                        <a:rPr lang="fr-FR" sz="1100" dirty="0">
                          <a:effectLst/>
                        </a:rPr>
                        <a:t>, analogues nucléotidiques (virus cibles= VIH et  VHB)</a:t>
                      </a:r>
                    </a:p>
                    <a:p>
                      <a:pPr fontAlgn="t"/>
                      <a:r>
                        <a:rPr lang="fr-FR" sz="1100" dirty="0">
                          <a:effectLst/>
                        </a:rPr>
                        <a:t>Zidovudine (virus cible = VIH)</a:t>
                      </a:r>
                    </a:p>
                    <a:p>
                      <a:pPr fontAlgn="t"/>
                      <a:r>
                        <a:rPr lang="fr-FR" sz="1100" b="1" dirty="0" err="1">
                          <a:solidFill>
                            <a:srgbClr val="FF0000"/>
                          </a:solidFill>
                          <a:effectLst/>
                        </a:rPr>
                        <a:t>Ribavirine</a:t>
                      </a:r>
                      <a:r>
                        <a:rPr lang="fr-FR" sz="1100" dirty="0">
                          <a:effectLst/>
                        </a:rPr>
                        <a:t> (virus cible = VHC)</a:t>
                      </a:r>
                    </a:p>
                    <a:p>
                      <a:pPr fontAlgn="t"/>
                      <a:r>
                        <a:rPr lang="fr-FR" sz="1100" b="1" dirty="0" err="1">
                          <a:solidFill>
                            <a:srgbClr val="FF0000"/>
                          </a:solidFill>
                          <a:effectLst/>
                        </a:rPr>
                        <a:t>Aciclovir</a:t>
                      </a:r>
                      <a:r>
                        <a:rPr lang="fr-FR" sz="1100" b="1" dirty="0">
                          <a:solidFill>
                            <a:srgbClr val="FF0000"/>
                          </a:solidFill>
                          <a:effectLst/>
                        </a:rPr>
                        <a:t>, </a:t>
                      </a:r>
                      <a:r>
                        <a:rPr lang="fr-FR" sz="1100" b="1" dirty="0" err="1">
                          <a:solidFill>
                            <a:srgbClr val="FF0000"/>
                          </a:solidFill>
                          <a:effectLst/>
                        </a:rPr>
                        <a:t>gancicolovir</a:t>
                      </a:r>
                      <a:r>
                        <a:rPr lang="fr-FR" sz="1100" b="1" dirty="0">
                          <a:solidFill>
                            <a:srgbClr val="FF0000"/>
                          </a:solidFill>
                          <a:effectLst/>
                        </a:rPr>
                        <a:t>, </a:t>
                      </a:r>
                      <a:r>
                        <a:rPr lang="fr-FR" sz="1100" b="1" dirty="0" err="1">
                          <a:solidFill>
                            <a:srgbClr val="FF0000"/>
                          </a:solidFill>
                          <a:effectLst/>
                        </a:rPr>
                        <a:t>cidofovir</a:t>
                      </a:r>
                      <a:r>
                        <a:rPr lang="fr-FR" sz="1100" b="1" dirty="0">
                          <a:solidFill>
                            <a:srgbClr val="FF0000"/>
                          </a:solidFill>
                          <a:effectLst/>
                        </a:rPr>
                        <a:t>, </a:t>
                      </a:r>
                      <a:r>
                        <a:rPr lang="fr-FR" sz="1100" b="1" dirty="0" err="1">
                          <a:solidFill>
                            <a:srgbClr val="FF0000"/>
                          </a:solidFill>
                          <a:effectLst/>
                        </a:rPr>
                        <a:t>famciclovir</a:t>
                      </a:r>
                      <a:r>
                        <a:rPr lang="fr-FR" sz="1100" b="1" dirty="0">
                          <a:solidFill>
                            <a:srgbClr val="FF0000"/>
                          </a:solidFill>
                          <a:effectLst/>
                        </a:rPr>
                        <a:t>, </a:t>
                      </a:r>
                      <a:r>
                        <a:rPr lang="fr-FR" sz="1100" b="1" dirty="0" err="1">
                          <a:solidFill>
                            <a:srgbClr val="FF0000"/>
                          </a:solidFill>
                          <a:effectLst/>
                        </a:rPr>
                        <a:t>valaciclovir</a:t>
                      </a:r>
                      <a:r>
                        <a:rPr lang="fr-FR" sz="1100" b="1" dirty="0">
                          <a:solidFill>
                            <a:srgbClr val="FF0000"/>
                          </a:solidFill>
                          <a:effectLst/>
                        </a:rPr>
                        <a:t>, </a:t>
                      </a:r>
                      <a:r>
                        <a:rPr lang="fr-FR" sz="1100" b="1" dirty="0" err="1">
                          <a:solidFill>
                            <a:srgbClr val="FF0000"/>
                          </a:solidFill>
                          <a:effectLst/>
                        </a:rPr>
                        <a:t>valganciclovir</a:t>
                      </a:r>
                      <a:r>
                        <a:rPr lang="fr-FR" sz="1100" dirty="0">
                          <a:effectLst/>
                        </a:rPr>
                        <a:t> (virus cibles = </a:t>
                      </a:r>
                      <a:r>
                        <a:rPr lang="fr-FR" sz="1100" dirty="0" err="1">
                          <a:effectLst/>
                        </a:rPr>
                        <a:t>herpesviridae</a:t>
                      </a:r>
                      <a:r>
                        <a:rPr lang="fr-FR" sz="1100" dirty="0">
                          <a:effectLst/>
                        </a:rPr>
                        <a:t>)</a:t>
                      </a:r>
                    </a:p>
                  </a:txBody>
                  <a:tcPr marL="36728" marR="36728" marT="48971" marB="48971">
                    <a:lnL>
                      <a:noFill/>
                    </a:lnL>
                    <a:lnR>
                      <a:noFill/>
                    </a:lnR>
                    <a:lnT>
                      <a:noFill/>
                    </a:lnT>
                    <a:lnB>
                      <a:noFill/>
                    </a:lnB>
                    <a:solidFill>
                      <a:srgbClr val="FFFFFF"/>
                    </a:solidFill>
                  </a:tcPr>
                </a:tc>
                <a:extLst>
                  <a:ext uri="{0D108BD9-81ED-4DB2-BD59-A6C34878D82A}">
                    <a16:rowId xmlns:a16="http://schemas.microsoft.com/office/drawing/2014/main" val="1958090726"/>
                  </a:ext>
                </a:extLst>
              </a:tr>
              <a:tr h="1878691">
                <a:tc>
                  <a:txBody>
                    <a:bodyPr/>
                    <a:lstStyle/>
                    <a:p>
                      <a:pPr fontAlgn="t"/>
                      <a:r>
                        <a:rPr lang="fr-FR" sz="1100" dirty="0">
                          <a:effectLst/>
                        </a:rPr>
                        <a:t>Inhibiteurs non </a:t>
                      </a:r>
                      <a:r>
                        <a:rPr lang="fr-FR" sz="1100" dirty="0" err="1">
                          <a:effectLst/>
                        </a:rPr>
                        <a:t>nucléosidiques</a:t>
                      </a:r>
                      <a:r>
                        <a:rPr lang="fr-FR" sz="1100" dirty="0">
                          <a:effectLst/>
                        </a:rPr>
                        <a:t> de la synthèse des acides nucléiques</a:t>
                      </a:r>
                    </a:p>
                  </a:txBody>
                  <a:tcPr marL="36728" marR="36728" marT="48971" marB="48971">
                    <a:lnL>
                      <a:noFill/>
                    </a:lnL>
                    <a:lnR>
                      <a:noFill/>
                    </a:lnR>
                    <a:lnT>
                      <a:noFill/>
                    </a:lnT>
                    <a:lnB>
                      <a:noFill/>
                    </a:lnB>
                    <a:solidFill>
                      <a:srgbClr val="52A8C9"/>
                    </a:solidFill>
                  </a:tcPr>
                </a:tc>
                <a:tc>
                  <a:txBody>
                    <a:bodyPr/>
                    <a:lstStyle/>
                    <a:p>
                      <a:pPr fontAlgn="t"/>
                      <a:r>
                        <a:rPr lang="fr-FR" sz="1100" dirty="0">
                          <a:effectLst/>
                        </a:rPr>
                        <a:t>virus cible = </a:t>
                      </a:r>
                      <a:r>
                        <a:rPr lang="fr-FR" sz="1100" dirty="0" smtClean="0">
                          <a:effectLst/>
                        </a:rPr>
                        <a:t>VIH: </a:t>
                      </a:r>
                      <a:r>
                        <a:rPr lang="fr-FR" sz="1100" dirty="0" err="1" smtClean="0">
                          <a:effectLst/>
                        </a:rPr>
                        <a:t>Nevirapine</a:t>
                      </a:r>
                      <a:r>
                        <a:rPr lang="fr-FR" sz="1100" dirty="0" smtClean="0">
                          <a:effectLst/>
                        </a:rPr>
                        <a:t>, </a:t>
                      </a:r>
                      <a:r>
                        <a:rPr lang="fr-FR" sz="1100" dirty="0" err="1" smtClean="0">
                          <a:effectLst/>
                        </a:rPr>
                        <a:t>Efavirenz</a:t>
                      </a:r>
                      <a:r>
                        <a:rPr lang="fr-FR" sz="1100" dirty="0" smtClean="0">
                          <a:effectLst/>
                        </a:rPr>
                        <a:t>, </a:t>
                      </a:r>
                      <a:r>
                        <a:rPr lang="fr-FR" sz="1100" dirty="0" err="1" smtClean="0">
                          <a:effectLst/>
                        </a:rPr>
                        <a:t>Etravirine</a:t>
                      </a:r>
                      <a:r>
                        <a:rPr lang="fr-FR" sz="1100" dirty="0" smtClean="0">
                          <a:effectLst/>
                        </a:rPr>
                        <a:t>, </a:t>
                      </a:r>
                      <a:r>
                        <a:rPr lang="fr-FR" sz="1100" dirty="0" err="1" smtClean="0">
                          <a:effectLst/>
                        </a:rPr>
                        <a:t>Rilpivirine</a:t>
                      </a:r>
                      <a:endParaRPr lang="fr-FR" sz="1100" dirty="0">
                        <a:effectLst/>
                      </a:endParaRPr>
                    </a:p>
                    <a:p>
                      <a:pPr fontAlgn="t"/>
                      <a:r>
                        <a:rPr lang="fr-FR" sz="1100" dirty="0">
                          <a:effectLst/>
                        </a:rPr>
                        <a:t>virus cible : </a:t>
                      </a:r>
                      <a:r>
                        <a:rPr lang="fr-FR" sz="1100" dirty="0" err="1" smtClean="0">
                          <a:effectLst/>
                        </a:rPr>
                        <a:t>herpesviridae</a:t>
                      </a:r>
                      <a:r>
                        <a:rPr lang="fr-FR" sz="1100" dirty="0" smtClean="0">
                          <a:effectLst/>
                        </a:rPr>
                        <a:t>: </a:t>
                      </a:r>
                      <a:r>
                        <a:rPr lang="fr-FR" sz="1100" dirty="0" err="1" smtClean="0">
                          <a:effectLst/>
                        </a:rPr>
                        <a:t>Foscarnet</a:t>
                      </a:r>
                      <a:endParaRPr lang="fr-FR" sz="1100" dirty="0">
                        <a:effectLst/>
                      </a:endParaRPr>
                    </a:p>
                    <a:p>
                      <a:pPr fontAlgn="t"/>
                      <a:r>
                        <a:rPr lang="fr-FR" sz="1100" dirty="0">
                          <a:effectLst/>
                        </a:rPr>
                        <a:t>Inhibiteur de synthèse et/ou de régulation de l'ARN du VHC </a:t>
                      </a:r>
                      <a:r>
                        <a:rPr lang="fr-FR" sz="1100" dirty="0" smtClean="0">
                          <a:effectLst/>
                        </a:rPr>
                        <a:t>: </a:t>
                      </a:r>
                      <a:r>
                        <a:rPr lang="fr-FR" sz="1100" dirty="0" err="1" smtClean="0">
                          <a:effectLst/>
                        </a:rPr>
                        <a:t>Daclatasvir</a:t>
                      </a:r>
                      <a:r>
                        <a:rPr lang="fr-FR" sz="1100" dirty="0" smtClean="0">
                          <a:effectLst/>
                        </a:rPr>
                        <a:t>, </a:t>
                      </a:r>
                      <a:r>
                        <a:rPr lang="fr-FR" sz="1100" dirty="0" err="1" smtClean="0">
                          <a:effectLst/>
                        </a:rPr>
                        <a:t>Ledipasvir</a:t>
                      </a:r>
                      <a:r>
                        <a:rPr lang="fr-FR" sz="1100" dirty="0" smtClean="0">
                          <a:effectLst/>
                        </a:rPr>
                        <a:t>, </a:t>
                      </a:r>
                      <a:r>
                        <a:rPr lang="fr-FR" sz="1100" dirty="0" err="1" smtClean="0">
                          <a:effectLst/>
                        </a:rPr>
                        <a:t>Ombitasvir</a:t>
                      </a:r>
                      <a:r>
                        <a:rPr lang="fr-FR" sz="1100" dirty="0" smtClean="0">
                          <a:effectLst/>
                        </a:rPr>
                        <a:t>, </a:t>
                      </a:r>
                      <a:r>
                        <a:rPr lang="fr-FR" sz="1100" dirty="0" err="1" smtClean="0">
                          <a:effectLst/>
                        </a:rPr>
                        <a:t>Dasabuvir</a:t>
                      </a:r>
                      <a:r>
                        <a:rPr lang="fr-FR" sz="1100" dirty="0" smtClean="0">
                          <a:effectLst/>
                        </a:rPr>
                        <a:t>, </a:t>
                      </a:r>
                      <a:r>
                        <a:rPr lang="fr-FR" sz="1100" dirty="0" err="1" smtClean="0">
                          <a:effectLst/>
                        </a:rPr>
                        <a:t>Elbasvir</a:t>
                      </a:r>
                      <a:r>
                        <a:rPr lang="fr-FR" sz="1100" dirty="0" smtClean="0">
                          <a:effectLst/>
                        </a:rPr>
                        <a:t>, </a:t>
                      </a:r>
                      <a:r>
                        <a:rPr lang="fr-FR" sz="1100" dirty="0" err="1" smtClean="0">
                          <a:effectLst/>
                        </a:rPr>
                        <a:t>Velpatasvir</a:t>
                      </a:r>
                      <a:endParaRPr lang="fr-FR" sz="1100" dirty="0">
                        <a:effectLst/>
                      </a:endParaRPr>
                    </a:p>
                  </a:txBody>
                  <a:tcPr marL="36728" marR="36728" marT="48971" marB="48971">
                    <a:lnL>
                      <a:noFill/>
                    </a:lnL>
                    <a:lnR>
                      <a:noFill/>
                    </a:lnR>
                    <a:lnT>
                      <a:noFill/>
                    </a:lnT>
                    <a:lnB>
                      <a:noFill/>
                    </a:lnB>
                    <a:solidFill>
                      <a:srgbClr val="52A8C9"/>
                    </a:solidFill>
                  </a:tcPr>
                </a:tc>
                <a:extLst>
                  <a:ext uri="{0D108BD9-81ED-4DB2-BD59-A6C34878D82A}">
                    <a16:rowId xmlns:a16="http://schemas.microsoft.com/office/drawing/2014/main" val="2625189497"/>
                  </a:ext>
                </a:extLst>
              </a:tr>
            </a:tbl>
          </a:graphicData>
        </a:graphic>
      </p:graphicFrame>
    </p:spTree>
    <p:extLst>
      <p:ext uri="{BB962C8B-B14F-4D97-AF65-F5344CB8AC3E}">
        <p14:creationId xmlns:p14="http://schemas.microsoft.com/office/powerpoint/2010/main" val="81152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Bactéries</a:t>
            </a:r>
            <a:endParaRPr lang="fr-FR" dirty="0"/>
          </a:p>
        </p:txBody>
      </p:sp>
      <p:sp>
        <p:nvSpPr>
          <p:cNvPr id="3" name="Espace réservé du contenu 2"/>
          <p:cNvSpPr>
            <a:spLocks noGrp="1"/>
          </p:cNvSpPr>
          <p:nvPr>
            <p:ph idx="1"/>
          </p:nvPr>
        </p:nvSpPr>
        <p:spPr/>
        <p:txBody>
          <a:bodyPr/>
          <a:lstStyle/>
          <a:p>
            <a:r>
              <a:rPr lang="fr-FR" dirty="0" err="1" smtClean="0"/>
              <a:t>Cocci</a:t>
            </a:r>
            <a:r>
              <a:rPr lang="fr-FR" dirty="0" smtClean="0"/>
              <a:t> («coques») : bactéries « sphériques »</a:t>
            </a:r>
          </a:p>
          <a:p>
            <a:pPr marL="0" indent="0">
              <a:buNone/>
            </a:pPr>
            <a:endParaRPr lang="fr-FR" dirty="0" smtClean="0"/>
          </a:p>
          <a:p>
            <a:endParaRPr lang="fr-FR" dirty="0" smtClean="0"/>
          </a:p>
          <a:p>
            <a:pPr marL="0" indent="0">
              <a:buNone/>
            </a:pPr>
            <a:endParaRPr lang="fr-FR" dirty="0" smtClean="0"/>
          </a:p>
          <a:p>
            <a:endParaRPr lang="fr-FR" dirty="0"/>
          </a:p>
          <a:p>
            <a:r>
              <a:rPr lang="fr-FR" dirty="0" smtClean="0"/>
              <a:t>Bacilles : bactéries allongées « bâtonnets »</a:t>
            </a:r>
          </a:p>
          <a:p>
            <a:pPr marL="0" indent="0">
              <a:buNone/>
            </a:pPr>
            <a:endParaRPr lang="fr-FR" dirty="0"/>
          </a:p>
        </p:txBody>
      </p:sp>
      <p:pic>
        <p:nvPicPr>
          <p:cNvPr id="2052" name="Picture 4" descr="http://howmed.net/wp-content/uploads/2013/08/Staphylococcus-aureus-bacteria-taken-from-a-vancomycin-intermediate-resistant-cultu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48542" y="1644407"/>
            <a:ext cx="2627327" cy="2016224"/>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p:cNvPicPr>
            <a:picLocks noChangeAspect="1"/>
          </p:cNvPicPr>
          <p:nvPr/>
        </p:nvPicPr>
        <p:blipFill>
          <a:blip r:embed="rId3"/>
          <a:stretch>
            <a:fillRect/>
          </a:stretch>
        </p:blipFill>
        <p:spPr>
          <a:xfrm>
            <a:off x="2648542" y="4653137"/>
            <a:ext cx="3029845" cy="2016224"/>
          </a:xfrm>
          <a:prstGeom prst="rect">
            <a:avLst/>
          </a:prstGeom>
        </p:spPr>
      </p:pic>
    </p:spTree>
    <p:extLst>
      <p:ext uri="{BB962C8B-B14F-4D97-AF65-F5344CB8AC3E}">
        <p14:creationId xmlns:p14="http://schemas.microsoft.com/office/powerpoint/2010/main" val="1364149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1419441191"/>
              </p:ext>
            </p:extLst>
          </p:nvPr>
        </p:nvGraphicFramePr>
        <p:xfrm>
          <a:off x="1979712" y="1196752"/>
          <a:ext cx="4788752" cy="3585666"/>
        </p:xfrm>
        <a:graphic>
          <a:graphicData uri="http://schemas.openxmlformats.org/drawingml/2006/table">
            <a:tbl>
              <a:tblPr/>
              <a:tblGrid>
                <a:gridCol w="2394376">
                  <a:extLst>
                    <a:ext uri="{9D8B030D-6E8A-4147-A177-3AD203B41FA5}">
                      <a16:colId xmlns:a16="http://schemas.microsoft.com/office/drawing/2014/main" val="1922095093"/>
                    </a:ext>
                  </a:extLst>
                </a:gridCol>
                <a:gridCol w="2394376">
                  <a:extLst>
                    <a:ext uri="{9D8B030D-6E8A-4147-A177-3AD203B41FA5}">
                      <a16:colId xmlns:a16="http://schemas.microsoft.com/office/drawing/2014/main" val="319015151"/>
                    </a:ext>
                  </a:extLst>
                </a:gridCol>
              </a:tblGrid>
              <a:tr h="432125">
                <a:tc>
                  <a:txBody>
                    <a:bodyPr/>
                    <a:lstStyle/>
                    <a:p>
                      <a:pPr fontAlgn="t"/>
                      <a:r>
                        <a:rPr lang="fr-FR" sz="1200" dirty="0">
                          <a:effectLst/>
                        </a:rPr>
                        <a:t>Inhibition de l’</a:t>
                      </a:r>
                      <a:r>
                        <a:rPr lang="fr-FR" sz="1200" dirty="0" err="1">
                          <a:effectLst/>
                        </a:rPr>
                        <a:t>intégrase</a:t>
                      </a:r>
                      <a:r>
                        <a:rPr lang="fr-FR" sz="1200" dirty="0">
                          <a:effectLst/>
                        </a:rPr>
                        <a:t> du VIH</a:t>
                      </a:r>
                    </a:p>
                  </a:txBody>
                  <a:tcPr marL="36728" marR="36728" marT="48971" marB="48971">
                    <a:lnL>
                      <a:noFill/>
                    </a:lnL>
                    <a:lnR>
                      <a:noFill/>
                    </a:lnR>
                    <a:lnT>
                      <a:noFill/>
                    </a:lnT>
                    <a:lnB>
                      <a:noFill/>
                    </a:lnB>
                    <a:solidFill>
                      <a:srgbClr val="FFFFFF"/>
                    </a:solidFill>
                  </a:tcPr>
                </a:tc>
                <a:tc>
                  <a:txBody>
                    <a:bodyPr/>
                    <a:lstStyle/>
                    <a:p>
                      <a:pPr fontAlgn="t"/>
                      <a:r>
                        <a:rPr lang="fr-FR" sz="1200">
                          <a:effectLst/>
                        </a:rPr>
                        <a:t>Raltégravir</a:t>
                      </a:r>
                    </a:p>
                    <a:p>
                      <a:pPr fontAlgn="t"/>
                      <a:r>
                        <a:rPr lang="fr-FR" sz="1200">
                          <a:effectLst/>
                        </a:rPr>
                        <a:t>Elvitégravir</a:t>
                      </a:r>
                    </a:p>
                    <a:p>
                      <a:pPr fontAlgn="t"/>
                      <a:r>
                        <a:rPr lang="fr-FR" sz="1200">
                          <a:effectLst/>
                        </a:rPr>
                        <a:t>Dolutégravir</a:t>
                      </a:r>
                    </a:p>
                  </a:txBody>
                  <a:tcPr marL="36728" marR="36728" marT="48971" marB="48971">
                    <a:lnL>
                      <a:noFill/>
                    </a:lnL>
                    <a:lnR>
                      <a:noFill/>
                    </a:lnR>
                    <a:lnT>
                      <a:noFill/>
                    </a:lnT>
                    <a:lnB>
                      <a:noFill/>
                    </a:lnB>
                    <a:solidFill>
                      <a:srgbClr val="FFFFFF"/>
                    </a:solidFill>
                  </a:tcPr>
                </a:tc>
                <a:extLst>
                  <a:ext uri="{0D108BD9-81ED-4DB2-BD59-A6C34878D82A}">
                    <a16:rowId xmlns:a16="http://schemas.microsoft.com/office/drawing/2014/main" val="341390013"/>
                  </a:ext>
                </a:extLst>
              </a:tr>
              <a:tr h="1493568">
                <a:tc>
                  <a:txBody>
                    <a:bodyPr/>
                    <a:lstStyle/>
                    <a:p>
                      <a:pPr fontAlgn="t"/>
                      <a:r>
                        <a:rPr lang="fr-FR" sz="1200" dirty="0">
                          <a:effectLst/>
                        </a:rPr>
                        <a:t>Inhibition de synthèse protéines tardives </a:t>
                      </a:r>
                    </a:p>
                    <a:p>
                      <a:pPr fontAlgn="t"/>
                      <a:r>
                        <a:rPr lang="fr-FR" sz="1200" dirty="0">
                          <a:effectLst/>
                        </a:rPr>
                        <a:t>Inhibition de la Protéase du virus</a:t>
                      </a:r>
                    </a:p>
                  </a:txBody>
                  <a:tcPr marL="36728" marR="36728" marT="48971" marB="48971">
                    <a:lnL>
                      <a:noFill/>
                    </a:lnL>
                    <a:lnR>
                      <a:noFill/>
                    </a:lnR>
                    <a:lnT>
                      <a:noFill/>
                    </a:lnT>
                    <a:lnB>
                      <a:noFill/>
                    </a:lnB>
                    <a:solidFill>
                      <a:srgbClr val="52A8C9"/>
                    </a:solidFill>
                  </a:tcPr>
                </a:tc>
                <a:tc>
                  <a:txBody>
                    <a:bodyPr/>
                    <a:lstStyle/>
                    <a:p>
                      <a:pPr fontAlgn="t"/>
                      <a:r>
                        <a:rPr lang="fr-FR" sz="1200" dirty="0">
                          <a:effectLst/>
                        </a:rPr>
                        <a:t>Inhibiteurs de la Protéase du VIH :</a:t>
                      </a:r>
                    </a:p>
                    <a:p>
                      <a:pPr fontAlgn="t"/>
                      <a:r>
                        <a:rPr lang="fr-FR" sz="1200" dirty="0" err="1">
                          <a:effectLst/>
                        </a:rPr>
                        <a:t>Atazanavir</a:t>
                      </a:r>
                      <a:endParaRPr lang="fr-FR" sz="1200" dirty="0">
                        <a:effectLst/>
                      </a:endParaRPr>
                    </a:p>
                    <a:p>
                      <a:pPr fontAlgn="t"/>
                      <a:r>
                        <a:rPr lang="fr-FR" sz="1200" dirty="0" err="1">
                          <a:effectLst/>
                        </a:rPr>
                        <a:t>Darunavir</a:t>
                      </a:r>
                      <a:endParaRPr lang="fr-FR" sz="1200" dirty="0">
                        <a:effectLst/>
                      </a:endParaRPr>
                    </a:p>
                    <a:p>
                      <a:pPr fontAlgn="t"/>
                      <a:r>
                        <a:rPr lang="fr-FR" sz="1200" dirty="0" err="1">
                          <a:effectLst/>
                        </a:rPr>
                        <a:t>Fosamprénavir</a:t>
                      </a:r>
                      <a:endParaRPr lang="fr-FR" sz="1200" dirty="0">
                        <a:effectLst/>
                      </a:endParaRPr>
                    </a:p>
                    <a:p>
                      <a:pPr fontAlgn="t"/>
                      <a:r>
                        <a:rPr lang="fr-FR" sz="1200" dirty="0" err="1">
                          <a:effectLst/>
                        </a:rPr>
                        <a:t>Indinavir</a:t>
                      </a:r>
                      <a:endParaRPr lang="fr-FR" sz="1200" dirty="0">
                        <a:effectLst/>
                      </a:endParaRPr>
                    </a:p>
                    <a:p>
                      <a:pPr fontAlgn="t"/>
                      <a:r>
                        <a:rPr lang="fr-FR" sz="1200" b="1" dirty="0" err="1">
                          <a:solidFill>
                            <a:srgbClr val="FF0000"/>
                          </a:solidFill>
                          <a:effectLst/>
                        </a:rPr>
                        <a:t>Lopinavir</a:t>
                      </a:r>
                      <a:endParaRPr lang="fr-FR" sz="1200" b="1" dirty="0">
                        <a:solidFill>
                          <a:srgbClr val="FF0000"/>
                        </a:solidFill>
                        <a:effectLst/>
                      </a:endParaRPr>
                    </a:p>
                    <a:p>
                      <a:pPr fontAlgn="t"/>
                      <a:r>
                        <a:rPr lang="fr-FR" sz="1200" dirty="0" err="1">
                          <a:effectLst/>
                        </a:rPr>
                        <a:t>Ritonavir</a:t>
                      </a:r>
                      <a:endParaRPr lang="fr-FR" sz="1200" dirty="0">
                        <a:effectLst/>
                      </a:endParaRPr>
                    </a:p>
                    <a:p>
                      <a:pPr fontAlgn="t"/>
                      <a:r>
                        <a:rPr lang="fr-FR" sz="1200" dirty="0" err="1">
                          <a:effectLst/>
                        </a:rPr>
                        <a:t>Saquinavir</a:t>
                      </a:r>
                      <a:endParaRPr lang="fr-FR" sz="1200" dirty="0">
                        <a:effectLst/>
                      </a:endParaRPr>
                    </a:p>
                    <a:p>
                      <a:pPr fontAlgn="t"/>
                      <a:r>
                        <a:rPr lang="fr-FR" sz="1200" dirty="0" err="1">
                          <a:effectLst/>
                        </a:rPr>
                        <a:t>Tipranavir</a:t>
                      </a:r>
                      <a:endParaRPr lang="fr-FR" sz="1200" dirty="0">
                        <a:effectLst/>
                      </a:endParaRPr>
                    </a:p>
                    <a:p>
                      <a:pPr fontAlgn="t"/>
                      <a:r>
                        <a:rPr lang="fr-FR" sz="1200" dirty="0">
                          <a:effectLst/>
                        </a:rPr>
                        <a:t>Inhibiteurs de la Protéase du VHC :</a:t>
                      </a:r>
                    </a:p>
                    <a:p>
                      <a:pPr fontAlgn="t"/>
                      <a:r>
                        <a:rPr lang="fr-FR" sz="1200" dirty="0" err="1">
                          <a:effectLst/>
                        </a:rPr>
                        <a:t>Siméprévir</a:t>
                      </a:r>
                      <a:endParaRPr lang="fr-FR" sz="1200" dirty="0">
                        <a:effectLst/>
                      </a:endParaRPr>
                    </a:p>
                    <a:p>
                      <a:pPr fontAlgn="t"/>
                      <a:r>
                        <a:rPr lang="fr-FR" sz="1200" dirty="0" err="1">
                          <a:effectLst/>
                        </a:rPr>
                        <a:t>Paritaprévir</a:t>
                      </a:r>
                      <a:endParaRPr lang="fr-FR" sz="1200" dirty="0">
                        <a:effectLst/>
                      </a:endParaRPr>
                    </a:p>
                    <a:p>
                      <a:pPr fontAlgn="t"/>
                      <a:r>
                        <a:rPr lang="fr-FR" sz="1200" dirty="0" err="1">
                          <a:effectLst/>
                        </a:rPr>
                        <a:t>Grazoprévir</a:t>
                      </a:r>
                      <a:endParaRPr lang="fr-FR" sz="1200" dirty="0">
                        <a:effectLst/>
                      </a:endParaRPr>
                    </a:p>
                  </a:txBody>
                  <a:tcPr marL="36728" marR="36728" marT="48971" marB="48971">
                    <a:lnL>
                      <a:noFill/>
                    </a:lnL>
                    <a:lnR>
                      <a:noFill/>
                    </a:lnR>
                    <a:lnT>
                      <a:noFill/>
                    </a:lnT>
                    <a:lnB>
                      <a:noFill/>
                    </a:lnB>
                    <a:solidFill>
                      <a:srgbClr val="52A8C9"/>
                    </a:solidFill>
                  </a:tcPr>
                </a:tc>
                <a:extLst>
                  <a:ext uri="{0D108BD9-81ED-4DB2-BD59-A6C34878D82A}">
                    <a16:rowId xmlns:a16="http://schemas.microsoft.com/office/drawing/2014/main" val="769789272"/>
                  </a:ext>
                </a:extLst>
              </a:tr>
              <a:tr h="219836">
                <a:tc>
                  <a:txBody>
                    <a:bodyPr/>
                    <a:lstStyle/>
                    <a:p>
                      <a:pPr fontAlgn="t"/>
                      <a:r>
                        <a:rPr lang="fr-FR" sz="1200" dirty="0">
                          <a:effectLst/>
                        </a:rPr>
                        <a:t>Inhibition de la libération des virions (grippe)</a:t>
                      </a:r>
                    </a:p>
                  </a:txBody>
                  <a:tcPr marL="36728" marR="36728" marT="48971" marB="48971">
                    <a:lnL>
                      <a:noFill/>
                    </a:lnL>
                    <a:lnR>
                      <a:noFill/>
                    </a:lnR>
                    <a:lnT>
                      <a:noFill/>
                    </a:lnT>
                    <a:lnB>
                      <a:noFill/>
                    </a:lnB>
                    <a:solidFill>
                      <a:srgbClr val="FFFFFF"/>
                    </a:solidFill>
                  </a:tcPr>
                </a:tc>
                <a:tc>
                  <a:txBody>
                    <a:bodyPr/>
                    <a:lstStyle/>
                    <a:p>
                      <a:pPr fontAlgn="t"/>
                      <a:r>
                        <a:rPr lang="fr-FR" sz="1200" b="1" dirty="0" err="1">
                          <a:solidFill>
                            <a:srgbClr val="FF0000"/>
                          </a:solidFill>
                          <a:effectLst/>
                        </a:rPr>
                        <a:t>Oseltamivir</a:t>
                      </a:r>
                      <a:r>
                        <a:rPr lang="fr-FR" sz="1200" dirty="0">
                          <a:effectLst/>
                        </a:rPr>
                        <a:t>, </a:t>
                      </a:r>
                      <a:r>
                        <a:rPr lang="fr-FR" sz="1200" dirty="0" err="1">
                          <a:effectLst/>
                        </a:rPr>
                        <a:t>Zanamivir</a:t>
                      </a:r>
                      <a:endParaRPr lang="fr-FR" sz="1200" dirty="0">
                        <a:effectLst/>
                      </a:endParaRPr>
                    </a:p>
                  </a:txBody>
                  <a:tcPr marL="36728" marR="36728" marT="48971" marB="48971">
                    <a:lnL>
                      <a:noFill/>
                    </a:lnL>
                    <a:lnR>
                      <a:noFill/>
                    </a:lnR>
                    <a:lnT>
                      <a:noFill/>
                    </a:lnT>
                    <a:lnB>
                      <a:noFill/>
                    </a:lnB>
                    <a:solidFill>
                      <a:srgbClr val="FFFFFF"/>
                    </a:solidFill>
                  </a:tcPr>
                </a:tc>
                <a:extLst>
                  <a:ext uri="{0D108BD9-81ED-4DB2-BD59-A6C34878D82A}">
                    <a16:rowId xmlns:a16="http://schemas.microsoft.com/office/drawing/2014/main" val="3039206120"/>
                  </a:ext>
                </a:extLst>
              </a:tr>
            </a:tbl>
          </a:graphicData>
        </a:graphic>
      </p:graphicFrame>
      <p:sp>
        <p:nvSpPr>
          <p:cNvPr id="5" name="ZoneTexte 4"/>
          <p:cNvSpPr txBox="1"/>
          <p:nvPr/>
        </p:nvSpPr>
        <p:spPr>
          <a:xfrm>
            <a:off x="539552" y="5517232"/>
            <a:ext cx="8208912" cy="923330"/>
          </a:xfrm>
          <a:prstGeom prst="rect">
            <a:avLst/>
          </a:prstGeom>
          <a:noFill/>
        </p:spPr>
        <p:txBody>
          <a:bodyPr wrap="square" rtlCol="0">
            <a:spAutoFit/>
          </a:bodyPr>
          <a:lstStyle/>
          <a:p>
            <a:r>
              <a:rPr lang="fr-FR" dirty="0" smtClean="0"/>
              <a:t>Ex: trithérapie VIH</a:t>
            </a:r>
          </a:p>
          <a:p>
            <a:r>
              <a:rPr lang="fr-FR" dirty="0" smtClean="0"/>
              <a:t>2 </a:t>
            </a:r>
            <a:r>
              <a:rPr lang="fr-FR" dirty="0" err="1" smtClean="0"/>
              <a:t>inhiniteurs</a:t>
            </a:r>
            <a:r>
              <a:rPr lang="fr-FR" dirty="0" smtClean="0"/>
              <a:t> </a:t>
            </a:r>
            <a:r>
              <a:rPr lang="fr-FR" dirty="0" err="1" smtClean="0"/>
              <a:t>nucléos</a:t>
            </a:r>
            <a:r>
              <a:rPr lang="fr-FR" dirty="0" smtClean="0"/>
              <a:t>(t)</a:t>
            </a:r>
            <a:r>
              <a:rPr lang="fr-FR" dirty="0" err="1" smtClean="0"/>
              <a:t>iques</a:t>
            </a:r>
            <a:r>
              <a:rPr lang="fr-FR" dirty="0" smtClean="0"/>
              <a:t> de la transcriptase inverse</a:t>
            </a:r>
          </a:p>
          <a:p>
            <a:r>
              <a:rPr lang="fr-FR" dirty="0" smtClean="0"/>
              <a:t>+ 1 inhibiteur non </a:t>
            </a:r>
            <a:r>
              <a:rPr lang="fr-FR" dirty="0" err="1" smtClean="0"/>
              <a:t>nucléosique</a:t>
            </a:r>
            <a:r>
              <a:rPr lang="fr-FR" dirty="0" smtClean="0"/>
              <a:t> de la transcriptase inverse</a:t>
            </a:r>
            <a:endParaRPr lang="fr-FR" dirty="0"/>
          </a:p>
        </p:txBody>
      </p:sp>
    </p:spTree>
    <p:extLst>
      <p:ext uri="{BB962C8B-B14F-4D97-AF65-F5344CB8AC3E}">
        <p14:creationId xmlns:p14="http://schemas.microsoft.com/office/powerpoint/2010/main" val="31072911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Durée du traitement</a:t>
            </a:r>
            <a:endParaRPr lang="fr-FR" dirty="0"/>
          </a:p>
        </p:txBody>
      </p:sp>
      <p:sp>
        <p:nvSpPr>
          <p:cNvPr id="3" name="Espace réservé du contenu 2"/>
          <p:cNvSpPr>
            <a:spLocks noGrp="1"/>
          </p:cNvSpPr>
          <p:nvPr>
            <p:ph idx="1"/>
          </p:nvPr>
        </p:nvSpPr>
        <p:spPr/>
        <p:txBody>
          <a:bodyPr/>
          <a:lstStyle/>
          <a:p>
            <a:r>
              <a:rPr lang="fr-FR" dirty="0" smtClean="0"/>
              <a:t>Dépend du type d’infection</a:t>
            </a:r>
          </a:p>
          <a:p>
            <a:endParaRPr lang="fr-FR" dirty="0"/>
          </a:p>
          <a:p>
            <a:r>
              <a:rPr lang="fr-FR" dirty="0" smtClean="0"/>
              <a:t>Infection aiguë</a:t>
            </a:r>
          </a:p>
          <a:p>
            <a:pPr lvl="1"/>
            <a:r>
              <a:rPr lang="fr-FR" dirty="0" smtClean="0"/>
              <a:t>Grippe</a:t>
            </a:r>
          </a:p>
          <a:p>
            <a:pPr lvl="1"/>
            <a:r>
              <a:rPr lang="fr-FR" dirty="0" smtClean="0"/>
              <a:t>COVID-19</a:t>
            </a:r>
          </a:p>
          <a:p>
            <a:pPr lvl="1"/>
            <a:r>
              <a:rPr lang="fr-FR" dirty="0" smtClean="0"/>
              <a:t>Courte durée </a:t>
            </a:r>
          </a:p>
          <a:p>
            <a:pPr lvl="1"/>
            <a:endParaRPr lang="fr-FR" dirty="0"/>
          </a:p>
          <a:p>
            <a:r>
              <a:rPr lang="fr-FR" dirty="0" smtClean="0"/>
              <a:t>Infection chronique</a:t>
            </a:r>
          </a:p>
          <a:p>
            <a:pPr lvl="1"/>
            <a:r>
              <a:rPr lang="fr-FR" dirty="0" smtClean="0"/>
              <a:t>Latente avec réactivation (HSV): courte durée</a:t>
            </a:r>
          </a:p>
          <a:p>
            <a:pPr lvl="1"/>
            <a:r>
              <a:rPr lang="fr-FR" dirty="0" smtClean="0"/>
              <a:t>Chronique (VIH, VHB, VHC): traitement de longue durée</a:t>
            </a:r>
          </a:p>
        </p:txBody>
      </p:sp>
    </p:spTree>
    <p:extLst>
      <p:ext uri="{BB962C8B-B14F-4D97-AF65-F5344CB8AC3E}">
        <p14:creationId xmlns:p14="http://schemas.microsoft.com/office/powerpoint/2010/main" val="17879960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Variabilité de la réponse aux antiviraux</a:t>
            </a:r>
            <a:endParaRPr lang="fr-FR" dirty="0"/>
          </a:p>
        </p:txBody>
      </p:sp>
      <p:sp>
        <p:nvSpPr>
          <p:cNvPr id="3" name="Espace réservé du contenu 2"/>
          <p:cNvSpPr>
            <a:spLocks noGrp="1"/>
          </p:cNvSpPr>
          <p:nvPr>
            <p:ph idx="1"/>
          </p:nvPr>
        </p:nvSpPr>
        <p:spPr/>
        <p:txBody>
          <a:bodyPr/>
          <a:lstStyle/>
          <a:p>
            <a:r>
              <a:rPr lang="fr-FR" dirty="0" smtClean="0"/>
              <a:t>Grossesse: 3</a:t>
            </a:r>
            <a:r>
              <a:rPr lang="fr-FR" baseline="30000" dirty="0" smtClean="0"/>
              <a:t>ème</a:t>
            </a:r>
            <a:r>
              <a:rPr lang="fr-FR" dirty="0" smtClean="0"/>
              <a:t> trimestre (diminution des concentrations plasmatiques)</a:t>
            </a:r>
          </a:p>
          <a:p>
            <a:r>
              <a:rPr lang="fr-FR" dirty="0" smtClean="0"/>
              <a:t>Prédisposition génétique</a:t>
            </a:r>
          </a:p>
          <a:p>
            <a:pPr lvl="1"/>
            <a:r>
              <a:rPr lang="fr-FR" dirty="0" err="1" smtClean="0"/>
              <a:t>Abacavir</a:t>
            </a:r>
            <a:r>
              <a:rPr lang="fr-FR" dirty="0" smtClean="0"/>
              <a:t>: risque d’hypersensibilité HLB B57*01</a:t>
            </a:r>
            <a:endParaRPr lang="fr-FR" dirty="0"/>
          </a:p>
          <a:p>
            <a:r>
              <a:rPr lang="fr-FR" dirty="0" smtClean="0"/>
              <a:t>Pharmacogénétique: P-gp, CYP3A5, CYP2B6, CYP2C19</a:t>
            </a:r>
          </a:p>
          <a:p>
            <a:pPr lvl="1"/>
            <a:r>
              <a:rPr lang="fr-FR" dirty="0" err="1" smtClean="0"/>
              <a:t>Efavirenz</a:t>
            </a:r>
            <a:r>
              <a:rPr lang="fr-FR" dirty="0" smtClean="0"/>
              <a:t>: </a:t>
            </a:r>
            <a:r>
              <a:rPr lang="fr-FR" dirty="0" err="1" smtClean="0"/>
              <a:t>métaboliseurs</a:t>
            </a:r>
            <a:r>
              <a:rPr lang="fr-FR" dirty="0" smtClean="0"/>
              <a:t> lents (CYP2B6): risque de surdosage</a:t>
            </a:r>
          </a:p>
          <a:p>
            <a:r>
              <a:rPr lang="fr-FR" dirty="0" err="1" smtClean="0"/>
              <a:t>Co-infections</a:t>
            </a:r>
            <a:r>
              <a:rPr lang="fr-FR" dirty="0" smtClean="0"/>
              <a:t> VIH/VHB/VHC </a:t>
            </a:r>
          </a:p>
          <a:p>
            <a:pPr lvl="1"/>
            <a:r>
              <a:rPr lang="fr-FR" dirty="0" smtClean="0"/>
              <a:t>VHB accélère la progression du VIH</a:t>
            </a:r>
          </a:p>
          <a:p>
            <a:pPr lvl="1"/>
            <a:r>
              <a:rPr lang="fr-FR" dirty="0" smtClean="0"/>
              <a:t>VIH favorise la chronicisation du VHB</a:t>
            </a:r>
          </a:p>
          <a:p>
            <a:pPr lvl="1"/>
            <a:r>
              <a:rPr lang="fr-FR" dirty="0" smtClean="0"/>
              <a:t>Inhibiteurs de la TI: </a:t>
            </a:r>
            <a:r>
              <a:rPr lang="fr-FR" dirty="0" err="1" smtClean="0"/>
              <a:t>hépatotoxicité</a:t>
            </a:r>
            <a:endParaRPr lang="fr-FR" dirty="0" smtClean="0"/>
          </a:p>
          <a:p>
            <a:r>
              <a:rPr lang="fr-FR" dirty="0" smtClean="0"/>
              <a:t>Insuffisance rénale</a:t>
            </a:r>
            <a:endParaRPr lang="fr-FR" dirty="0"/>
          </a:p>
        </p:txBody>
      </p:sp>
    </p:spTree>
    <p:extLst>
      <p:ext uri="{BB962C8B-B14F-4D97-AF65-F5344CB8AC3E}">
        <p14:creationId xmlns:p14="http://schemas.microsoft.com/office/powerpoint/2010/main" val="1322460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Effets indésirables </a:t>
            </a:r>
            <a:endParaRPr lang="fr-FR" dirty="0"/>
          </a:p>
        </p:txBody>
      </p:sp>
      <p:sp>
        <p:nvSpPr>
          <p:cNvPr id="3" name="Espace réservé du contenu 2"/>
          <p:cNvSpPr>
            <a:spLocks noGrp="1"/>
          </p:cNvSpPr>
          <p:nvPr>
            <p:ph idx="1"/>
          </p:nvPr>
        </p:nvSpPr>
        <p:spPr>
          <a:xfrm>
            <a:off x="179512" y="1124744"/>
            <a:ext cx="5040560" cy="5544616"/>
          </a:xfrm>
        </p:spPr>
        <p:txBody>
          <a:bodyPr>
            <a:normAutofit/>
          </a:bodyPr>
          <a:lstStyle/>
          <a:p>
            <a:r>
              <a:rPr lang="fr-FR" dirty="0" smtClean="0"/>
              <a:t>Effets secondaires:</a:t>
            </a:r>
          </a:p>
          <a:p>
            <a:pPr lvl="1"/>
            <a:r>
              <a:rPr lang="fr-FR" dirty="0" smtClean="0"/>
              <a:t>Nombreux </a:t>
            </a:r>
          </a:p>
          <a:p>
            <a:pPr lvl="1"/>
            <a:r>
              <a:rPr lang="fr-FR" dirty="0" smtClean="0"/>
              <a:t>Cytotoxicité hématologique concentration dépendante (anti-HSV)</a:t>
            </a:r>
          </a:p>
          <a:p>
            <a:pPr lvl="1"/>
            <a:r>
              <a:rPr lang="fr-FR" dirty="0" smtClean="0"/>
              <a:t>Anomalies métabolismes lipidique et glucidique (ITI VIH)</a:t>
            </a:r>
          </a:p>
          <a:p>
            <a:pPr lvl="1"/>
            <a:r>
              <a:rPr lang="fr-FR" dirty="0" smtClean="0"/>
              <a:t>Troubles digestifs…</a:t>
            </a:r>
          </a:p>
          <a:p>
            <a:pPr lvl="1"/>
            <a:r>
              <a:rPr lang="fr-FR" dirty="0" smtClean="0"/>
              <a:t>Troubles </a:t>
            </a:r>
            <a:r>
              <a:rPr lang="fr-FR" dirty="0" err="1" smtClean="0"/>
              <a:t>neuropsycho</a:t>
            </a:r>
            <a:r>
              <a:rPr lang="fr-FR" dirty="0" smtClean="0"/>
              <a:t> (</a:t>
            </a:r>
            <a:r>
              <a:rPr lang="fr-FR" dirty="0" err="1" smtClean="0"/>
              <a:t>Efavirenz</a:t>
            </a:r>
            <a:r>
              <a:rPr lang="fr-FR" dirty="0" smtClean="0"/>
              <a:t> VIH, dépression </a:t>
            </a:r>
            <a:r>
              <a:rPr lang="fr-FR" dirty="0" err="1" smtClean="0"/>
              <a:t>Ribavirine</a:t>
            </a:r>
            <a:r>
              <a:rPr lang="fr-FR" dirty="0" smtClean="0"/>
              <a:t>)</a:t>
            </a:r>
          </a:p>
          <a:p>
            <a:pPr lvl="1"/>
            <a:endParaRPr lang="fr-FR" dirty="0"/>
          </a:p>
        </p:txBody>
      </p:sp>
      <p:pic>
        <p:nvPicPr>
          <p:cNvPr id="4" name="Image 3"/>
          <p:cNvPicPr>
            <a:picLocks noChangeAspect="1"/>
          </p:cNvPicPr>
          <p:nvPr/>
        </p:nvPicPr>
        <p:blipFill>
          <a:blip r:embed="rId2"/>
          <a:stretch>
            <a:fillRect/>
          </a:stretch>
        </p:blipFill>
        <p:spPr>
          <a:xfrm>
            <a:off x="5442853" y="1916832"/>
            <a:ext cx="3527538" cy="3805168"/>
          </a:xfrm>
          <a:prstGeom prst="rect">
            <a:avLst/>
          </a:prstGeom>
        </p:spPr>
      </p:pic>
    </p:spTree>
    <p:extLst>
      <p:ext uri="{BB962C8B-B14F-4D97-AF65-F5344CB8AC3E}">
        <p14:creationId xmlns:p14="http://schemas.microsoft.com/office/powerpoint/2010/main" val="185835463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Surveillance </a:t>
            </a:r>
            <a:endParaRPr lang="fr-FR" dirty="0"/>
          </a:p>
        </p:txBody>
      </p:sp>
      <p:sp>
        <p:nvSpPr>
          <p:cNvPr id="3" name="Espace réservé du contenu 2"/>
          <p:cNvSpPr>
            <a:spLocks noGrp="1"/>
          </p:cNvSpPr>
          <p:nvPr>
            <p:ph idx="1"/>
          </p:nvPr>
        </p:nvSpPr>
        <p:spPr/>
        <p:txBody>
          <a:bodyPr/>
          <a:lstStyle/>
          <a:p>
            <a:r>
              <a:rPr lang="fr-FR" dirty="0"/>
              <a:t>Surveillance multidisciplinaire</a:t>
            </a:r>
          </a:p>
          <a:p>
            <a:pPr lvl="1"/>
            <a:r>
              <a:rPr lang="fr-FR" dirty="0"/>
              <a:t>Cliniciens, virologues, pharmacologues</a:t>
            </a:r>
          </a:p>
          <a:p>
            <a:pPr lvl="1"/>
            <a:r>
              <a:rPr lang="fr-FR" dirty="0"/>
              <a:t>Efficacité thérapeutique (risques émergence de virus résistants) avec les moindres effets secondaires </a:t>
            </a:r>
          </a:p>
          <a:p>
            <a:pPr marL="457200" lvl="1" indent="0">
              <a:buNone/>
            </a:pPr>
            <a:r>
              <a:rPr lang="fr-FR" dirty="0"/>
              <a:t>=&gt; amélioration de l’observance</a:t>
            </a:r>
          </a:p>
        </p:txBody>
      </p:sp>
    </p:spTree>
    <p:extLst>
      <p:ext uri="{BB962C8B-B14F-4D97-AF65-F5344CB8AC3E}">
        <p14:creationId xmlns:p14="http://schemas.microsoft.com/office/powerpoint/2010/main" val="184323430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vaccination </a:t>
            </a:r>
            <a:endParaRPr lang="fr-FR" dirty="0"/>
          </a:p>
        </p:txBody>
      </p:sp>
      <p:sp>
        <p:nvSpPr>
          <p:cNvPr id="3" name="Espace réservé du contenu 2"/>
          <p:cNvSpPr>
            <a:spLocks noGrp="1"/>
          </p:cNvSpPr>
          <p:nvPr>
            <p:ph idx="1"/>
          </p:nvPr>
        </p:nvSpPr>
        <p:spPr>
          <a:xfrm>
            <a:off x="179512" y="980728"/>
            <a:ext cx="8784976" cy="5544616"/>
          </a:xfrm>
        </p:spPr>
        <p:txBody>
          <a:bodyPr/>
          <a:lstStyle/>
          <a:p>
            <a:r>
              <a:rPr lang="fr-FR" dirty="0" smtClean="0"/>
              <a:t>Meilleure protection</a:t>
            </a:r>
          </a:p>
          <a:p>
            <a:endParaRPr lang="fr-FR" dirty="0"/>
          </a:p>
          <a:p>
            <a:r>
              <a:rPr lang="fr-FR" dirty="0" smtClean="0"/>
              <a:t>Vaccins inactivés: polio, rage, VHA, grippe </a:t>
            </a:r>
          </a:p>
          <a:p>
            <a:r>
              <a:rPr lang="fr-FR" dirty="0" smtClean="0"/>
              <a:t>Vaccins vivants atténués: ROR</a:t>
            </a:r>
          </a:p>
          <a:p>
            <a:r>
              <a:rPr lang="fr-FR" dirty="0" smtClean="0"/>
              <a:t>Vaccins à ARN-m: SARS-Cov2, Ebola</a:t>
            </a:r>
          </a:p>
          <a:p>
            <a:endParaRPr lang="fr-FR" dirty="0"/>
          </a:p>
          <a:p>
            <a:r>
              <a:rPr lang="fr-FR" dirty="0" smtClean="0"/>
              <a:t>Anticorps monoclonaux: </a:t>
            </a:r>
            <a:r>
              <a:rPr lang="fr-FR" dirty="0" err="1" smtClean="0"/>
              <a:t>palivizumab</a:t>
            </a:r>
            <a:r>
              <a:rPr lang="fr-FR" dirty="0" smtClean="0"/>
              <a:t> et </a:t>
            </a:r>
            <a:r>
              <a:rPr lang="fr-FR" dirty="0" err="1" smtClean="0"/>
              <a:t>nirsévimab</a:t>
            </a:r>
            <a:r>
              <a:rPr lang="fr-FR" dirty="0" smtClean="0"/>
              <a:t> (VRS)</a:t>
            </a:r>
            <a:endParaRPr lang="fr-FR" dirty="0"/>
          </a:p>
        </p:txBody>
      </p:sp>
      <p:pic>
        <p:nvPicPr>
          <p:cNvPr id="4" name="Image 3"/>
          <p:cNvPicPr>
            <a:picLocks noChangeAspect="1"/>
          </p:cNvPicPr>
          <p:nvPr/>
        </p:nvPicPr>
        <p:blipFill>
          <a:blip r:embed="rId2"/>
          <a:stretch>
            <a:fillRect/>
          </a:stretch>
        </p:blipFill>
        <p:spPr>
          <a:xfrm>
            <a:off x="6800850" y="1095474"/>
            <a:ext cx="2343150" cy="1952625"/>
          </a:xfrm>
          <a:prstGeom prst="rect">
            <a:avLst/>
          </a:prstGeom>
        </p:spPr>
      </p:pic>
      <p:pic>
        <p:nvPicPr>
          <p:cNvPr id="5" name="Image 4"/>
          <p:cNvPicPr>
            <a:picLocks noChangeAspect="1"/>
          </p:cNvPicPr>
          <p:nvPr/>
        </p:nvPicPr>
        <p:blipFill>
          <a:blip r:embed="rId3"/>
          <a:stretch>
            <a:fillRect/>
          </a:stretch>
        </p:blipFill>
        <p:spPr>
          <a:xfrm>
            <a:off x="3491880" y="4476750"/>
            <a:ext cx="1924050" cy="2381250"/>
          </a:xfrm>
          <a:prstGeom prst="rect">
            <a:avLst/>
          </a:prstGeom>
        </p:spPr>
      </p:pic>
    </p:spTree>
    <p:extLst>
      <p:ext uri="{BB962C8B-B14F-4D97-AF65-F5344CB8AC3E}">
        <p14:creationId xmlns:p14="http://schemas.microsoft.com/office/powerpoint/2010/main" val="110954394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Les antifongiques</a:t>
            </a:r>
            <a:endParaRPr lang="fr-FR" dirty="0"/>
          </a:p>
        </p:txBody>
      </p:sp>
      <p:sp>
        <p:nvSpPr>
          <p:cNvPr id="3" name="Sous-titre 2"/>
          <p:cNvSpPr>
            <a:spLocks noGrp="1"/>
          </p:cNvSpPr>
          <p:nvPr>
            <p:ph type="subTitle" idx="1"/>
          </p:nvPr>
        </p:nvSpPr>
        <p:spPr/>
        <p:txBody>
          <a:bodyPr/>
          <a:lstStyle/>
          <a:p>
            <a:endParaRPr lang="fr-FR"/>
          </a:p>
        </p:txBody>
      </p:sp>
    </p:spTree>
    <p:extLst>
      <p:ext uri="{BB962C8B-B14F-4D97-AF65-F5344CB8AC3E}">
        <p14:creationId xmlns:p14="http://schemas.microsoft.com/office/powerpoint/2010/main" val="43155196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Différentes espèces fongiques</a:t>
            </a:r>
            <a:endParaRPr lang="fr-FR" dirty="0"/>
          </a:p>
        </p:txBody>
      </p:sp>
      <p:sp>
        <p:nvSpPr>
          <p:cNvPr id="3" name="Espace réservé du contenu 2"/>
          <p:cNvSpPr>
            <a:spLocks noGrp="1"/>
          </p:cNvSpPr>
          <p:nvPr>
            <p:ph idx="1"/>
          </p:nvPr>
        </p:nvSpPr>
        <p:spPr/>
        <p:txBody>
          <a:bodyPr>
            <a:normAutofit/>
          </a:bodyPr>
          <a:lstStyle/>
          <a:p>
            <a:r>
              <a:rPr lang="fr-FR" dirty="0" smtClean="0"/>
              <a:t>Levures: </a:t>
            </a:r>
            <a:r>
              <a:rPr lang="fr-FR" i="1" dirty="0" smtClean="0"/>
              <a:t>Candida </a:t>
            </a:r>
            <a:r>
              <a:rPr lang="fr-FR" i="1" dirty="0" err="1" smtClean="0"/>
              <a:t>spp</a:t>
            </a:r>
            <a:r>
              <a:rPr lang="fr-FR" i="1" dirty="0" smtClean="0"/>
              <a:t>, </a:t>
            </a:r>
            <a:r>
              <a:rPr lang="fr-FR" i="1" dirty="0" err="1" smtClean="0"/>
              <a:t>Cryptococcus</a:t>
            </a:r>
            <a:endParaRPr lang="fr-FR" i="1" dirty="0" smtClean="0"/>
          </a:p>
          <a:p>
            <a:pPr marL="0" indent="0">
              <a:buNone/>
            </a:pPr>
            <a:endParaRPr lang="fr-FR" i="1" dirty="0" smtClean="0"/>
          </a:p>
          <a:p>
            <a:r>
              <a:rPr lang="fr-FR" dirty="0" smtClean="0"/>
              <a:t>Champignons filamenteux: </a:t>
            </a:r>
            <a:r>
              <a:rPr lang="fr-FR" i="1" dirty="0" smtClean="0"/>
              <a:t>Aspergillus, Mucor, </a:t>
            </a:r>
            <a:r>
              <a:rPr lang="fr-FR" i="1" dirty="0" err="1" smtClean="0"/>
              <a:t>Fusarium</a:t>
            </a:r>
            <a:endParaRPr lang="fr-FR" i="1" dirty="0" smtClean="0"/>
          </a:p>
          <a:p>
            <a:endParaRPr lang="fr-FR" i="1" dirty="0" smtClean="0"/>
          </a:p>
          <a:p>
            <a:pPr marL="0" indent="0">
              <a:buNone/>
            </a:pPr>
            <a:endParaRPr lang="fr-FR" i="1" dirty="0" smtClean="0"/>
          </a:p>
          <a:p>
            <a:r>
              <a:rPr lang="fr-FR" dirty="0" smtClean="0"/>
              <a:t>Champignons </a:t>
            </a:r>
            <a:r>
              <a:rPr lang="fr-FR" dirty="0" err="1" smtClean="0"/>
              <a:t>dimorphiques</a:t>
            </a:r>
            <a:r>
              <a:rPr lang="fr-FR" dirty="0" smtClean="0"/>
              <a:t>: </a:t>
            </a:r>
            <a:r>
              <a:rPr lang="fr-FR" i="1" dirty="0" err="1" smtClean="0"/>
              <a:t>Histoplasma</a:t>
            </a:r>
            <a:r>
              <a:rPr lang="fr-FR" i="1" dirty="0" smtClean="0"/>
              <a:t> </a:t>
            </a:r>
            <a:r>
              <a:rPr lang="fr-FR" i="1" dirty="0" err="1" smtClean="0"/>
              <a:t>capsulatum</a:t>
            </a:r>
            <a:endParaRPr lang="fr-FR" i="1" dirty="0" smtClean="0"/>
          </a:p>
          <a:p>
            <a:pPr marL="0" indent="0">
              <a:buNone/>
            </a:pPr>
            <a:endParaRPr lang="fr-FR" dirty="0" smtClean="0"/>
          </a:p>
          <a:p>
            <a:r>
              <a:rPr lang="fr-FR" dirty="0" smtClean="0"/>
              <a:t>Facteur de risque infection fongique invasive: immunodépression </a:t>
            </a:r>
            <a:endParaRPr lang="fr-FR" dirty="0"/>
          </a:p>
        </p:txBody>
      </p:sp>
      <p:pic>
        <p:nvPicPr>
          <p:cNvPr id="4" name="Image 3"/>
          <p:cNvPicPr>
            <a:picLocks noChangeAspect="1"/>
          </p:cNvPicPr>
          <p:nvPr/>
        </p:nvPicPr>
        <p:blipFill>
          <a:blip r:embed="rId2"/>
          <a:stretch>
            <a:fillRect/>
          </a:stretch>
        </p:blipFill>
        <p:spPr>
          <a:xfrm>
            <a:off x="6804248" y="836712"/>
            <a:ext cx="1686313" cy="1264735"/>
          </a:xfrm>
          <a:prstGeom prst="rect">
            <a:avLst/>
          </a:prstGeom>
        </p:spPr>
      </p:pic>
      <p:pic>
        <p:nvPicPr>
          <p:cNvPr id="5" name="Image 4"/>
          <p:cNvPicPr>
            <a:picLocks noChangeAspect="1"/>
          </p:cNvPicPr>
          <p:nvPr/>
        </p:nvPicPr>
        <p:blipFill>
          <a:blip r:embed="rId3"/>
          <a:stretch>
            <a:fillRect/>
          </a:stretch>
        </p:blipFill>
        <p:spPr>
          <a:xfrm>
            <a:off x="3635896" y="2636912"/>
            <a:ext cx="2167880" cy="1183777"/>
          </a:xfrm>
          <a:prstGeom prst="rect">
            <a:avLst/>
          </a:prstGeom>
        </p:spPr>
      </p:pic>
      <p:pic>
        <p:nvPicPr>
          <p:cNvPr id="6" name="Image 5"/>
          <p:cNvPicPr>
            <a:picLocks noChangeAspect="1"/>
          </p:cNvPicPr>
          <p:nvPr/>
        </p:nvPicPr>
        <p:blipFill>
          <a:blip r:embed="rId4"/>
          <a:stretch>
            <a:fillRect/>
          </a:stretch>
        </p:blipFill>
        <p:spPr>
          <a:xfrm>
            <a:off x="5803776" y="5250376"/>
            <a:ext cx="3028950" cy="1514475"/>
          </a:xfrm>
          <a:prstGeom prst="rect">
            <a:avLst/>
          </a:prstGeom>
        </p:spPr>
      </p:pic>
    </p:spTree>
    <p:extLst>
      <p:ext uri="{BB962C8B-B14F-4D97-AF65-F5344CB8AC3E}">
        <p14:creationId xmlns:p14="http://schemas.microsoft.com/office/powerpoint/2010/main" val="110147865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4 classes thérapeutiques </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794796525"/>
              </p:ext>
            </p:extLst>
          </p:nvPr>
        </p:nvGraphicFramePr>
        <p:xfrm>
          <a:off x="179388" y="1178033"/>
          <a:ext cx="8785225" cy="5438560"/>
        </p:xfrm>
        <a:graphic>
          <a:graphicData uri="http://schemas.openxmlformats.org/drawingml/2006/table">
            <a:tbl>
              <a:tblPr/>
              <a:tblGrid>
                <a:gridCol w="1864437">
                  <a:extLst>
                    <a:ext uri="{9D8B030D-6E8A-4147-A177-3AD203B41FA5}">
                      <a16:colId xmlns:a16="http://schemas.microsoft.com/office/drawing/2014/main" val="3535673524"/>
                    </a:ext>
                  </a:extLst>
                </a:gridCol>
                <a:gridCol w="2118000">
                  <a:extLst>
                    <a:ext uri="{9D8B030D-6E8A-4147-A177-3AD203B41FA5}">
                      <a16:colId xmlns:a16="http://schemas.microsoft.com/office/drawing/2014/main" val="4268436963"/>
                    </a:ext>
                  </a:extLst>
                </a:gridCol>
                <a:gridCol w="4802788">
                  <a:extLst>
                    <a:ext uri="{9D8B030D-6E8A-4147-A177-3AD203B41FA5}">
                      <a16:colId xmlns:a16="http://schemas.microsoft.com/office/drawing/2014/main" val="4201759627"/>
                    </a:ext>
                  </a:extLst>
                </a:gridCol>
              </a:tblGrid>
              <a:tr h="655963">
                <a:tc>
                  <a:txBody>
                    <a:bodyPr/>
                    <a:lstStyle/>
                    <a:p>
                      <a:pPr algn="ctr" fontAlgn="t"/>
                      <a:r>
                        <a:rPr lang="fr-FR" sz="1400">
                          <a:effectLst/>
                        </a:rPr>
                        <a:t>Classe pharmacologique</a:t>
                      </a:r>
                    </a:p>
                  </a:txBody>
                  <a:tcPr marL="87852" marR="87852" marT="117136" marB="117136">
                    <a:lnL>
                      <a:noFill/>
                    </a:lnL>
                    <a:lnR>
                      <a:noFill/>
                    </a:lnR>
                    <a:lnT>
                      <a:noFill/>
                    </a:lnT>
                    <a:lnB>
                      <a:noFill/>
                    </a:lnB>
                    <a:solidFill>
                      <a:srgbClr val="52A8C9"/>
                    </a:solidFill>
                  </a:tcPr>
                </a:tc>
                <a:tc>
                  <a:txBody>
                    <a:bodyPr/>
                    <a:lstStyle/>
                    <a:p>
                      <a:pPr algn="ctr" fontAlgn="t"/>
                      <a:r>
                        <a:rPr lang="fr-FR" sz="1400">
                          <a:effectLst/>
                        </a:rPr>
                        <a:t>Médicaments (dci)</a:t>
                      </a:r>
                    </a:p>
                  </a:txBody>
                  <a:tcPr marL="87852" marR="87852" marT="117136" marB="117136">
                    <a:lnL>
                      <a:noFill/>
                    </a:lnL>
                    <a:lnR>
                      <a:noFill/>
                    </a:lnR>
                    <a:lnT>
                      <a:noFill/>
                    </a:lnT>
                    <a:lnB>
                      <a:noFill/>
                    </a:lnB>
                    <a:solidFill>
                      <a:srgbClr val="52A8C9"/>
                    </a:solidFill>
                  </a:tcPr>
                </a:tc>
                <a:tc>
                  <a:txBody>
                    <a:bodyPr/>
                    <a:lstStyle/>
                    <a:p>
                      <a:pPr algn="ctr" fontAlgn="t"/>
                      <a:r>
                        <a:rPr lang="fr-FR" sz="1400">
                          <a:effectLst/>
                        </a:rPr>
                        <a:t>Utilisations préférentielles</a:t>
                      </a:r>
                    </a:p>
                  </a:txBody>
                  <a:tcPr marL="87852" marR="87852" marT="117136" marB="117136">
                    <a:lnL>
                      <a:noFill/>
                    </a:lnL>
                    <a:lnR>
                      <a:noFill/>
                    </a:lnR>
                    <a:lnT>
                      <a:noFill/>
                    </a:lnT>
                    <a:lnB>
                      <a:noFill/>
                    </a:lnB>
                    <a:solidFill>
                      <a:srgbClr val="52A8C9"/>
                    </a:solidFill>
                  </a:tcPr>
                </a:tc>
                <a:extLst>
                  <a:ext uri="{0D108BD9-81ED-4DB2-BD59-A6C34878D82A}">
                    <a16:rowId xmlns:a16="http://schemas.microsoft.com/office/drawing/2014/main" val="1207092070"/>
                  </a:ext>
                </a:extLst>
              </a:tr>
              <a:tr h="1499345">
                <a:tc>
                  <a:txBody>
                    <a:bodyPr/>
                    <a:lstStyle/>
                    <a:p>
                      <a:pPr fontAlgn="t"/>
                      <a:r>
                        <a:rPr lang="fr-FR" sz="1400">
                          <a:effectLst/>
                        </a:rPr>
                        <a:t>Polyènes</a:t>
                      </a:r>
                    </a:p>
                  </a:txBody>
                  <a:tcPr marL="87852" marR="87852" marT="117136" marB="117136">
                    <a:lnL>
                      <a:noFill/>
                    </a:lnL>
                    <a:lnR>
                      <a:noFill/>
                    </a:lnR>
                    <a:lnT>
                      <a:noFill/>
                    </a:lnT>
                    <a:lnB>
                      <a:noFill/>
                    </a:lnB>
                    <a:solidFill>
                      <a:srgbClr val="FFFFFF"/>
                    </a:solidFill>
                  </a:tcPr>
                </a:tc>
                <a:tc>
                  <a:txBody>
                    <a:bodyPr/>
                    <a:lstStyle/>
                    <a:p>
                      <a:pPr fontAlgn="t"/>
                      <a:r>
                        <a:rPr lang="fr-FR" sz="1400" dirty="0" err="1">
                          <a:solidFill>
                            <a:srgbClr val="FF0000"/>
                          </a:solidFill>
                          <a:effectLst/>
                        </a:rPr>
                        <a:t>Amphotéricine</a:t>
                      </a:r>
                      <a:r>
                        <a:rPr lang="fr-FR" sz="1400" dirty="0">
                          <a:solidFill>
                            <a:srgbClr val="FF0000"/>
                          </a:solidFill>
                          <a:effectLst/>
                        </a:rPr>
                        <a:t> B </a:t>
                      </a:r>
                      <a:r>
                        <a:rPr lang="fr-FR" sz="1400" dirty="0">
                          <a:effectLst/>
                        </a:rPr>
                        <a:t>conventionnelle</a:t>
                      </a:r>
                      <a:br>
                        <a:rPr lang="fr-FR" sz="1400" dirty="0">
                          <a:effectLst/>
                        </a:rPr>
                      </a:br>
                      <a:r>
                        <a:rPr lang="fr-FR" sz="1400" dirty="0">
                          <a:effectLst/>
                        </a:rPr>
                        <a:t/>
                      </a:r>
                      <a:br>
                        <a:rPr lang="fr-FR" sz="1400" dirty="0">
                          <a:effectLst/>
                        </a:rPr>
                      </a:br>
                      <a:r>
                        <a:rPr lang="fr-FR" sz="1400" dirty="0" err="1">
                          <a:effectLst/>
                        </a:rPr>
                        <a:t>Amphotéricine</a:t>
                      </a:r>
                      <a:r>
                        <a:rPr lang="fr-FR" sz="1400" dirty="0">
                          <a:effectLst/>
                        </a:rPr>
                        <a:t> B formulation lipidique</a:t>
                      </a:r>
                    </a:p>
                  </a:txBody>
                  <a:tcPr marL="87852" marR="87852" marT="117136" marB="117136">
                    <a:lnL>
                      <a:noFill/>
                    </a:lnL>
                    <a:lnR>
                      <a:noFill/>
                    </a:lnR>
                    <a:lnT>
                      <a:noFill/>
                    </a:lnT>
                    <a:lnB>
                      <a:noFill/>
                    </a:lnB>
                    <a:solidFill>
                      <a:srgbClr val="FFFFFF"/>
                    </a:solidFill>
                  </a:tcPr>
                </a:tc>
                <a:tc>
                  <a:txBody>
                    <a:bodyPr/>
                    <a:lstStyle/>
                    <a:p>
                      <a:pPr fontAlgn="t"/>
                      <a:r>
                        <a:rPr lang="fr-FR" sz="1400">
                          <a:effectLst/>
                        </a:rPr>
                        <a:t>Traitement de première intention des mycoses systémiques et profondes ; aspergilloses, candidoses.</a:t>
                      </a:r>
                      <a:br>
                        <a:rPr lang="fr-FR" sz="1400">
                          <a:effectLst/>
                        </a:rPr>
                      </a:br>
                      <a:r>
                        <a:rPr lang="fr-FR" sz="1400">
                          <a:effectLst/>
                        </a:rPr>
                        <a:t/>
                      </a:r>
                      <a:br>
                        <a:rPr lang="fr-FR" sz="1400">
                          <a:effectLst/>
                        </a:rPr>
                      </a:br>
                      <a:r>
                        <a:rPr lang="fr-FR" sz="1400">
                          <a:effectLst/>
                        </a:rPr>
                        <a:t/>
                      </a:r>
                      <a:br>
                        <a:rPr lang="fr-FR" sz="1400">
                          <a:effectLst/>
                        </a:rPr>
                      </a:br>
                      <a:r>
                        <a:rPr lang="fr-FR" sz="1400">
                          <a:effectLst/>
                        </a:rPr>
                        <a:t>Traitement des mycoses systémiques et profondes si intolérance à l'Amphotéricine B conventionnelle ou au voriconazole.</a:t>
                      </a:r>
                    </a:p>
                  </a:txBody>
                  <a:tcPr marL="87852" marR="87852" marT="117136" marB="117136">
                    <a:lnL>
                      <a:noFill/>
                    </a:lnL>
                    <a:lnR>
                      <a:noFill/>
                    </a:lnR>
                    <a:lnT>
                      <a:noFill/>
                    </a:lnT>
                    <a:lnB>
                      <a:noFill/>
                    </a:lnB>
                    <a:solidFill>
                      <a:srgbClr val="FFFFFF"/>
                    </a:solidFill>
                  </a:tcPr>
                </a:tc>
                <a:extLst>
                  <a:ext uri="{0D108BD9-81ED-4DB2-BD59-A6C34878D82A}">
                    <a16:rowId xmlns:a16="http://schemas.microsoft.com/office/drawing/2014/main" val="1041234839"/>
                  </a:ext>
                </a:extLst>
              </a:tr>
              <a:tr h="1499345">
                <a:tc>
                  <a:txBody>
                    <a:bodyPr/>
                    <a:lstStyle/>
                    <a:p>
                      <a:pPr fontAlgn="t"/>
                      <a:r>
                        <a:rPr lang="fr-FR" sz="1400">
                          <a:effectLst/>
                        </a:rPr>
                        <a:t>Azolés</a:t>
                      </a:r>
                    </a:p>
                  </a:txBody>
                  <a:tcPr marL="87852" marR="87852" marT="117136" marB="117136">
                    <a:lnL>
                      <a:noFill/>
                    </a:lnL>
                    <a:lnR>
                      <a:noFill/>
                    </a:lnR>
                    <a:lnT>
                      <a:noFill/>
                    </a:lnT>
                    <a:lnB>
                      <a:noFill/>
                    </a:lnB>
                    <a:solidFill>
                      <a:srgbClr val="52A8C9"/>
                    </a:solidFill>
                  </a:tcPr>
                </a:tc>
                <a:tc>
                  <a:txBody>
                    <a:bodyPr/>
                    <a:lstStyle/>
                    <a:p>
                      <a:pPr fontAlgn="t"/>
                      <a:r>
                        <a:rPr lang="fr-FR" sz="1400">
                          <a:effectLst/>
                        </a:rPr>
                        <a:t>Fluconazole   </a:t>
                      </a:r>
                    </a:p>
                    <a:p>
                      <a:pPr fontAlgn="t"/>
                      <a:r>
                        <a:rPr lang="fr-FR" sz="1400">
                          <a:effectLst/>
                        </a:rPr>
                        <a:t/>
                      </a:r>
                      <a:br>
                        <a:rPr lang="fr-FR" sz="1400">
                          <a:effectLst/>
                        </a:rPr>
                      </a:br>
                      <a:r>
                        <a:rPr lang="fr-FR" sz="1400">
                          <a:effectLst/>
                        </a:rPr>
                        <a:t>Itraconazole  </a:t>
                      </a:r>
                      <a:br>
                        <a:rPr lang="fr-FR" sz="1400">
                          <a:effectLst/>
                        </a:rPr>
                      </a:br>
                      <a:r>
                        <a:rPr lang="fr-FR" sz="1400">
                          <a:effectLst/>
                        </a:rPr>
                        <a:t/>
                      </a:r>
                      <a:br>
                        <a:rPr lang="fr-FR" sz="1400">
                          <a:effectLst/>
                        </a:rPr>
                      </a:br>
                      <a:r>
                        <a:rPr lang="fr-FR" sz="1400">
                          <a:effectLst/>
                        </a:rPr>
                        <a:t>Voriconazole </a:t>
                      </a:r>
                    </a:p>
                  </a:txBody>
                  <a:tcPr marL="87852" marR="87852" marT="117136" marB="117136">
                    <a:lnL>
                      <a:noFill/>
                    </a:lnL>
                    <a:lnR>
                      <a:noFill/>
                    </a:lnR>
                    <a:lnT>
                      <a:noFill/>
                    </a:lnT>
                    <a:lnB>
                      <a:noFill/>
                    </a:lnB>
                    <a:solidFill>
                      <a:srgbClr val="52A8C9"/>
                    </a:solidFill>
                  </a:tcPr>
                </a:tc>
                <a:tc>
                  <a:txBody>
                    <a:bodyPr/>
                    <a:lstStyle/>
                    <a:p>
                      <a:pPr fontAlgn="t"/>
                      <a:r>
                        <a:rPr lang="fr-FR" sz="1400" dirty="0">
                          <a:effectLst/>
                        </a:rPr>
                        <a:t>Cryptococcoses neuro-méningées, candidoses systémiques</a:t>
                      </a:r>
                      <a:br>
                        <a:rPr lang="fr-FR" sz="1400" dirty="0">
                          <a:effectLst/>
                        </a:rPr>
                      </a:br>
                      <a:r>
                        <a:rPr lang="fr-FR" sz="1400" dirty="0">
                          <a:effectLst/>
                        </a:rPr>
                        <a:t/>
                      </a:r>
                      <a:br>
                        <a:rPr lang="fr-FR" sz="1400" dirty="0">
                          <a:effectLst/>
                        </a:rPr>
                      </a:br>
                      <a:r>
                        <a:rPr lang="fr-FR" sz="1400" dirty="0">
                          <a:effectLst/>
                        </a:rPr>
                        <a:t>Aspergillose invasive</a:t>
                      </a:r>
                      <a:br>
                        <a:rPr lang="fr-FR" sz="1400" dirty="0">
                          <a:effectLst/>
                        </a:rPr>
                      </a:br>
                      <a:r>
                        <a:rPr lang="fr-FR" sz="1400" dirty="0">
                          <a:effectLst/>
                        </a:rPr>
                        <a:t/>
                      </a:r>
                      <a:br>
                        <a:rPr lang="fr-FR" sz="1400" dirty="0">
                          <a:effectLst/>
                        </a:rPr>
                      </a:br>
                      <a:r>
                        <a:rPr lang="fr-FR" sz="1400" dirty="0">
                          <a:effectLst/>
                        </a:rPr>
                        <a:t>Traitement de première intention de l’aspergillose invasive ; infections invasives graves à mycoses rares</a:t>
                      </a:r>
                    </a:p>
                  </a:txBody>
                  <a:tcPr marL="87852" marR="87852" marT="117136" marB="117136">
                    <a:lnL>
                      <a:noFill/>
                    </a:lnL>
                    <a:lnR>
                      <a:noFill/>
                    </a:lnR>
                    <a:lnT>
                      <a:noFill/>
                    </a:lnT>
                    <a:lnB>
                      <a:noFill/>
                    </a:lnB>
                    <a:solidFill>
                      <a:srgbClr val="52A8C9"/>
                    </a:solidFill>
                  </a:tcPr>
                </a:tc>
                <a:extLst>
                  <a:ext uri="{0D108BD9-81ED-4DB2-BD59-A6C34878D82A}">
                    <a16:rowId xmlns:a16="http://schemas.microsoft.com/office/drawing/2014/main" val="3465207235"/>
                  </a:ext>
                </a:extLst>
              </a:tr>
              <a:tr h="655963">
                <a:tc>
                  <a:txBody>
                    <a:bodyPr/>
                    <a:lstStyle/>
                    <a:p>
                      <a:pPr fontAlgn="t"/>
                      <a:r>
                        <a:rPr lang="fr-FR" sz="1400">
                          <a:effectLst/>
                        </a:rPr>
                        <a:t>Antimétabolites</a:t>
                      </a:r>
                    </a:p>
                  </a:txBody>
                  <a:tcPr marL="87852" marR="87852" marT="117136" marB="117136">
                    <a:lnL>
                      <a:noFill/>
                    </a:lnL>
                    <a:lnR>
                      <a:noFill/>
                    </a:lnR>
                    <a:lnT>
                      <a:noFill/>
                    </a:lnT>
                    <a:lnB>
                      <a:noFill/>
                    </a:lnB>
                    <a:solidFill>
                      <a:srgbClr val="FFFFFF"/>
                    </a:solidFill>
                  </a:tcPr>
                </a:tc>
                <a:tc>
                  <a:txBody>
                    <a:bodyPr/>
                    <a:lstStyle/>
                    <a:p>
                      <a:pPr fontAlgn="t"/>
                      <a:r>
                        <a:rPr lang="fr-FR" sz="1400">
                          <a:effectLst/>
                        </a:rPr>
                        <a:t>Flucytosine </a:t>
                      </a:r>
                    </a:p>
                  </a:txBody>
                  <a:tcPr marL="87852" marR="87852" marT="117136" marB="117136">
                    <a:lnL>
                      <a:noFill/>
                    </a:lnL>
                    <a:lnR>
                      <a:noFill/>
                    </a:lnR>
                    <a:lnT>
                      <a:noFill/>
                    </a:lnT>
                    <a:lnB>
                      <a:noFill/>
                    </a:lnB>
                    <a:solidFill>
                      <a:srgbClr val="FFFFFF"/>
                    </a:solidFill>
                  </a:tcPr>
                </a:tc>
                <a:tc>
                  <a:txBody>
                    <a:bodyPr/>
                    <a:lstStyle/>
                    <a:p>
                      <a:pPr fontAlgn="t"/>
                      <a:r>
                        <a:rPr lang="fr-FR" sz="1400">
                          <a:effectLst/>
                        </a:rPr>
                        <a:t>Candidoses. Toujours utilisé en association. Usage limité (émergence de résistances et toxicité hématologique)</a:t>
                      </a:r>
                    </a:p>
                  </a:txBody>
                  <a:tcPr marL="87852" marR="87852" marT="117136" marB="117136">
                    <a:lnL>
                      <a:noFill/>
                    </a:lnL>
                    <a:lnR>
                      <a:noFill/>
                    </a:lnR>
                    <a:lnT>
                      <a:noFill/>
                    </a:lnT>
                    <a:lnB>
                      <a:noFill/>
                    </a:lnB>
                    <a:solidFill>
                      <a:srgbClr val="FFFFFF"/>
                    </a:solidFill>
                  </a:tcPr>
                </a:tc>
                <a:extLst>
                  <a:ext uri="{0D108BD9-81ED-4DB2-BD59-A6C34878D82A}">
                    <a16:rowId xmlns:a16="http://schemas.microsoft.com/office/drawing/2014/main" val="2643934088"/>
                  </a:ext>
                </a:extLst>
              </a:tr>
              <a:tr h="866809">
                <a:tc>
                  <a:txBody>
                    <a:bodyPr/>
                    <a:lstStyle/>
                    <a:p>
                      <a:pPr fontAlgn="t"/>
                      <a:r>
                        <a:rPr lang="fr-FR" sz="1400">
                          <a:effectLst/>
                        </a:rPr>
                        <a:t>Echinocandines</a:t>
                      </a:r>
                    </a:p>
                  </a:txBody>
                  <a:tcPr marL="87852" marR="87852" marT="117136" marB="117136">
                    <a:lnL>
                      <a:noFill/>
                    </a:lnL>
                    <a:lnR>
                      <a:noFill/>
                    </a:lnR>
                    <a:lnT>
                      <a:noFill/>
                    </a:lnT>
                    <a:lnB>
                      <a:noFill/>
                    </a:lnB>
                    <a:solidFill>
                      <a:srgbClr val="52A8C9"/>
                    </a:solidFill>
                  </a:tcPr>
                </a:tc>
                <a:tc>
                  <a:txBody>
                    <a:bodyPr/>
                    <a:lstStyle/>
                    <a:p>
                      <a:pPr fontAlgn="t"/>
                      <a:r>
                        <a:rPr lang="fr-FR" sz="1400">
                          <a:effectLst/>
                        </a:rPr>
                        <a:t>Caspofungine</a:t>
                      </a:r>
                    </a:p>
                    <a:p>
                      <a:pPr fontAlgn="t"/>
                      <a:r>
                        <a:rPr lang="fr-FR" sz="1400">
                          <a:effectLst/>
                        </a:rPr>
                        <a:t>Micafungine</a:t>
                      </a:r>
                    </a:p>
                    <a:p>
                      <a:pPr fontAlgn="t"/>
                      <a:r>
                        <a:rPr lang="fr-FR" sz="1400">
                          <a:effectLst/>
                        </a:rPr>
                        <a:t>Anidulafungine</a:t>
                      </a:r>
                    </a:p>
                  </a:txBody>
                  <a:tcPr marL="87852" marR="87852" marT="117136" marB="117136">
                    <a:lnL>
                      <a:noFill/>
                    </a:lnL>
                    <a:lnR>
                      <a:noFill/>
                    </a:lnR>
                    <a:lnT>
                      <a:noFill/>
                    </a:lnT>
                    <a:lnB>
                      <a:noFill/>
                    </a:lnB>
                    <a:solidFill>
                      <a:srgbClr val="52A8C9"/>
                    </a:solidFill>
                  </a:tcPr>
                </a:tc>
                <a:tc>
                  <a:txBody>
                    <a:bodyPr/>
                    <a:lstStyle/>
                    <a:p>
                      <a:pPr fontAlgn="t"/>
                      <a:r>
                        <a:rPr lang="fr-FR" sz="1400" dirty="0">
                          <a:effectLst/>
                        </a:rPr>
                        <a:t>Traitement de recours des aspergilloses invasives si intolérance ou échec des autres antifongiques</a:t>
                      </a:r>
                    </a:p>
                    <a:p>
                      <a:pPr fontAlgn="t"/>
                      <a:r>
                        <a:rPr lang="fr-FR" sz="1400" dirty="0">
                          <a:effectLst/>
                        </a:rPr>
                        <a:t>Traitement des candidoses invasives</a:t>
                      </a:r>
                    </a:p>
                  </a:txBody>
                  <a:tcPr marL="87852" marR="87852" marT="117136" marB="117136">
                    <a:lnL>
                      <a:noFill/>
                    </a:lnL>
                    <a:lnR>
                      <a:noFill/>
                    </a:lnR>
                    <a:lnT>
                      <a:noFill/>
                    </a:lnT>
                    <a:lnB>
                      <a:noFill/>
                    </a:lnB>
                    <a:solidFill>
                      <a:srgbClr val="52A8C9"/>
                    </a:solidFill>
                  </a:tcPr>
                </a:tc>
                <a:extLst>
                  <a:ext uri="{0D108BD9-81ED-4DB2-BD59-A6C34878D82A}">
                    <a16:rowId xmlns:a16="http://schemas.microsoft.com/office/drawing/2014/main" val="905867348"/>
                  </a:ext>
                </a:extLst>
              </a:tr>
            </a:tbl>
          </a:graphicData>
        </a:graphic>
      </p:graphicFrame>
      <p:sp>
        <p:nvSpPr>
          <p:cNvPr id="5" name="Ellipse 4"/>
          <p:cNvSpPr/>
          <p:nvPr/>
        </p:nvSpPr>
        <p:spPr>
          <a:xfrm>
            <a:off x="6367924" y="2204864"/>
            <a:ext cx="2592288"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t>Néphrotox</a:t>
            </a:r>
            <a:r>
              <a:rPr lang="fr-FR" dirty="0" smtClean="0"/>
              <a:t> cumulative </a:t>
            </a:r>
            <a:endParaRPr lang="fr-FR" dirty="0"/>
          </a:p>
        </p:txBody>
      </p:sp>
      <p:sp>
        <p:nvSpPr>
          <p:cNvPr id="6" name="Ellipse 5"/>
          <p:cNvSpPr/>
          <p:nvPr/>
        </p:nvSpPr>
        <p:spPr>
          <a:xfrm>
            <a:off x="6444208" y="3789040"/>
            <a:ext cx="2592288"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Inhibiteurs enzymatiques, INTERACTION+++</a:t>
            </a:r>
            <a:endParaRPr lang="fr-FR" dirty="0"/>
          </a:p>
        </p:txBody>
      </p:sp>
    </p:spTree>
    <p:extLst>
      <p:ext uri="{BB962C8B-B14F-4D97-AF65-F5344CB8AC3E}">
        <p14:creationId xmlns:p14="http://schemas.microsoft.com/office/powerpoint/2010/main" val="20066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Mécanismes d’action des antifongiques</a:t>
            </a:r>
            <a:endParaRPr lang="fr-FR" dirty="0"/>
          </a:p>
        </p:txBody>
      </p:sp>
      <p:sp>
        <p:nvSpPr>
          <p:cNvPr id="3" name="Espace réservé du contenu 2"/>
          <p:cNvSpPr>
            <a:spLocks noGrp="1"/>
          </p:cNvSpPr>
          <p:nvPr>
            <p:ph idx="1"/>
          </p:nvPr>
        </p:nvSpPr>
        <p:spPr/>
        <p:txBody>
          <a:bodyPr/>
          <a:lstStyle/>
          <a:p>
            <a:r>
              <a:rPr lang="fr-FR" dirty="0" smtClean="0"/>
              <a:t>Fongicides: provoquent la lyse cellulaire</a:t>
            </a:r>
          </a:p>
          <a:p>
            <a:pPr lvl="1"/>
            <a:r>
              <a:rPr lang="fr-FR" dirty="0" err="1" smtClean="0"/>
              <a:t>Ampho</a:t>
            </a:r>
            <a:r>
              <a:rPr lang="fr-FR" dirty="0" smtClean="0"/>
              <a:t> B, </a:t>
            </a:r>
            <a:r>
              <a:rPr lang="fr-FR" dirty="0" err="1" smtClean="0"/>
              <a:t>caspofungine</a:t>
            </a:r>
            <a:endParaRPr lang="fr-FR" dirty="0" smtClean="0"/>
          </a:p>
          <a:p>
            <a:r>
              <a:rPr lang="fr-FR" dirty="0" smtClean="0"/>
              <a:t>Fongistatiques: </a:t>
            </a:r>
            <a:r>
              <a:rPr lang="fr-FR" dirty="0" err="1" smtClean="0"/>
              <a:t>ihibent</a:t>
            </a:r>
            <a:r>
              <a:rPr lang="fr-FR" dirty="0" smtClean="0"/>
              <a:t> la prolifération cellulaire</a:t>
            </a:r>
          </a:p>
          <a:p>
            <a:pPr lvl="1"/>
            <a:r>
              <a:rPr lang="fr-FR" dirty="0" err="1" smtClean="0"/>
              <a:t>Azolés</a:t>
            </a:r>
            <a:r>
              <a:rPr lang="fr-FR" dirty="0" smtClean="0"/>
              <a:t> et </a:t>
            </a:r>
            <a:r>
              <a:rPr lang="fr-FR" dirty="0" err="1" smtClean="0"/>
              <a:t>flucytosine</a:t>
            </a:r>
            <a:endParaRPr lang="fr-FR" dirty="0"/>
          </a:p>
        </p:txBody>
      </p:sp>
      <p:pic>
        <p:nvPicPr>
          <p:cNvPr id="4" name="Image 3"/>
          <p:cNvPicPr>
            <a:picLocks noChangeAspect="1"/>
          </p:cNvPicPr>
          <p:nvPr/>
        </p:nvPicPr>
        <p:blipFill>
          <a:blip r:embed="rId3"/>
          <a:stretch>
            <a:fillRect/>
          </a:stretch>
        </p:blipFill>
        <p:spPr>
          <a:xfrm>
            <a:off x="1475656" y="2926627"/>
            <a:ext cx="5912998" cy="3931373"/>
          </a:xfrm>
          <a:prstGeom prst="rect">
            <a:avLst/>
          </a:prstGeom>
        </p:spPr>
      </p:pic>
    </p:spTree>
    <p:extLst>
      <p:ext uri="{BB962C8B-B14F-4D97-AF65-F5344CB8AC3E}">
        <p14:creationId xmlns:p14="http://schemas.microsoft.com/office/powerpoint/2010/main" val="19269485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Bactéries</a:t>
            </a:r>
            <a:endParaRPr lang="fr-FR" dirty="0"/>
          </a:p>
        </p:txBody>
      </p:sp>
      <p:sp>
        <p:nvSpPr>
          <p:cNvPr id="4" name="Espace réservé du contenu 3"/>
          <p:cNvSpPr>
            <a:spLocks noGrp="1"/>
          </p:cNvSpPr>
          <p:nvPr>
            <p:ph idx="1"/>
          </p:nvPr>
        </p:nvSpPr>
        <p:spPr>
          <a:xfrm>
            <a:off x="107504" y="1124744"/>
            <a:ext cx="4968552" cy="5544616"/>
          </a:xfrm>
        </p:spPr>
        <p:txBody>
          <a:bodyPr/>
          <a:lstStyle/>
          <a:p>
            <a:r>
              <a:rPr lang="fr-FR" dirty="0" smtClean="0"/>
              <a:t>Coloration de Gram</a:t>
            </a:r>
          </a:p>
          <a:p>
            <a:pPr lvl="1"/>
            <a:r>
              <a:rPr lang="fr-FR" dirty="0" smtClean="0"/>
              <a:t>Gram+ (G+)</a:t>
            </a:r>
          </a:p>
          <a:p>
            <a:pPr lvl="2"/>
            <a:r>
              <a:rPr lang="fr-FR" dirty="0" smtClean="0"/>
              <a:t>Membrane plasmique</a:t>
            </a:r>
          </a:p>
          <a:p>
            <a:pPr lvl="2"/>
            <a:r>
              <a:rPr lang="fr-FR" dirty="0" smtClean="0"/>
              <a:t>Paroi </a:t>
            </a:r>
            <a:r>
              <a:rPr lang="fr-FR" dirty="0" err="1" smtClean="0"/>
              <a:t>Peptidoglycanne</a:t>
            </a:r>
            <a:r>
              <a:rPr lang="fr-FR" dirty="0" smtClean="0"/>
              <a:t> (épaisse)</a:t>
            </a:r>
          </a:p>
          <a:p>
            <a:pPr marL="0" indent="0">
              <a:buNone/>
            </a:pPr>
            <a:endParaRPr lang="fr-FR" dirty="0"/>
          </a:p>
        </p:txBody>
      </p:sp>
      <p:pic>
        <p:nvPicPr>
          <p:cNvPr id="7" name="Picture 11" descr="http://bioutils.unige.ch/experiences/images_exp_gram/schema_bac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699" y="3212976"/>
            <a:ext cx="7652592" cy="2376264"/>
          </a:xfrm>
          <a:prstGeom prst="rect">
            <a:avLst/>
          </a:prstGeom>
          <a:noFill/>
          <a:extLst>
            <a:ext uri="{909E8E84-426E-40DD-AFC4-6F175D3DCCD1}">
              <a14:hiddenFill xmlns:a14="http://schemas.microsoft.com/office/drawing/2010/main">
                <a:solidFill>
                  <a:srgbClr val="FFFFFF"/>
                </a:solidFill>
              </a14:hiddenFill>
            </a:ext>
          </a:extLst>
        </p:spPr>
      </p:pic>
      <p:sp>
        <p:nvSpPr>
          <p:cNvPr id="9" name="Espace réservé du contenu 3"/>
          <p:cNvSpPr txBox="1">
            <a:spLocks/>
          </p:cNvSpPr>
          <p:nvPr/>
        </p:nvSpPr>
        <p:spPr>
          <a:xfrm>
            <a:off x="4499992" y="1124744"/>
            <a:ext cx="4392488" cy="55446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dirty="0" smtClean="0"/>
          </a:p>
          <a:p>
            <a:pPr lvl="1"/>
            <a:r>
              <a:rPr lang="fr-FR" dirty="0" smtClean="0"/>
              <a:t>Gram- (G-)</a:t>
            </a:r>
          </a:p>
          <a:p>
            <a:pPr lvl="2"/>
            <a:r>
              <a:rPr lang="fr-FR" dirty="0" smtClean="0"/>
              <a:t>Membrane plasmique</a:t>
            </a:r>
          </a:p>
          <a:p>
            <a:pPr lvl="2"/>
            <a:r>
              <a:rPr lang="fr-FR" dirty="0" smtClean="0"/>
              <a:t>Paroi </a:t>
            </a:r>
            <a:r>
              <a:rPr lang="fr-FR" dirty="0" err="1" smtClean="0"/>
              <a:t>Peptidoglycanne</a:t>
            </a:r>
            <a:r>
              <a:rPr lang="fr-FR" dirty="0" smtClean="0"/>
              <a:t> (fine)</a:t>
            </a:r>
          </a:p>
          <a:p>
            <a:pPr lvl="2"/>
            <a:r>
              <a:rPr lang="fr-FR" dirty="0" smtClean="0"/>
              <a:t>Membrane externe</a:t>
            </a:r>
          </a:p>
          <a:p>
            <a:pPr marL="0" indent="0">
              <a:buFont typeface="Arial" pitchFamily="34" charset="0"/>
              <a:buNone/>
            </a:pPr>
            <a:endParaRPr lang="fr-FR" dirty="0"/>
          </a:p>
        </p:txBody>
      </p:sp>
      <p:sp>
        <p:nvSpPr>
          <p:cNvPr id="10" name="Espace réservé du contenu 2"/>
          <p:cNvSpPr txBox="1">
            <a:spLocks/>
          </p:cNvSpPr>
          <p:nvPr/>
        </p:nvSpPr>
        <p:spPr>
          <a:xfrm>
            <a:off x="179511" y="5805264"/>
            <a:ext cx="8712969" cy="936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400" dirty="0" smtClean="0"/>
              <a:t>Pour être efficaces chez les G-, les AB doivent être capables de franchir les porines de la membrane externe</a:t>
            </a:r>
          </a:p>
        </p:txBody>
      </p:sp>
    </p:spTree>
    <p:extLst>
      <p:ext uri="{BB962C8B-B14F-4D97-AF65-F5344CB8AC3E}">
        <p14:creationId xmlns:p14="http://schemas.microsoft.com/office/powerpoint/2010/main" val="217450373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Durée de traitement</a:t>
            </a:r>
            <a:endParaRPr lang="fr-FR" dirty="0"/>
          </a:p>
        </p:txBody>
      </p:sp>
      <p:sp>
        <p:nvSpPr>
          <p:cNvPr id="3" name="Espace réservé du contenu 2"/>
          <p:cNvSpPr>
            <a:spLocks noGrp="1"/>
          </p:cNvSpPr>
          <p:nvPr>
            <p:ph idx="1"/>
          </p:nvPr>
        </p:nvSpPr>
        <p:spPr/>
        <p:txBody>
          <a:bodyPr/>
          <a:lstStyle/>
          <a:p>
            <a:r>
              <a:rPr lang="fr-FR" dirty="0" smtClean="0"/>
              <a:t>Traitement curatif: plusieurs semaines ou plusieurs mois en fonction de la réponse clinique. </a:t>
            </a:r>
            <a:r>
              <a:rPr lang="fr-FR" dirty="0" err="1" smtClean="0"/>
              <a:t>Ampho</a:t>
            </a:r>
            <a:r>
              <a:rPr lang="fr-FR" dirty="0" smtClean="0"/>
              <a:t> B puis relais par </a:t>
            </a:r>
            <a:r>
              <a:rPr lang="fr-FR" dirty="0" err="1" smtClean="0"/>
              <a:t>azolés</a:t>
            </a:r>
            <a:r>
              <a:rPr lang="fr-FR" dirty="0" smtClean="0"/>
              <a:t> PO</a:t>
            </a:r>
          </a:p>
          <a:p>
            <a:endParaRPr lang="fr-FR" dirty="0"/>
          </a:p>
          <a:p>
            <a:r>
              <a:rPr lang="fr-FR" dirty="0" smtClean="0"/>
              <a:t>Prophylaxie Ire ou </a:t>
            </a:r>
            <a:r>
              <a:rPr lang="fr-FR" dirty="0" err="1" smtClean="0"/>
              <a:t>IIre</a:t>
            </a:r>
            <a:r>
              <a:rPr lang="fr-FR" dirty="0" smtClean="0"/>
              <a:t>: à vie </a:t>
            </a:r>
          </a:p>
          <a:p>
            <a:endParaRPr lang="fr-FR" dirty="0"/>
          </a:p>
          <a:p>
            <a:r>
              <a:rPr lang="fr-FR" dirty="0" smtClean="0"/>
              <a:t>Immunodéprimé fébrile malgré ATBT: instauration d’un traitement antifungique, à poursuivre plusieurs jours après obtention d’une apyrexie et/ou après restauration immunitaire </a:t>
            </a:r>
            <a:endParaRPr lang="fr-FR" dirty="0"/>
          </a:p>
        </p:txBody>
      </p:sp>
    </p:spTree>
    <p:extLst>
      <p:ext uri="{BB962C8B-B14F-4D97-AF65-F5344CB8AC3E}">
        <p14:creationId xmlns:p14="http://schemas.microsoft.com/office/powerpoint/2010/main" val="23245816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Inhibiteur enzymatique/ Interactions </a:t>
            </a:r>
            <a:endParaRPr lang="fr-FR" dirty="0"/>
          </a:p>
        </p:txBody>
      </p:sp>
      <p:sp>
        <p:nvSpPr>
          <p:cNvPr id="3" name="Espace réservé du contenu 2"/>
          <p:cNvSpPr>
            <a:spLocks noGrp="1"/>
          </p:cNvSpPr>
          <p:nvPr>
            <p:ph idx="1"/>
          </p:nvPr>
        </p:nvSpPr>
        <p:spPr/>
        <p:txBody>
          <a:bodyPr>
            <a:normAutofit/>
          </a:bodyPr>
          <a:lstStyle/>
          <a:p>
            <a:r>
              <a:rPr lang="fr-FR" dirty="0" smtClean="0"/>
              <a:t>Antifongiques </a:t>
            </a:r>
            <a:r>
              <a:rPr lang="fr-FR" dirty="0" err="1" smtClean="0"/>
              <a:t>azolés</a:t>
            </a:r>
            <a:r>
              <a:rPr lang="fr-FR" dirty="0" smtClean="0"/>
              <a:t>: inhibent le métabolisme hépatique des médicaments </a:t>
            </a:r>
            <a:r>
              <a:rPr lang="fr-FR" dirty="0" err="1" smtClean="0"/>
              <a:t>biotransformés</a:t>
            </a:r>
            <a:r>
              <a:rPr lang="fr-FR" dirty="0" smtClean="0"/>
              <a:t> par le CYP 3A4 </a:t>
            </a:r>
          </a:p>
          <a:p>
            <a:pPr lvl="1"/>
            <a:r>
              <a:rPr lang="fr-FR" dirty="0" err="1" smtClean="0"/>
              <a:t>Tacrolimus</a:t>
            </a:r>
            <a:endParaRPr lang="fr-FR" dirty="0" smtClean="0"/>
          </a:p>
          <a:p>
            <a:pPr lvl="1"/>
            <a:r>
              <a:rPr lang="fr-FR" dirty="0" err="1" smtClean="0"/>
              <a:t>Quinidine</a:t>
            </a:r>
            <a:endParaRPr lang="fr-FR" dirty="0" smtClean="0"/>
          </a:p>
          <a:p>
            <a:pPr lvl="1"/>
            <a:r>
              <a:rPr lang="fr-FR" dirty="0" smtClean="0"/>
              <a:t>Carbamazépine </a:t>
            </a:r>
          </a:p>
          <a:p>
            <a:pPr lvl="1"/>
            <a:endParaRPr lang="fr-FR" dirty="0"/>
          </a:p>
          <a:p>
            <a:r>
              <a:rPr lang="fr-FR" dirty="0" smtClean="0"/>
              <a:t>Interactions médicamenteuses/ alimentaires</a:t>
            </a:r>
          </a:p>
          <a:p>
            <a:pPr lvl="1"/>
            <a:r>
              <a:rPr lang="fr-FR" dirty="0" smtClean="0"/>
              <a:t>Rifampicine: inducteur enzymatique</a:t>
            </a:r>
          </a:p>
          <a:p>
            <a:pPr lvl="1"/>
            <a:endParaRPr lang="fr-FR" dirty="0"/>
          </a:p>
          <a:p>
            <a:r>
              <a:rPr lang="fr-FR" dirty="0" smtClean="0"/>
              <a:t>Interactions: </a:t>
            </a:r>
            <a:r>
              <a:rPr lang="fr-FR" dirty="0" err="1" smtClean="0"/>
              <a:t>Ampho</a:t>
            </a:r>
            <a:r>
              <a:rPr lang="fr-FR" dirty="0" smtClean="0"/>
              <a:t> B risques effets secondaires </a:t>
            </a:r>
            <a:endParaRPr lang="fr-FR" dirty="0"/>
          </a:p>
          <a:p>
            <a:pPr lvl="1"/>
            <a:r>
              <a:rPr lang="fr-FR" dirty="0"/>
              <a:t>Aminosides/ ciclosporine: </a:t>
            </a:r>
            <a:r>
              <a:rPr lang="fr-FR" dirty="0" err="1"/>
              <a:t>néphrotoxicité</a:t>
            </a:r>
            <a:endParaRPr lang="fr-FR" dirty="0"/>
          </a:p>
          <a:p>
            <a:pPr lvl="1"/>
            <a:r>
              <a:rPr lang="fr-FR" dirty="0"/>
              <a:t>Hypokaliémie </a:t>
            </a:r>
          </a:p>
          <a:p>
            <a:pPr lvl="2"/>
            <a:endParaRPr lang="fr-FR" dirty="0"/>
          </a:p>
        </p:txBody>
      </p:sp>
    </p:spTree>
    <p:extLst>
      <p:ext uri="{BB962C8B-B14F-4D97-AF65-F5344CB8AC3E}">
        <p14:creationId xmlns:p14="http://schemas.microsoft.com/office/powerpoint/2010/main" val="82868933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Source de variabilité de la réponse</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t>Résistance (primaire ou secondaire)</a:t>
            </a:r>
          </a:p>
          <a:p>
            <a:r>
              <a:rPr lang="fr-FR" dirty="0" smtClean="0"/>
              <a:t>Statut immunitaire/ porte d’entrée </a:t>
            </a:r>
          </a:p>
          <a:p>
            <a:pPr lvl="1"/>
            <a:r>
              <a:rPr lang="fr-FR" dirty="0" smtClean="0"/>
              <a:t>Suppression de la porte d’entrée (KT)</a:t>
            </a:r>
          </a:p>
          <a:p>
            <a:pPr lvl="1"/>
            <a:r>
              <a:rPr lang="fr-FR" dirty="0" smtClean="0"/>
              <a:t>Restauration du système immunitaire</a:t>
            </a:r>
            <a:endParaRPr lang="fr-FR" dirty="0"/>
          </a:p>
          <a:p>
            <a:r>
              <a:rPr lang="fr-FR" dirty="0" smtClean="0"/>
              <a:t>Femme enceinte, insuffisance rénale</a:t>
            </a:r>
          </a:p>
          <a:p>
            <a:pPr marL="0" indent="0">
              <a:buNone/>
            </a:pPr>
            <a:endParaRPr lang="fr-FR" dirty="0" smtClean="0"/>
          </a:p>
          <a:p>
            <a:r>
              <a:rPr lang="fr-FR" dirty="0" smtClean="0"/>
              <a:t>Utilisation en pédiatrie</a:t>
            </a:r>
          </a:p>
          <a:p>
            <a:pPr lvl="1"/>
            <a:r>
              <a:rPr lang="fr-FR" dirty="0" smtClean="0"/>
              <a:t>AMM</a:t>
            </a:r>
          </a:p>
          <a:p>
            <a:pPr lvl="1"/>
            <a:r>
              <a:rPr lang="fr-FR" dirty="0" smtClean="0"/>
              <a:t>Expérience acquise dans le cadre de traitements compassionnels</a:t>
            </a:r>
          </a:p>
          <a:p>
            <a:pPr lvl="1"/>
            <a:r>
              <a:rPr lang="fr-FR" dirty="0" err="1" smtClean="0"/>
              <a:t>Ampho</a:t>
            </a:r>
            <a:r>
              <a:rPr lang="fr-FR" dirty="0" smtClean="0"/>
              <a:t> B et </a:t>
            </a:r>
            <a:r>
              <a:rPr lang="fr-FR" dirty="0" err="1" smtClean="0"/>
              <a:t>fluconazole</a:t>
            </a:r>
            <a:r>
              <a:rPr lang="fr-FR" dirty="0" smtClean="0"/>
              <a:t>: dès la naissance</a:t>
            </a:r>
          </a:p>
          <a:p>
            <a:pPr lvl="1"/>
            <a:r>
              <a:rPr lang="fr-FR" dirty="0" err="1" smtClean="0"/>
              <a:t>Caspofungine</a:t>
            </a:r>
            <a:r>
              <a:rPr lang="fr-FR" dirty="0" smtClean="0"/>
              <a:t>: réservée à l’adulte (en théorie)</a:t>
            </a:r>
          </a:p>
          <a:p>
            <a:pPr lvl="1"/>
            <a:endParaRPr lang="fr-FR" dirty="0"/>
          </a:p>
        </p:txBody>
      </p:sp>
    </p:spTree>
    <p:extLst>
      <p:ext uri="{BB962C8B-B14F-4D97-AF65-F5344CB8AC3E}">
        <p14:creationId xmlns:p14="http://schemas.microsoft.com/office/powerpoint/2010/main" val="374385681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Effets indésirables</a:t>
            </a:r>
            <a:endParaRPr lang="fr-FR" dirty="0"/>
          </a:p>
        </p:txBody>
      </p:sp>
      <p:sp>
        <p:nvSpPr>
          <p:cNvPr id="3" name="Espace réservé du contenu 2"/>
          <p:cNvSpPr>
            <a:spLocks noGrp="1"/>
          </p:cNvSpPr>
          <p:nvPr>
            <p:ph idx="1"/>
          </p:nvPr>
        </p:nvSpPr>
        <p:spPr/>
        <p:txBody>
          <a:bodyPr/>
          <a:lstStyle/>
          <a:p>
            <a:r>
              <a:rPr lang="fr-FR" dirty="0" err="1" smtClean="0"/>
              <a:t>Amphotéricine</a:t>
            </a:r>
            <a:r>
              <a:rPr lang="fr-FR" dirty="0" smtClean="0"/>
              <a:t> B:</a:t>
            </a:r>
          </a:p>
          <a:p>
            <a:pPr lvl="1"/>
            <a:r>
              <a:rPr lang="fr-FR" dirty="0" err="1" smtClean="0"/>
              <a:t>Néphrotoxicité</a:t>
            </a:r>
            <a:r>
              <a:rPr lang="fr-FR" dirty="0" smtClean="0"/>
              <a:t> (50%)</a:t>
            </a:r>
          </a:p>
          <a:p>
            <a:pPr lvl="1"/>
            <a:r>
              <a:rPr lang="fr-FR" dirty="0" smtClean="0"/>
              <a:t>Réactions générales (80%)</a:t>
            </a:r>
          </a:p>
          <a:p>
            <a:pPr lvl="1"/>
            <a:r>
              <a:rPr lang="fr-FR" dirty="0" err="1" smtClean="0"/>
              <a:t>Augm</a:t>
            </a:r>
            <a:r>
              <a:rPr lang="fr-FR" dirty="0" smtClean="0"/>
              <a:t>° enzymes hépatiques et/ou </a:t>
            </a:r>
            <a:r>
              <a:rPr lang="fr-FR" dirty="0" err="1" smtClean="0"/>
              <a:t>créat</a:t>
            </a:r>
            <a:r>
              <a:rPr lang="fr-FR" dirty="0" smtClean="0"/>
              <a:t> (50%)</a:t>
            </a:r>
          </a:p>
          <a:p>
            <a:pPr lvl="1"/>
            <a:r>
              <a:rPr lang="fr-FR" dirty="0" smtClean="0"/>
              <a:t>Hypokaliémie, </a:t>
            </a:r>
            <a:r>
              <a:rPr lang="fr-FR" dirty="0" err="1" smtClean="0"/>
              <a:t>hypomagnésémie</a:t>
            </a:r>
            <a:r>
              <a:rPr lang="fr-FR" dirty="0"/>
              <a:t> </a:t>
            </a:r>
            <a:r>
              <a:rPr lang="fr-FR" dirty="0" smtClean="0"/>
              <a:t>(30%)</a:t>
            </a:r>
          </a:p>
          <a:p>
            <a:pPr lvl="1"/>
            <a:r>
              <a:rPr lang="fr-FR" dirty="0" smtClean="0"/>
              <a:t>Arythmie/ACR si perfusion trop rapide</a:t>
            </a:r>
          </a:p>
          <a:p>
            <a:pPr lvl="1"/>
            <a:endParaRPr lang="fr-FR" dirty="0"/>
          </a:p>
          <a:p>
            <a:r>
              <a:rPr lang="fr-FR" dirty="0" err="1" smtClean="0"/>
              <a:t>Azolés</a:t>
            </a:r>
            <a:endParaRPr lang="fr-FR" dirty="0" smtClean="0"/>
          </a:p>
          <a:p>
            <a:pPr lvl="1"/>
            <a:r>
              <a:rPr lang="fr-FR" dirty="0" smtClean="0"/>
              <a:t>Cytolyse hépatique (5%)</a:t>
            </a:r>
          </a:p>
          <a:p>
            <a:pPr lvl="1"/>
            <a:r>
              <a:rPr lang="fr-FR" dirty="0" smtClean="0"/>
              <a:t>Effets digestifs (fréquents)</a:t>
            </a:r>
            <a:endParaRPr lang="fr-FR" dirty="0"/>
          </a:p>
        </p:txBody>
      </p:sp>
    </p:spTree>
    <p:extLst>
      <p:ext uri="{BB962C8B-B14F-4D97-AF65-F5344CB8AC3E}">
        <p14:creationId xmlns:p14="http://schemas.microsoft.com/office/powerpoint/2010/main" val="100466709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Effets indésirables </a:t>
            </a:r>
            <a:endParaRPr lang="fr-FR" dirty="0"/>
          </a:p>
        </p:txBody>
      </p:sp>
      <p:sp>
        <p:nvSpPr>
          <p:cNvPr id="3" name="Espace réservé du contenu 2"/>
          <p:cNvSpPr>
            <a:spLocks noGrp="1"/>
          </p:cNvSpPr>
          <p:nvPr>
            <p:ph idx="1"/>
          </p:nvPr>
        </p:nvSpPr>
        <p:spPr/>
        <p:txBody>
          <a:bodyPr/>
          <a:lstStyle/>
          <a:p>
            <a:r>
              <a:rPr lang="fr-FR" dirty="0" err="1" smtClean="0"/>
              <a:t>Caspofungine</a:t>
            </a:r>
            <a:endParaRPr lang="fr-FR" dirty="0" smtClean="0"/>
          </a:p>
          <a:p>
            <a:pPr lvl="1"/>
            <a:r>
              <a:rPr lang="fr-FR" dirty="0" smtClean="0"/>
              <a:t>Réactions générales (20%)</a:t>
            </a:r>
          </a:p>
          <a:p>
            <a:pPr lvl="1"/>
            <a:r>
              <a:rPr lang="fr-FR" dirty="0" smtClean="0"/>
              <a:t>Anomalies biologiques: </a:t>
            </a:r>
            <a:r>
              <a:rPr lang="fr-FR" dirty="0" err="1" smtClean="0"/>
              <a:t>augm</a:t>
            </a:r>
            <a:r>
              <a:rPr lang="fr-FR" dirty="0" smtClean="0"/>
              <a:t>° </a:t>
            </a:r>
            <a:r>
              <a:rPr lang="fr-FR" dirty="0" err="1" smtClean="0"/>
              <a:t>transa</a:t>
            </a:r>
            <a:r>
              <a:rPr lang="fr-FR" dirty="0" smtClean="0"/>
              <a:t> et/ou </a:t>
            </a:r>
            <a:r>
              <a:rPr lang="fr-FR" dirty="0" err="1" smtClean="0"/>
              <a:t>creat</a:t>
            </a:r>
            <a:r>
              <a:rPr lang="fr-FR" dirty="0" smtClean="0"/>
              <a:t> (20%)</a:t>
            </a:r>
          </a:p>
          <a:p>
            <a:pPr lvl="1"/>
            <a:r>
              <a:rPr lang="fr-FR" dirty="0" smtClean="0"/>
              <a:t>Hypokaliémie (12%)</a:t>
            </a:r>
          </a:p>
          <a:p>
            <a:pPr lvl="1"/>
            <a:r>
              <a:rPr lang="fr-FR" dirty="0" err="1" smtClean="0"/>
              <a:t>Néphrotoxicité</a:t>
            </a:r>
            <a:r>
              <a:rPr lang="fr-FR" dirty="0" smtClean="0"/>
              <a:t> (10%)</a:t>
            </a:r>
            <a:endParaRPr lang="fr-FR" dirty="0"/>
          </a:p>
        </p:txBody>
      </p:sp>
    </p:spTree>
    <p:extLst>
      <p:ext uri="{BB962C8B-B14F-4D97-AF65-F5344CB8AC3E}">
        <p14:creationId xmlns:p14="http://schemas.microsoft.com/office/powerpoint/2010/main" val="166521927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En conclusion</a:t>
            </a:r>
            <a:endParaRPr lang="fr-FR" dirty="0"/>
          </a:p>
        </p:txBody>
      </p:sp>
      <p:sp>
        <p:nvSpPr>
          <p:cNvPr id="3" name="Espace réservé du contenu 2"/>
          <p:cNvSpPr>
            <a:spLocks noGrp="1"/>
          </p:cNvSpPr>
          <p:nvPr>
            <p:ph idx="1"/>
          </p:nvPr>
        </p:nvSpPr>
        <p:spPr/>
        <p:txBody>
          <a:bodyPr/>
          <a:lstStyle/>
          <a:p>
            <a:r>
              <a:rPr lang="fr-FR" dirty="0" smtClean="0"/>
              <a:t>Arsenal thérapeutique large</a:t>
            </a:r>
          </a:p>
          <a:p>
            <a:pPr marL="0" indent="0">
              <a:buNone/>
            </a:pPr>
            <a:endParaRPr lang="fr-FR" dirty="0" smtClean="0"/>
          </a:p>
          <a:p>
            <a:r>
              <a:rPr lang="fr-FR" dirty="0" smtClean="0"/>
              <a:t>A adapter en fonction de la situation clinique</a:t>
            </a:r>
          </a:p>
          <a:p>
            <a:pPr marL="0" indent="0">
              <a:buNone/>
            </a:pPr>
            <a:endParaRPr lang="fr-FR" dirty="0" smtClean="0"/>
          </a:p>
          <a:p>
            <a:r>
              <a:rPr lang="fr-FR" dirty="0" smtClean="0"/>
              <a:t>A réévaluer régulièrement</a:t>
            </a:r>
          </a:p>
          <a:p>
            <a:pPr marL="0" indent="0">
              <a:buNone/>
            </a:pPr>
            <a:endParaRPr lang="fr-FR" dirty="0" smtClean="0"/>
          </a:p>
          <a:p>
            <a:r>
              <a:rPr lang="fr-FR" dirty="0" smtClean="0"/>
              <a:t>Surveillance des interactions et des effets indésirables</a:t>
            </a:r>
          </a:p>
          <a:p>
            <a:pPr marL="0" indent="0">
              <a:buNone/>
            </a:pPr>
            <a:endParaRPr lang="fr-FR" dirty="0" smtClean="0"/>
          </a:p>
          <a:p>
            <a:r>
              <a:rPr lang="fr-FR" dirty="0" smtClean="0"/>
              <a:t>Source de variabilité à prendre en compte </a:t>
            </a:r>
            <a:endParaRPr lang="fr-FR" dirty="0"/>
          </a:p>
        </p:txBody>
      </p:sp>
    </p:spTree>
    <p:extLst>
      <p:ext uri="{BB962C8B-B14F-4D97-AF65-F5344CB8AC3E}">
        <p14:creationId xmlns:p14="http://schemas.microsoft.com/office/powerpoint/2010/main" val="25881848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98934" y="1556792"/>
            <a:ext cx="7645474" cy="44644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fr-FR" dirty="0" smtClean="0"/>
              <a:t>Paroi bactérienne (</a:t>
            </a:r>
            <a:r>
              <a:rPr lang="fr-FR" dirty="0" err="1" smtClean="0"/>
              <a:t>peptidoglycanne</a:t>
            </a:r>
            <a:r>
              <a:rPr lang="fr-FR" dirty="0" smtClean="0"/>
              <a:t>)</a:t>
            </a:r>
            <a:endParaRPr lang="fr-FR" dirty="0"/>
          </a:p>
        </p:txBody>
      </p:sp>
      <p:pic>
        <p:nvPicPr>
          <p:cNvPr id="4" name="Picture 2" descr="Peptoglycan picture"/>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297508" y="1808981"/>
            <a:ext cx="4740275" cy="3233738"/>
          </a:xfrm>
          <a:noFill/>
        </p:spPr>
      </p:pic>
      <p:sp>
        <p:nvSpPr>
          <p:cNvPr id="5" name="Text Box 6"/>
          <p:cNvSpPr txBox="1">
            <a:spLocks noChangeArrowheads="1"/>
          </p:cNvSpPr>
          <p:nvPr/>
        </p:nvSpPr>
        <p:spPr bwMode="auto">
          <a:xfrm>
            <a:off x="4991422" y="1707530"/>
            <a:ext cx="2990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accent2"/>
                </a:solidFill>
                <a:latin typeface="Arial Unicode MS" pitchFamily="34" charset="-128"/>
              </a:defRPr>
            </a:lvl1pPr>
            <a:lvl2pPr marL="742950" indent="-285750" eaLnBrk="0" hangingPunct="0">
              <a:defRPr sz="2400">
                <a:solidFill>
                  <a:schemeClr val="accent2"/>
                </a:solidFill>
                <a:latin typeface="Arial Unicode MS" pitchFamily="34" charset="-128"/>
              </a:defRPr>
            </a:lvl2pPr>
            <a:lvl3pPr marL="1143000" indent="-228600" eaLnBrk="0" hangingPunct="0">
              <a:defRPr sz="2400">
                <a:solidFill>
                  <a:schemeClr val="accent2"/>
                </a:solidFill>
                <a:latin typeface="Arial Unicode MS" pitchFamily="34" charset="-128"/>
              </a:defRPr>
            </a:lvl3pPr>
            <a:lvl4pPr marL="1600200" indent="-228600" eaLnBrk="0" hangingPunct="0">
              <a:defRPr sz="2400">
                <a:solidFill>
                  <a:schemeClr val="accent2"/>
                </a:solidFill>
                <a:latin typeface="Arial Unicode MS" pitchFamily="34" charset="-128"/>
              </a:defRPr>
            </a:lvl4pPr>
            <a:lvl5pPr marL="2057400" indent="-228600" eaLnBrk="0" hangingPunct="0">
              <a:defRPr sz="2400">
                <a:solidFill>
                  <a:schemeClr val="accent2"/>
                </a:solidFill>
                <a:latin typeface="Arial Unicode MS" pitchFamily="34" charset="-128"/>
              </a:defRPr>
            </a:lvl5pPr>
            <a:lvl6pPr marL="2514600" indent="-228600" eaLnBrk="0" fontAlgn="base" hangingPunct="0">
              <a:spcBef>
                <a:spcPct val="0"/>
              </a:spcBef>
              <a:spcAft>
                <a:spcPct val="0"/>
              </a:spcAft>
              <a:defRPr sz="2400">
                <a:solidFill>
                  <a:schemeClr val="accent2"/>
                </a:solidFill>
                <a:latin typeface="Arial Unicode MS" pitchFamily="34" charset="-128"/>
              </a:defRPr>
            </a:lvl6pPr>
            <a:lvl7pPr marL="2971800" indent="-228600" eaLnBrk="0" fontAlgn="base" hangingPunct="0">
              <a:spcBef>
                <a:spcPct val="0"/>
              </a:spcBef>
              <a:spcAft>
                <a:spcPct val="0"/>
              </a:spcAft>
              <a:defRPr sz="2400">
                <a:solidFill>
                  <a:schemeClr val="accent2"/>
                </a:solidFill>
                <a:latin typeface="Arial Unicode MS" pitchFamily="34" charset="-128"/>
              </a:defRPr>
            </a:lvl7pPr>
            <a:lvl8pPr marL="3429000" indent="-228600" eaLnBrk="0" fontAlgn="base" hangingPunct="0">
              <a:spcBef>
                <a:spcPct val="0"/>
              </a:spcBef>
              <a:spcAft>
                <a:spcPct val="0"/>
              </a:spcAft>
              <a:defRPr sz="2400">
                <a:solidFill>
                  <a:schemeClr val="accent2"/>
                </a:solidFill>
                <a:latin typeface="Arial Unicode MS" pitchFamily="34" charset="-128"/>
              </a:defRPr>
            </a:lvl8pPr>
            <a:lvl9pPr marL="3886200" indent="-228600" eaLnBrk="0" fontAlgn="base" hangingPunct="0">
              <a:spcBef>
                <a:spcPct val="0"/>
              </a:spcBef>
              <a:spcAft>
                <a:spcPct val="0"/>
              </a:spcAft>
              <a:defRPr sz="2400">
                <a:solidFill>
                  <a:schemeClr val="accent2"/>
                </a:solidFill>
                <a:latin typeface="Arial Unicode MS" pitchFamily="34" charset="-128"/>
              </a:defRPr>
            </a:lvl9pPr>
          </a:lstStyle>
          <a:p>
            <a:pPr eaLnBrk="1" hangingPunct="1"/>
            <a:r>
              <a:rPr lang="fr-CA" sz="1800" b="1" dirty="0">
                <a:solidFill>
                  <a:schemeClr val="bg1"/>
                </a:solidFill>
                <a:latin typeface="Arial" pitchFamily="34" charset="0"/>
                <a:ea typeface="Gulim" pitchFamily="34" charset="-127"/>
              </a:rPr>
              <a:t>Acide N-</a:t>
            </a:r>
            <a:r>
              <a:rPr lang="fr-CA" sz="1800" b="1" dirty="0" err="1">
                <a:solidFill>
                  <a:schemeClr val="bg1"/>
                </a:solidFill>
                <a:latin typeface="Arial" pitchFamily="34" charset="0"/>
                <a:ea typeface="Gulim" pitchFamily="34" charset="-127"/>
              </a:rPr>
              <a:t>acétylmuramique</a:t>
            </a:r>
            <a:endParaRPr lang="fr-CA" sz="1800" b="1" dirty="0">
              <a:solidFill>
                <a:schemeClr val="bg1"/>
              </a:solidFill>
              <a:latin typeface="Arial" pitchFamily="34" charset="0"/>
              <a:ea typeface="Gulim" pitchFamily="34" charset="-127"/>
            </a:endParaRPr>
          </a:p>
          <a:p>
            <a:pPr eaLnBrk="1" hangingPunct="1"/>
            <a:endParaRPr lang="fr-CA" sz="1800" b="1" dirty="0">
              <a:solidFill>
                <a:schemeClr val="bg1"/>
              </a:solidFill>
              <a:latin typeface="Arial" pitchFamily="34" charset="0"/>
              <a:ea typeface="Gulim" pitchFamily="34" charset="-127"/>
            </a:endParaRPr>
          </a:p>
        </p:txBody>
      </p:sp>
      <p:sp>
        <p:nvSpPr>
          <p:cNvPr id="6" name="Text Box 7"/>
          <p:cNvSpPr txBox="1">
            <a:spLocks noChangeArrowheads="1"/>
          </p:cNvSpPr>
          <p:nvPr/>
        </p:nvSpPr>
        <p:spPr bwMode="auto">
          <a:xfrm>
            <a:off x="4991422" y="2794372"/>
            <a:ext cx="2470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accent2"/>
                </a:solidFill>
                <a:latin typeface="Arial Unicode MS" pitchFamily="34" charset="-128"/>
              </a:defRPr>
            </a:lvl1pPr>
            <a:lvl2pPr marL="742950" indent="-285750" eaLnBrk="0" hangingPunct="0">
              <a:defRPr sz="2400">
                <a:solidFill>
                  <a:schemeClr val="accent2"/>
                </a:solidFill>
                <a:latin typeface="Arial Unicode MS" pitchFamily="34" charset="-128"/>
              </a:defRPr>
            </a:lvl2pPr>
            <a:lvl3pPr marL="1143000" indent="-228600" eaLnBrk="0" hangingPunct="0">
              <a:defRPr sz="2400">
                <a:solidFill>
                  <a:schemeClr val="accent2"/>
                </a:solidFill>
                <a:latin typeface="Arial Unicode MS" pitchFamily="34" charset="-128"/>
              </a:defRPr>
            </a:lvl3pPr>
            <a:lvl4pPr marL="1600200" indent="-228600" eaLnBrk="0" hangingPunct="0">
              <a:defRPr sz="2400">
                <a:solidFill>
                  <a:schemeClr val="accent2"/>
                </a:solidFill>
                <a:latin typeface="Arial Unicode MS" pitchFamily="34" charset="-128"/>
              </a:defRPr>
            </a:lvl4pPr>
            <a:lvl5pPr marL="2057400" indent="-228600" eaLnBrk="0" hangingPunct="0">
              <a:defRPr sz="2400">
                <a:solidFill>
                  <a:schemeClr val="accent2"/>
                </a:solidFill>
                <a:latin typeface="Arial Unicode MS" pitchFamily="34" charset="-128"/>
              </a:defRPr>
            </a:lvl5pPr>
            <a:lvl6pPr marL="2514600" indent="-228600" eaLnBrk="0" fontAlgn="base" hangingPunct="0">
              <a:spcBef>
                <a:spcPct val="0"/>
              </a:spcBef>
              <a:spcAft>
                <a:spcPct val="0"/>
              </a:spcAft>
              <a:defRPr sz="2400">
                <a:solidFill>
                  <a:schemeClr val="accent2"/>
                </a:solidFill>
                <a:latin typeface="Arial Unicode MS" pitchFamily="34" charset="-128"/>
              </a:defRPr>
            </a:lvl6pPr>
            <a:lvl7pPr marL="2971800" indent="-228600" eaLnBrk="0" fontAlgn="base" hangingPunct="0">
              <a:spcBef>
                <a:spcPct val="0"/>
              </a:spcBef>
              <a:spcAft>
                <a:spcPct val="0"/>
              </a:spcAft>
              <a:defRPr sz="2400">
                <a:solidFill>
                  <a:schemeClr val="accent2"/>
                </a:solidFill>
                <a:latin typeface="Arial Unicode MS" pitchFamily="34" charset="-128"/>
              </a:defRPr>
            </a:lvl7pPr>
            <a:lvl8pPr marL="3429000" indent="-228600" eaLnBrk="0" fontAlgn="base" hangingPunct="0">
              <a:spcBef>
                <a:spcPct val="0"/>
              </a:spcBef>
              <a:spcAft>
                <a:spcPct val="0"/>
              </a:spcAft>
              <a:defRPr sz="2400">
                <a:solidFill>
                  <a:schemeClr val="accent2"/>
                </a:solidFill>
                <a:latin typeface="Arial Unicode MS" pitchFamily="34" charset="-128"/>
              </a:defRPr>
            </a:lvl8pPr>
            <a:lvl9pPr marL="3886200" indent="-228600" eaLnBrk="0" fontAlgn="base" hangingPunct="0">
              <a:spcBef>
                <a:spcPct val="0"/>
              </a:spcBef>
              <a:spcAft>
                <a:spcPct val="0"/>
              </a:spcAft>
              <a:defRPr sz="2400">
                <a:solidFill>
                  <a:schemeClr val="accent2"/>
                </a:solidFill>
                <a:latin typeface="Arial Unicode MS" pitchFamily="34" charset="-128"/>
              </a:defRPr>
            </a:lvl9pPr>
          </a:lstStyle>
          <a:p>
            <a:pPr eaLnBrk="1" hangingPunct="1"/>
            <a:r>
              <a:rPr lang="fr-CA" sz="1800" b="1" dirty="0">
                <a:solidFill>
                  <a:schemeClr val="bg1"/>
                </a:solidFill>
                <a:latin typeface="Arial" pitchFamily="34" charset="0"/>
                <a:ea typeface="Gulim" pitchFamily="34" charset="-127"/>
              </a:rPr>
              <a:t>N-</a:t>
            </a:r>
            <a:r>
              <a:rPr lang="fr-CA" sz="1800" b="1" dirty="0" err="1">
                <a:solidFill>
                  <a:schemeClr val="bg1"/>
                </a:solidFill>
                <a:latin typeface="Arial" pitchFamily="34" charset="0"/>
                <a:ea typeface="Gulim" pitchFamily="34" charset="-127"/>
              </a:rPr>
              <a:t>acétylglucosamine</a:t>
            </a:r>
            <a:endParaRPr lang="fr-CA" sz="1800" b="1" dirty="0">
              <a:solidFill>
                <a:schemeClr val="bg1"/>
              </a:solidFill>
              <a:latin typeface="Arial" pitchFamily="34" charset="0"/>
              <a:ea typeface="Gulim" pitchFamily="34" charset="-127"/>
            </a:endParaRPr>
          </a:p>
          <a:p>
            <a:pPr eaLnBrk="1" hangingPunct="1"/>
            <a:endParaRPr lang="fr-CA" sz="1800" b="1" dirty="0">
              <a:solidFill>
                <a:schemeClr val="bg1"/>
              </a:solidFill>
              <a:latin typeface="Arial" pitchFamily="34" charset="0"/>
              <a:ea typeface="Gulim" pitchFamily="34" charset="-127"/>
            </a:endParaRPr>
          </a:p>
        </p:txBody>
      </p:sp>
      <p:sp>
        <p:nvSpPr>
          <p:cNvPr id="7" name="Text Box 8"/>
          <p:cNvSpPr txBox="1">
            <a:spLocks noChangeArrowheads="1"/>
          </p:cNvSpPr>
          <p:nvPr/>
        </p:nvSpPr>
        <p:spPr bwMode="auto">
          <a:xfrm>
            <a:off x="1577355" y="5229200"/>
            <a:ext cx="56886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accent2"/>
                </a:solidFill>
                <a:latin typeface="Arial Unicode MS" pitchFamily="34" charset="-128"/>
              </a:defRPr>
            </a:lvl1pPr>
            <a:lvl2pPr marL="742950" indent="-285750" eaLnBrk="0" hangingPunct="0">
              <a:defRPr sz="2400">
                <a:solidFill>
                  <a:schemeClr val="accent2"/>
                </a:solidFill>
                <a:latin typeface="Arial Unicode MS" pitchFamily="34" charset="-128"/>
              </a:defRPr>
            </a:lvl2pPr>
            <a:lvl3pPr marL="1143000" indent="-228600" eaLnBrk="0" hangingPunct="0">
              <a:defRPr sz="2400">
                <a:solidFill>
                  <a:schemeClr val="accent2"/>
                </a:solidFill>
                <a:latin typeface="Arial Unicode MS" pitchFamily="34" charset="-128"/>
              </a:defRPr>
            </a:lvl3pPr>
            <a:lvl4pPr marL="1600200" indent="-228600" eaLnBrk="0" hangingPunct="0">
              <a:defRPr sz="2400">
                <a:solidFill>
                  <a:schemeClr val="accent2"/>
                </a:solidFill>
                <a:latin typeface="Arial Unicode MS" pitchFamily="34" charset="-128"/>
              </a:defRPr>
            </a:lvl4pPr>
            <a:lvl5pPr marL="2057400" indent="-228600" eaLnBrk="0" hangingPunct="0">
              <a:defRPr sz="2400">
                <a:solidFill>
                  <a:schemeClr val="accent2"/>
                </a:solidFill>
                <a:latin typeface="Arial Unicode MS" pitchFamily="34" charset="-128"/>
              </a:defRPr>
            </a:lvl5pPr>
            <a:lvl6pPr marL="2514600" indent="-228600" eaLnBrk="0" fontAlgn="base" hangingPunct="0">
              <a:spcBef>
                <a:spcPct val="0"/>
              </a:spcBef>
              <a:spcAft>
                <a:spcPct val="0"/>
              </a:spcAft>
              <a:defRPr sz="2400">
                <a:solidFill>
                  <a:schemeClr val="accent2"/>
                </a:solidFill>
                <a:latin typeface="Arial Unicode MS" pitchFamily="34" charset="-128"/>
              </a:defRPr>
            </a:lvl6pPr>
            <a:lvl7pPr marL="2971800" indent="-228600" eaLnBrk="0" fontAlgn="base" hangingPunct="0">
              <a:spcBef>
                <a:spcPct val="0"/>
              </a:spcBef>
              <a:spcAft>
                <a:spcPct val="0"/>
              </a:spcAft>
              <a:defRPr sz="2400">
                <a:solidFill>
                  <a:schemeClr val="accent2"/>
                </a:solidFill>
                <a:latin typeface="Arial Unicode MS" pitchFamily="34" charset="-128"/>
              </a:defRPr>
            </a:lvl7pPr>
            <a:lvl8pPr marL="3429000" indent="-228600" eaLnBrk="0" fontAlgn="base" hangingPunct="0">
              <a:spcBef>
                <a:spcPct val="0"/>
              </a:spcBef>
              <a:spcAft>
                <a:spcPct val="0"/>
              </a:spcAft>
              <a:defRPr sz="2400">
                <a:solidFill>
                  <a:schemeClr val="accent2"/>
                </a:solidFill>
                <a:latin typeface="Arial Unicode MS" pitchFamily="34" charset="-128"/>
              </a:defRPr>
            </a:lvl8pPr>
            <a:lvl9pPr marL="3886200" indent="-228600" eaLnBrk="0" fontAlgn="base" hangingPunct="0">
              <a:spcBef>
                <a:spcPct val="0"/>
              </a:spcBef>
              <a:spcAft>
                <a:spcPct val="0"/>
              </a:spcAft>
              <a:defRPr sz="2400">
                <a:solidFill>
                  <a:schemeClr val="accent2"/>
                </a:solidFill>
                <a:latin typeface="Arial Unicode MS" pitchFamily="34" charset="-128"/>
              </a:defRPr>
            </a:lvl9pPr>
          </a:lstStyle>
          <a:p>
            <a:pPr eaLnBrk="1" hangingPunct="1"/>
            <a:r>
              <a:rPr lang="fr-CA" sz="1800" b="1" dirty="0" smtClean="0">
                <a:solidFill>
                  <a:schemeClr val="bg1"/>
                </a:solidFill>
                <a:latin typeface="Arial" pitchFamily="34" charset="0"/>
                <a:ea typeface="Gulim" pitchFamily="34" charset="-127"/>
              </a:rPr>
              <a:t>La plupart des AB inhibant la formation de la paroi empêchent le pont peptidique de se former</a:t>
            </a:r>
            <a:endParaRPr lang="fr-CA" sz="1800" b="1" dirty="0">
              <a:solidFill>
                <a:schemeClr val="bg1"/>
              </a:solidFill>
              <a:latin typeface="Arial" pitchFamily="34" charset="0"/>
              <a:ea typeface="Gulim" pitchFamily="34" charset="-127"/>
            </a:endParaRPr>
          </a:p>
        </p:txBody>
      </p:sp>
      <p:sp>
        <p:nvSpPr>
          <p:cNvPr id="8" name="Text Box 12"/>
          <p:cNvSpPr txBox="1">
            <a:spLocks noChangeArrowheads="1"/>
          </p:cNvSpPr>
          <p:nvPr/>
        </p:nvSpPr>
        <p:spPr bwMode="auto">
          <a:xfrm>
            <a:off x="1138758" y="1767706"/>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accent2"/>
                </a:solidFill>
                <a:latin typeface="Arial Unicode MS" pitchFamily="34" charset="-128"/>
              </a:defRPr>
            </a:lvl1pPr>
            <a:lvl2pPr marL="742950" indent="-285750" eaLnBrk="0" hangingPunct="0">
              <a:defRPr sz="2400">
                <a:solidFill>
                  <a:schemeClr val="accent2"/>
                </a:solidFill>
                <a:latin typeface="Arial Unicode MS" pitchFamily="34" charset="-128"/>
              </a:defRPr>
            </a:lvl2pPr>
            <a:lvl3pPr marL="1143000" indent="-228600" eaLnBrk="0" hangingPunct="0">
              <a:defRPr sz="2400">
                <a:solidFill>
                  <a:schemeClr val="accent2"/>
                </a:solidFill>
                <a:latin typeface="Arial Unicode MS" pitchFamily="34" charset="-128"/>
              </a:defRPr>
            </a:lvl3pPr>
            <a:lvl4pPr marL="1600200" indent="-228600" eaLnBrk="0" hangingPunct="0">
              <a:defRPr sz="2400">
                <a:solidFill>
                  <a:schemeClr val="accent2"/>
                </a:solidFill>
                <a:latin typeface="Arial Unicode MS" pitchFamily="34" charset="-128"/>
              </a:defRPr>
            </a:lvl4pPr>
            <a:lvl5pPr marL="2057400" indent="-228600" eaLnBrk="0" hangingPunct="0">
              <a:defRPr sz="2400">
                <a:solidFill>
                  <a:schemeClr val="accent2"/>
                </a:solidFill>
                <a:latin typeface="Arial Unicode MS" pitchFamily="34" charset="-128"/>
              </a:defRPr>
            </a:lvl5pPr>
            <a:lvl6pPr marL="2514600" indent="-228600" eaLnBrk="0" fontAlgn="base" hangingPunct="0">
              <a:spcBef>
                <a:spcPct val="0"/>
              </a:spcBef>
              <a:spcAft>
                <a:spcPct val="0"/>
              </a:spcAft>
              <a:defRPr sz="2400">
                <a:solidFill>
                  <a:schemeClr val="accent2"/>
                </a:solidFill>
                <a:latin typeface="Arial Unicode MS" pitchFamily="34" charset="-128"/>
              </a:defRPr>
            </a:lvl6pPr>
            <a:lvl7pPr marL="2971800" indent="-228600" eaLnBrk="0" fontAlgn="base" hangingPunct="0">
              <a:spcBef>
                <a:spcPct val="0"/>
              </a:spcBef>
              <a:spcAft>
                <a:spcPct val="0"/>
              </a:spcAft>
              <a:defRPr sz="2400">
                <a:solidFill>
                  <a:schemeClr val="accent2"/>
                </a:solidFill>
                <a:latin typeface="Arial Unicode MS" pitchFamily="34" charset="-128"/>
              </a:defRPr>
            </a:lvl7pPr>
            <a:lvl8pPr marL="3429000" indent="-228600" eaLnBrk="0" fontAlgn="base" hangingPunct="0">
              <a:spcBef>
                <a:spcPct val="0"/>
              </a:spcBef>
              <a:spcAft>
                <a:spcPct val="0"/>
              </a:spcAft>
              <a:defRPr sz="2400">
                <a:solidFill>
                  <a:schemeClr val="accent2"/>
                </a:solidFill>
                <a:latin typeface="Arial Unicode MS" pitchFamily="34" charset="-128"/>
              </a:defRPr>
            </a:lvl8pPr>
            <a:lvl9pPr marL="3886200" indent="-228600" eaLnBrk="0" fontAlgn="base" hangingPunct="0">
              <a:spcBef>
                <a:spcPct val="0"/>
              </a:spcBef>
              <a:spcAft>
                <a:spcPct val="0"/>
              </a:spcAft>
              <a:defRPr sz="2400">
                <a:solidFill>
                  <a:schemeClr val="accent2"/>
                </a:solidFill>
                <a:latin typeface="Arial Unicode MS" pitchFamily="34" charset="-128"/>
              </a:defRPr>
            </a:lvl9pPr>
          </a:lstStyle>
          <a:p>
            <a:pPr eaLnBrk="1" hangingPunct="1"/>
            <a:r>
              <a:rPr lang="fr-CA" sz="2000" b="1" u="sng">
                <a:solidFill>
                  <a:schemeClr val="bg1"/>
                </a:solidFill>
                <a:latin typeface="Arial" pitchFamily="34" charset="0"/>
                <a:ea typeface="Gulim" pitchFamily="34" charset="-127"/>
              </a:rPr>
              <a:t> </a:t>
            </a:r>
            <a:endParaRPr lang="fr-CA" sz="2000">
              <a:solidFill>
                <a:schemeClr val="bg1"/>
              </a:solidFill>
              <a:latin typeface="Arial" pitchFamily="34" charset="0"/>
              <a:ea typeface="Gulim" pitchFamily="34" charset="-127"/>
            </a:endParaRPr>
          </a:p>
        </p:txBody>
      </p:sp>
      <p:sp>
        <p:nvSpPr>
          <p:cNvPr id="10" name="Text Box 6"/>
          <p:cNvSpPr txBox="1">
            <a:spLocks noChangeArrowheads="1"/>
          </p:cNvSpPr>
          <p:nvPr/>
        </p:nvSpPr>
        <p:spPr bwMode="auto">
          <a:xfrm>
            <a:off x="4991422" y="4206622"/>
            <a:ext cx="1928733" cy="369332"/>
          </a:xfrm>
          <a:prstGeom prst="rect">
            <a:avLst/>
          </a:prstGeom>
          <a:solidFill>
            <a:schemeClr val="tx1"/>
          </a:solidFill>
          <a:ln>
            <a:noFill/>
          </a:ln>
        </p:spPr>
        <p:txBody>
          <a:bodyPr wrap="none">
            <a:spAutoFit/>
          </a:bodyPr>
          <a:lstStyle>
            <a:lvl1pPr eaLnBrk="0" hangingPunct="0">
              <a:defRPr sz="2400">
                <a:solidFill>
                  <a:schemeClr val="accent2"/>
                </a:solidFill>
                <a:latin typeface="Arial Unicode MS" pitchFamily="34" charset="-128"/>
              </a:defRPr>
            </a:lvl1pPr>
            <a:lvl2pPr marL="742950" indent="-285750" eaLnBrk="0" hangingPunct="0">
              <a:defRPr sz="2400">
                <a:solidFill>
                  <a:schemeClr val="accent2"/>
                </a:solidFill>
                <a:latin typeface="Arial Unicode MS" pitchFamily="34" charset="-128"/>
              </a:defRPr>
            </a:lvl2pPr>
            <a:lvl3pPr marL="1143000" indent="-228600" eaLnBrk="0" hangingPunct="0">
              <a:defRPr sz="2400">
                <a:solidFill>
                  <a:schemeClr val="accent2"/>
                </a:solidFill>
                <a:latin typeface="Arial Unicode MS" pitchFamily="34" charset="-128"/>
              </a:defRPr>
            </a:lvl3pPr>
            <a:lvl4pPr marL="1600200" indent="-228600" eaLnBrk="0" hangingPunct="0">
              <a:defRPr sz="2400">
                <a:solidFill>
                  <a:schemeClr val="accent2"/>
                </a:solidFill>
                <a:latin typeface="Arial Unicode MS" pitchFamily="34" charset="-128"/>
              </a:defRPr>
            </a:lvl4pPr>
            <a:lvl5pPr marL="2057400" indent="-228600" eaLnBrk="0" hangingPunct="0">
              <a:defRPr sz="2400">
                <a:solidFill>
                  <a:schemeClr val="accent2"/>
                </a:solidFill>
                <a:latin typeface="Arial Unicode MS" pitchFamily="34" charset="-128"/>
              </a:defRPr>
            </a:lvl5pPr>
            <a:lvl6pPr marL="2514600" indent="-228600" eaLnBrk="0" fontAlgn="base" hangingPunct="0">
              <a:spcBef>
                <a:spcPct val="0"/>
              </a:spcBef>
              <a:spcAft>
                <a:spcPct val="0"/>
              </a:spcAft>
              <a:defRPr sz="2400">
                <a:solidFill>
                  <a:schemeClr val="accent2"/>
                </a:solidFill>
                <a:latin typeface="Arial Unicode MS" pitchFamily="34" charset="-128"/>
              </a:defRPr>
            </a:lvl6pPr>
            <a:lvl7pPr marL="2971800" indent="-228600" eaLnBrk="0" fontAlgn="base" hangingPunct="0">
              <a:spcBef>
                <a:spcPct val="0"/>
              </a:spcBef>
              <a:spcAft>
                <a:spcPct val="0"/>
              </a:spcAft>
              <a:defRPr sz="2400">
                <a:solidFill>
                  <a:schemeClr val="accent2"/>
                </a:solidFill>
                <a:latin typeface="Arial Unicode MS" pitchFamily="34" charset="-128"/>
              </a:defRPr>
            </a:lvl7pPr>
            <a:lvl8pPr marL="3429000" indent="-228600" eaLnBrk="0" fontAlgn="base" hangingPunct="0">
              <a:spcBef>
                <a:spcPct val="0"/>
              </a:spcBef>
              <a:spcAft>
                <a:spcPct val="0"/>
              </a:spcAft>
              <a:defRPr sz="2400">
                <a:solidFill>
                  <a:schemeClr val="accent2"/>
                </a:solidFill>
                <a:latin typeface="Arial Unicode MS" pitchFamily="34" charset="-128"/>
              </a:defRPr>
            </a:lvl8pPr>
            <a:lvl9pPr marL="3886200" indent="-228600" eaLnBrk="0" fontAlgn="base" hangingPunct="0">
              <a:spcBef>
                <a:spcPct val="0"/>
              </a:spcBef>
              <a:spcAft>
                <a:spcPct val="0"/>
              </a:spcAft>
              <a:defRPr sz="2400">
                <a:solidFill>
                  <a:schemeClr val="accent2"/>
                </a:solidFill>
                <a:latin typeface="Arial Unicode MS" pitchFamily="34" charset="-128"/>
              </a:defRPr>
            </a:lvl9pPr>
          </a:lstStyle>
          <a:p>
            <a:pPr eaLnBrk="1" hangingPunct="1"/>
            <a:r>
              <a:rPr lang="fr-CA" sz="1800" b="1" dirty="0" smtClean="0">
                <a:solidFill>
                  <a:schemeClr val="bg1"/>
                </a:solidFill>
                <a:latin typeface="Arial" pitchFamily="34" charset="0"/>
                <a:ea typeface="Gulim" pitchFamily="34" charset="-127"/>
              </a:rPr>
              <a:t>Pont peptidique</a:t>
            </a:r>
            <a:endParaRPr lang="fr-CA" sz="1800" b="1" dirty="0">
              <a:solidFill>
                <a:schemeClr val="bg1"/>
              </a:solidFill>
              <a:latin typeface="Arial" pitchFamily="34" charset="0"/>
              <a:ea typeface="Gulim" pitchFamily="34" charset="-127"/>
            </a:endParaRPr>
          </a:p>
        </p:txBody>
      </p:sp>
    </p:spTree>
    <p:extLst>
      <p:ext uri="{BB962C8B-B14F-4D97-AF65-F5344CB8AC3E}">
        <p14:creationId xmlns:p14="http://schemas.microsoft.com/office/powerpoint/2010/main" val="24883905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Antibiotiques (AB)</a:t>
            </a:r>
            <a:endParaRPr lang="fr-FR" dirty="0"/>
          </a:p>
        </p:txBody>
      </p:sp>
      <p:sp>
        <p:nvSpPr>
          <p:cNvPr id="3" name="Espace réservé du contenu 2"/>
          <p:cNvSpPr>
            <a:spLocks noGrp="1"/>
          </p:cNvSpPr>
          <p:nvPr>
            <p:ph idx="1"/>
          </p:nvPr>
        </p:nvSpPr>
        <p:spPr/>
        <p:txBody>
          <a:bodyPr/>
          <a:lstStyle/>
          <a:p>
            <a:r>
              <a:rPr lang="fr-FR" dirty="0" smtClean="0"/>
              <a:t>Molécules capables d’inhiber la croissance ou de tuer les bactéries sans perturber les cellules de l’hôte</a:t>
            </a:r>
          </a:p>
          <a:p>
            <a:pPr lvl="1"/>
            <a:r>
              <a:rPr lang="fr-FR" dirty="0" smtClean="0"/>
              <a:t>Structure </a:t>
            </a:r>
          </a:p>
          <a:p>
            <a:pPr lvl="1"/>
            <a:r>
              <a:rPr lang="fr-FR" dirty="0" smtClean="0"/>
              <a:t>Mécanisme d’action</a:t>
            </a:r>
          </a:p>
          <a:p>
            <a:pPr lvl="1"/>
            <a:r>
              <a:rPr lang="fr-FR" dirty="0" smtClean="0"/>
              <a:t>Spectre d’activité antibactérienne</a:t>
            </a:r>
          </a:p>
          <a:p>
            <a:pPr lvl="1"/>
            <a:r>
              <a:rPr lang="fr-FR" dirty="0" smtClean="0"/>
              <a:t>Pharmacodynamie</a:t>
            </a:r>
          </a:p>
          <a:p>
            <a:pPr lvl="1"/>
            <a:r>
              <a:rPr lang="fr-FR" dirty="0" smtClean="0"/>
              <a:t>Pharmacocinétique</a:t>
            </a:r>
          </a:p>
          <a:p>
            <a:pPr lvl="1"/>
            <a:r>
              <a:rPr lang="fr-FR" dirty="0" smtClean="0"/>
              <a:t>Toxicité (effets indésirables)</a:t>
            </a:r>
          </a:p>
          <a:p>
            <a:pPr lvl="1"/>
            <a:endParaRPr lang="fr-FR" dirty="0" smtClean="0"/>
          </a:p>
          <a:p>
            <a:pPr lvl="1"/>
            <a:endParaRPr lang="fr-FR" dirty="0" smtClean="0"/>
          </a:p>
          <a:p>
            <a:pPr lvl="1"/>
            <a:endParaRPr lang="fr-FR" dirty="0" smtClean="0"/>
          </a:p>
          <a:p>
            <a:pPr lvl="1"/>
            <a:endParaRPr lang="fr-FR" dirty="0"/>
          </a:p>
        </p:txBody>
      </p:sp>
    </p:spTree>
    <p:extLst>
      <p:ext uri="{BB962C8B-B14F-4D97-AF65-F5344CB8AC3E}">
        <p14:creationId xmlns:p14="http://schemas.microsoft.com/office/powerpoint/2010/main" val="115428643"/>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D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Apex</Template>
  <TotalTime>6767</TotalTime>
  <Words>3853</Words>
  <Application>Microsoft Office PowerPoint</Application>
  <PresentationFormat>Affichage à l'écran (4:3)</PresentationFormat>
  <Paragraphs>719</Paragraphs>
  <Slides>75</Slides>
  <Notes>14</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75</vt:i4>
      </vt:variant>
    </vt:vector>
  </HeadingPairs>
  <TitlesOfParts>
    <vt:vector size="84" baseType="lpstr">
      <vt:lpstr>MS PGothic</vt:lpstr>
      <vt:lpstr>Arial</vt:lpstr>
      <vt:lpstr>Calibri</vt:lpstr>
      <vt:lpstr>Calisto MT</vt:lpstr>
      <vt:lpstr>Gulim</vt:lpstr>
      <vt:lpstr>Symbol</vt:lpstr>
      <vt:lpstr>Times New Roman</vt:lpstr>
      <vt:lpstr>Wingdings</vt:lpstr>
      <vt:lpstr>PresentationDT</vt:lpstr>
      <vt:lpstr>Antibiotiques, antifongiques, antiviraux </vt:lpstr>
      <vt:lpstr>Objectifs </vt:lpstr>
      <vt:lpstr>Les antibiotiques </vt:lpstr>
      <vt:lpstr>Plan </vt:lpstr>
      <vt:lpstr>Plan </vt:lpstr>
      <vt:lpstr>Bactéries</vt:lpstr>
      <vt:lpstr>Bactéries</vt:lpstr>
      <vt:lpstr>Paroi bactérienne (peptidoglycanne)</vt:lpstr>
      <vt:lpstr>Antibiotiques (AB)</vt:lpstr>
      <vt:lpstr>Interactions hôte – germe – antibiotique</vt:lpstr>
      <vt:lpstr>AB – spectre d’activité antibactérienne</vt:lpstr>
      <vt:lpstr>Classification – mécanisme d’action</vt:lpstr>
      <vt:lpstr>Pharmacocinétique </vt:lpstr>
      <vt:lpstr>Pharmacocinétique </vt:lpstr>
      <vt:lpstr>Pharmacodynamie</vt:lpstr>
      <vt:lpstr>Pharmacodynamie</vt:lpstr>
      <vt:lpstr>Pharmacodynamie</vt:lpstr>
      <vt:lpstr>Pharmacodynamie </vt:lpstr>
      <vt:lpstr>Classes et familles d’antibiotiques</vt:lpstr>
      <vt:lpstr>Plan </vt:lpstr>
      <vt:lpstr>Beta-lactamines</vt:lpstr>
      <vt:lpstr>Beta-lactamines</vt:lpstr>
      <vt:lpstr>Beta-lactamines</vt:lpstr>
      <vt:lpstr>Beta-lactamines</vt:lpstr>
      <vt:lpstr>Amoxicilline </vt:lpstr>
      <vt:lpstr>Amoxicilline </vt:lpstr>
      <vt:lpstr>Amoxicilline </vt:lpstr>
      <vt:lpstr> Amox+Acide clavulanique (Augmentin)  </vt:lpstr>
      <vt:lpstr> Amox+Acide clavulanique (Augmentin)  </vt:lpstr>
      <vt:lpstr>Céphalosporines 3G </vt:lpstr>
      <vt:lpstr>Céphalosporines 3G </vt:lpstr>
      <vt:lpstr>Glycopeptides</vt:lpstr>
      <vt:lpstr>Glycopeptides</vt:lpstr>
      <vt:lpstr>Inhibiteurs de la synthèse protéique</vt:lpstr>
      <vt:lpstr>Aminosides</vt:lpstr>
      <vt:lpstr>Aminosides</vt:lpstr>
      <vt:lpstr>Macrolides</vt:lpstr>
      <vt:lpstr>Macrolides</vt:lpstr>
      <vt:lpstr>Macrolides</vt:lpstr>
      <vt:lpstr>Plan </vt:lpstr>
      <vt:lpstr> Objectifs thérapeutiques</vt:lpstr>
      <vt:lpstr>Plan </vt:lpstr>
      <vt:lpstr>ATB probabiliste</vt:lpstr>
      <vt:lpstr>Présentation PowerPoint</vt:lpstr>
      <vt:lpstr>PRINCIPES GENERAUX DU CHOIX D'UN ANTIBIOTIQUE</vt:lpstr>
      <vt:lpstr>PRINCIPES GENERAUX DU CHOIX D'UN ANTIBIOTIQUE</vt:lpstr>
      <vt:lpstr>Critères de choix</vt:lpstr>
      <vt:lpstr>Critères de choix</vt:lpstr>
      <vt:lpstr>Critères de choix</vt:lpstr>
      <vt:lpstr>Plan </vt:lpstr>
      <vt:lpstr>Résistances acquises</vt:lpstr>
      <vt:lpstr>«Bon usage»</vt:lpstr>
      <vt:lpstr>Surveillance de l’efficacité et toxicité</vt:lpstr>
      <vt:lpstr>Effets indésirables </vt:lpstr>
      <vt:lpstr>Les antiviraux </vt:lpstr>
      <vt:lpstr>Les virus</vt:lpstr>
      <vt:lpstr>Rappel sur les virus</vt:lpstr>
      <vt:lpstr>Antiviraux</vt:lpstr>
      <vt:lpstr>Présentation PowerPoint</vt:lpstr>
      <vt:lpstr>Présentation PowerPoint</vt:lpstr>
      <vt:lpstr>Durée du traitement</vt:lpstr>
      <vt:lpstr>Variabilité de la réponse aux antiviraux</vt:lpstr>
      <vt:lpstr>Effets indésirables </vt:lpstr>
      <vt:lpstr>Surveillance </vt:lpstr>
      <vt:lpstr>La vaccination </vt:lpstr>
      <vt:lpstr>Les antifongiques</vt:lpstr>
      <vt:lpstr>Différentes espèces fongiques</vt:lpstr>
      <vt:lpstr>4 classes thérapeutiques </vt:lpstr>
      <vt:lpstr>Mécanismes d’action des antifongiques</vt:lpstr>
      <vt:lpstr>Durée de traitement</vt:lpstr>
      <vt:lpstr>Inhibiteur enzymatique/ Interactions </vt:lpstr>
      <vt:lpstr>Source de variabilité de la réponse</vt:lpstr>
      <vt:lpstr>Effets indésirables</vt:lpstr>
      <vt:lpstr>Effets indésirables </vt:lpstr>
      <vt:lpstr>En 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Docteur D</dc:creator>
  <cp:lastModifiedBy>PORTEFAIX, Aurelie</cp:lastModifiedBy>
  <cp:revision>171</cp:revision>
  <cp:lastPrinted>2021-11-10T10:10:14Z</cp:lastPrinted>
  <dcterms:created xsi:type="dcterms:W3CDTF">2013-10-01T16:16:21Z</dcterms:created>
  <dcterms:modified xsi:type="dcterms:W3CDTF">2024-10-01T09:50:13Z</dcterms:modified>
</cp:coreProperties>
</file>