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256" r:id="rId2"/>
    <p:sldId id="313" r:id="rId3"/>
    <p:sldId id="301" r:id="rId4"/>
    <p:sldId id="308" r:id="rId5"/>
    <p:sldId id="307" r:id="rId6"/>
    <p:sldId id="473" r:id="rId7"/>
    <p:sldId id="257" r:id="rId8"/>
    <p:sldId id="471" r:id="rId9"/>
    <p:sldId id="259" r:id="rId10"/>
    <p:sldId id="453" r:id="rId11"/>
    <p:sldId id="260" r:id="rId12"/>
    <p:sldId id="474" r:id="rId13"/>
    <p:sldId id="258" r:id="rId14"/>
    <p:sldId id="467" r:id="rId15"/>
    <p:sldId id="466" r:id="rId16"/>
    <p:sldId id="317" r:id="rId17"/>
    <p:sldId id="468" r:id="rId18"/>
    <p:sldId id="323" r:id="rId19"/>
    <p:sldId id="321" r:id="rId20"/>
    <p:sldId id="429" r:id="rId21"/>
    <p:sldId id="465" r:id="rId22"/>
    <p:sldId id="455" r:id="rId23"/>
    <p:sldId id="330" r:id="rId24"/>
    <p:sldId id="454" r:id="rId25"/>
    <p:sldId id="331" r:id="rId26"/>
    <p:sldId id="332" r:id="rId27"/>
    <p:sldId id="334" r:id="rId28"/>
    <p:sldId id="336" r:id="rId29"/>
    <p:sldId id="457" r:id="rId30"/>
    <p:sldId id="461" r:id="rId31"/>
    <p:sldId id="458" r:id="rId32"/>
    <p:sldId id="472" r:id="rId33"/>
    <p:sldId id="459" r:id="rId34"/>
    <p:sldId id="460" r:id="rId35"/>
    <p:sldId id="447" r:id="rId36"/>
    <p:sldId id="452" r:id="rId37"/>
    <p:sldId id="448" r:id="rId38"/>
    <p:sldId id="470" r:id="rId39"/>
    <p:sldId id="262" r:id="rId40"/>
    <p:sldId id="462" r:id="rId41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510" autoAdjust="0"/>
    <p:restoredTop sz="95256" autoAdjust="0"/>
  </p:normalViewPr>
  <p:slideViewPr>
    <p:cSldViewPr>
      <p:cViewPr varScale="1">
        <p:scale>
          <a:sx n="165" d="100"/>
          <a:sy n="165" d="100"/>
        </p:scale>
        <p:origin x="1608" y="1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5995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63D60A-C7DA-4F33-BEBE-D1F7E085DE44}" type="datetimeFigureOut">
              <a:rPr lang="fr-FR" smtClean="0"/>
              <a:t>14/09/2022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352C5D-90F8-42AE-A6BB-A360BD6EA70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775363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352C5D-90F8-42AE-A6BB-A360BD6EA70A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17508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aseline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352C5D-90F8-42AE-A6BB-A360BD6EA70A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43707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352C5D-90F8-42AE-A6BB-A360BD6EA70A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11744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Espace réservé de l'image des diapositives 1">
            <a:extLst>
              <a:ext uri="{FF2B5EF4-FFF2-40B4-BE49-F238E27FC236}">
                <a16:creationId xmlns:a16="http://schemas.microsoft.com/office/drawing/2014/main" xmlns="" id="{1A4D2493-A2DB-4289-8F73-1F60214BDA7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3" name="Espace réservé des commentaires 2">
            <a:extLst>
              <a:ext uri="{FF2B5EF4-FFF2-40B4-BE49-F238E27FC236}">
                <a16:creationId xmlns:a16="http://schemas.microsoft.com/office/drawing/2014/main" xmlns="" id="{DE1F4206-192C-4401-9BB3-D02E93683A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fr-FR" altLang="fr-FR"/>
          </a:p>
        </p:txBody>
      </p:sp>
      <p:sp>
        <p:nvSpPr>
          <p:cNvPr id="102404" name="Espace réservé du numéro de diapositive 3">
            <a:extLst>
              <a:ext uri="{FF2B5EF4-FFF2-40B4-BE49-F238E27FC236}">
                <a16:creationId xmlns:a16="http://schemas.microsoft.com/office/drawing/2014/main" xmlns="" id="{2591A141-EEEE-46A3-A182-80B936D4D4C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275CEAD-5362-487F-B82F-03D0AD409C39}" type="slidenum">
              <a:rPr lang="fr-FR" altLang="fr-FR"/>
              <a:pPr/>
              <a:t>16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6336920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Espace réservé de l'image des diapositives 1">
            <a:extLst>
              <a:ext uri="{FF2B5EF4-FFF2-40B4-BE49-F238E27FC236}">
                <a16:creationId xmlns:a16="http://schemas.microsoft.com/office/drawing/2014/main" xmlns="" id="{4D2791A9-A18B-4EA5-9EB9-717DD91B2C5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5" name="Espace réservé des commentaires 2">
            <a:extLst>
              <a:ext uri="{FF2B5EF4-FFF2-40B4-BE49-F238E27FC236}">
                <a16:creationId xmlns:a16="http://schemas.microsoft.com/office/drawing/2014/main" xmlns="" id="{59DA7C21-B8E1-4A20-86ED-AD5F0802098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fr-FR" altLang="fr-FR" dirty="0"/>
          </a:p>
        </p:txBody>
      </p:sp>
      <p:sp>
        <p:nvSpPr>
          <p:cNvPr id="105476" name="Espace réservé du numéro de diapositive 3">
            <a:extLst>
              <a:ext uri="{FF2B5EF4-FFF2-40B4-BE49-F238E27FC236}">
                <a16:creationId xmlns:a16="http://schemas.microsoft.com/office/drawing/2014/main" xmlns="" id="{A28A9621-6012-48F0-A824-F118FAD8AB7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841C58C-DE2A-42D1-88E4-7A126343BD63}" type="slidenum">
              <a:rPr lang="fr-FR" altLang="fr-FR"/>
              <a:pPr/>
              <a:t>18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0813457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>
            <a:extLst>
              <a:ext uri="{FF2B5EF4-FFF2-40B4-BE49-F238E27FC236}">
                <a16:creationId xmlns:a16="http://schemas.microsoft.com/office/drawing/2014/main" xmlns="" id="{B041E48E-4AB8-4B3C-8AE5-BB5D7755B94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1" name="Rectangle 3">
            <a:extLst>
              <a:ext uri="{FF2B5EF4-FFF2-40B4-BE49-F238E27FC236}">
                <a16:creationId xmlns:a16="http://schemas.microsoft.com/office/drawing/2014/main" xmlns="" id="{7248169D-CDFD-4469-B0B0-CAD05921BF0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0114472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Espace réservé de l'image des diapositives 1">
            <a:extLst>
              <a:ext uri="{FF2B5EF4-FFF2-40B4-BE49-F238E27FC236}">
                <a16:creationId xmlns:a16="http://schemas.microsoft.com/office/drawing/2014/main" xmlns="" id="{D4B38D1B-BF4B-41CB-B9D7-AE57806E266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7" name="Espace réservé des commentaires 2">
            <a:extLst>
              <a:ext uri="{FF2B5EF4-FFF2-40B4-BE49-F238E27FC236}">
                <a16:creationId xmlns:a16="http://schemas.microsoft.com/office/drawing/2014/main" xmlns="" id="{34CA592E-DCFB-4CCF-9AD8-8A2265FB313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fr-FR" altLang="fr-FR" dirty="0"/>
          </a:p>
        </p:txBody>
      </p:sp>
      <p:sp>
        <p:nvSpPr>
          <p:cNvPr id="113668" name="Espace réservé du numéro de diapositive 3">
            <a:extLst>
              <a:ext uri="{FF2B5EF4-FFF2-40B4-BE49-F238E27FC236}">
                <a16:creationId xmlns:a16="http://schemas.microsoft.com/office/drawing/2014/main" xmlns="" id="{5893FE46-5F8E-42C6-98B0-927A15710D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52C7953-097E-429C-90B5-D45162CBCA27}" type="slidenum">
              <a:rPr lang="fr-FR" altLang="fr-FR"/>
              <a:pPr/>
              <a:t>20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1354756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>
            <a:extLst>
              <a:ext uri="{FF2B5EF4-FFF2-40B4-BE49-F238E27FC236}">
                <a16:creationId xmlns:a16="http://schemas.microsoft.com/office/drawing/2014/main" xmlns="" id="{18603ECB-85A1-4906-A15F-282F2152A9E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>
            <a:extLst>
              <a:ext uri="{FF2B5EF4-FFF2-40B4-BE49-F238E27FC236}">
                <a16:creationId xmlns:a16="http://schemas.microsoft.com/office/drawing/2014/main" xmlns="" id="{618E0069-8594-4261-8C94-BE3C5D414DD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16696878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>
            <a:extLst>
              <a:ext uri="{FF2B5EF4-FFF2-40B4-BE49-F238E27FC236}">
                <a16:creationId xmlns:a16="http://schemas.microsoft.com/office/drawing/2014/main" xmlns="" id="{4665A450-49CC-4E8B-9C44-CA30FFFFE2B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>
            <a:extLst>
              <a:ext uri="{FF2B5EF4-FFF2-40B4-BE49-F238E27FC236}">
                <a16:creationId xmlns:a16="http://schemas.microsoft.com/office/drawing/2014/main" xmlns="" id="{E5C8682B-3247-4C3A-B018-5915C80F9AD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1485717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>
            <a:extLst>
              <a:ext uri="{FF2B5EF4-FFF2-40B4-BE49-F238E27FC236}">
                <a16:creationId xmlns:a16="http://schemas.microsoft.com/office/drawing/2014/main" xmlns="" id="{4665A450-49CC-4E8B-9C44-CA30FFFFE2B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>
            <a:extLst>
              <a:ext uri="{FF2B5EF4-FFF2-40B4-BE49-F238E27FC236}">
                <a16:creationId xmlns:a16="http://schemas.microsoft.com/office/drawing/2014/main" xmlns="" id="{E5C8682B-3247-4C3A-B018-5915C80F9AD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27660257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>
            <a:extLst>
              <a:ext uri="{FF2B5EF4-FFF2-40B4-BE49-F238E27FC236}">
                <a16:creationId xmlns:a16="http://schemas.microsoft.com/office/drawing/2014/main" xmlns="" id="{4665A450-49CC-4E8B-9C44-CA30FFFFE2B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>
            <a:extLst>
              <a:ext uri="{FF2B5EF4-FFF2-40B4-BE49-F238E27FC236}">
                <a16:creationId xmlns:a16="http://schemas.microsoft.com/office/drawing/2014/main" xmlns="" id="{E5C8682B-3247-4C3A-B018-5915C80F9AD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37558403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>
            <a:extLst>
              <a:ext uri="{FF2B5EF4-FFF2-40B4-BE49-F238E27FC236}">
                <a16:creationId xmlns:a16="http://schemas.microsoft.com/office/drawing/2014/main" xmlns="" id="{BB1CA9B1-4143-4D2A-95F4-3C749F844B4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Rectangle 3">
            <a:extLst>
              <a:ext uri="{FF2B5EF4-FFF2-40B4-BE49-F238E27FC236}">
                <a16:creationId xmlns:a16="http://schemas.microsoft.com/office/drawing/2014/main" xmlns="" id="{300E6FA8-0C35-4972-BC28-94259EB2A9B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fr-FR" altLang="fr-FR"/>
          </a:p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824776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>
            <a:extLst>
              <a:ext uri="{FF2B5EF4-FFF2-40B4-BE49-F238E27FC236}">
                <a16:creationId xmlns:a16="http://schemas.microsoft.com/office/drawing/2014/main" xmlns="" id="{3EC122DF-17F7-4039-AB70-D216037EF6F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B1AA061-68B9-4D7C-B158-FBC63A55CF5E}" type="slidenum">
              <a:rPr lang="fr-FR" altLang="fr-FR"/>
              <a:pPr/>
              <a:t>25</a:t>
            </a:fld>
            <a:endParaRPr lang="fr-FR" altLang="fr-FR"/>
          </a:p>
        </p:txBody>
      </p:sp>
      <p:sp>
        <p:nvSpPr>
          <p:cNvPr id="110595" name="Rectangle 2">
            <a:extLst>
              <a:ext uri="{FF2B5EF4-FFF2-40B4-BE49-F238E27FC236}">
                <a16:creationId xmlns:a16="http://schemas.microsoft.com/office/drawing/2014/main" xmlns="" id="{8AE61F12-C335-449C-8F16-D13BE00A75B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>
            <a:extLst>
              <a:ext uri="{FF2B5EF4-FFF2-40B4-BE49-F238E27FC236}">
                <a16:creationId xmlns:a16="http://schemas.microsoft.com/office/drawing/2014/main" xmlns="" id="{7AD71306-15D1-40B7-8688-0E1AAA26D8E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41794999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>
            <a:extLst>
              <a:ext uri="{FF2B5EF4-FFF2-40B4-BE49-F238E27FC236}">
                <a16:creationId xmlns:a16="http://schemas.microsoft.com/office/drawing/2014/main" xmlns="" id="{0AFE6711-3C69-4400-906F-52398B4B99E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7" name="Rectangle 3">
            <a:extLst>
              <a:ext uri="{FF2B5EF4-FFF2-40B4-BE49-F238E27FC236}">
                <a16:creationId xmlns:a16="http://schemas.microsoft.com/office/drawing/2014/main" xmlns="" id="{0D131100-8E34-4D23-B9EC-C3E329112BD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115544253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>
            <a:extLst>
              <a:ext uri="{FF2B5EF4-FFF2-40B4-BE49-F238E27FC236}">
                <a16:creationId xmlns:a16="http://schemas.microsoft.com/office/drawing/2014/main" xmlns="" id="{A72D0E64-D88D-429A-96BE-474827344D3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BECC19F-5256-4753-924E-614180E9FA4A}" type="slidenum">
              <a:rPr lang="fr-FR" altLang="fr-FR"/>
              <a:pPr/>
              <a:t>27</a:t>
            </a:fld>
            <a:endParaRPr lang="fr-FR" altLang="fr-FR"/>
          </a:p>
        </p:txBody>
      </p:sp>
      <p:sp>
        <p:nvSpPr>
          <p:cNvPr id="112643" name="Rectangle 7">
            <a:extLst>
              <a:ext uri="{FF2B5EF4-FFF2-40B4-BE49-F238E27FC236}">
                <a16:creationId xmlns:a16="http://schemas.microsoft.com/office/drawing/2014/main" xmlns="" id="{A704CA82-338C-4C12-B259-375429E5684F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7" tIns="45709" rIns="91417" bIns="45709" anchor="b"/>
          <a:lstStyle>
            <a:lvl1pPr defTabSz="9001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30250" indent="-279400" defTabSz="9001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25538" indent="-225425" defTabSz="9001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74800" indent="-223838" defTabSz="9001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25650" indent="-225425" defTabSz="9001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82850" indent="-225425" defTabSz="900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40050" indent="-225425" defTabSz="900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97250" indent="-225425" defTabSz="900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54450" indent="-225425" defTabSz="900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61715729-271E-4890-9D4A-9CE90FD81772}" type="slidenum">
              <a:rPr lang="en-US" altLang="fr-FR" sz="1200">
                <a:latin typeface="Times New Roman" panose="02020603050405020304" pitchFamily="18" charset="0"/>
                <a:cs typeface="Arial" panose="020B0604020202020204" pitchFamily="34" charset="0"/>
              </a:rPr>
              <a:pPr algn="r"/>
              <a:t>27</a:t>
            </a:fld>
            <a:endParaRPr lang="en-US" altLang="fr-FR" sz="120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12644" name="Rectangle 2">
            <a:extLst>
              <a:ext uri="{FF2B5EF4-FFF2-40B4-BE49-F238E27FC236}">
                <a16:creationId xmlns:a16="http://schemas.microsoft.com/office/drawing/2014/main" xmlns="" id="{CD64511F-17B6-4DD8-9C8A-8985AFD9FB0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5" name="Rectangle 3">
            <a:extLst>
              <a:ext uri="{FF2B5EF4-FFF2-40B4-BE49-F238E27FC236}">
                <a16:creationId xmlns:a16="http://schemas.microsoft.com/office/drawing/2014/main" xmlns="" id="{EA7248D5-4028-4665-B642-8F6BBBAFD5F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1417" tIns="45709" rIns="91417" bIns="45709"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18961056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>
            <a:extLst>
              <a:ext uri="{FF2B5EF4-FFF2-40B4-BE49-F238E27FC236}">
                <a16:creationId xmlns:a16="http://schemas.microsoft.com/office/drawing/2014/main" xmlns="" id="{80679095-85A5-48FB-A503-1B1DFE92ECD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240585E-C2BC-4000-BC15-0C00363CD3CB}" type="slidenum">
              <a:rPr lang="fr-FR" altLang="fr-FR"/>
              <a:pPr/>
              <a:t>28</a:t>
            </a:fld>
            <a:endParaRPr lang="fr-FR" altLang="fr-FR"/>
          </a:p>
        </p:txBody>
      </p:sp>
      <p:sp>
        <p:nvSpPr>
          <p:cNvPr id="109571" name="Rectangle 2">
            <a:extLst>
              <a:ext uri="{FF2B5EF4-FFF2-40B4-BE49-F238E27FC236}">
                <a16:creationId xmlns:a16="http://schemas.microsoft.com/office/drawing/2014/main" xmlns="" id="{3ABEF805-E9C2-4E38-A0E1-AF890F8CBA4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2" name="Rectangle 3">
            <a:extLst>
              <a:ext uri="{FF2B5EF4-FFF2-40B4-BE49-F238E27FC236}">
                <a16:creationId xmlns:a16="http://schemas.microsoft.com/office/drawing/2014/main" xmlns="" id="{3CCFD4C3-2F54-4B90-A271-6EBCFFA72D2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34910154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7">
            <a:extLst>
              <a:ext uri="{FF2B5EF4-FFF2-40B4-BE49-F238E27FC236}">
                <a16:creationId xmlns:a16="http://schemas.microsoft.com/office/drawing/2014/main" xmlns="" id="{E95C2D15-C25C-4080-B462-1DB447A9B19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CEE9EAE-40DE-43BF-BAFC-A88694A79227}" type="slidenum">
              <a:rPr lang="fr-FR" altLang="fr-FR"/>
              <a:pPr/>
              <a:t>29</a:t>
            </a:fld>
            <a:endParaRPr lang="fr-FR" altLang="fr-FR"/>
          </a:p>
        </p:txBody>
      </p:sp>
      <p:sp>
        <p:nvSpPr>
          <p:cNvPr id="148483" name="Rectangle 2">
            <a:extLst>
              <a:ext uri="{FF2B5EF4-FFF2-40B4-BE49-F238E27FC236}">
                <a16:creationId xmlns:a16="http://schemas.microsoft.com/office/drawing/2014/main" xmlns="" id="{FE96B859-B693-4A81-93A2-E0507F5FBE0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4" name="Rectangle 3">
            <a:extLst>
              <a:ext uri="{FF2B5EF4-FFF2-40B4-BE49-F238E27FC236}">
                <a16:creationId xmlns:a16="http://schemas.microsoft.com/office/drawing/2014/main" xmlns="" id="{92C59D07-EB26-4AC3-97A4-28DB6BCE48F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85412948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7">
            <a:extLst>
              <a:ext uri="{FF2B5EF4-FFF2-40B4-BE49-F238E27FC236}">
                <a16:creationId xmlns:a16="http://schemas.microsoft.com/office/drawing/2014/main" xmlns="" id="{1875437B-FB06-47A0-B310-4B19B43DE5C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593486D-417B-4749-9859-58786DB8B2DB}" type="slidenum">
              <a:rPr lang="fr-FR" altLang="fr-FR"/>
              <a:pPr/>
              <a:t>30</a:t>
            </a:fld>
            <a:endParaRPr lang="fr-FR" altLang="fr-FR"/>
          </a:p>
        </p:txBody>
      </p:sp>
      <p:sp>
        <p:nvSpPr>
          <p:cNvPr id="144387" name="Rectangle 2">
            <a:extLst>
              <a:ext uri="{FF2B5EF4-FFF2-40B4-BE49-F238E27FC236}">
                <a16:creationId xmlns:a16="http://schemas.microsoft.com/office/drawing/2014/main" xmlns="" id="{499AC52D-FC04-4122-AC3B-F91F1629B89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8" name="Rectangle 3">
            <a:extLst>
              <a:ext uri="{FF2B5EF4-FFF2-40B4-BE49-F238E27FC236}">
                <a16:creationId xmlns:a16="http://schemas.microsoft.com/office/drawing/2014/main" xmlns="" id="{9F130E07-8900-4918-9292-F069F86AC07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2047667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7">
            <a:extLst>
              <a:ext uri="{FF2B5EF4-FFF2-40B4-BE49-F238E27FC236}">
                <a16:creationId xmlns:a16="http://schemas.microsoft.com/office/drawing/2014/main" xmlns="" id="{DD65B847-139F-4714-B5FD-3D677A24247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21405CC-DBAD-44A1-8D20-4365E7956F24}" type="slidenum">
              <a:rPr lang="fr-FR" altLang="fr-FR"/>
              <a:pPr/>
              <a:t>31</a:t>
            </a:fld>
            <a:endParaRPr lang="fr-FR" altLang="fr-FR"/>
          </a:p>
        </p:txBody>
      </p:sp>
      <p:sp>
        <p:nvSpPr>
          <p:cNvPr id="149507" name="Rectangle 7">
            <a:extLst>
              <a:ext uri="{FF2B5EF4-FFF2-40B4-BE49-F238E27FC236}">
                <a16:creationId xmlns:a16="http://schemas.microsoft.com/office/drawing/2014/main" xmlns="" id="{94D19F44-6103-420B-B212-E4D282CF91B8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B95454DA-731F-4F96-A73C-F0D0B9AAF4B6}" type="slidenum">
              <a:rPr lang="fr-FR" altLang="fr-FR" sz="1200">
                <a:latin typeface="Calibri" panose="020F0502020204030204" pitchFamily="34" charset="0"/>
              </a:rPr>
              <a:pPr algn="r" eaLnBrk="1" hangingPunct="1"/>
              <a:t>31</a:t>
            </a:fld>
            <a:endParaRPr lang="fr-FR" altLang="fr-FR" sz="1200">
              <a:latin typeface="Calibri" panose="020F0502020204030204" pitchFamily="34" charset="0"/>
            </a:endParaRPr>
          </a:p>
        </p:txBody>
      </p:sp>
      <p:sp>
        <p:nvSpPr>
          <p:cNvPr id="149508" name="Rectangle 2">
            <a:extLst>
              <a:ext uri="{FF2B5EF4-FFF2-40B4-BE49-F238E27FC236}">
                <a16:creationId xmlns:a16="http://schemas.microsoft.com/office/drawing/2014/main" xmlns="" id="{ADDA5797-461C-4515-938C-609B46D5324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9" name="Rectangle 3">
            <a:extLst>
              <a:ext uri="{FF2B5EF4-FFF2-40B4-BE49-F238E27FC236}">
                <a16:creationId xmlns:a16="http://schemas.microsoft.com/office/drawing/2014/main" xmlns="" id="{D7B13FBD-8279-4F95-B2CD-50E7B43A986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22245463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7">
            <a:extLst>
              <a:ext uri="{FF2B5EF4-FFF2-40B4-BE49-F238E27FC236}">
                <a16:creationId xmlns:a16="http://schemas.microsoft.com/office/drawing/2014/main" xmlns="" id="{B3B72B7F-12AA-4712-B9E1-384A475E498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7ABEF06-DA16-4C61-ACCD-352106A6BDEB}" type="slidenum">
              <a:rPr lang="fr-FR" altLang="fr-FR"/>
              <a:pPr/>
              <a:t>33</a:t>
            </a:fld>
            <a:endParaRPr lang="fr-FR" altLang="fr-FR"/>
          </a:p>
        </p:txBody>
      </p:sp>
      <p:sp>
        <p:nvSpPr>
          <p:cNvPr id="150531" name="Rectangle 2">
            <a:extLst>
              <a:ext uri="{FF2B5EF4-FFF2-40B4-BE49-F238E27FC236}">
                <a16:creationId xmlns:a16="http://schemas.microsoft.com/office/drawing/2014/main" xmlns="" id="{2D558395-A323-4BFA-A117-ADD1F8F88DB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2" name="Rectangle 3">
            <a:extLst>
              <a:ext uri="{FF2B5EF4-FFF2-40B4-BE49-F238E27FC236}">
                <a16:creationId xmlns:a16="http://schemas.microsoft.com/office/drawing/2014/main" xmlns="" id="{BFC82EFB-ACF6-43FE-8902-FA3A2218B8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0673790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7">
            <a:extLst>
              <a:ext uri="{FF2B5EF4-FFF2-40B4-BE49-F238E27FC236}">
                <a16:creationId xmlns:a16="http://schemas.microsoft.com/office/drawing/2014/main" xmlns="" id="{BC9BB3BA-A765-4E42-9F80-E1DD02BB9D3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F1DF4C7-852A-4AF1-8A2B-F53224FD52BE}" type="slidenum">
              <a:rPr lang="fr-FR" altLang="fr-FR"/>
              <a:pPr/>
              <a:t>34</a:t>
            </a:fld>
            <a:endParaRPr lang="fr-FR" altLang="fr-FR"/>
          </a:p>
        </p:txBody>
      </p:sp>
      <p:sp>
        <p:nvSpPr>
          <p:cNvPr id="151555" name="Rectangle 2">
            <a:extLst>
              <a:ext uri="{FF2B5EF4-FFF2-40B4-BE49-F238E27FC236}">
                <a16:creationId xmlns:a16="http://schemas.microsoft.com/office/drawing/2014/main" xmlns="" id="{E1168697-199C-44E6-98E2-D93C270DF4E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556" name="Rectangle 3">
            <a:extLst>
              <a:ext uri="{FF2B5EF4-FFF2-40B4-BE49-F238E27FC236}">
                <a16:creationId xmlns:a16="http://schemas.microsoft.com/office/drawing/2014/main" xmlns="" id="{7A206A89-DA09-4FB2-8601-1D5A426AF6D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267230120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xmlns="" id="{63307E35-D40E-447F-9281-07679D39253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F2F970A0-A334-4B10-8EA6-2E59F2B81320}" type="slidenum">
              <a:rPr lang="fr-FR" altLang="fr-FR">
                <a:latin typeface="Arial" panose="020B0604020202020204" pitchFamily="34" charset="0"/>
                <a:ea typeface="ＭＳ Ｐゴシック" panose="020B0600070205080204" pitchFamily="34" charset="-128"/>
              </a:rPr>
              <a:pPr/>
              <a:t>35</a:t>
            </a:fld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xmlns="" id="{A024396A-ED93-4C08-B1FA-42DA83D2FE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xmlns="" id="{83A4A9C3-F8B0-49BA-B730-1C828FF3BEC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altLang="fr-FR"/>
          </a:p>
        </p:txBody>
      </p:sp>
    </p:spTree>
    <p:extLst>
      <p:ext uri="{BB962C8B-B14F-4D97-AF65-F5344CB8AC3E}">
        <p14:creationId xmlns:p14="http://schemas.microsoft.com/office/powerpoint/2010/main" val="9945445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>
            <a:extLst>
              <a:ext uri="{FF2B5EF4-FFF2-40B4-BE49-F238E27FC236}">
                <a16:creationId xmlns:a16="http://schemas.microsoft.com/office/drawing/2014/main" xmlns="" id="{EA626186-AC2D-49A6-81E2-100F4EC9F33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51F0DF3-25F3-4288-B59B-726C315A7E1B}" type="slidenum">
              <a:rPr lang="fr-FR" altLang="fr-FR"/>
              <a:pPr/>
              <a:t>3</a:t>
            </a:fld>
            <a:endParaRPr lang="fr-FR" altLang="fr-FR"/>
          </a:p>
        </p:txBody>
      </p:sp>
      <p:sp>
        <p:nvSpPr>
          <p:cNvPr id="97283" name="Rectangle 2">
            <a:extLst>
              <a:ext uri="{FF2B5EF4-FFF2-40B4-BE49-F238E27FC236}">
                <a16:creationId xmlns:a16="http://schemas.microsoft.com/office/drawing/2014/main" xmlns="" id="{311814F3-0E78-4719-B845-F01A2647B1D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>
            <a:extLst>
              <a:ext uri="{FF2B5EF4-FFF2-40B4-BE49-F238E27FC236}">
                <a16:creationId xmlns:a16="http://schemas.microsoft.com/office/drawing/2014/main" xmlns="" id="{F6C073C3-6F13-46B0-9FCA-1C65A646E3C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fr-FR" altLang="fr-F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195082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xmlns="" id="{63307E35-D40E-447F-9281-07679D39253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F2F970A0-A334-4B10-8EA6-2E59F2B81320}" type="slidenum">
              <a:rPr lang="fr-FR" altLang="fr-FR">
                <a:latin typeface="Arial" panose="020B0604020202020204" pitchFamily="34" charset="0"/>
                <a:ea typeface="ＭＳ Ｐゴシック" panose="020B0600070205080204" pitchFamily="34" charset="-128"/>
              </a:rPr>
              <a:pPr/>
              <a:t>36</a:t>
            </a:fld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xmlns="" id="{A024396A-ED93-4C08-B1FA-42DA83D2FE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xmlns="" id="{83A4A9C3-F8B0-49BA-B730-1C828FF3BEC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altLang="fr-FR" dirty="0"/>
          </a:p>
        </p:txBody>
      </p:sp>
    </p:spTree>
    <p:extLst>
      <p:ext uri="{BB962C8B-B14F-4D97-AF65-F5344CB8AC3E}">
        <p14:creationId xmlns:p14="http://schemas.microsoft.com/office/powerpoint/2010/main" val="79435145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>
            <a:extLst>
              <a:ext uri="{FF2B5EF4-FFF2-40B4-BE49-F238E27FC236}">
                <a16:creationId xmlns:a16="http://schemas.microsoft.com/office/drawing/2014/main" xmlns="" id="{49FDA049-C89B-43DF-AE9A-85E734C1260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B659D521-B113-4C12-8BB9-3855B80AD57D}" type="slidenum">
              <a:rPr lang="fr-FR" altLang="fr-FR">
                <a:latin typeface="Arial" panose="020B0604020202020204" pitchFamily="34" charset="0"/>
                <a:ea typeface="ＭＳ Ｐゴシック" panose="020B0600070205080204" pitchFamily="34" charset="-128"/>
              </a:rPr>
              <a:pPr/>
              <a:t>37</a:t>
            </a:fld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7171" name="Rectangle 2">
            <a:extLst>
              <a:ext uri="{FF2B5EF4-FFF2-40B4-BE49-F238E27FC236}">
                <a16:creationId xmlns:a16="http://schemas.microsoft.com/office/drawing/2014/main" xmlns="" id="{191668B1-C3A9-4EB0-B66B-F54E74107EB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2" name="Rectangle 3">
            <a:extLst>
              <a:ext uri="{FF2B5EF4-FFF2-40B4-BE49-F238E27FC236}">
                <a16:creationId xmlns:a16="http://schemas.microsoft.com/office/drawing/2014/main" xmlns="" id="{4F3FBFB3-C27C-44F3-B9EC-9EB715E32FB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altLang="fr-FR"/>
          </a:p>
        </p:txBody>
      </p:sp>
    </p:spTree>
    <p:extLst>
      <p:ext uri="{BB962C8B-B14F-4D97-AF65-F5344CB8AC3E}">
        <p14:creationId xmlns:p14="http://schemas.microsoft.com/office/powerpoint/2010/main" val="253488798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352C5D-90F8-42AE-A6BB-A360BD6EA70A}" type="slidenum">
              <a:rPr lang="fr-FR" smtClean="0"/>
              <a:t>39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268734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352C5D-90F8-42AE-A6BB-A360BD6EA70A}" type="slidenum">
              <a:rPr lang="fr-FR" smtClean="0"/>
              <a:t>40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455267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352C5D-90F8-42AE-A6BB-A360BD6EA70A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239553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Espace réservé de l'image des diapositives 1">
            <a:extLst>
              <a:ext uri="{FF2B5EF4-FFF2-40B4-BE49-F238E27FC236}">
                <a16:creationId xmlns:a16="http://schemas.microsoft.com/office/drawing/2014/main" xmlns="" id="{ED42B366-C43A-4077-83F3-A0EB1CD255B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1" name="Espace réservé des commentaires 2">
            <a:extLst>
              <a:ext uri="{FF2B5EF4-FFF2-40B4-BE49-F238E27FC236}">
                <a16:creationId xmlns:a16="http://schemas.microsoft.com/office/drawing/2014/main" xmlns="" id="{BA73D6B9-C37D-4A43-BBBC-8533D92A2B0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fr-FR" altLang="fr-FR" dirty="0"/>
          </a:p>
        </p:txBody>
      </p:sp>
      <p:sp>
        <p:nvSpPr>
          <p:cNvPr id="99332" name="Espace réservé du numéro de diapositive 3">
            <a:extLst>
              <a:ext uri="{FF2B5EF4-FFF2-40B4-BE49-F238E27FC236}">
                <a16:creationId xmlns:a16="http://schemas.microsoft.com/office/drawing/2014/main" xmlns="" id="{4B3CEC1D-6153-4813-BE4E-96A38455DA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A4907E8-7675-453B-9400-080D8AEA2052}" type="slidenum">
              <a:rPr lang="fr-FR" altLang="fr-FR"/>
              <a:pPr/>
              <a:t>5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667722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352C5D-90F8-42AE-A6BB-A360BD6EA70A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044468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352C5D-90F8-42AE-A6BB-A360BD6EA70A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519984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352C5D-90F8-42AE-A6BB-A360BD6EA70A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812119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352C5D-90F8-42AE-A6BB-A360BD6EA70A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42284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C3A89-4E21-416E-A1AE-9082CC41AAD3}" type="datetimeFigureOut">
              <a:rPr lang="fr-FR" smtClean="0"/>
              <a:t>14/09/2022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4162C-B965-4F9E-A9DF-CB5EFA98DB2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8931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C3A89-4E21-416E-A1AE-9082CC41AAD3}" type="datetimeFigureOut">
              <a:rPr lang="fr-FR" smtClean="0"/>
              <a:t>14/09/2022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4162C-B965-4F9E-A9DF-CB5EFA98DB2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47555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C3A89-4E21-416E-A1AE-9082CC41AAD3}" type="datetimeFigureOut">
              <a:rPr lang="fr-FR" smtClean="0"/>
              <a:t>14/09/2022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4162C-B965-4F9E-A9DF-CB5EFA98DB2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854729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re. Text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4648200" y="3938590"/>
            <a:ext cx="4038600" cy="2187575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xmlns="" id="{9BAA7251-1660-46C3-B1C9-7070FC5BA0F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xmlns="" id="{5ED0C9D9-D019-4177-A19C-0419C86E44F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xmlns="" id="{8291F0F5-C837-411B-8171-3D0CB3CA8FB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28BC488-7248-42AF-ABFD-274580FA8C00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954283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C3A89-4E21-416E-A1AE-9082CC41AAD3}" type="datetimeFigureOut">
              <a:rPr lang="fr-FR" smtClean="0"/>
              <a:t>14/09/2022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4162C-B965-4F9E-A9DF-CB5EFA98DB2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41213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C3A89-4E21-416E-A1AE-9082CC41AAD3}" type="datetimeFigureOut">
              <a:rPr lang="fr-FR" smtClean="0"/>
              <a:t>14/09/2022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4162C-B965-4F9E-A9DF-CB5EFA98DB2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751346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C3A89-4E21-416E-A1AE-9082CC41AAD3}" type="datetimeFigureOut">
              <a:rPr lang="fr-FR" smtClean="0"/>
              <a:t>14/09/2022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4162C-B965-4F9E-A9DF-CB5EFA98DB2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810580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C3A89-4E21-416E-A1AE-9082CC41AAD3}" type="datetimeFigureOut">
              <a:rPr lang="fr-FR" smtClean="0"/>
              <a:t>14/09/2022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4162C-B965-4F9E-A9DF-CB5EFA98DB2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545418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C3A89-4E21-416E-A1AE-9082CC41AAD3}" type="datetimeFigureOut">
              <a:rPr lang="fr-FR" smtClean="0"/>
              <a:t>14/09/2022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4162C-B965-4F9E-A9DF-CB5EFA98DB2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503397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C3A89-4E21-416E-A1AE-9082CC41AAD3}" type="datetimeFigureOut">
              <a:rPr lang="fr-FR" smtClean="0"/>
              <a:t>14/09/2022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4162C-B965-4F9E-A9DF-CB5EFA98DB2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64457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C3A89-4E21-416E-A1AE-9082CC41AAD3}" type="datetimeFigureOut">
              <a:rPr lang="fr-FR" smtClean="0"/>
              <a:t>14/09/2022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4162C-B965-4F9E-A9DF-CB5EFA98DB2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96659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C3A89-4E21-416E-A1AE-9082CC41AAD3}" type="datetimeFigureOut">
              <a:rPr lang="fr-FR" smtClean="0"/>
              <a:t>14/09/2022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4162C-B965-4F9E-A9DF-CB5EFA98DB2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294701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2C3A89-4E21-416E-A1AE-9082CC41AAD3}" type="datetimeFigureOut">
              <a:rPr lang="fr-FR" smtClean="0"/>
              <a:t>14/09/2022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14162C-B965-4F9E-A9DF-CB5EFA98DB2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03007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ma"/><Relationship Id="rId1" Type="http://schemas.microsoft.com/office/2007/relationships/media" Target="../media/media10.wma"/><Relationship Id="rId6" Type="http://schemas.openxmlformats.org/officeDocument/2006/relationships/image" Target="../media/image1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ma"/><Relationship Id="rId1" Type="http://schemas.microsoft.com/office/2007/relationships/media" Target="../media/media11.wm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2.wma"/><Relationship Id="rId1" Type="http://schemas.microsoft.com/office/2007/relationships/media" Target="../media/media12.wma"/><Relationship Id="rId5" Type="http://schemas.openxmlformats.org/officeDocument/2006/relationships/image" Target="../media/image1.png"/><Relationship Id="rId4" Type="http://schemas.openxmlformats.org/officeDocument/2006/relationships/image" Target="../media/image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ma"/><Relationship Id="rId1" Type="http://schemas.microsoft.com/office/2007/relationships/media" Target="../media/media13.wm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wma"/><Relationship Id="rId1" Type="http://schemas.microsoft.com/office/2007/relationships/media" Target="../media/media14.wm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wma"/><Relationship Id="rId1" Type="http://schemas.microsoft.com/office/2007/relationships/media" Target="../media/media15.wm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wma"/><Relationship Id="rId1" Type="http://schemas.microsoft.com/office/2007/relationships/media" Target="../media/media16.wm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wma"/><Relationship Id="rId1" Type="http://schemas.microsoft.com/office/2007/relationships/media" Target="../media/media17.wma"/><Relationship Id="rId6" Type="http://schemas.openxmlformats.org/officeDocument/2006/relationships/image" Target="../media/image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18.wma"/><Relationship Id="rId1" Type="http://schemas.microsoft.com/office/2007/relationships/media" Target="../media/media18.wma"/><Relationship Id="rId6" Type="http://schemas.openxmlformats.org/officeDocument/2006/relationships/image" Target="../media/image10.jpeg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1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jpeg"/><Relationship Id="rId2" Type="http://schemas.openxmlformats.org/officeDocument/2006/relationships/audio" Target="../media/media19.wma"/><Relationship Id="rId1" Type="http://schemas.microsoft.com/office/2007/relationships/media" Target="../media/media19.wma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openxmlformats.org/officeDocument/2006/relationships/image" Target="../media/image1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7.jpeg"/><Relationship Id="rId2" Type="http://schemas.openxmlformats.org/officeDocument/2006/relationships/audio" Target="../media/media20.wma"/><Relationship Id="rId1" Type="http://schemas.microsoft.com/office/2007/relationships/media" Target="../media/media20.wma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notesSlide" Target="../notesSlides/notesSlide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wma"/><Relationship Id="rId1" Type="http://schemas.microsoft.com/office/2007/relationships/media" Target="../media/media21.wm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wma"/><Relationship Id="rId1" Type="http://schemas.microsoft.com/office/2007/relationships/media" Target="../media/media22.wm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wma"/><Relationship Id="rId1" Type="http://schemas.microsoft.com/office/2007/relationships/media" Target="../media/media23.wm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wma"/><Relationship Id="rId1" Type="http://schemas.microsoft.com/office/2007/relationships/media" Target="../media/media24.wm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9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jpeg"/><Relationship Id="rId2" Type="http://schemas.openxmlformats.org/officeDocument/2006/relationships/audio" Target="../media/media25.wma"/><Relationship Id="rId1" Type="http://schemas.microsoft.com/office/2007/relationships/media" Target="../media/media25.wma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notesSlide" Target="../notesSlides/notesSlide2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wma"/><Relationship Id="rId1" Type="http://schemas.microsoft.com/office/2007/relationships/media" Target="../media/media26.wm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7.wma"/><Relationship Id="rId1" Type="http://schemas.microsoft.com/office/2007/relationships/media" Target="../media/media27.wma"/><Relationship Id="rId6" Type="http://schemas.openxmlformats.org/officeDocument/2006/relationships/image" Target="../media/image1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2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8.wma"/><Relationship Id="rId1" Type="http://schemas.microsoft.com/office/2007/relationships/media" Target="../media/media28.wma"/><Relationship Id="rId6" Type="http://schemas.openxmlformats.org/officeDocument/2006/relationships/image" Target="../media/image1.png"/><Relationship Id="rId5" Type="http://schemas.openxmlformats.org/officeDocument/2006/relationships/image" Target="../media/image22.jpeg"/><Relationship Id="rId4" Type="http://schemas.openxmlformats.org/officeDocument/2006/relationships/notesSlide" Target="../notesSlides/notesSlide2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9.wma"/><Relationship Id="rId1" Type="http://schemas.microsoft.com/office/2007/relationships/media" Target="../media/media29.wma"/><Relationship Id="rId6" Type="http://schemas.openxmlformats.org/officeDocument/2006/relationships/image" Target="../media/image1.png"/><Relationship Id="rId5" Type="http://schemas.openxmlformats.org/officeDocument/2006/relationships/image" Target="../media/image23.jpeg"/><Relationship Id="rId4" Type="http://schemas.openxmlformats.org/officeDocument/2006/relationships/notesSlide" Target="../notesSlides/notesSlide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0.wma"/><Relationship Id="rId1" Type="http://schemas.microsoft.com/office/2007/relationships/media" Target="../media/media30.wma"/><Relationship Id="rId6" Type="http://schemas.openxmlformats.org/officeDocument/2006/relationships/image" Target="../media/image1.png"/><Relationship Id="rId5" Type="http://schemas.openxmlformats.org/officeDocument/2006/relationships/image" Target="../media/image24.jpeg"/><Relationship Id="rId4" Type="http://schemas.openxmlformats.org/officeDocument/2006/relationships/notesSlide" Target="../notesSlides/notesSlide25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7.jpeg"/><Relationship Id="rId2" Type="http://schemas.openxmlformats.org/officeDocument/2006/relationships/audio" Target="../media/media31.wma"/><Relationship Id="rId1" Type="http://schemas.microsoft.com/office/2007/relationships/media" Target="../media/media31.wma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notesSlide" Target="../notesSlides/notesSlide2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wma"/><Relationship Id="rId1" Type="http://schemas.microsoft.com/office/2007/relationships/media" Target="../media/media32.wma"/><Relationship Id="rId6" Type="http://schemas.openxmlformats.org/officeDocument/2006/relationships/image" Target="../media/image1.pn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33.wma"/><Relationship Id="rId1" Type="http://schemas.microsoft.com/office/2007/relationships/media" Target="../media/media33.wma"/><Relationship Id="rId6" Type="http://schemas.openxmlformats.org/officeDocument/2006/relationships/image" Target="../media/image30.jpeg"/><Relationship Id="rId5" Type="http://schemas.openxmlformats.org/officeDocument/2006/relationships/image" Target="../media/image26.jpeg"/><Relationship Id="rId4" Type="http://schemas.openxmlformats.org/officeDocument/2006/relationships/notesSlide" Target="../notesSlides/notesSlide2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3.jpeg"/><Relationship Id="rId2" Type="http://schemas.openxmlformats.org/officeDocument/2006/relationships/audio" Target="../media/media34.wma"/><Relationship Id="rId1" Type="http://schemas.microsoft.com/office/2007/relationships/media" Target="../media/media34.wma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10" Type="http://schemas.openxmlformats.org/officeDocument/2006/relationships/image" Target="../media/image1.png"/><Relationship Id="rId4" Type="http://schemas.openxmlformats.org/officeDocument/2006/relationships/notesSlide" Target="../notesSlides/notesSlide28.xml"/><Relationship Id="rId9" Type="http://schemas.openxmlformats.org/officeDocument/2006/relationships/image" Target="../media/image3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.png"/><Relationship Id="rId2" Type="http://schemas.openxmlformats.org/officeDocument/2006/relationships/audio" Target="../media/media35.wma"/><Relationship Id="rId1" Type="http://schemas.microsoft.com/office/2007/relationships/media" Target="../media/media35.wma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notesSlide" Target="../notesSlides/notesSlide29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7.jpeg"/><Relationship Id="rId2" Type="http://schemas.openxmlformats.org/officeDocument/2006/relationships/audio" Target="../media/media36.wma"/><Relationship Id="rId1" Type="http://schemas.microsoft.com/office/2007/relationships/media" Target="../media/media36.wma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notesSlide" Target="../notesSlides/notesSlide3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.png"/><Relationship Id="rId2" Type="http://schemas.openxmlformats.org/officeDocument/2006/relationships/audio" Target="../media/media37.wma"/><Relationship Id="rId1" Type="http://schemas.microsoft.com/office/2007/relationships/media" Target="../media/media37.wma"/><Relationship Id="rId6" Type="http://schemas.openxmlformats.org/officeDocument/2006/relationships/image" Target="../media/image9.jpeg"/><Relationship Id="rId5" Type="http://schemas.openxmlformats.org/officeDocument/2006/relationships/image" Target="../media/image40.jpeg"/><Relationship Id="rId4" Type="http://schemas.openxmlformats.org/officeDocument/2006/relationships/notesSlide" Target="../notesSlides/notesSlide3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8.wma"/><Relationship Id="rId1" Type="http://schemas.microsoft.com/office/2007/relationships/media" Target="../media/media38.wma"/><Relationship Id="rId5" Type="http://schemas.openxmlformats.org/officeDocument/2006/relationships/image" Target="../media/image1.png"/><Relationship Id="rId4" Type="http://schemas.openxmlformats.org/officeDocument/2006/relationships/image" Target="../media/image4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wma"/><Relationship Id="rId1" Type="http://schemas.microsoft.com/office/2007/relationships/media" Target="../media/media39.wma"/><Relationship Id="rId6" Type="http://schemas.openxmlformats.org/officeDocument/2006/relationships/image" Target="../media/image1.png"/><Relationship Id="rId5" Type="http://schemas.openxmlformats.org/officeDocument/2006/relationships/image" Target="../media/image41.jpeg"/><Relationship Id="rId4" Type="http://schemas.openxmlformats.org/officeDocument/2006/relationships/notesSlide" Target="../notesSlides/notesSlide3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4.wma"/><Relationship Id="rId7" Type="http://schemas.openxmlformats.org/officeDocument/2006/relationships/image" Target="../media/image4.png"/><Relationship Id="rId2" Type="http://schemas.microsoft.com/office/2007/relationships/media" Target="../media/media4.wma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wma"/><Relationship Id="rId1" Type="http://schemas.microsoft.com/office/2007/relationships/media" Target="../media/media40.wm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5.wma"/><Relationship Id="rId7" Type="http://schemas.openxmlformats.org/officeDocument/2006/relationships/image" Target="../media/image5.png"/><Relationship Id="rId2" Type="http://schemas.microsoft.com/office/2007/relationships/media" Target="../media/media5.wma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11560" y="1124744"/>
            <a:ext cx="7772400" cy="1974081"/>
          </a:xfrm>
        </p:spPr>
        <p:txBody>
          <a:bodyPr>
            <a:normAutofit fontScale="90000"/>
          </a:bodyPr>
          <a:lstStyle/>
          <a:p>
            <a:r>
              <a:rPr lang="fr-FR" dirty="0"/>
              <a:t>Cirrhose et fibrose hépatiques</a:t>
            </a:r>
            <a:br>
              <a:rPr lang="fr-FR" dirty="0"/>
            </a:br>
            <a:r>
              <a:rPr lang="fr-FR" dirty="0"/>
              <a:t>Aspects anatomopathologiques </a:t>
            </a:r>
            <a:br>
              <a:rPr lang="fr-FR" dirty="0"/>
            </a:b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611560" y="3418609"/>
            <a:ext cx="7772400" cy="2511152"/>
          </a:xfrm>
        </p:spPr>
        <p:txBody>
          <a:bodyPr>
            <a:noAutofit/>
          </a:bodyPr>
          <a:lstStyle/>
          <a:p>
            <a:r>
              <a:rPr lang="fr-FR" sz="2800" dirty="0">
                <a:solidFill>
                  <a:schemeClr val="tx1"/>
                </a:solidFill>
              </a:rPr>
              <a:t>Dr Valérie Hervieu</a:t>
            </a:r>
          </a:p>
          <a:p>
            <a:r>
              <a:rPr lang="fr-FR" sz="1800" i="1" dirty="0">
                <a:solidFill>
                  <a:schemeClr val="tx1"/>
                </a:solidFill>
              </a:rPr>
              <a:t>Service de Pathologie multisite des HCL</a:t>
            </a:r>
          </a:p>
          <a:p>
            <a:r>
              <a:rPr lang="fr-FR" sz="1800" i="1" dirty="0">
                <a:solidFill>
                  <a:schemeClr val="tx1"/>
                </a:solidFill>
              </a:rPr>
              <a:t>Site EST, Bron  </a:t>
            </a:r>
          </a:p>
          <a:p>
            <a:r>
              <a:rPr lang="fr-FR" sz="1800" i="1" dirty="0">
                <a:solidFill>
                  <a:schemeClr val="tx1"/>
                </a:solidFill>
              </a:rPr>
              <a:t>Université Claude Bernard Lyon-1</a:t>
            </a:r>
          </a:p>
          <a:p>
            <a:r>
              <a:rPr lang="fr-FR" sz="1800" i="1" dirty="0" smtClean="0">
                <a:solidFill>
                  <a:schemeClr val="tx1"/>
                </a:solidFill>
              </a:rPr>
              <a:t>2022</a:t>
            </a:r>
            <a:r>
              <a:rPr lang="fr-FR" sz="1800" i="1" dirty="0" smtClean="0">
                <a:solidFill>
                  <a:schemeClr val="tx1"/>
                </a:solidFill>
              </a:rPr>
              <a:t> </a:t>
            </a:r>
            <a:endParaRPr lang="fr-FR" sz="1800" i="1" dirty="0">
              <a:solidFill>
                <a:schemeClr val="tx1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614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A5F50B4-5AB8-46FB-AF05-07940B55B6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60337"/>
            <a:ext cx="8229600" cy="1143000"/>
          </a:xfrm>
        </p:spPr>
        <p:txBody>
          <a:bodyPr>
            <a:normAutofit/>
          </a:bodyPr>
          <a:lstStyle/>
          <a:p>
            <a:r>
              <a:rPr lang="fr-FR" sz="3600" dirty="0"/>
              <a:t>Fibrose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4EE6198F-63AF-4091-822F-54899372A4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1412776"/>
            <a:ext cx="8229600" cy="5184576"/>
          </a:xfrm>
        </p:spPr>
        <p:txBody>
          <a:bodyPr>
            <a:normAutofit fontScale="92500" lnSpcReduction="10000"/>
          </a:bodyPr>
          <a:lstStyle/>
          <a:p>
            <a:r>
              <a:rPr lang="en-GB" altLang="fr-FR" dirty="0">
                <a:latin typeface="Calibri" panose="020F0502020204030204" pitchFamily="34" charset="0"/>
                <a:cs typeface="Arial" panose="020B0604020202020204" pitchFamily="34" charset="0"/>
              </a:rPr>
              <a:t>Augmentation des </a:t>
            </a:r>
            <a:r>
              <a:rPr lang="en-GB" altLang="fr-FR" dirty="0" err="1">
                <a:latin typeface="Calibri" panose="020F0502020204030204" pitchFamily="34" charset="0"/>
                <a:cs typeface="Arial" panose="020B0604020202020204" pitchFamily="34" charset="0"/>
              </a:rPr>
              <a:t>constituants</a:t>
            </a:r>
            <a:r>
              <a:rPr lang="en-GB" altLang="fr-FR" dirty="0"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altLang="fr-FR" dirty="0" err="1">
                <a:latin typeface="Calibri" panose="020F0502020204030204" pitchFamily="34" charset="0"/>
                <a:cs typeface="Arial" panose="020B0604020202020204" pitchFamily="34" charset="0"/>
              </a:rPr>
              <a:t>fibrillaires</a:t>
            </a:r>
            <a:r>
              <a:rPr lang="en-GB" altLang="fr-FR" dirty="0">
                <a:latin typeface="Calibri" panose="020F0502020204030204" pitchFamily="34" charset="0"/>
                <a:cs typeface="Arial" panose="020B0604020202020204" pitchFamily="34" charset="0"/>
              </a:rPr>
              <a:t> de la </a:t>
            </a:r>
            <a:r>
              <a:rPr lang="en-GB" altLang="fr-FR" dirty="0" err="1">
                <a:latin typeface="Calibri" panose="020F0502020204030204" pitchFamily="34" charset="0"/>
                <a:cs typeface="Arial" panose="020B0604020202020204" pitchFamily="34" charset="0"/>
              </a:rPr>
              <a:t>matrice</a:t>
            </a:r>
            <a:r>
              <a:rPr lang="en-GB" altLang="fr-FR" dirty="0">
                <a:latin typeface="Calibri" panose="020F0502020204030204" pitchFamily="34" charset="0"/>
                <a:cs typeface="Arial" panose="020B0604020202020204" pitchFamily="34" charset="0"/>
              </a:rPr>
              <a:t> extra-</a:t>
            </a:r>
            <a:r>
              <a:rPr lang="en-GB" altLang="fr-FR" dirty="0" err="1">
                <a:latin typeface="Calibri" panose="020F0502020204030204" pitchFamily="34" charset="0"/>
                <a:cs typeface="Arial" panose="020B0604020202020204" pitchFamily="34" charset="0"/>
              </a:rPr>
              <a:t>cellulaire</a:t>
            </a:r>
            <a:r>
              <a:rPr lang="en-GB" altLang="fr-FR" dirty="0">
                <a:latin typeface="Calibri" panose="020F0502020204030204" pitchFamily="34" charset="0"/>
                <a:cs typeface="Arial" panose="020B0604020202020204" pitchFamily="34" charset="0"/>
              </a:rPr>
              <a:t>  (</a:t>
            </a:r>
            <a:r>
              <a:rPr lang="en-GB" altLang="fr-FR" dirty="0" err="1">
                <a:latin typeface="Calibri" panose="020F0502020204030204" pitchFamily="34" charset="0"/>
                <a:cs typeface="Arial" panose="020B0604020202020204" pitchFamily="34" charset="0"/>
              </a:rPr>
              <a:t>collagène</a:t>
            </a:r>
            <a:r>
              <a:rPr lang="en-GB" altLang="fr-FR" dirty="0">
                <a:latin typeface="Calibri" panose="020F050202020403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fr-FR" altLang="fr-FR" dirty="0">
                <a:latin typeface="Calibri" panose="020F0502020204030204" pitchFamily="34" charset="0"/>
                <a:cs typeface="Arial" panose="020B0604020202020204" pitchFamily="34" charset="0"/>
              </a:rPr>
              <a:t>Composante fréquente des processus inflammatoires en particulier dans la phase de cicatrisation</a:t>
            </a:r>
          </a:p>
          <a:p>
            <a:endParaRPr lang="fr-FR" dirty="0"/>
          </a:p>
          <a:p>
            <a:r>
              <a:rPr lang="fr-FR" dirty="0"/>
              <a:t>Mais pas que ….</a:t>
            </a:r>
          </a:p>
          <a:p>
            <a:pPr lvl="1"/>
            <a:r>
              <a:rPr lang="fr-FR" dirty="0"/>
              <a:t>Pathologie vasculaire</a:t>
            </a:r>
          </a:p>
          <a:p>
            <a:pPr lvl="1"/>
            <a:r>
              <a:rPr lang="fr-FR" dirty="0"/>
              <a:t>Stroma des tumeurs </a:t>
            </a:r>
          </a:p>
          <a:p>
            <a:pPr lvl="1"/>
            <a:r>
              <a:rPr lang="fr-FR" dirty="0"/>
              <a:t>Vieillissement</a:t>
            </a:r>
          </a:p>
          <a:p>
            <a:pPr lvl="1"/>
            <a:r>
              <a:rPr lang="fr-FR" dirty="0"/>
              <a:t>Hormonale </a:t>
            </a:r>
          </a:p>
          <a:p>
            <a:endParaRPr lang="fr-FR" dirty="0"/>
          </a:p>
        </p:txBody>
      </p:sp>
      <p:pic>
        <p:nvPicPr>
          <p:cNvPr id="4" name="Image 5">
            <a:extLst>
              <a:ext uri="{FF2B5EF4-FFF2-40B4-BE49-F238E27FC236}">
                <a16:creationId xmlns:a16="http://schemas.microsoft.com/office/drawing/2014/main" xmlns="" id="{B1424366-29D2-4693-9B1C-606644E64A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8981" y="3573016"/>
            <a:ext cx="3672408" cy="3193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52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2277"/>
          </a:xfrm>
        </p:spPr>
        <p:txBody>
          <a:bodyPr>
            <a:normAutofit fontScale="90000"/>
          </a:bodyPr>
          <a:lstStyle/>
          <a:p>
            <a:r>
              <a:rPr lang="fr-FR" dirty="0"/>
              <a:t>La fibrose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51520" y="1196752"/>
            <a:ext cx="8784976" cy="5256584"/>
          </a:xfrm>
        </p:spPr>
        <p:txBody>
          <a:bodyPr>
            <a:normAutofit/>
          </a:bodyPr>
          <a:lstStyle/>
          <a:p>
            <a:r>
              <a:rPr lang="fr-FR" dirty="0"/>
              <a:t>Facteur pronostique majeur des </a:t>
            </a:r>
            <a:r>
              <a:rPr lang="fr-FR" dirty="0" err="1"/>
              <a:t>hépatopathies</a:t>
            </a:r>
            <a:r>
              <a:rPr lang="fr-FR" dirty="0"/>
              <a:t> chroniques +++</a:t>
            </a:r>
          </a:p>
          <a:p>
            <a:r>
              <a:rPr lang="fr-FR" dirty="0"/>
              <a:t>C’est la réponse du foie à l’agression chronique et à la destruction des hépatocytes : l’agression tissulaire est suivie de la réparation et comporte un processus de cicatrisation par de la fibrose</a:t>
            </a:r>
          </a:p>
          <a:p>
            <a:r>
              <a:rPr lang="fr-FR" dirty="0"/>
              <a:t>Phénomène dynamique 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204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Propriétés fibrogéniques des myofibroblastes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75" y="461378"/>
            <a:ext cx="8649530" cy="5968176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663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3600" dirty="0"/>
              <a:t>Diagnostic histologique de </a:t>
            </a:r>
            <a:br>
              <a:rPr lang="fr-FR" sz="3600" dirty="0"/>
            </a:br>
            <a:r>
              <a:rPr lang="fr-FR" sz="3600" dirty="0"/>
              <a:t>fibrose/cirrhose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844824"/>
            <a:ext cx="8229600" cy="4525963"/>
          </a:xfrm>
        </p:spPr>
        <p:txBody>
          <a:bodyPr/>
          <a:lstStyle/>
          <a:p>
            <a:r>
              <a:rPr lang="fr-FR" dirty="0"/>
              <a:t>À l’échelle macroscopique</a:t>
            </a:r>
          </a:p>
          <a:p>
            <a:r>
              <a:rPr lang="fr-FR" dirty="0"/>
              <a:t>À l’échelle microscopique</a:t>
            </a:r>
          </a:p>
          <a:p>
            <a:pPr lvl="1"/>
            <a:r>
              <a:rPr lang="fr-FR" dirty="0"/>
              <a:t>Sur biopsies</a:t>
            </a:r>
          </a:p>
          <a:p>
            <a:pPr lvl="1"/>
            <a:r>
              <a:rPr lang="fr-FR" dirty="0"/>
              <a:t>Sur pièces opératoires </a:t>
            </a:r>
          </a:p>
          <a:p>
            <a:pPr marL="457200" lvl="1" indent="0">
              <a:buNone/>
            </a:pPr>
            <a:endParaRPr lang="fr-FR" dirty="0"/>
          </a:p>
          <a:p>
            <a:r>
              <a:rPr lang="fr-FR" dirty="0"/>
              <a:t>Complications majeure histologique : le cancer du foie ou carcinome hépatocellulaire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544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0000303B-9C2B-4476-885F-9BBF94D003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74638"/>
            <a:ext cx="8363272" cy="1143000"/>
          </a:xfrm>
        </p:spPr>
        <p:txBody>
          <a:bodyPr>
            <a:normAutofit fontScale="90000"/>
          </a:bodyPr>
          <a:lstStyle/>
          <a:p>
            <a:r>
              <a:rPr lang="fr-FR" dirty="0"/>
              <a:t>A quelles questions répond le pathologiste dans les maladies du foie?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80C78A5C-7BC7-4E69-B782-D5D9E7F497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2492896"/>
            <a:ext cx="8507288" cy="1540768"/>
          </a:xfrm>
        </p:spPr>
        <p:txBody>
          <a:bodyPr>
            <a:normAutofit/>
          </a:bodyPr>
          <a:lstStyle/>
          <a:p>
            <a:r>
              <a:rPr lang="fr-FR" dirty="0"/>
              <a:t>Son grade : activité de la maladie hépatique = A</a:t>
            </a:r>
          </a:p>
          <a:p>
            <a:r>
              <a:rPr lang="fr-FR" dirty="0"/>
              <a:t>Son stade : degré d’extension de la fibrose = F</a:t>
            </a:r>
          </a:p>
        </p:txBody>
      </p:sp>
      <p:sp>
        <p:nvSpPr>
          <p:cNvPr id="4" name="Flèche : bas 3">
            <a:extLst>
              <a:ext uri="{FF2B5EF4-FFF2-40B4-BE49-F238E27FC236}">
                <a16:creationId xmlns:a16="http://schemas.microsoft.com/office/drawing/2014/main" xmlns="" id="{D1041756-5E50-4FF9-BB63-2760A6444296}"/>
              </a:ext>
            </a:extLst>
          </p:cNvPr>
          <p:cNvSpPr/>
          <p:nvPr/>
        </p:nvSpPr>
        <p:spPr>
          <a:xfrm>
            <a:off x="4339494" y="4148661"/>
            <a:ext cx="576064" cy="763488"/>
          </a:xfrm>
          <a:prstGeom prst="downArrow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8CE37671-EC1E-4667-8415-237DE2421495}"/>
              </a:ext>
            </a:extLst>
          </p:cNvPr>
          <p:cNvSpPr txBox="1"/>
          <p:nvPr/>
        </p:nvSpPr>
        <p:spPr>
          <a:xfrm>
            <a:off x="3887924" y="4980978"/>
            <a:ext cx="20882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/>
              <a:t>SCORES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043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D4122202-AA1D-490A-8BBA-9AEF305586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2 exemples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4A3BE663-AA24-4C43-9253-3886E24AF5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4525963"/>
          </a:xfrm>
        </p:spPr>
        <p:txBody>
          <a:bodyPr/>
          <a:lstStyle/>
          <a:p>
            <a:r>
              <a:rPr lang="fr-FR" dirty="0"/>
              <a:t>Les hépatites chroniques</a:t>
            </a:r>
          </a:p>
          <a:p>
            <a:r>
              <a:rPr lang="fr-FR" dirty="0"/>
              <a:t>Les </a:t>
            </a:r>
            <a:r>
              <a:rPr lang="fr-FR" dirty="0" err="1"/>
              <a:t>stéatohépatites</a:t>
            </a:r>
            <a:r>
              <a:rPr lang="fr-FR" dirty="0"/>
              <a:t> 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376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xmlns="" id="{E09B2D03-7991-419D-8787-AC873BCAFD6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42938" y="1087438"/>
            <a:ext cx="7521575" cy="650875"/>
          </a:xfrm>
        </p:spPr>
        <p:txBody>
          <a:bodyPr>
            <a:normAutofit fontScale="90000"/>
          </a:bodyPr>
          <a:lstStyle/>
          <a:p>
            <a:r>
              <a:rPr lang="fr-FR" altLang="fr-FR" sz="2800"/>
              <a:t>Lésions élémentaires communes </a:t>
            </a:r>
            <a:br>
              <a:rPr lang="fr-FR" altLang="fr-FR" sz="2800"/>
            </a:br>
            <a:endParaRPr lang="fr-FR" altLang="fr-FR" sz="2800"/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xmlns="" id="{D6602070-A6E1-4486-8405-394B90C710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95288" y="1412875"/>
            <a:ext cx="8425184" cy="4824437"/>
          </a:xfrm>
        </p:spPr>
        <p:txBody>
          <a:bodyPr>
            <a:normAutofit/>
          </a:bodyPr>
          <a:lstStyle/>
          <a:p>
            <a:endParaRPr lang="fr-FR" altLang="fr-FR" dirty="0"/>
          </a:p>
          <a:p>
            <a:r>
              <a:rPr lang="fr-FR" altLang="fr-FR" dirty="0"/>
              <a:t>Lésions des hépatocytes ++ = activité </a:t>
            </a:r>
          </a:p>
          <a:p>
            <a:pPr lvl="1"/>
            <a:r>
              <a:rPr lang="fr-FR" altLang="fr-FR" sz="2200" dirty="0"/>
              <a:t>Mort cellulaire par </a:t>
            </a:r>
            <a:r>
              <a:rPr lang="fr-FR" altLang="fr-FR" sz="2200" dirty="0">
                <a:solidFill>
                  <a:srgbClr val="C00000"/>
                </a:solidFill>
              </a:rPr>
              <a:t>apoptose hépatocytaire </a:t>
            </a:r>
          </a:p>
          <a:p>
            <a:pPr lvl="2"/>
            <a:r>
              <a:rPr lang="fr-FR" altLang="fr-FR" sz="1800" dirty="0">
                <a:solidFill>
                  <a:srgbClr val="C00000"/>
                </a:solidFill>
              </a:rPr>
              <a:t>Localisation péri portale</a:t>
            </a:r>
          </a:p>
          <a:p>
            <a:pPr lvl="2"/>
            <a:r>
              <a:rPr lang="fr-FR" altLang="fr-FR" sz="1800" dirty="0">
                <a:solidFill>
                  <a:srgbClr val="C00000"/>
                </a:solidFill>
              </a:rPr>
              <a:t>Localisation lobulaire</a:t>
            </a:r>
          </a:p>
          <a:p>
            <a:pPr lvl="1"/>
            <a:r>
              <a:rPr lang="fr-FR" altLang="fr-FR" sz="2200" dirty="0"/>
              <a:t>Intensité (« activité ou A »): densité des lésions</a:t>
            </a:r>
          </a:p>
          <a:p>
            <a:pPr lvl="1"/>
            <a:endParaRPr lang="fr-FR" altLang="fr-FR" dirty="0"/>
          </a:p>
          <a:p>
            <a:r>
              <a:rPr lang="fr-FR" altLang="fr-FR" dirty="0"/>
              <a:t>Dans un contexte inflammatoire chronique</a:t>
            </a:r>
          </a:p>
          <a:p>
            <a:pPr lvl="1"/>
            <a:r>
              <a:rPr lang="fr-FR" altLang="fr-FR" sz="2000" dirty="0"/>
              <a:t>Infiltrat inflammatoire</a:t>
            </a:r>
          </a:p>
          <a:p>
            <a:pPr lvl="1"/>
            <a:r>
              <a:rPr lang="fr-FR" altLang="fr-FR" sz="2000" b="1" dirty="0"/>
              <a:t>Fibrose </a:t>
            </a:r>
          </a:p>
          <a:p>
            <a:pPr lvl="1"/>
            <a:endParaRPr lang="fr-FR" altLang="fr-FR" dirty="0"/>
          </a:p>
        </p:txBody>
      </p:sp>
      <p:sp>
        <p:nvSpPr>
          <p:cNvPr id="17412" name="Titre 1">
            <a:extLst>
              <a:ext uri="{FF2B5EF4-FFF2-40B4-BE49-F238E27FC236}">
                <a16:creationId xmlns:a16="http://schemas.microsoft.com/office/drawing/2014/main" xmlns="" id="{CBD857F8-6465-4838-A3B2-5B7635CBAB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8135" y="188640"/>
            <a:ext cx="5183906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3000" dirty="0"/>
              <a:t>Les hépatites chroniques </a:t>
            </a:r>
            <a:endParaRPr lang="fr-FR" altLang="fr-FR" sz="2700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oie normal- copie">
            <a:extLst>
              <a:ext uri="{FF2B5EF4-FFF2-40B4-BE49-F238E27FC236}">
                <a16:creationId xmlns:a16="http://schemas.microsoft.com/office/drawing/2014/main" xmlns="" id="{AFAC80FE-3567-43E1-8D56-EE5F6BBC4F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67544" y="312908"/>
            <a:ext cx="8285180" cy="6167220"/>
          </a:xfrm>
          <a:prstGeom prst="rect">
            <a:avLst/>
          </a:prstGeom>
          <a:ln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xmlns="" id="{3170F678-6F7B-47ED-A99B-73017626D8B2}"/>
              </a:ext>
            </a:extLst>
          </p:cNvPr>
          <p:cNvGrpSpPr/>
          <p:nvPr/>
        </p:nvGrpSpPr>
        <p:grpSpPr>
          <a:xfrm>
            <a:off x="1333770" y="732222"/>
            <a:ext cx="6552728" cy="5328592"/>
            <a:chOff x="611560" y="1498605"/>
            <a:chExt cx="4086833" cy="3860789"/>
          </a:xfrm>
        </p:grpSpPr>
        <p:pic>
          <p:nvPicPr>
            <p:cNvPr id="7" name="Picture 8" descr="HVC PMN2">
              <a:extLst>
                <a:ext uri="{FF2B5EF4-FFF2-40B4-BE49-F238E27FC236}">
                  <a16:creationId xmlns:a16="http://schemas.microsoft.com/office/drawing/2014/main" xmlns="" id="{8CD02FC8-2C91-4552-9AD4-288A5D01F9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560" y="1498605"/>
              <a:ext cx="4086833" cy="386078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AutoShape 10">
              <a:extLst>
                <a:ext uri="{FF2B5EF4-FFF2-40B4-BE49-F238E27FC236}">
                  <a16:creationId xmlns:a16="http://schemas.microsoft.com/office/drawing/2014/main" xmlns="" id="{7B2FDAB7-093C-47E5-A82C-4B63189C138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2183061">
              <a:off x="1606475" y="3691593"/>
              <a:ext cx="431800" cy="97408"/>
            </a:xfrm>
            <a:prstGeom prst="rightArrow">
              <a:avLst>
                <a:gd name="adj1" fmla="val 50000"/>
                <a:gd name="adj2" fmla="val 147826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fr-FR" altLang="fr-FR" sz="1800"/>
            </a:p>
          </p:txBody>
        </p:sp>
      </p:grp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720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xmlns="" id="{4B4A7466-DFC8-4492-B487-6E5156CD32A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386" y="247577"/>
            <a:ext cx="8785225" cy="1019400"/>
          </a:xfrm>
        </p:spPr>
        <p:txBody>
          <a:bodyPr>
            <a:noAutofit/>
          </a:bodyPr>
          <a:lstStyle/>
          <a:p>
            <a:r>
              <a:rPr lang="fr-FR" altLang="fr-FR" sz="3200" dirty="0"/>
              <a:t>L</a:t>
            </a:r>
            <a:r>
              <a:rPr lang="fr-FR" altLang="fr-FR" sz="3200" dirty="0">
                <a:solidFill>
                  <a:schemeClr val="tx1"/>
                </a:solidFill>
              </a:rPr>
              <a:t>ocalisation des lésions dans l’espace porte  </a:t>
            </a:r>
            <a:br>
              <a:rPr lang="fr-FR" altLang="fr-FR" sz="3200" dirty="0">
                <a:solidFill>
                  <a:schemeClr val="tx1"/>
                </a:solidFill>
              </a:rPr>
            </a:br>
            <a:r>
              <a:rPr lang="fr-FR" altLang="fr-FR" sz="3200" dirty="0"/>
              <a:t>L</a:t>
            </a:r>
            <a:r>
              <a:rPr lang="fr-FR" altLang="fr-FR" sz="3200" dirty="0">
                <a:solidFill>
                  <a:schemeClr val="tx1"/>
                </a:solidFill>
              </a:rPr>
              <a:t>ésions parcellaires ou de la lame bordante </a:t>
            </a:r>
          </a:p>
        </p:txBody>
      </p:sp>
      <p:pic>
        <p:nvPicPr>
          <p:cNvPr id="20483" name="Picture 4" descr="RGB026_piecemeal">
            <a:extLst>
              <a:ext uri="{FF2B5EF4-FFF2-40B4-BE49-F238E27FC236}">
                <a16:creationId xmlns:a16="http://schemas.microsoft.com/office/drawing/2014/main" xmlns="" id="{738C142D-3618-4A4C-9750-136E3119C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380226"/>
            <a:ext cx="3429158" cy="409886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5" name="Text Box 9">
            <a:extLst>
              <a:ext uri="{FF2B5EF4-FFF2-40B4-BE49-F238E27FC236}">
                <a16:creationId xmlns:a16="http://schemas.microsoft.com/office/drawing/2014/main" xmlns="" id="{DA1F51EC-A54A-4665-99C1-802C91C2A9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335" y="5479092"/>
            <a:ext cx="8569325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fr-FR" altLang="fr-FR" sz="2000" dirty="0"/>
              <a:t>L’inflammation chronique agresse les hépatocytes </a:t>
            </a:r>
          </a:p>
          <a:p>
            <a:pPr algn="ctr">
              <a:spcBef>
                <a:spcPct val="50000"/>
              </a:spcBef>
              <a:buFontTx/>
              <a:buNone/>
            </a:pPr>
            <a:r>
              <a:rPr lang="fr-FR" altLang="fr-FR" sz="2000" dirty="0"/>
              <a:t>Provoque leur mort cellulaire par apoptose</a:t>
            </a:r>
          </a:p>
          <a:p>
            <a:pPr algn="ctr">
              <a:spcBef>
                <a:spcPct val="50000"/>
              </a:spcBef>
              <a:buFontTx/>
              <a:buNone/>
            </a:pPr>
            <a:r>
              <a:rPr lang="fr-FR" altLang="fr-FR" sz="2000" dirty="0"/>
              <a:t>Signe l’activité de </a:t>
            </a:r>
            <a:r>
              <a:rPr lang="fr-FR" altLang="fr-FR" sz="2000"/>
              <a:t>la maladie</a:t>
            </a:r>
            <a:endParaRPr lang="fr-FR" altLang="fr-FR" sz="2000" dirty="0"/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xmlns="" id="{31E2848D-4E8F-442D-B13C-5111BFA479A1}"/>
              </a:ext>
            </a:extLst>
          </p:cNvPr>
          <p:cNvGrpSpPr/>
          <p:nvPr/>
        </p:nvGrpSpPr>
        <p:grpSpPr>
          <a:xfrm>
            <a:off x="395536" y="1359837"/>
            <a:ext cx="4392488" cy="4138324"/>
            <a:chOff x="611560" y="1498605"/>
            <a:chExt cx="4086833" cy="3860789"/>
          </a:xfrm>
        </p:grpSpPr>
        <p:pic>
          <p:nvPicPr>
            <p:cNvPr id="20484" name="Picture 8" descr="HVC PMN2">
              <a:extLst>
                <a:ext uri="{FF2B5EF4-FFF2-40B4-BE49-F238E27FC236}">
                  <a16:creationId xmlns:a16="http://schemas.microsoft.com/office/drawing/2014/main" xmlns="" id="{C5D9308C-3CE1-4F38-99C2-0B3AF9EF7F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560" y="1498605"/>
              <a:ext cx="4086833" cy="386078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486" name="AutoShape 10">
              <a:extLst>
                <a:ext uri="{FF2B5EF4-FFF2-40B4-BE49-F238E27FC236}">
                  <a16:creationId xmlns:a16="http://schemas.microsoft.com/office/drawing/2014/main" xmlns="" id="{B45F1A7D-4CDB-45DE-AC49-459B631CAF3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2183061">
              <a:off x="1606475" y="3691593"/>
              <a:ext cx="431800" cy="97408"/>
            </a:xfrm>
            <a:prstGeom prst="rightArrow">
              <a:avLst>
                <a:gd name="adj1" fmla="val 50000"/>
                <a:gd name="adj2" fmla="val 147826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fr-FR" altLang="fr-FR" sz="1800"/>
            </a:p>
          </p:txBody>
        </p:sp>
      </p:grpSp>
      <p:sp>
        <p:nvSpPr>
          <p:cNvPr id="20487" name="AutoShape 11">
            <a:extLst>
              <a:ext uri="{FF2B5EF4-FFF2-40B4-BE49-F238E27FC236}">
                <a16:creationId xmlns:a16="http://schemas.microsoft.com/office/drawing/2014/main" xmlns="" id="{9566F5BC-6AA1-4465-B983-5E2478B48084}"/>
              </a:ext>
            </a:extLst>
          </p:cNvPr>
          <p:cNvSpPr>
            <a:spLocks noChangeArrowheads="1"/>
          </p:cNvSpPr>
          <p:nvPr/>
        </p:nvSpPr>
        <p:spPr bwMode="auto">
          <a:xfrm rot="-2498013">
            <a:off x="5787705" y="4334858"/>
            <a:ext cx="389085" cy="122549"/>
          </a:xfrm>
          <a:prstGeom prst="rightArrow">
            <a:avLst>
              <a:gd name="adj1" fmla="val 50000"/>
              <a:gd name="adj2" fmla="val 147826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 descr="RGB018_apo">
            <a:extLst>
              <a:ext uri="{FF2B5EF4-FFF2-40B4-BE49-F238E27FC236}">
                <a16:creationId xmlns:a16="http://schemas.microsoft.com/office/drawing/2014/main" xmlns="" id="{114B5F45-875B-4EFC-A8C5-9549138F3F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076700"/>
            <a:ext cx="3529013" cy="26479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4" descr="RGB024_apo">
            <a:extLst>
              <a:ext uri="{FF2B5EF4-FFF2-40B4-BE49-F238E27FC236}">
                <a16:creationId xmlns:a16="http://schemas.microsoft.com/office/drawing/2014/main" xmlns="" id="{B9B6DDAF-FE7B-4AA3-8D79-62D6CA42BA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268413"/>
            <a:ext cx="3529013" cy="26479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61" name="AutoShape 10">
            <a:extLst>
              <a:ext uri="{FF2B5EF4-FFF2-40B4-BE49-F238E27FC236}">
                <a16:creationId xmlns:a16="http://schemas.microsoft.com/office/drawing/2014/main" xmlns="" id="{7DAC6EB0-BCBA-465F-8FB1-4C6F04C7FA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8625" y="2492375"/>
            <a:ext cx="431800" cy="73025"/>
          </a:xfrm>
          <a:prstGeom prst="rightArrow">
            <a:avLst>
              <a:gd name="adj1" fmla="val 50000"/>
              <a:gd name="adj2" fmla="val 147826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19462" name="AutoShape 11">
            <a:extLst>
              <a:ext uri="{FF2B5EF4-FFF2-40B4-BE49-F238E27FC236}">
                <a16:creationId xmlns:a16="http://schemas.microsoft.com/office/drawing/2014/main" xmlns="" id="{44ABEBAC-8B67-454E-998A-727C200412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4292600"/>
            <a:ext cx="431800" cy="73025"/>
          </a:xfrm>
          <a:prstGeom prst="rightArrow">
            <a:avLst>
              <a:gd name="adj1" fmla="val 50000"/>
              <a:gd name="adj2" fmla="val 147826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xmlns="" id="{89DD361D-07AF-48F6-A6DD-6F4EED15964D}"/>
              </a:ext>
            </a:extLst>
          </p:cNvPr>
          <p:cNvGrpSpPr/>
          <p:nvPr/>
        </p:nvGrpSpPr>
        <p:grpSpPr>
          <a:xfrm>
            <a:off x="501650" y="1816100"/>
            <a:ext cx="3819525" cy="3500438"/>
            <a:chOff x="501650" y="1816100"/>
            <a:chExt cx="3819525" cy="3500438"/>
          </a:xfrm>
        </p:grpSpPr>
        <p:pic>
          <p:nvPicPr>
            <p:cNvPr id="19460" name="Picture 8" descr="HVC LN">
              <a:extLst>
                <a:ext uri="{FF2B5EF4-FFF2-40B4-BE49-F238E27FC236}">
                  <a16:creationId xmlns:a16="http://schemas.microsoft.com/office/drawing/2014/main" xmlns="" id="{D07D2ED9-FB40-4A18-B344-A7F4A6AB9B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1650" y="1816100"/>
              <a:ext cx="3819525" cy="350043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463" name="AutoShape 12">
              <a:extLst>
                <a:ext uri="{FF2B5EF4-FFF2-40B4-BE49-F238E27FC236}">
                  <a16:creationId xmlns:a16="http://schemas.microsoft.com/office/drawing/2014/main" xmlns="" id="{8BB136B6-B9BD-4B66-8D76-43501E7BF1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49413" y="3494088"/>
              <a:ext cx="431800" cy="73025"/>
            </a:xfrm>
            <a:prstGeom prst="rightArrow">
              <a:avLst>
                <a:gd name="adj1" fmla="val 50000"/>
                <a:gd name="adj2" fmla="val 147826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fr-FR" altLang="fr-FR" sz="1800"/>
            </a:p>
          </p:txBody>
        </p:sp>
      </p:grpSp>
      <p:sp>
        <p:nvSpPr>
          <p:cNvPr id="19464" name="Rectangle 2">
            <a:extLst>
              <a:ext uri="{FF2B5EF4-FFF2-40B4-BE49-F238E27FC236}">
                <a16:creationId xmlns:a16="http://schemas.microsoft.com/office/drawing/2014/main" xmlns="" id="{B13455B4-2B87-499B-99C5-EA9CEA83BB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528" y="146410"/>
            <a:ext cx="8496944" cy="855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dirty="0">
                <a:latin typeface="+mj-lt"/>
              </a:rPr>
              <a:t>Localisation des lésions inflammatoires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fr-FR" altLang="fr-FR" dirty="0">
                <a:latin typeface="+mj-lt"/>
              </a:rPr>
              <a:t>dans le lobule</a:t>
            </a:r>
            <a:endParaRPr lang="fr-FR" altLang="fr-FR" sz="4000" dirty="0">
              <a:latin typeface="+mj-lt"/>
            </a:endParaRPr>
          </a:p>
        </p:txBody>
      </p:sp>
      <p:sp>
        <p:nvSpPr>
          <p:cNvPr id="19465" name="Rectangle 2">
            <a:extLst>
              <a:ext uri="{FF2B5EF4-FFF2-40B4-BE49-F238E27FC236}">
                <a16:creationId xmlns:a16="http://schemas.microsoft.com/office/drawing/2014/main" xmlns="" id="{EB36AD1C-2323-4ED9-873F-001598B02D8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0225" y="5426075"/>
            <a:ext cx="3708400" cy="936625"/>
          </a:xfrm>
          <a:solidFill>
            <a:schemeClr val="bg1"/>
          </a:solidFill>
          <a:ln>
            <a:solidFill>
              <a:schemeClr val="bg1"/>
            </a:solidFill>
            <a:miter lim="800000"/>
            <a:headEnd/>
            <a:tailEnd/>
          </a:ln>
        </p:spPr>
        <p:txBody>
          <a:bodyPr>
            <a:normAutofit/>
          </a:bodyPr>
          <a:lstStyle/>
          <a:p>
            <a:r>
              <a:rPr lang="fr-FR" altLang="fr-FR" sz="2800" dirty="0"/>
              <a:t>Apoptose lobulaire (A)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 descr="13HH13094">
            <a:extLst>
              <a:ext uri="{FF2B5EF4-FFF2-40B4-BE49-F238E27FC236}">
                <a16:creationId xmlns:a16="http://schemas.microsoft.com/office/drawing/2014/main" xmlns="" id="{D5FFEF2F-C793-4841-A004-7678E2382B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050" y="1014515"/>
            <a:ext cx="7483884" cy="573774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E0E1C5CB-26EC-4A42-920B-C78D4B7163EB}"/>
              </a:ext>
            </a:extLst>
          </p:cNvPr>
          <p:cNvSpPr txBox="1">
            <a:spLocks/>
          </p:cNvSpPr>
          <p:nvPr/>
        </p:nvSpPr>
        <p:spPr bwMode="auto">
          <a:xfrm>
            <a:off x="468313" y="249237"/>
            <a:ext cx="8243276" cy="58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dirty="0">
                <a:latin typeface="Calibri" pitchFamily="34" charset="0"/>
              </a:rPr>
              <a:t>Le foie normal à l’échelle microscopique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dirty="0">
                <a:latin typeface="Calibri" pitchFamily="34" charset="0"/>
              </a:rPr>
              <a:t>Architecture en lobule ++ 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01687223-FBE7-4F00-BCD1-00A9023F7397}"/>
              </a:ext>
            </a:extLst>
          </p:cNvPr>
          <p:cNvSpPr txBox="1"/>
          <p:nvPr/>
        </p:nvSpPr>
        <p:spPr>
          <a:xfrm>
            <a:off x="4242660" y="4339041"/>
            <a:ext cx="57606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b="1" dirty="0"/>
              <a:t>VCL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69F24000-D2FF-4A57-BBB2-70E4ED0DDCC6}"/>
              </a:ext>
            </a:extLst>
          </p:cNvPr>
          <p:cNvSpPr txBox="1"/>
          <p:nvPr/>
        </p:nvSpPr>
        <p:spPr>
          <a:xfrm>
            <a:off x="2389608" y="1124744"/>
            <a:ext cx="93610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b="1" dirty="0"/>
              <a:t>Espaces portes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F3B6E421-066F-4403-A769-537CAD8A6887}"/>
              </a:ext>
            </a:extLst>
          </p:cNvPr>
          <p:cNvSpPr txBox="1"/>
          <p:nvPr/>
        </p:nvSpPr>
        <p:spPr>
          <a:xfrm>
            <a:off x="3810612" y="3366722"/>
            <a:ext cx="86409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Lobule</a:t>
            </a:r>
          </a:p>
        </p:txBody>
      </p:sp>
      <p:sp>
        <p:nvSpPr>
          <p:cNvPr id="7" name="Flèche vers le bas 6"/>
          <p:cNvSpPr/>
          <p:nvPr/>
        </p:nvSpPr>
        <p:spPr>
          <a:xfrm>
            <a:off x="2713644" y="1869202"/>
            <a:ext cx="144016" cy="576064"/>
          </a:xfrm>
          <a:prstGeom prst="down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Flèche vers le bas 9"/>
          <p:cNvSpPr/>
          <p:nvPr/>
        </p:nvSpPr>
        <p:spPr>
          <a:xfrm>
            <a:off x="6876256" y="1988840"/>
            <a:ext cx="144016" cy="576064"/>
          </a:xfrm>
          <a:prstGeom prst="down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Flèche vers le bas 10"/>
          <p:cNvSpPr/>
          <p:nvPr/>
        </p:nvSpPr>
        <p:spPr>
          <a:xfrm>
            <a:off x="1619672" y="4049282"/>
            <a:ext cx="144016" cy="576064"/>
          </a:xfrm>
          <a:prstGeom prst="down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6" name="Picture 4" descr="HVC NODULE1">
            <a:extLst>
              <a:ext uri="{FF2B5EF4-FFF2-40B4-BE49-F238E27FC236}">
                <a16:creationId xmlns:a16="http://schemas.microsoft.com/office/drawing/2014/main" xmlns="" id="{EF01D0EB-31F5-4A44-8C2D-659B6E7359FE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504" y="108189"/>
            <a:ext cx="4106772" cy="3506427"/>
          </a:xfrm>
          <a:noFill/>
          <a:ln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8677" name="Picture 6" descr="steatose HVC">
            <a:extLst>
              <a:ext uri="{FF2B5EF4-FFF2-40B4-BE49-F238E27FC236}">
                <a16:creationId xmlns:a16="http://schemas.microsoft.com/office/drawing/2014/main" xmlns="" id="{5332FC03-E980-4D05-A8B0-1727B86A5BF4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85765" y="3693773"/>
            <a:ext cx="3530451" cy="3103965"/>
          </a:xfrm>
          <a:noFill/>
          <a:ln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8678" name="Picture 8" descr="CANAUX HVC">
            <a:extLst>
              <a:ext uri="{FF2B5EF4-FFF2-40B4-BE49-F238E27FC236}">
                <a16:creationId xmlns:a16="http://schemas.microsoft.com/office/drawing/2014/main" xmlns="" id="{5410A7FB-7207-4B42-B48D-3D2D1B11D0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5965" y="108189"/>
            <a:ext cx="4052382" cy="350642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1979712" y="1237402"/>
            <a:ext cx="50405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/>
              <a:t>EP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xmlns="" id="{A911E423-1451-497B-A06F-AE20CA6BDE9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71475" y="757238"/>
            <a:ext cx="8229600" cy="577850"/>
          </a:xfrm>
        </p:spPr>
        <p:txBody>
          <a:bodyPr>
            <a:normAutofit fontScale="90000"/>
          </a:bodyPr>
          <a:lstStyle/>
          <a:p>
            <a:r>
              <a:rPr lang="fr-FR" altLang="fr-FR" sz="3200"/>
              <a:t>Fibrose</a:t>
            </a:r>
          </a:p>
        </p:txBody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xmlns="" id="{2CE90BCA-9F6B-47FB-8328-27E57427F3E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9388" y="1557338"/>
            <a:ext cx="4752975" cy="4319587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fr-FR" altLang="fr-FR" sz="2800" dirty="0"/>
              <a:t>Comment la caractériser ?</a:t>
            </a:r>
          </a:p>
          <a:p>
            <a:pPr lvl="1">
              <a:lnSpc>
                <a:spcPct val="80000"/>
              </a:lnSpc>
            </a:pPr>
            <a:r>
              <a:rPr lang="fr-FR" altLang="fr-FR" sz="2400" dirty="0"/>
              <a:t>Degré d’organisation</a:t>
            </a:r>
          </a:p>
          <a:p>
            <a:pPr lvl="2">
              <a:lnSpc>
                <a:spcPct val="80000"/>
              </a:lnSpc>
            </a:pPr>
            <a:r>
              <a:rPr lang="fr-FR" altLang="fr-FR" sz="2000" dirty="0"/>
              <a:t>Récente, </a:t>
            </a:r>
            <a:r>
              <a:rPr lang="fr-FR" altLang="fr-FR" sz="2000" dirty="0" err="1"/>
              <a:t>oedémateuse</a:t>
            </a:r>
            <a:endParaRPr lang="fr-FR" altLang="fr-FR" sz="2000" dirty="0"/>
          </a:p>
          <a:p>
            <a:pPr lvl="2">
              <a:lnSpc>
                <a:spcPct val="80000"/>
              </a:lnSpc>
            </a:pPr>
            <a:r>
              <a:rPr lang="fr-FR" altLang="fr-FR" sz="2000" dirty="0"/>
              <a:t>Ancienne, organisée</a:t>
            </a:r>
          </a:p>
          <a:p>
            <a:pPr lvl="1">
              <a:lnSpc>
                <a:spcPct val="80000"/>
              </a:lnSpc>
            </a:pPr>
            <a:r>
              <a:rPr lang="fr-FR" altLang="fr-FR" sz="2400" dirty="0"/>
              <a:t>Localisation et extension</a:t>
            </a:r>
          </a:p>
          <a:p>
            <a:pPr lvl="2">
              <a:lnSpc>
                <a:spcPct val="80000"/>
              </a:lnSpc>
            </a:pPr>
            <a:r>
              <a:rPr lang="fr-FR" altLang="fr-FR" sz="2000" dirty="0"/>
              <a:t>Systématisée</a:t>
            </a:r>
          </a:p>
          <a:p>
            <a:pPr lvl="3">
              <a:lnSpc>
                <a:spcPct val="80000"/>
              </a:lnSpc>
            </a:pPr>
            <a:r>
              <a:rPr lang="fr-FR" altLang="fr-FR" sz="1800" b="1" dirty="0" err="1"/>
              <a:t>Périportale</a:t>
            </a:r>
            <a:r>
              <a:rPr lang="fr-FR" altLang="fr-FR" sz="1800" b="1" dirty="0"/>
              <a:t> ++</a:t>
            </a:r>
          </a:p>
          <a:p>
            <a:pPr lvl="3">
              <a:lnSpc>
                <a:spcPct val="80000"/>
              </a:lnSpc>
            </a:pPr>
            <a:r>
              <a:rPr lang="fr-FR" altLang="fr-FR" sz="1800" dirty="0" err="1"/>
              <a:t>Périsinusoïdale</a:t>
            </a:r>
            <a:endParaRPr lang="fr-FR" altLang="fr-FR" sz="1800" dirty="0"/>
          </a:p>
          <a:p>
            <a:pPr lvl="3">
              <a:lnSpc>
                <a:spcPct val="80000"/>
              </a:lnSpc>
            </a:pPr>
            <a:r>
              <a:rPr lang="fr-FR" altLang="fr-FR" sz="1800" dirty="0" err="1"/>
              <a:t>Péricentrolobulaire</a:t>
            </a:r>
            <a:endParaRPr lang="fr-FR" altLang="fr-FR" sz="1800" dirty="0"/>
          </a:p>
          <a:p>
            <a:pPr lvl="2">
              <a:lnSpc>
                <a:spcPct val="80000"/>
              </a:lnSpc>
            </a:pPr>
            <a:r>
              <a:rPr lang="fr-FR" altLang="fr-FR" sz="2000" dirty="0"/>
              <a:t>Extensive</a:t>
            </a:r>
          </a:p>
          <a:p>
            <a:pPr lvl="3">
              <a:lnSpc>
                <a:spcPct val="80000"/>
              </a:lnSpc>
            </a:pPr>
            <a:r>
              <a:rPr lang="fr-FR" altLang="fr-FR" sz="1800" dirty="0"/>
              <a:t>Septale</a:t>
            </a:r>
          </a:p>
          <a:p>
            <a:pPr lvl="2">
              <a:lnSpc>
                <a:spcPct val="80000"/>
              </a:lnSpc>
            </a:pPr>
            <a:r>
              <a:rPr lang="fr-FR" altLang="fr-FR" sz="2000" dirty="0"/>
              <a:t>Mutilante</a:t>
            </a:r>
          </a:p>
          <a:p>
            <a:pPr lvl="3">
              <a:lnSpc>
                <a:spcPct val="80000"/>
              </a:lnSpc>
            </a:pPr>
            <a:r>
              <a:rPr lang="fr-FR" altLang="fr-FR" sz="1800" dirty="0"/>
              <a:t>Cirrhose</a:t>
            </a:r>
          </a:p>
          <a:p>
            <a:pPr lvl="2">
              <a:lnSpc>
                <a:spcPct val="80000"/>
              </a:lnSpc>
            </a:pPr>
            <a:endParaRPr lang="fr-FR" altLang="fr-FR" sz="2000" dirty="0"/>
          </a:p>
          <a:p>
            <a:pPr lvl="1">
              <a:lnSpc>
                <a:spcPct val="80000"/>
              </a:lnSpc>
            </a:pPr>
            <a:endParaRPr lang="fr-FR" altLang="fr-FR" sz="2400" dirty="0"/>
          </a:p>
          <a:p>
            <a:pPr lvl="2">
              <a:lnSpc>
                <a:spcPct val="80000"/>
              </a:lnSpc>
            </a:pPr>
            <a:endParaRPr lang="fr-FR" altLang="fr-FR" sz="2000" dirty="0"/>
          </a:p>
        </p:txBody>
      </p:sp>
      <p:sp>
        <p:nvSpPr>
          <p:cNvPr id="22532" name="AutoShape 4">
            <a:extLst>
              <a:ext uri="{FF2B5EF4-FFF2-40B4-BE49-F238E27FC236}">
                <a16:creationId xmlns:a16="http://schemas.microsoft.com/office/drawing/2014/main" xmlns="" id="{4CE9AA49-1AF4-4F81-BFF8-033BEC95FD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400" y="3733800"/>
            <a:ext cx="457200" cy="381000"/>
          </a:xfrm>
          <a:prstGeom prst="triangle">
            <a:avLst>
              <a:gd name="adj" fmla="val 50000"/>
            </a:avLst>
          </a:prstGeom>
          <a:solidFill>
            <a:srgbClr val="C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22533" name="AutoShape 5">
            <a:extLst>
              <a:ext uri="{FF2B5EF4-FFF2-40B4-BE49-F238E27FC236}">
                <a16:creationId xmlns:a16="http://schemas.microsoft.com/office/drawing/2014/main" xmlns="" id="{81561050-55F1-4D78-A778-F8F67BB970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1800" y="5410200"/>
            <a:ext cx="457200" cy="381000"/>
          </a:xfrm>
          <a:prstGeom prst="triangle">
            <a:avLst>
              <a:gd name="adj" fmla="val 50000"/>
            </a:avLst>
          </a:prstGeom>
          <a:solidFill>
            <a:srgbClr val="C00000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22534" name="AutoShape 6">
            <a:extLst>
              <a:ext uri="{FF2B5EF4-FFF2-40B4-BE49-F238E27FC236}">
                <a16:creationId xmlns:a16="http://schemas.microsoft.com/office/drawing/2014/main" xmlns="" id="{6AFEA0D9-1CAD-4DF6-811D-50840E86D9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04025" y="2060575"/>
            <a:ext cx="457200" cy="381000"/>
          </a:xfrm>
          <a:prstGeom prst="triangle">
            <a:avLst>
              <a:gd name="adj" fmla="val 50000"/>
            </a:avLst>
          </a:prstGeom>
          <a:solidFill>
            <a:srgbClr val="C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75783" name="Oval 7">
            <a:extLst>
              <a:ext uri="{FF2B5EF4-FFF2-40B4-BE49-F238E27FC236}">
                <a16:creationId xmlns:a16="http://schemas.microsoft.com/office/drawing/2014/main" xmlns="" id="{4B491503-2411-4C3A-B006-930752EEF1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61200" y="3690938"/>
            <a:ext cx="742950" cy="738187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endParaRPr lang="fr-FR" altLang="fr-FR" sz="1800"/>
          </a:p>
        </p:txBody>
      </p:sp>
      <p:sp>
        <p:nvSpPr>
          <p:cNvPr id="75784" name="Text Box 8">
            <a:extLst>
              <a:ext uri="{FF2B5EF4-FFF2-40B4-BE49-F238E27FC236}">
                <a16:creationId xmlns:a16="http://schemas.microsoft.com/office/drawing/2014/main" xmlns="" id="{C773C48D-27CD-41CE-9EA8-7E6087B6AC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6924" y="3846513"/>
            <a:ext cx="593427" cy="33855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fr-FR" altLang="fr-FR" sz="1600" dirty="0"/>
              <a:t>VCL</a:t>
            </a:r>
          </a:p>
        </p:txBody>
      </p:sp>
      <p:sp>
        <p:nvSpPr>
          <p:cNvPr id="22537" name="Freeform 9">
            <a:extLst>
              <a:ext uri="{FF2B5EF4-FFF2-40B4-BE49-F238E27FC236}">
                <a16:creationId xmlns:a16="http://schemas.microsoft.com/office/drawing/2014/main" xmlns="" id="{B4AD9B5E-B0E3-480D-8B05-32D3A58722D5}"/>
              </a:ext>
            </a:extLst>
          </p:cNvPr>
          <p:cNvSpPr>
            <a:spLocks/>
          </p:cNvSpPr>
          <p:nvPr/>
        </p:nvSpPr>
        <p:spPr bwMode="auto">
          <a:xfrm>
            <a:off x="6111875" y="1706563"/>
            <a:ext cx="1811338" cy="1238250"/>
          </a:xfrm>
          <a:custGeom>
            <a:avLst/>
            <a:gdLst>
              <a:gd name="T0" fmla="*/ 2147483647 w 1141"/>
              <a:gd name="T1" fmla="*/ 2147483647 h 780"/>
              <a:gd name="T2" fmla="*/ 2147483647 w 1141"/>
              <a:gd name="T3" fmla="*/ 2147483647 h 780"/>
              <a:gd name="T4" fmla="*/ 2147483647 w 1141"/>
              <a:gd name="T5" fmla="*/ 2147483647 h 780"/>
              <a:gd name="T6" fmla="*/ 2147483647 w 1141"/>
              <a:gd name="T7" fmla="*/ 2147483647 h 780"/>
              <a:gd name="T8" fmla="*/ 2147483647 w 1141"/>
              <a:gd name="T9" fmla="*/ 2147483647 h 780"/>
              <a:gd name="T10" fmla="*/ 2147483647 w 1141"/>
              <a:gd name="T11" fmla="*/ 2147483647 h 780"/>
              <a:gd name="T12" fmla="*/ 2147483647 w 1141"/>
              <a:gd name="T13" fmla="*/ 2147483647 h 780"/>
              <a:gd name="T14" fmla="*/ 2147483647 w 1141"/>
              <a:gd name="T15" fmla="*/ 2147483647 h 780"/>
              <a:gd name="T16" fmla="*/ 2147483647 w 1141"/>
              <a:gd name="T17" fmla="*/ 2147483647 h 780"/>
              <a:gd name="T18" fmla="*/ 2147483647 w 1141"/>
              <a:gd name="T19" fmla="*/ 2147483647 h 780"/>
              <a:gd name="T20" fmla="*/ 2147483647 w 1141"/>
              <a:gd name="T21" fmla="*/ 2147483647 h 780"/>
              <a:gd name="T22" fmla="*/ 0 w 1141"/>
              <a:gd name="T23" fmla="*/ 2147483647 h 780"/>
              <a:gd name="T24" fmla="*/ 2147483647 w 1141"/>
              <a:gd name="T25" fmla="*/ 2147483647 h 780"/>
              <a:gd name="T26" fmla="*/ 2147483647 w 1141"/>
              <a:gd name="T27" fmla="*/ 2147483647 h 780"/>
              <a:gd name="T28" fmla="*/ 2147483647 w 1141"/>
              <a:gd name="T29" fmla="*/ 2147483647 h 780"/>
              <a:gd name="T30" fmla="*/ 2147483647 w 1141"/>
              <a:gd name="T31" fmla="*/ 2147483647 h 780"/>
              <a:gd name="T32" fmla="*/ 2147483647 w 1141"/>
              <a:gd name="T33" fmla="*/ 2147483647 h 780"/>
              <a:gd name="T34" fmla="*/ 2147483647 w 1141"/>
              <a:gd name="T35" fmla="*/ 2147483647 h 780"/>
              <a:gd name="T36" fmla="*/ 2147483647 w 1141"/>
              <a:gd name="T37" fmla="*/ 2147483647 h 780"/>
              <a:gd name="T38" fmla="*/ 2147483647 w 1141"/>
              <a:gd name="T39" fmla="*/ 2147483647 h 780"/>
              <a:gd name="T40" fmla="*/ 2147483647 w 1141"/>
              <a:gd name="T41" fmla="*/ 2147483647 h 780"/>
              <a:gd name="T42" fmla="*/ 2147483647 w 1141"/>
              <a:gd name="T43" fmla="*/ 2147483647 h 780"/>
              <a:gd name="T44" fmla="*/ 2147483647 w 1141"/>
              <a:gd name="T45" fmla="*/ 2147483647 h 780"/>
              <a:gd name="T46" fmla="*/ 2147483647 w 1141"/>
              <a:gd name="T47" fmla="*/ 2147483647 h 780"/>
              <a:gd name="T48" fmla="*/ 2147483647 w 1141"/>
              <a:gd name="T49" fmla="*/ 2147483647 h 780"/>
              <a:gd name="T50" fmla="*/ 2147483647 w 1141"/>
              <a:gd name="T51" fmla="*/ 2147483647 h 780"/>
              <a:gd name="T52" fmla="*/ 2147483647 w 1141"/>
              <a:gd name="T53" fmla="*/ 2147483647 h 780"/>
              <a:gd name="T54" fmla="*/ 2147483647 w 1141"/>
              <a:gd name="T55" fmla="*/ 2147483647 h 780"/>
              <a:gd name="T56" fmla="*/ 2147483647 w 1141"/>
              <a:gd name="T57" fmla="*/ 2147483647 h 780"/>
              <a:gd name="T58" fmla="*/ 2147483647 w 1141"/>
              <a:gd name="T59" fmla="*/ 2147483647 h 780"/>
              <a:gd name="T60" fmla="*/ 2147483647 w 1141"/>
              <a:gd name="T61" fmla="*/ 2147483647 h 780"/>
              <a:gd name="T62" fmla="*/ 2147483647 w 1141"/>
              <a:gd name="T63" fmla="*/ 2147483647 h 780"/>
              <a:gd name="T64" fmla="*/ 2147483647 w 1141"/>
              <a:gd name="T65" fmla="*/ 2147483647 h 780"/>
              <a:gd name="T66" fmla="*/ 2147483647 w 1141"/>
              <a:gd name="T67" fmla="*/ 2147483647 h 780"/>
              <a:gd name="T68" fmla="*/ 2147483647 w 1141"/>
              <a:gd name="T69" fmla="*/ 2147483647 h 780"/>
              <a:gd name="T70" fmla="*/ 2147483647 w 1141"/>
              <a:gd name="T71" fmla="*/ 2147483647 h 780"/>
              <a:gd name="T72" fmla="*/ 2147483647 w 1141"/>
              <a:gd name="T73" fmla="*/ 2147483647 h 780"/>
              <a:gd name="T74" fmla="*/ 2147483647 w 1141"/>
              <a:gd name="T75" fmla="*/ 2147483647 h 780"/>
              <a:gd name="T76" fmla="*/ 2147483647 w 1141"/>
              <a:gd name="T77" fmla="*/ 2147483647 h 780"/>
              <a:gd name="T78" fmla="*/ 2147483647 w 1141"/>
              <a:gd name="T79" fmla="*/ 0 h 780"/>
              <a:gd name="T80" fmla="*/ 2147483647 w 1141"/>
              <a:gd name="T81" fmla="*/ 2147483647 h 780"/>
              <a:gd name="T82" fmla="*/ 2147483647 w 1141"/>
              <a:gd name="T83" fmla="*/ 2147483647 h 780"/>
              <a:gd name="T84" fmla="*/ 2147483647 w 1141"/>
              <a:gd name="T85" fmla="*/ 2147483647 h 780"/>
              <a:gd name="T86" fmla="*/ 2147483647 w 1141"/>
              <a:gd name="T87" fmla="*/ 2147483647 h 780"/>
              <a:gd name="T88" fmla="*/ 2147483647 w 1141"/>
              <a:gd name="T89" fmla="*/ 2147483647 h 780"/>
              <a:gd name="T90" fmla="*/ 2147483647 w 1141"/>
              <a:gd name="T91" fmla="*/ 2147483647 h 780"/>
              <a:gd name="T92" fmla="*/ 2147483647 w 1141"/>
              <a:gd name="T93" fmla="*/ 2147483647 h 780"/>
              <a:gd name="T94" fmla="*/ 2147483647 w 1141"/>
              <a:gd name="T95" fmla="*/ 2147483647 h 780"/>
              <a:gd name="T96" fmla="*/ 2147483647 w 1141"/>
              <a:gd name="T97" fmla="*/ 2147483647 h 780"/>
              <a:gd name="T98" fmla="*/ 2147483647 w 1141"/>
              <a:gd name="T99" fmla="*/ 2147483647 h 780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0" t="0" r="r" b="b"/>
            <a:pathLst>
              <a:path w="1141" h="780">
                <a:moveTo>
                  <a:pt x="436" y="304"/>
                </a:moveTo>
                <a:cubicBezTo>
                  <a:pt x="379" y="307"/>
                  <a:pt x="320" y="301"/>
                  <a:pt x="264" y="312"/>
                </a:cubicBezTo>
                <a:cubicBezTo>
                  <a:pt x="256" y="314"/>
                  <a:pt x="267" y="329"/>
                  <a:pt x="272" y="336"/>
                </a:cubicBezTo>
                <a:cubicBezTo>
                  <a:pt x="280" y="348"/>
                  <a:pt x="289" y="362"/>
                  <a:pt x="303" y="367"/>
                </a:cubicBezTo>
                <a:cubicBezTo>
                  <a:pt x="325" y="376"/>
                  <a:pt x="350" y="372"/>
                  <a:pt x="374" y="375"/>
                </a:cubicBezTo>
                <a:cubicBezTo>
                  <a:pt x="376" y="383"/>
                  <a:pt x="385" y="391"/>
                  <a:pt x="381" y="398"/>
                </a:cubicBezTo>
                <a:cubicBezTo>
                  <a:pt x="375" y="408"/>
                  <a:pt x="361" y="408"/>
                  <a:pt x="350" y="413"/>
                </a:cubicBezTo>
                <a:cubicBezTo>
                  <a:pt x="255" y="454"/>
                  <a:pt x="298" y="428"/>
                  <a:pt x="249" y="460"/>
                </a:cubicBezTo>
                <a:cubicBezTo>
                  <a:pt x="229" y="539"/>
                  <a:pt x="200" y="572"/>
                  <a:pt x="132" y="616"/>
                </a:cubicBezTo>
                <a:cubicBezTo>
                  <a:pt x="96" y="668"/>
                  <a:pt x="141" y="614"/>
                  <a:pt x="85" y="647"/>
                </a:cubicBezTo>
                <a:cubicBezTo>
                  <a:pt x="75" y="653"/>
                  <a:pt x="72" y="666"/>
                  <a:pt x="62" y="671"/>
                </a:cubicBezTo>
                <a:cubicBezTo>
                  <a:pt x="43" y="680"/>
                  <a:pt x="21" y="681"/>
                  <a:pt x="0" y="686"/>
                </a:cubicBezTo>
                <a:cubicBezTo>
                  <a:pt x="8" y="691"/>
                  <a:pt x="14" y="702"/>
                  <a:pt x="23" y="702"/>
                </a:cubicBezTo>
                <a:cubicBezTo>
                  <a:pt x="35" y="702"/>
                  <a:pt x="43" y="690"/>
                  <a:pt x="54" y="686"/>
                </a:cubicBezTo>
                <a:cubicBezTo>
                  <a:pt x="82" y="675"/>
                  <a:pt x="111" y="665"/>
                  <a:pt x="140" y="655"/>
                </a:cubicBezTo>
                <a:cubicBezTo>
                  <a:pt x="156" y="649"/>
                  <a:pt x="187" y="639"/>
                  <a:pt x="187" y="639"/>
                </a:cubicBezTo>
                <a:cubicBezTo>
                  <a:pt x="211" y="615"/>
                  <a:pt x="231" y="575"/>
                  <a:pt x="264" y="562"/>
                </a:cubicBezTo>
                <a:cubicBezTo>
                  <a:pt x="275" y="558"/>
                  <a:pt x="371" y="546"/>
                  <a:pt x="374" y="546"/>
                </a:cubicBezTo>
                <a:cubicBezTo>
                  <a:pt x="409" y="528"/>
                  <a:pt x="424" y="536"/>
                  <a:pt x="436" y="499"/>
                </a:cubicBezTo>
                <a:cubicBezTo>
                  <a:pt x="441" y="515"/>
                  <a:pt x="446" y="530"/>
                  <a:pt x="451" y="546"/>
                </a:cubicBezTo>
                <a:cubicBezTo>
                  <a:pt x="459" y="571"/>
                  <a:pt x="506" y="601"/>
                  <a:pt x="506" y="601"/>
                </a:cubicBezTo>
                <a:cubicBezTo>
                  <a:pt x="526" y="662"/>
                  <a:pt x="534" y="717"/>
                  <a:pt x="545" y="780"/>
                </a:cubicBezTo>
                <a:cubicBezTo>
                  <a:pt x="551" y="699"/>
                  <a:pt x="558" y="615"/>
                  <a:pt x="584" y="538"/>
                </a:cubicBezTo>
                <a:cubicBezTo>
                  <a:pt x="610" y="541"/>
                  <a:pt x="637" y="540"/>
                  <a:pt x="662" y="546"/>
                </a:cubicBezTo>
                <a:cubicBezTo>
                  <a:pt x="760" y="570"/>
                  <a:pt x="822" y="669"/>
                  <a:pt x="919" y="702"/>
                </a:cubicBezTo>
                <a:cubicBezTo>
                  <a:pt x="932" y="662"/>
                  <a:pt x="922" y="657"/>
                  <a:pt x="888" y="632"/>
                </a:cubicBezTo>
                <a:cubicBezTo>
                  <a:pt x="885" y="624"/>
                  <a:pt x="880" y="608"/>
                  <a:pt x="880" y="608"/>
                </a:cubicBezTo>
                <a:lnTo>
                  <a:pt x="806" y="557"/>
                </a:lnTo>
                <a:cubicBezTo>
                  <a:pt x="801" y="546"/>
                  <a:pt x="762" y="495"/>
                  <a:pt x="787" y="484"/>
                </a:cubicBezTo>
                <a:cubicBezTo>
                  <a:pt x="806" y="476"/>
                  <a:pt x="828" y="478"/>
                  <a:pt x="849" y="476"/>
                </a:cubicBezTo>
                <a:cubicBezTo>
                  <a:pt x="904" y="470"/>
                  <a:pt x="1013" y="460"/>
                  <a:pt x="1013" y="460"/>
                </a:cubicBezTo>
                <a:cubicBezTo>
                  <a:pt x="1141" y="376"/>
                  <a:pt x="919" y="417"/>
                  <a:pt x="802" y="413"/>
                </a:cubicBezTo>
                <a:cubicBezTo>
                  <a:pt x="769" y="362"/>
                  <a:pt x="817" y="323"/>
                  <a:pt x="849" y="281"/>
                </a:cubicBezTo>
                <a:cubicBezTo>
                  <a:pt x="871" y="252"/>
                  <a:pt x="891" y="218"/>
                  <a:pt x="911" y="187"/>
                </a:cubicBezTo>
                <a:cubicBezTo>
                  <a:pt x="903" y="182"/>
                  <a:pt x="897" y="170"/>
                  <a:pt x="888" y="172"/>
                </a:cubicBezTo>
                <a:cubicBezTo>
                  <a:pt x="877" y="174"/>
                  <a:pt x="873" y="189"/>
                  <a:pt x="864" y="195"/>
                </a:cubicBezTo>
                <a:cubicBezTo>
                  <a:pt x="850" y="204"/>
                  <a:pt x="802" y="210"/>
                  <a:pt x="794" y="211"/>
                </a:cubicBezTo>
                <a:cubicBezTo>
                  <a:pt x="753" y="231"/>
                  <a:pt x="710" y="237"/>
                  <a:pt x="670" y="258"/>
                </a:cubicBezTo>
                <a:cubicBezTo>
                  <a:pt x="598" y="234"/>
                  <a:pt x="651" y="260"/>
                  <a:pt x="639" y="102"/>
                </a:cubicBezTo>
                <a:cubicBezTo>
                  <a:pt x="636" y="67"/>
                  <a:pt x="626" y="33"/>
                  <a:pt x="615" y="0"/>
                </a:cubicBezTo>
                <a:cubicBezTo>
                  <a:pt x="600" y="47"/>
                  <a:pt x="599" y="95"/>
                  <a:pt x="584" y="141"/>
                </a:cubicBezTo>
                <a:cubicBezTo>
                  <a:pt x="581" y="159"/>
                  <a:pt x="590" y="183"/>
                  <a:pt x="576" y="195"/>
                </a:cubicBezTo>
                <a:cubicBezTo>
                  <a:pt x="509" y="254"/>
                  <a:pt x="509" y="173"/>
                  <a:pt x="483" y="149"/>
                </a:cubicBezTo>
                <a:cubicBezTo>
                  <a:pt x="466" y="133"/>
                  <a:pt x="443" y="121"/>
                  <a:pt x="420" y="117"/>
                </a:cubicBezTo>
                <a:cubicBezTo>
                  <a:pt x="369" y="108"/>
                  <a:pt x="316" y="112"/>
                  <a:pt x="264" y="110"/>
                </a:cubicBezTo>
                <a:cubicBezTo>
                  <a:pt x="233" y="94"/>
                  <a:pt x="205" y="71"/>
                  <a:pt x="171" y="63"/>
                </a:cubicBezTo>
                <a:cubicBezTo>
                  <a:pt x="163" y="61"/>
                  <a:pt x="159" y="79"/>
                  <a:pt x="163" y="86"/>
                </a:cubicBezTo>
                <a:cubicBezTo>
                  <a:pt x="176" y="108"/>
                  <a:pt x="196" y="127"/>
                  <a:pt x="218" y="141"/>
                </a:cubicBezTo>
                <a:cubicBezTo>
                  <a:pt x="270" y="173"/>
                  <a:pt x="408" y="176"/>
                  <a:pt x="444" y="180"/>
                </a:cubicBezTo>
                <a:cubicBezTo>
                  <a:pt x="489" y="209"/>
                  <a:pt x="502" y="304"/>
                  <a:pt x="436" y="304"/>
                </a:cubicBezTo>
                <a:close/>
              </a:path>
            </a:pathLst>
          </a:custGeom>
          <a:noFill/>
          <a:ln w="9525">
            <a:solidFill>
              <a:srgbClr val="C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2538" name="Freeform 10">
            <a:extLst>
              <a:ext uri="{FF2B5EF4-FFF2-40B4-BE49-F238E27FC236}">
                <a16:creationId xmlns:a16="http://schemas.microsoft.com/office/drawing/2014/main" xmlns="" id="{25B14C69-CC73-4ADD-84E6-6B667F092A02}"/>
              </a:ext>
            </a:extLst>
          </p:cNvPr>
          <p:cNvSpPr>
            <a:spLocks/>
          </p:cNvSpPr>
          <p:nvPr/>
        </p:nvSpPr>
        <p:spPr bwMode="auto">
          <a:xfrm>
            <a:off x="4121150" y="2762250"/>
            <a:ext cx="2841625" cy="2933700"/>
          </a:xfrm>
          <a:custGeom>
            <a:avLst/>
            <a:gdLst>
              <a:gd name="T0" fmla="*/ 2147483647 w 1790"/>
              <a:gd name="T1" fmla="*/ 2147483647 h 1848"/>
              <a:gd name="T2" fmla="*/ 2147483647 w 1790"/>
              <a:gd name="T3" fmla="*/ 2147483647 h 1848"/>
              <a:gd name="T4" fmla="*/ 2147483647 w 1790"/>
              <a:gd name="T5" fmla="*/ 2147483647 h 1848"/>
              <a:gd name="T6" fmla="*/ 2147483647 w 1790"/>
              <a:gd name="T7" fmla="*/ 2147483647 h 1848"/>
              <a:gd name="T8" fmla="*/ 2147483647 w 1790"/>
              <a:gd name="T9" fmla="*/ 2147483647 h 1848"/>
              <a:gd name="T10" fmla="*/ 2147483647 w 1790"/>
              <a:gd name="T11" fmla="*/ 2147483647 h 1848"/>
              <a:gd name="T12" fmla="*/ 2147483647 w 1790"/>
              <a:gd name="T13" fmla="*/ 2147483647 h 1848"/>
              <a:gd name="T14" fmla="*/ 2147483647 w 1790"/>
              <a:gd name="T15" fmla="*/ 2147483647 h 1848"/>
              <a:gd name="T16" fmla="*/ 2147483647 w 1790"/>
              <a:gd name="T17" fmla="*/ 2147483647 h 1848"/>
              <a:gd name="T18" fmla="*/ 2147483647 w 1790"/>
              <a:gd name="T19" fmla="*/ 2147483647 h 1848"/>
              <a:gd name="T20" fmla="*/ 2147483647 w 1790"/>
              <a:gd name="T21" fmla="*/ 2147483647 h 1848"/>
              <a:gd name="T22" fmla="*/ 2147483647 w 1790"/>
              <a:gd name="T23" fmla="*/ 2147483647 h 1848"/>
              <a:gd name="T24" fmla="*/ 2147483647 w 1790"/>
              <a:gd name="T25" fmla="*/ 2147483647 h 1848"/>
              <a:gd name="T26" fmla="*/ 2147483647 w 1790"/>
              <a:gd name="T27" fmla="*/ 2147483647 h 1848"/>
              <a:gd name="T28" fmla="*/ 2147483647 w 1790"/>
              <a:gd name="T29" fmla="*/ 2147483647 h 1848"/>
              <a:gd name="T30" fmla="*/ 2147483647 w 1790"/>
              <a:gd name="T31" fmla="*/ 2147483647 h 1848"/>
              <a:gd name="T32" fmla="*/ 2147483647 w 1790"/>
              <a:gd name="T33" fmla="*/ 2147483647 h 1848"/>
              <a:gd name="T34" fmla="*/ 2147483647 w 1790"/>
              <a:gd name="T35" fmla="*/ 2147483647 h 1848"/>
              <a:gd name="T36" fmla="*/ 2147483647 w 1790"/>
              <a:gd name="T37" fmla="*/ 2147483647 h 1848"/>
              <a:gd name="T38" fmla="*/ 2147483647 w 1790"/>
              <a:gd name="T39" fmla="*/ 2147483647 h 1848"/>
              <a:gd name="T40" fmla="*/ 2147483647 w 1790"/>
              <a:gd name="T41" fmla="*/ 2147483647 h 1848"/>
              <a:gd name="T42" fmla="*/ 2147483647 w 1790"/>
              <a:gd name="T43" fmla="*/ 2147483647 h 1848"/>
              <a:gd name="T44" fmla="*/ 2147483647 w 1790"/>
              <a:gd name="T45" fmla="*/ 2147483647 h 1848"/>
              <a:gd name="T46" fmla="*/ 2147483647 w 1790"/>
              <a:gd name="T47" fmla="*/ 2147483647 h 1848"/>
              <a:gd name="T48" fmla="*/ 2147483647 w 1790"/>
              <a:gd name="T49" fmla="*/ 2147483647 h 1848"/>
              <a:gd name="T50" fmla="*/ 2147483647 w 1790"/>
              <a:gd name="T51" fmla="*/ 2147483647 h 1848"/>
              <a:gd name="T52" fmla="*/ 2147483647 w 1790"/>
              <a:gd name="T53" fmla="*/ 2147483647 h 1848"/>
              <a:gd name="T54" fmla="*/ 2147483647 w 1790"/>
              <a:gd name="T55" fmla="*/ 2147483647 h 1848"/>
              <a:gd name="T56" fmla="*/ 2147483647 w 1790"/>
              <a:gd name="T57" fmla="*/ 2147483647 h 1848"/>
              <a:gd name="T58" fmla="*/ 2147483647 w 1790"/>
              <a:gd name="T59" fmla="*/ 2147483647 h 1848"/>
              <a:gd name="T60" fmla="*/ 2147483647 w 1790"/>
              <a:gd name="T61" fmla="*/ 2147483647 h 1848"/>
              <a:gd name="T62" fmla="*/ 2147483647 w 1790"/>
              <a:gd name="T63" fmla="*/ 2147483647 h 1848"/>
              <a:gd name="T64" fmla="*/ 2147483647 w 1790"/>
              <a:gd name="T65" fmla="*/ 2147483647 h 1848"/>
              <a:gd name="T66" fmla="*/ 2147483647 w 1790"/>
              <a:gd name="T67" fmla="*/ 2147483647 h 1848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1790" h="1848">
                <a:moveTo>
                  <a:pt x="879" y="964"/>
                </a:moveTo>
                <a:cubicBezTo>
                  <a:pt x="950" y="988"/>
                  <a:pt x="942" y="1101"/>
                  <a:pt x="973" y="1159"/>
                </a:cubicBezTo>
                <a:cubicBezTo>
                  <a:pt x="1003" y="1215"/>
                  <a:pt x="1078" y="1280"/>
                  <a:pt x="1137" y="1299"/>
                </a:cubicBezTo>
                <a:cubicBezTo>
                  <a:pt x="1158" y="1330"/>
                  <a:pt x="1182" y="1360"/>
                  <a:pt x="1199" y="1393"/>
                </a:cubicBezTo>
                <a:cubicBezTo>
                  <a:pt x="1240" y="1471"/>
                  <a:pt x="1214" y="1506"/>
                  <a:pt x="1316" y="1557"/>
                </a:cubicBezTo>
                <a:cubicBezTo>
                  <a:pt x="1339" y="1569"/>
                  <a:pt x="1368" y="1562"/>
                  <a:pt x="1394" y="1564"/>
                </a:cubicBezTo>
                <a:cubicBezTo>
                  <a:pt x="1456" y="1611"/>
                  <a:pt x="1497" y="1669"/>
                  <a:pt x="1573" y="1689"/>
                </a:cubicBezTo>
                <a:cubicBezTo>
                  <a:pt x="1615" y="1700"/>
                  <a:pt x="1698" y="1720"/>
                  <a:pt x="1698" y="1720"/>
                </a:cubicBezTo>
                <a:cubicBezTo>
                  <a:pt x="1706" y="1725"/>
                  <a:pt x="1712" y="1733"/>
                  <a:pt x="1721" y="1736"/>
                </a:cubicBezTo>
                <a:cubicBezTo>
                  <a:pt x="1741" y="1742"/>
                  <a:pt x="1765" y="1734"/>
                  <a:pt x="1783" y="1744"/>
                </a:cubicBezTo>
                <a:cubicBezTo>
                  <a:pt x="1790" y="1748"/>
                  <a:pt x="1780" y="1760"/>
                  <a:pt x="1776" y="1767"/>
                </a:cubicBezTo>
                <a:cubicBezTo>
                  <a:pt x="1760" y="1791"/>
                  <a:pt x="1752" y="1790"/>
                  <a:pt x="1729" y="1798"/>
                </a:cubicBezTo>
                <a:cubicBezTo>
                  <a:pt x="1694" y="1848"/>
                  <a:pt x="1596" y="1812"/>
                  <a:pt x="1542" y="1806"/>
                </a:cubicBezTo>
                <a:cubicBezTo>
                  <a:pt x="1510" y="1781"/>
                  <a:pt x="1483" y="1748"/>
                  <a:pt x="1448" y="1728"/>
                </a:cubicBezTo>
                <a:cubicBezTo>
                  <a:pt x="1371" y="1684"/>
                  <a:pt x="1288" y="1667"/>
                  <a:pt x="1215" y="1611"/>
                </a:cubicBezTo>
                <a:cubicBezTo>
                  <a:pt x="1212" y="1595"/>
                  <a:pt x="1215" y="1578"/>
                  <a:pt x="1207" y="1564"/>
                </a:cubicBezTo>
                <a:cubicBezTo>
                  <a:pt x="1203" y="1557"/>
                  <a:pt x="1187" y="1564"/>
                  <a:pt x="1183" y="1557"/>
                </a:cubicBezTo>
                <a:cubicBezTo>
                  <a:pt x="1157" y="1510"/>
                  <a:pt x="1163" y="1441"/>
                  <a:pt x="1137" y="1393"/>
                </a:cubicBezTo>
                <a:cubicBezTo>
                  <a:pt x="1103" y="1332"/>
                  <a:pt x="1016" y="1295"/>
                  <a:pt x="957" y="1268"/>
                </a:cubicBezTo>
                <a:cubicBezTo>
                  <a:pt x="850" y="1219"/>
                  <a:pt x="738" y="1187"/>
                  <a:pt x="622" y="1167"/>
                </a:cubicBezTo>
                <a:cubicBezTo>
                  <a:pt x="543" y="1112"/>
                  <a:pt x="677" y="1212"/>
                  <a:pt x="583" y="1104"/>
                </a:cubicBezTo>
                <a:cubicBezTo>
                  <a:pt x="576" y="1096"/>
                  <a:pt x="562" y="1100"/>
                  <a:pt x="552" y="1097"/>
                </a:cubicBezTo>
                <a:cubicBezTo>
                  <a:pt x="502" y="1085"/>
                  <a:pt x="461" y="1067"/>
                  <a:pt x="412" y="1050"/>
                </a:cubicBezTo>
                <a:cubicBezTo>
                  <a:pt x="356" y="1089"/>
                  <a:pt x="380" y="1143"/>
                  <a:pt x="303" y="1190"/>
                </a:cubicBezTo>
                <a:cubicBezTo>
                  <a:pt x="289" y="1198"/>
                  <a:pt x="271" y="1193"/>
                  <a:pt x="256" y="1198"/>
                </a:cubicBezTo>
                <a:cubicBezTo>
                  <a:pt x="219" y="1209"/>
                  <a:pt x="120" y="1264"/>
                  <a:pt x="147" y="1237"/>
                </a:cubicBezTo>
                <a:cubicBezTo>
                  <a:pt x="155" y="1229"/>
                  <a:pt x="164" y="1223"/>
                  <a:pt x="170" y="1214"/>
                </a:cubicBezTo>
                <a:cubicBezTo>
                  <a:pt x="177" y="1204"/>
                  <a:pt x="181" y="1193"/>
                  <a:pt x="186" y="1182"/>
                </a:cubicBezTo>
                <a:cubicBezTo>
                  <a:pt x="204" y="1103"/>
                  <a:pt x="214" y="1064"/>
                  <a:pt x="295" y="1050"/>
                </a:cubicBezTo>
                <a:cubicBezTo>
                  <a:pt x="315" y="1022"/>
                  <a:pt x="339" y="1020"/>
                  <a:pt x="350" y="988"/>
                </a:cubicBezTo>
                <a:cubicBezTo>
                  <a:pt x="245" y="973"/>
                  <a:pt x="312" y="987"/>
                  <a:pt x="155" y="925"/>
                </a:cubicBezTo>
                <a:cubicBezTo>
                  <a:pt x="112" y="908"/>
                  <a:pt x="66" y="901"/>
                  <a:pt x="22" y="886"/>
                </a:cubicBezTo>
                <a:cubicBezTo>
                  <a:pt x="0" y="742"/>
                  <a:pt x="11" y="914"/>
                  <a:pt x="272" y="832"/>
                </a:cubicBezTo>
                <a:cubicBezTo>
                  <a:pt x="294" y="825"/>
                  <a:pt x="269" y="785"/>
                  <a:pt x="264" y="762"/>
                </a:cubicBezTo>
                <a:cubicBezTo>
                  <a:pt x="261" y="750"/>
                  <a:pt x="253" y="741"/>
                  <a:pt x="248" y="730"/>
                </a:cubicBezTo>
                <a:cubicBezTo>
                  <a:pt x="245" y="712"/>
                  <a:pt x="249" y="692"/>
                  <a:pt x="240" y="676"/>
                </a:cubicBezTo>
                <a:cubicBezTo>
                  <a:pt x="223" y="645"/>
                  <a:pt x="169" y="597"/>
                  <a:pt x="139" y="575"/>
                </a:cubicBezTo>
                <a:cubicBezTo>
                  <a:pt x="138" y="572"/>
                  <a:pt x="120" y="515"/>
                  <a:pt x="116" y="520"/>
                </a:cubicBezTo>
                <a:cubicBezTo>
                  <a:pt x="96" y="542"/>
                  <a:pt x="134" y="570"/>
                  <a:pt x="147" y="575"/>
                </a:cubicBezTo>
                <a:cubicBezTo>
                  <a:pt x="192" y="594"/>
                  <a:pt x="273" y="628"/>
                  <a:pt x="326" y="637"/>
                </a:cubicBezTo>
                <a:cubicBezTo>
                  <a:pt x="450" y="689"/>
                  <a:pt x="373" y="676"/>
                  <a:pt x="373" y="442"/>
                </a:cubicBezTo>
                <a:cubicBezTo>
                  <a:pt x="373" y="398"/>
                  <a:pt x="378" y="354"/>
                  <a:pt x="381" y="310"/>
                </a:cubicBezTo>
                <a:cubicBezTo>
                  <a:pt x="392" y="383"/>
                  <a:pt x="395" y="403"/>
                  <a:pt x="466" y="426"/>
                </a:cubicBezTo>
                <a:cubicBezTo>
                  <a:pt x="480" y="440"/>
                  <a:pt x="502" y="448"/>
                  <a:pt x="513" y="465"/>
                </a:cubicBezTo>
                <a:cubicBezTo>
                  <a:pt x="528" y="489"/>
                  <a:pt x="532" y="518"/>
                  <a:pt x="544" y="543"/>
                </a:cubicBezTo>
                <a:cubicBezTo>
                  <a:pt x="575" y="530"/>
                  <a:pt x="609" y="521"/>
                  <a:pt x="638" y="504"/>
                </a:cubicBezTo>
                <a:cubicBezTo>
                  <a:pt x="792" y="413"/>
                  <a:pt x="645" y="460"/>
                  <a:pt x="778" y="426"/>
                </a:cubicBezTo>
                <a:cubicBezTo>
                  <a:pt x="844" y="361"/>
                  <a:pt x="906" y="335"/>
                  <a:pt x="996" y="317"/>
                </a:cubicBezTo>
                <a:cubicBezTo>
                  <a:pt x="1086" y="266"/>
                  <a:pt x="1178" y="223"/>
                  <a:pt x="1261" y="162"/>
                </a:cubicBezTo>
                <a:cubicBezTo>
                  <a:pt x="1277" y="129"/>
                  <a:pt x="1328" y="0"/>
                  <a:pt x="1292" y="138"/>
                </a:cubicBezTo>
                <a:cubicBezTo>
                  <a:pt x="1289" y="174"/>
                  <a:pt x="1280" y="283"/>
                  <a:pt x="1261" y="317"/>
                </a:cubicBezTo>
                <a:cubicBezTo>
                  <a:pt x="1236" y="362"/>
                  <a:pt x="1153" y="365"/>
                  <a:pt x="1113" y="380"/>
                </a:cubicBezTo>
                <a:cubicBezTo>
                  <a:pt x="1031" y="411"/>
                  <a:pt x="960" y="443"/>
                  <a:pt x="872" y="458"/>
                </a:cubicBezTo>
                <a:cubicBezTo>
                  <a:pt x="721" y="568"/>
                  <a:pt x="886" y="463"/>
                  <a:pt x="755" y="512"/>
                </a:cubicBezTo>
                <a:cubicBezTo>
                  <a:pt x="734" y="520"/>
                  <a:pt x="719" y="539"/>
                  <a:pt x="700" y="551"/>
                </a:cubicBezTo>
                <a:cubicBezTo>
                  <a:pt x="680" y="610"/>
                  <a:pt x="761" y="600"/>
                  <a:pt x="802" y="606"/>
                </a:cubicBezTo>
                <a:cubicBezTo>
                  <a:pt x="833" y="624"/>
                  <a:pt x="861" y="650"/>
                  <a:pt x="895" y="660"/>
                </a:cubicBezTo>
                <a:cubicBezTo>
                  <a:pt x="958" y="679"/>
                  <a:pt x="1025" y="675"/>
                  <a:pt x="1090" y="684"/>
                </a:cubicBezTo>
                <a:cubicBezTo>
                  <a:pt x="1100" y="692"/>
                  <a:pt x="1109" y="703"/>
                  <a:pt x="1121" y="707"/>
                </a:cubicBezTo>
                <a:cubicBezTo>
                  <a:pt x="1141" y="714"/>
                  <a:pt x="1168" y="700"/>
                  <a:pt x="1183" y="715"/>
                </a:cubicBezTo>
                <a:cubicBezTo>
                  <a:pt x="1192" y="724"/>
                  <a:pt x="1164" y="734"/>
                  <a:pt x="1152" y="738"/>
                </a:cubicBezTo>
                <a:cubicBezTo>
                  <a:pt x="1132" y="745"/>
                  <a:pt x="1111" y="742"/>
                  <a:pt x="1090" y="746"/>
                </a:cubicBezTo>
                <a:cubicBezTo>
                  <a:pt x="1008" y="760"/>
                  <a:pt x="945" y="765"/>
                  <a:pt x="856" y="769"/>
                </a:cubicBezTo>
                <a:cubicBezTo>
                  <a:pt x="815" y="776"/>
                  <a:pt x="784" y="767"/>
                  <a:pt x="770" y="808"/>
                </a:cubicBezTo>
                <a:cubicBezTo>
                  <a:pt x="777" y="867"/>
                  <a:pt x="780" y="923"/>
                  <a:pt x="833" y="956"/>
                </a:cubicBezTo>
                <a:cubicBezTo>
                  <a:pt x="855" y="991"/>
                  <a:pt x="887" y="1005"/>
                  <a:pt x="926" y="1019"/>
                </a:cubicBezTo>
                <a:cubicBezTo>
                  <a:pt x="908" y="990"/>
                  <a:pt x="919" y="996"/>
                  <a:pt x="887" y="988"/>
                </a:cubicBezTo>
                <a:cubicBezTo>
                  <a:pt x="874" y="985"/>
                  <a:pt x="852" y="993"/>
                  <a:pt x="848" y="980"/>
                </a:cubicBezTo>
                <a:cubicBezTo>
                  <a:pt x="844" y="969"/>
                  <a:pt x="869" y="969"/>
                  <a:pt x="879" y="964"/>
                </a:cubicBezTo>
                <a:close/>
              </a:path>
            </a:pathLst>
          </a:custGeom>
          <a:noFill/>
          <a:ln w="9525">
            <a:solidFill>
              <a:srgbClr val="C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2539" name="Freeform 11">
            <a:extLst>
              <a:ext uri="{FF2B5EF4-FFF2-40B4-BE49-F238E27FC236}">
                <a16:creationId xmlns:a16="http://schemas.microsoft.com/office/drawing/2014/main" xmlns="" id="{2B9AF8B9-091A-4D28-8A3E-C8C7E8112FAA}"/>
              </a:ext>
            </a:extLst>
          </p:cNvPr>
          <p:cNvSpPr>
            <a:spLocks/>
          </p:cNvSpPr>
          <p:nvPr/>
        </p:nvSpPr>
        <p:spPr bwMode="auto">
          <a:xfrm>
            <a:off x="5913438" y="5048250"/>
            <a:ext cx="2708275" cy="1446213"/>
          </a:xfrm>
          <a:custGeom>
            <a:avLst/>
            <a:gdLst>
              <a:gd name="T0" fmla="*/ 2147483647 w 1706"/>
              <a:gd name="T1" fmla="*/ 2147483647 h 911"/>
              <a:gd name="T2" fmla="*/ 2147483647 w 1706"/>
              <a:gd name="T3" fmla="*/ 2147483647 h 911"/>
              <a:gd name="T4" fmla="*/ 2147483647 w 1706"/>
              <a:gd name="T5" fmla="*/ 2147483647 h 911"/>
              <a:gd name="T6" fmla="*/ 2147483647 w 1706"/>
              <a:gd name="T7" fmla="*/ 2147483647 h 911"/>
              <a:gd name="T8" fmla="*/ 2147483647 w 1706"/>
              <a:gd name="T9" fmla="*/ 2147483647 h 911"/>
              <a:gd name="T10" fmla="*/ 2147483647 w 1706"/>
              <a:gd name="T11" fmla="*/ 2147483647 h 911"/>
              <a:gd name="T12" fmla="*/ 2147483647 w 1706"/>
              <a:gd name="T13" fmla="*/ 2147483647 h 911"/>
              <a:gd name="T14" fmla="*/ 2147483647 w 1706"/>
              <a:gd name="T15" fmla="*/ 2147483647 h 911"/>
              <a:gd name="T16" fmla="*/ 2147483647 w 1706"/>
              <a:gd name="T17" fmla="*/ 2147483647 h 911"/>
              <a:gd name="T18" fmla="*/ 2147483647 w 1706"/>
              <a:gd name="T19" fmla="*/ 2147483647 h 911"/>
              <a:gd name="T20" fmla="*/ 2147483647 w 1706"/>
              <a:gd name="T21" fmla="*/ 2147483647 h 911"/>
              <a:gd name="T22" fmla="*/ 2147483647 w 1706"/>
              <a:gd name="T23" fmla="*/ 2147483647 h 911"/>
              <a:gd name="T24" fmla="*/ 2147483647 w 1706"/>
              <a:gd name="T25" fmla="*/ 2147483647 h 911"/>
              <a:gd name="T26" fmla="*/ 2147483647 w 1706"/>
              <a:gd name="T27" fmla="*/ 2147483647 h 911"/>
              <a:gd name="T28" fmla="*/ 2147483647 w 1706"/>
              <a:gd name="T29" fmla="*/ 0 h 911"/>
              <a:gd name="T30" fmla="*/ 2147483647 w 1706"/>
              <a:gd name="T31" fmla="*/ 2147483647 h 911"/>
              <a:gd name="T32" fmla="*/ 2147483647 w 1706"/>
              <a:gd name="T33" fmla="*/ 2147483647 h 911"/>
              <a:gd name="T34" fmla="*/ 2147483647 w 1706"/>
              <a:gd name="T35" fmla="*/ 2147483647 h 911"/>
              <a:gd name="T36" fmla="*/ 2147483647 w 1706"/>
              <a:gd name="T37" fmla="*/ 2147483647 h 911"/>
              <a:gd name="T38" fmla="*/ 2147483647 w 1706"/>
              <a:gd name="T39" fmla="*/ 2147483647 h 911"/>
              <a:gd name="T40" fmla="*/ 2147483647 w 1706"/>
              <a:gd name="T41" fmla="*/ 2147483647 h 911"/>
              <a:gd name="T42" fmla="*/ 2147483647 w 1706"/>
              <a:gd name="T43" fmla="*/ 2147483647 h 911"/>
              <a:gd name="T44" fmla="*/ 2147483647 w 1706"/>
              <a:gd name="T45" fmla="*/ 2147483647 h 911"/>
              <a:gd name="T46" fmla="*/ 2147483647 w 1706"/>
              <a:gd name="T47" fmla="*/ 2147483647 h 911"/>
              <a:gd name="T48" fmla="*/ 2147483647 w 1706"/>
              <a:gd name="T49" fmla="*/ 2147483647 h 911"/>
              <a:gd name="T50" fmla="*/ 2147483647 w 1706"/>
              <a:gd name="T51" fmla="*/ 2147483647 h 911"/>
              <a:gd name="T52" fmla="*/ 2147483647 w 1706"/>
              <a:gd name="T53" fmla="*/ 2147483647 h 911"/>
              <a:gd name="T54" fmla="*/ 2147483647 w 1706"/>
              <a:gd name="T55" fmla="*/ 2147483647 h 911"/>
              <a:gd name="T56" fmla="*/ 2147483647 w 1706"/>
              <a:gd name="T57" fmla="*/ 2147483647 h 911"/>
              <a:gd name="T58" fmla="*/ 2147483647 w 1706"/>
              <a:gd name="T59" fmla="*/ 2147483647 h 911"/>
              <a:gd name="T60" fmla="*/ 2147483647 w 1706"/>
              <a:gd name="T61" fmla="*/ 2147483647 h 911"/>
              <a:gd name="T62" fmla="*/ 2147483647 w 1706"/>
              <a:gd name="T63" fmla="*/ 2147483647 h 911"/>
              <a:gd name="T64" fmla="*/ 2147483647 w 1706"/>
              <a:gd name="T65" fmla="*/ 2147483647 h 911"/>
              <a:gd name="T66" fmla="*/ 2147483647 w 1706"/>
              <a:gd name="T67" fmla="*/ 2147483647 h 911"/>
              <a:gd name="T68" fmla="*/ 2147483647 w 1706"/>
              <a:gd name="T69" fmla="*/ 2147483647 h 911"/>
              <a:gd name="T70" fmla="*/ 2147483647 w 1706"/>
              <a:gd name="T71" fmla="*/ 2147483647 h 911"/>
              <a:gd name="T72" fmla="*/ 2147483647 w 1706"/>
              <a:gd name="T73" fmla="*/ 2147483647 h 911"/>
              <a:gd name="T74" fmla="*/ 2147483647 w 1706"/>
              <a:gd name="T75" fmla="*/ 2147483647 h 911"/>
              <a:gd name="T76" fmla="*/ 2147483647 w 1706"/>
              <a:gd name="T77" fmla="*/ 2147483647 h 911"/>
              <a:gd name="T78" fmla="*/ 2147483647 w 1706"/>
              <a:gd name="T79" fmla="*/ 2147483647 h 911"/>
              <a:gd name="T80" fmla="*/ 2147483647 w 1706"/>
              <a:gd name="T81" fmla="*/ 2147483647 h 911"/>
              <a:gd name="T82" fmla="*/ 2147483647 w 1706"/>
              <a:gd name="T83" fmla="*/ 2147483647 h 911"/>
              <a:gd name="T84" fmla="*/ 2147483647 w 1706"/>
              <a:gd name="T85" fmla="*/ 2147483647 h 911"/>
              <a:gd name="T86" fmla="*/ 2147483647 w 1706"/>
              <a:gd name="T87" fmla="*/ 2147483647 h 911"/>
              <a:gd name="T88" fmla="*/ 2147483647 w 1706"/>
              <a:gd name="T89" fmla="*/ 2147483647 h 911"/>
              <a:gd name="T90" fmla="*/ 2147483647 w 1706"/>
              <a:gd name="T91" fmla="*/ 2147483647 h 911"/>
              <a:gd name="T92" fmla="*/ 2147483647 w 1706"/>
              <a:gd name="T93" fmla="*/ 2147483647 h 911"/>
              <a:gd name="T94" fmla="*/ 2147483647 w 1706"/>
              <a:gd name="T95" fmla="*/ 2147483647 h 911"/>
              <a:gd name="T96" fmla="*/ 2147483647 w 1706"/>
              <a:gd name="T97" fmla="*/ 2147483647 h 911"/>
              <a:gd name="T98" fmla="*/ 2147483647 w 1706"/>
              <a:gd name="T99" fmla="*/ 2147483647 h 911"/>
              <a:gd name="T100" fmla="*/ 2147483647 w 1706"/>
              <a:gd name="T101" fmla="*/ 2147483647 h 911"/>
              <a:gd name="T102" fmla="*/ 0 w 1706"/>
              <a:gd name="T103" fmla="*/ 2147483647 h 911"/>
              <a:gd name="T104" fmla="*/ 2147483647 w 1706"/>
              <a:gd name="T105" fmla="*/ 2147483647 h 911"/>
              <a:gd name="T106" fmla="*/ 2147483647 w 1706"/>
              <a:gd name="T107" fmla="*/ 2147483647 h 911"/>
              <a:gd name="T108" fmla="*/ 2147483647 w 1706"/>
              <a:gd name="T109" fmla="*/ 2147483647 h 911"/>
              <a:gd name="T110" fmla="*/ 2147483647 w 1706"/>
              <a:gd name="T111" fmla="*/ 2147483647 h 911"/>
              <a:gd name="T112" fmla="*/ 2147483647 w 1706"/>
              <a:gd name="T113" fmla="*/ 2147483647 h 911"/>
              <a:gd name="T114" fmla="*/ 2147483647 w 1706"/>
              <a:gd name="T115" fmla="*/ 2147483647 h 911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1706" h="911">
                <a:moveTo>
                  <a:pt x="561" y="241"/>
                </a:moveTo>
                <a:cubicBezTo>
                  <a:pt x="513" y="224"/>
                  <a:pt x="547" y="196"/>
                  <a:pt x="499" y="179"/>
                </a:cubicBezTo>
                <a:cubicBezTo>
                  <a:pt x="476" y="156"/>
                  <a:pt x="463" y="140"/>
                  <a:pt x="452" y="109"/>
                </a:cubicBezTo>
                <a:cubicBezTo>
                  <a:pt x="489" y="84"/>
                  <a:pt x="495" y="94"/>
                  <a:pt x="530" y="117"/>
                </a:cubicBezTo>
                <a:cubicBezTo>
                  <a:pt x="538" y="138"/>
                  <a:pt x="538" y="163"/>
                  <a:pt x="553" y="179"/>
                </a:cubicBezTo>
                <a:cubicBezTo>
                  <a:pt x="564" y="191"/>
                  <a:pt x="586" y="185"/>
                  <a:pt x="600" y="194"/>
                </a:cubicBezTo>
                <a:cubicBezTo>
                  <a:pt x="608" y="199"/>
                  <a:pt x="610" y="210"/>
                  <a:pt x="615" y="218"/>
                </a:cubicBezTo>
                <a:cubicBezTo>
                  <a:pt x="662" y="187"/>
                  <a:pt x="657" y="148"/>
                  <a:pt x="686" y="101"/>
                </a:cubicBezTo>
                <a:cubicBezTo>
                  <a:pt x="696" y="85"/>
                  <a:pt x="717" y="72"/>
                  <a:pt x="732" y="62"/>
                </a:cubicBezTo>
                <a:cubicBezTo>
                  <a:pt x="753" y="124"/>
                  <a:pt x="724" y="30"/>
                  <a:pt x="732" y="155"/>
                </a:cubicBezTo>
                <a:cubicBezTo>
                  <a:pt x="733" y="177"/>
                  <a:pt x="743" y="197"/>
                  <a:pt x="748" y="218"/>
                </a:cubicBezTo>
                <a:cubicBezTo>
                  <a:pt x="888" y="214"/>
                  <a:pt x="1093" y="234"/>
                  <a:pt x="1239" y="179"/>
                </a:cubicBezTo>
                <a:cubicBezTo>
                  <a:pt x="1276" y="165"/>
                  <a:pt x="1310" y="143"/>
                  <a:pt x="1348" y="132"/>
                </a:cubicBezTo>
                <a:cubicBezTo>
                  <a:pt x="1399" y="117"/>
                  <a:pt x="1504" y="101"/>
                  <a:pt x="1504" y="101"/>
                </a:cubicBezTo>
                <a:cubicBezTo>
                  <a:pt x="1570" y="57"/>
                  <a:pt x="1632" y="23"/>
                  <a:pt x="1706" y="0"/>
                </a:cubicBezTo>
                <a:cubicBezTo>
                  <a:pt x="1695" y="37"/>
                  <a:pt x="1671" y="36"/>
                  <a:pt x="1644" y="62"/>
                </a:cubicBezTo>
                <a:cubicBezTo>
                  <a:pt x="1637" y="69"/>
                  <a:pt x="1635" y="79"/>
                  <a:pt x="1628" y="85"/>
                </a:cubicBezTo>
                <a:cubicBezTo>
                  <a:pt x="1580" y="128"/>
                  <a:pt x="1555" y="137"/>
                  <a:pt x="1496" y="155"/>
                </a:cubicBezTo>
                <a:cubicBezTo>
                  <a:pt x="1434" y="203"/>
                  <a:pt x="1364" y="239"/>
                  <a:pt x="1286" y="249"/>
                </a:cubicBezTo>
                <a:cubicBezTo>
                  <a:pt x="1250" y="301"/>
                  <a:pt x="1297" y="245"/>
                  <a:pt x="1208" y="280"/>
                </a:cubicBezTo>
                <a:cubicBezTo>
                  <a:pt x="1022" y="353"/>
                  <a:pt x="1260" y="319"/>
                  <a:pt x="1005" y="335"/>
                </a:cubicBezTo>
                <a:cubicBezTo>
                  <a:pt x="948" y="345"/>
                  <a:pt x="892" y="357"/>
                  <a:pt x="834" y="366"/>
                </a:cubicBezTo>
                <a:cubicBezTo>
                  <a:pt x="836" y="374"/>
                  <a:pt x="835" y="383"/>
                  <a:pt x="841" y="389"/>
                </a:cubicBezTo>
                <a:cubicBezTo>
                  <a:pt x="851" y="399"/>
                  <a:pt x="926" y="425"/>
                  <a:pt x="935" y="428"/>
                </a:cubicBezTo>
                <a:cubicBezTo>
                  <a:pt x="958" y="449"/>
                  <a:pt x="987" y="465"/>
                  <a:pt x="1005" y="491"/>
                </a:cubicBezTo>
                <a:cubicBezTo>
                  <a:pt x="1030" y="527"/>
                  <a:pt x="1022" y="578"/>
                  <a:pt x="1044" y="615"/>
                </a:cubicBezTo>
                <a:cubicBezTo>
                  <a:pt x="1064" y="648"/>
                  <a:pt x="1192" y="645"/>
                  <a:pt x="1177" y="646"/>
                </a:cubicBezTo>
                <a:cubicBezTo>
                  <a:pt x="1091" y="651"/>
                  <a:pt x="1005" y="641"/>
                  <a:pt x="919" y="639"/>
                </a:cubicBezTo>
                <a:cubicBezTo>
                  <a:pt x="850" y="586"/>
                  <a:pt x="872" y="576"/>
                  <a:pt x="841" y="678"/>
                </a:cubicBezTo>
                <a:cubicBezTo>
                  <a:pt x="831" y="745"/>
                  <a:pt x="823" y="795"/>
                  <a:pt x="802" y="857"/>
                </a:cubicBezTo>
                <a:cubicBezTo>
                  <a:pt x="800" y="873"/>
                  <a:pt x="804" y="891"/>
                  <a:pt x="795" y="904"/>
                </a:cubicBezTo>
                <a:cubicBezTo>
                  <a:pt x="790" y="911"/>
                  <a:pt x="787" y="888"/>
                  <a:pt x="787" y="880"/>
                </a:cubicBezTo>
                <a:cubicBezTo>
                  <a:pt x="767" y="455"/>
                  <a:pt x="794" y="691"/>
                  <a:pt x="771" y="506"/>
                </a:cubicBezTo>
                <a:cubicBezTo>
                  <a:pt x="710" y="632"/>
                  <a:pt x="797" y="466"/>
                  <a:pt x="701" y="600"/>
                </a:cubicBezTo>
                <a:cubicBezTo>
                  <a:pt x="688" y="619"/>
                  <a:pt x="684" y="644"/>
                  <a:pt x="670" y="662"/>
                </a:cubicBezTo>
                <a:cubicBezTo>
                  <a:pt x="612" y="737"/>
                  <a:pt x="594" y="733"/>
                  <a:pt x="530" y="787"/>
                </a:cubicBezTo>
                <a:cubicBezTo>
                  <a:pt x="491" y="820"/>
                  <a:pt x="471" y="867"/>
                  <a:pt x="428" y="896"/>
                </a:cubicBezTo>
                <a:cubicBezTo>
                  <a:pt x="446" y="755"/>
                  <a:pt x="410" y="901"/>
                  <a:pt x="491" y="802"/>
                </a:cubicBezTo>
                <a:cubicBezTo>
                  <a:pt x="501" y="790"/>
                  <a:pt x="494" y="771"/>
                  <a:pt x="499" y="756"/>
                </a:cubicBezTo>
                <a:cubicBezTo>
                  <a:pt x="505" y="737"/>
                  <a:pt x="514" y="719"/>
                  <a:pt x="522" y="701"/>
                </a:cubicBezTo>
                <a:cubicBezTo>
                  <a:pt x="525" y="680"/>
                  <a:pt x="526" y="659"/>
                  <a:pt x="530" y="639"/>
                </a:cubicBezTo>
                <a:cubicBezTo>
                  <a:pt x="533" y="623"/>
                  <a:pt x="557" y="604"/>
                  <a:pt x="545" y="592"/>
                </a:cubicBezTo>
                <a:cubicBezTo>
                  <a:pt x="532" y="579"/>
                  <a:pt x="509" y="598"/>
                  <a:pt x="491" y="600"/>
                </a:cubicBezTo>
                <a:cubicBezTo>
                  <a:pt x="473" y="603"/>
                  <a:pt x="454" y="605"/>
                  <a:pt x="436" y="607"/>
                </a:cubicBezTo>
                <a:cubicBezTo>
                  <a:pt x="293" y="605"/>
                  <a:pt x="150" y="609"/>
                  <a:pt x="8" y="600"/>
                </a:cubicBezTo>
                <a:cubicBezTo>
                  <a:pt x="3" y="600"/>
                  <a:pt x="74" y="589"/>
                  <a:pt x="117" y="576"/>
                </a:cubicBezTo>
                <a:cubicBezTo>
                  <a:pt x="218" y="546"/>
                  <a:pt x="117" y="564"/>
                  <a:pt x="304" y="553"/>
                </a:cubicBezTo>
                <a:cubicBezTo>
                  <a:pt x="325" y="550"/>
                  <a:pt x="346" y="552"/>
                  <a:pt x="366" y="545"/>
                </a:cubicBezTo>
                <a:cubicBezTo>
                  <a:pt x="376" y="541"/>
                  <a:pt x="379" y="526"/>
                  <a:pt x="389" y="522"/>
                </a:cubicBezTo>
                <a:cubicBezTo>
                  <a:pt x="409" y="515"/>
                  <a:pt x="431" y="517"/>
                  <a:pt x="452" y="514"/>
                </a:cubicBezTo>
                <a:cubicBezTo>
                  <a:pt x="625" y="386"/>
                  <a:pt x="157" y="491"/>
                  <a:pt x="15" y="467"/>
                </a:cubicBezTo>
                <a:cubicBezTo>
                  <a:pt x="10" y="459"/>
                  <a:pt x="0" y="453"/>
                  <a:pt x="0" y="444"/>
                </a:cubicBezTo>
                <a:cubicBezTo>
                  <a:pt x="0" y="395"/>
                  <a:pt x="171" y="390"/>
                  <a:pt x="187" y="389"/>
                </a:cubicBezTo>
                <a:cubicBezTo>
                  <a:pt x="268" y="369"/>
                  <a:pt x="345" y="364"/>
                  <a:pt x="428" y="358"/>
                </a:cubicBezTo>
                <a:cubicBezTo>
                  <a:pt x="436" y="353"/>
                  <a:pt x="443" y="346"/>
                  <a:pt x="452" y="343"/>
                </a:cubicBezTo>
                <a:cubicBezTo>
                  <a:pt x="477" y="335"/>
                  <a:pt x="507" y="341"/>
                  <a:pt x="530" y="327"/>
                </a:cubicBezTo>
                <a:cubicBezTo>
                  <a:pt x="545" y="318"/>
                  <a:pt x="543" y="295"/>
                  <a:pt x="553" y="280"/>
                </a:cubicBezTo>
                <a:cubicBezTo>
                  <a:pt x="575" y="246"/>
                  <a:pt x="587" y="269"/>
                  <a:pt x="561" y="241"/>
                </a:cubicBezTo>
                <a:close/>
              </a:path>
            </a:pathLst>
          </a:custGeom>
          <a:noFill/>
          <a:ln w="9525">
            <a:solidFill>
              <a:srgbClr val="C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2540" name="Text Box 12">
            <a:extLst>
              <a:ext uri="{FF2B5EF4-FFF2-40B4-BE49-F238E27FC236}">
                <a16:creationId xmlns:a16="http://schemas.microsoft.com/office/drawing/2014/main" xmlns="" id="{F28F5773-5099-4C92-B52C-67AF61E620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67625" y="1917700"/>
            <a:ext cx="488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800"/>
              <a:t>EP</a:t>
            </a:r>
          </a:p>
        </p:txBody>
      </p:sp>
      <p:sp>
        <p:nvSpPr>
          <p:cNvPr id="22541" name="Titre 1">
            <a:extLst>
              <a:ext uri="{FF2B5EF4-FFF2-40B4-BE49-F238E27FC236}">
                <a16:creationId xmlns:a16="http://schemas.microsoft.com/office/drawing/2014/main" xmlns="" id="{784994CC-89C8-448D-8217-30C13E39D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5400" y="165100"/>
            <a:ext cx="3840163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3000">
                <a:solidFill>
                  <a:schemeClr val="tx2"/>
                </a:solidFill>
              </a:rPr>
              <a:t>Hépatites chroniques </a:t>
            </a:r>
            <a:endParaRPr lang="fr-FR" altLang="fr-FR" sz="2700">
              <a:solidFill>
                <a:schemeClr val="tx2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xmlns="" id="{E9CC1667-D8D6-43B5-AA74-6C71E63AE0D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3528" y="255757"/>
            <a:ext cx="8229600" cy="577850"/>
          </a:xfrm>
        </p:spPr>
        <p:txBody>
          <a:bodyPr>
            <a:normAutofit fontScale="90000"/>
          </a:bodyPr>
          <a:lstStyle/>
          <a:p>
            <a:r>
              <a:rPr lang="fr-FR" altLang="fr-FR" sz="3200" dirty="0"/>
              <a:t>Évolution de la fibrose</a:t>
            </a:r>
          </a:p>
        </p:txBody>
      </p:sp>
      <p:sp>
        <p:nvSpPr>
          <p:cNvPr id="22534" name="AutoShape 6">
            <a:extLst>
              <a:ext uri="{FF2B5EF4-FFF2-40B4-BE49-F238E27FC236}">
                <a16:creationId xmlns:a16="http://schemas.microsoft.com/office/drawing/2014/main" xmlns="" id="{D7E19909-8194-4D8A-A1BC-2580B71ED6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19631" y="1495098"/>
            <a:ext cx="651296" cy="412566"/>
          </a:xfrm>
          <a:prstGeom prst="triangle">
            <a:avLst>
              <a:gd name="adj" fmla="val 50000"/>
            </a:avLst>
          </a:prstGeom>
          <a:solidFill>
            <a:srgbClr val="C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75783" name="Oval 7">
            <a:extLst>
              <a:ext uri="{FF2B5EF4-FFF2-40B4-BE49-F238E27FC236}">
                <a16:creationId xmlns:a16="http://schemas.microsoft.com/office/drawing/2014/main" xmlns="" id="{8A3FCDF1-741B-4235-913E-F44DC3EB8A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85986" y="3260536"/>
            <a:ext cx="1058356" cy="79934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endParaRPr lang="fr-FR" altLang="fr-FR" sz="1800"/>
          </a:p>
        </p:txBody>
      </p:sp>
      <p:sp>
        <p:nvSpPr>
          <p:cNvPr id="75784" name="Text Box 8">
            <a:extLst>
              <a:ext uri="{FF2B5EF4-FFF2-40B4-BE49-F238E27FC236}">
                <a16:creationId xmlns:a16="http://schemas.microsoft.com/office/drawing/2014/main" xmlns="" id="{C323D615-4E2D-4CFD-AECA-7DF4B03E0D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44287" y="3475543"/>
            <a:ext cx="741754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fr-FR" altLang="fr-FR" dirty="0"/>
              <a:t>VCL</a:t>
            </a:r>
          </a:p>
        </p:txBody>
      </p:sp>
      <p:sp>
        <p:nvSpPr>
          <p:cNvPr id="22537" name="Freeform 9">
            <a:extLst>
              <a:ext uri="{FF2B5EF4-FFF2-40B4-BE49-F238E27FC236}">
                <a16:creationId xmlns:a16="http://schemas.microsoft.com/office/drawing/2014/main" xmlns="" id="{1217AB0A-F109-4CA0-A278-F16F1AD0AEC2}"/>
              </a:ext>
            </a:extLst>
          </p:cNvPr>
          <p:cNvSpPr>
            <a:spLocks/>
          </p:cNvSpPr>
          <p:nvPr/>
        </p:nvSpPr>
        <p:spPr bwMode="auto">
          <a:xfrm>
            <a:off x="4033641" y="1111756"/>
            <a:ext cx="2580310" cy="1340839"/>
          </a:xfrm>
          <a:custGeom>
            <a:avLst/>
            <a:gdLst>
              <a:gd name="T0" fmla="*/ 2147483647 w 1141"/>
              <a:gd name="T1" fmla="*/ 2147483647 h 780"/>
              <a:gd name="T2" fmla="*/ 2147483647 w 1141"/>
              <a:gd name="T3" fmla="*/ 2147483647 h 780"/>
              <a:gd name="T4" fmla="*/ 2147483647 w 1141"/>
              <a:gd name="T5" fmla="*/ 2147483647 h 780"/>
              <a:gd name="T6" fmla="*/ 2147483647 w 1141"/>
              <a:gd name="T7" fmla="*/ 2147483647 h 780"/>
              <a:gd name="T8" fmla="*/ 2147483647 w 1141"/>
              <a:gd name="T9" fmla="*/ 2147483647 h 780"/>
              <a:gd name="T10" fmla="*/ 2147483647 w 1141"/>
              <a:gd name="T11" fmla="*/ 2147483647 h 780"/>
              <a:gd name="T12" fmla="*/ 2147483647 w 1141"/>
              <a:gd name="T13" fmla="*/ 2147483647 h 780"/>
              <a:gd name="T14" fmla="*/ 2147483647 w 1141"/>
              <a:gd name="T15" fmla="*/ 2147483647 h 780"/>
              <a:gd name="T16" fmla="*/ 2147483647 w 1141"/>
              <a:gd name="T17" fmla="*/ 2147483647 h 780"/>
              <a:gd name="T18" fmla="*/ 2147483647 w 1141"/>
              <a:gd name="T19" fmla="*/ 2147483647 h 780"/>
              <a:gd name="T20" fmla="*/ 2147483647 w 1141"/>
              <a:gd name="T21" fmla="*/ 2147483647 h 780"/>
              <a:gd name="T22" fmla="*/ 0 w 1141"/>
              <a:gd name="T23" fmla="*/ 2147483647 h 780"/>
              <a:gd name="T24" fmla="*/ 2147483647 w 1141"/>
              <a:gd name="T25" fmla="*/ 2147483647 h 780"/>
              <a:gd name="T26" fmla="*/ 2147483647 w 1141"/>
              <a:gd name="T27" fmla="*/ 2147483647 h 780"/>
              <a:gd name="T28" fmla="*/ 2147483647 w 1141"/>
              <a:gd name="T29" fmla="*/ 2147483647 h 780"/>
              <a:gd name="T30" fmla="*/ 2147483647 w 1141"/>
              <a:gd name="T31" fmla="*/ 2147483647 h 780"/>
              <a:gd name="T32" fmla="*/ 2147483647 w 1141"/>
              <a:gd name="T33" fmla="*/ 2147483647 h 780"/>
              <a:gd name="T34" fmla="*/ 2147483647 w 1141"/>
              <a:gd name="T35" fmla="*/ 2147483647 h 780"/>
              <a:gd name="T36" fmla="*/ 2147483647 w 1141"/>
              <a:gd name="T37" fmla="*/ 2147483647 h 780"/>
              <a:gd name="T38" fmla="*/ 2147483647 w 1141"/>
              <a:gd name="T39" fmla="*/ 2147483647 h 780"/>
              <a:gd name="T40" fmla="*/ 2147483647 w 1141"/>
              <a:gd name="T41" fmla="*/ 2147483647 h 780"/>
              <a:gd name="T42" fmla="*/ 2147483647 w 1141"/>
              <a:gd name="T43" fmla="*/ 2147483647 h 780"/>
              <a:gd name="T44" fmla="*/ 2147483647 w 1141"/>
              <a:gd name="T45" fmla="*/ 2147483647 h 780"/>
              <a:gd name="T46" fmla="*/ 2147483647 w 1141"/>
              <a:gd name="T47" fmla="*/ 2147483647 h 780"/>
              <a:gd name="T48" fmla="*/ 2147483647 w 1141"/>
              <a:gd name="T49" fmla="*/ 2147483647 h 780"/>
              <a:gd name="T50" fmla="*/ 2147483647 w 1141"/>
              <a:gd name="T51" fmla="*/ 2147483647 h 780"/>
              <a:gd name="T52" fmla="*/ 2147483647 w 1141"/>
              <a:gd name="T53" fmla="*/ 2147483647 h 780"/>
              <a:gd name="T54" fmla="*/ 2147483647 w 1141"/>
              <a:gd name="T55" fmla="*/ 2147483647 h 780"/>
              <a:gd name="T56" fmla="*/ 2147483647 w 1141"/>
              <a:gd name="T57" fmla="*/ 2147483647 h 780"/>
              <a:gd name="T58" fmla="*/ 2147483647 w 1141"/>
              <a:gd name="T59" fmla="*/ 2147483647 h 780"/>
              <a:gd name="T60" fmla="*/ 2147483647 w 1141"/>
              <a:gd name="T61" fmla="*/ 2147483647 h 780"/>
              <a:gd name="T62" fmla="*/ 2147483647 w 1141"/>
              <a:gd name="T63" fmla="*/ 2147483647 h 780"/>
              <a:gd name="T64" fmla="*/ 2147483647 w 1141"/>
              <a:gd name="T65" fmla="*/ 2147483647 h 780"/>
              <a:gd name="T66" fmla="*/ 2147483647 w 1141"/>
              <a:gd name="T67" fmla="*/ 2147483647 h 780"/>
              <a:gd name="T68" fmla="*/ 2147483647 w 1141"/>
              <a:gd name="T69" fmla="*/ 2147483647 h 780"/>
              <a:gd name="T70" fmla="*/ 2147483647 w 1141"/>
              <a:gd name="T71" fmla="*/ 2147483647 h 780"/>
              <a:gd name="T72" fmla="*/ 2147483647 w 1141"/>
              <a:gd name="T73" fmla="*/ 2147483647 h 780"/>
              <a:gd name="T74" fmla="*/ 2147483647 w 1141"/>
              <a:gd name="T75" fmla="*/ 2147483647 h 780"/>
              <a:gd name="T76" fmla="*/ 2147483647 w 1141"/>
              <a:gd name="T77" fmla="*/ 2147483647 h 780"/>
              <a:gd name="T78" fmla="*/ 2147483647 w 1141"/>
              <a:gd name="T79" fmla="*/ 0 h 780"/>
              <a:gd name="T80" fmla="*/ 2147483647 w 1141"/>
              <a:gd name="T81" fmla="*/ 2147483647 h 780"/>
              <a:gd name="T82" fmla="*/ 2147483647 w 1141"/>
              <a:gd name="T83" fmla="*/ 2147483647 h 780"/>
              <a:gd name="T84" fmla="*/ 2147483647 w 1141"/>
              <a:gd name="T85" fmla="*/ 2147483647 h 780"/>
              <a:gd name="T86" fmla="*/ 2147483647 w 1141"/>
              <a:gd name="T87" fmla="*/ 2147483647 h 780"/>
              <a:gd name="T88" fmla="*/ 2147483647 w 1141"/>
              <a:gd name="T89" fmla="*/ 2147483647 h 780"/>
              <a:gd name="T90" fmla="*/ 2147483647 w 1141"/>
              <a:gd name="T91" fmla="*/ 2147483647 h 780"/>
              <a:gd name="T92" fmla="*/ 2147483647 w 1141"/>
              <a:gd name="T93" fmla="*/ 2147483647 h 780"/>
              <a:gd name="T94" fmla="*/ 2147483647 w 1141"/>
              <a:gd name="T95" fmla="*/ 2147483647 h 780"/>
              <a:gd name="T96" fmla="*/ 2147483647 w 1141"/>
              <a:gd name="T97" fmla="*/ 2147483647 h 780"/>
              <a:gd name="T98" fmla="*/ 2147483647 w 1141"/>
              <a:gd name="T99" fmla="*/ 2147483647 h 780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0" t="0" r="r" b="b"/>
            <a:pathLst>
              <a:path w="1141" h="780">
                <a:moveTo>
                  <a:pt x="436" y="304"/>
                </a:moveTo>
                <a:cubicBezTo>
                  <a:pt x="379" y="307"/>
                  <a:pt x="320" y="301"/>
                  <a:pt x="264" y="312"/>
                </a:cubicBezTo>
                <a:cubicBezTo>
                  <a:pt x="256" y="314"/>
                  <a:pt x="267" y="329"/>
                  <a:pt x="272" y="336"/>
                </a:cubicBezTo>
                <a:cubicBezTo>
                  <a:pt x="280" y="348"/>
                  <a:pt x="289" y="362"/>
                  <a:pt x="303" y="367"/>
                </a:cubicBezTo>
                <a:cubicBezTo>
                  <a:pt x="325" y="376"/>
                  <a:pt x="350" y="372"/>
                  <a:pt x="374" y="375"/>
                </a:cubicBezTo>
                <a:cubicBezTo>
                  <a:pt x="376" y="383"/>
                  <a:pt x="385" y="391"/>
                  <a:pt x="381" y="398"/>
                </a:cubicBezTo>
                <a:cubicBezTo>
                  <a:pt x="375" y="408"/>
                  <a:pt x="361" y="408"/>
                  <a:pt x="350" y="413"/>
                </a:cubicBezTo>
                <a:cubicBezTo>
                  <a:pt x="255" y="454"/>
                  <a:pt x="298" y="428"/>
                  <a:pt x="249" y="460"/>
                </a:cubicBezTo>
                <a:cubicBezTo>
                  <a:pt x="229" y="539"/>
                  <a:pt x="200" y="572"/>
                  <a:pt x="132" y="616"/>
                </a:cubicBezTo>
                <a:cubicBezTo>
                  <a:pt x="96" y="668"/>
                  <a:pt x="141" y="614"/>
                  <a:pt x="85" y="647"/>
                </a:cubicBezTo>
                <a:cubicBezTo>
                  <a:pt x="75" y="653"/>
                  <a:pt x="72" y="666"/>
                  <a:pt x="62" y="671"/>
                </a:cubicBezTo>
                <a:cubicBezTo>
                  <a:pt x="43" y="680"/>
                  <a:pt x="21" y="681"/>
                  <a:pt x="0" y="686"/>
                </a:cubicBezTo>
                <a:cubicBezTo>
                  <a:pt x="8" y="691"/>
                  <a:pt x="14" y="702"/>
                  <a:pt x="23" y="702"/>
                </a:cubicBezTo>
                <a:cubicBezTo>
                  <a:pt x="35" y="702"/>
                  <a:pt x="43" y="690"/>
                  <a:pt x="54" y="686"/>
                </a:cubicBezTo>
                <a:cubicBezTo>
                  <a:pt x="82" y="675"/>
                  <a:pt x="111" y="665"/>
                  <a:pt x="140" y="655"/>
                </a:cubicBezTo>
                <a:cubicBezTo>
                  <a:pt x="156" y="649"/>
                  <a:pt x="187" y="639"/>
                  <a:pt x="187" y="639"/>
                </a:cubicBezTo>
                <a:cubicBezTo>
                  <a:pt x="211" y="615"/>
                  <a:pt x="231" y="575"/>
                  <a:pt x="264" y="562"/>
                </a:cubicBezTo>
                <a:cubicBezTo>
                  <a:pt x="275" y="558"/>
                  <a:pt x="371" y="546"/>
                  <a:pt x="374" y="546"/>
                </a:cubicBezTo>
                <a:cubicBezTo>
                  <a:pt x="409" y="528"/>
                  <a:pt x="424" y="536"/>
                  <a:pt x="436" y="499"/>
                </a:cubicBezTo>
                <a:cubicBezTo>
                  <a:pt x="441" y="515"/>
                  <a:pt x="446" y="530"/>
                  <a:pt x="451" y="546"/>
                </a:cubicBezTo>
                <a:cubicBezTo>
                  <a:pt x="459" y="571"/>
                  <a:pt x="506" y="601"/>
                  <a:pt x="506" y="601"/>
                </a:cubicBezTo>
                <a:cubicBezTo>
                  <a:pt x="526" y="662"/>
                  <a:pt x="534" y="717"/>
                  <a:pt x="545" y="780"/>
                </a:cubicBezTo>
                <a:cubicBezTo>
                  <a:pt x="551" y="699"/>
                  <a:pt x="558" y="615"/>
                  <a:pt x="584" y="538"/>
                </a:cubicBezTo>
                <a:cubicBezTo>
                  <a:pt x="610" y="541"/>
                  <a:pt x="637" y="540"/>
                  <a:pt x="662" y="546"/>
                </a:cubicBezTo>
                <a:cubicBezTo>
                  <a:pt x="760" y="570"/>
                  <a:pt x="822" y="669"/>
                  <a:pt x="919" y="702"/>
                </a:cubicBezTo>
                <a:cubicBezTo>
                  <a:pt x="932" y="662"/>
                  <a:pt x="922" y="657"/>
                  <a:pt x="888" y="632"/>
                </a:cubicBezTo>
                <a:cubicBezTo>
                  <a:pt x="885" y="624"/>
                  <a:pt x="880" y="608"/>
                  <a:pt x="880" y="608"/>
                </a:cubicBezTo>
                <a:lnTo>
                  <a:pt x="806" y="557"/>
                </a:lnTo>
                <a:cubicBezTo>
                  <a:pt x="801" y="546"/>
                  <a:pt x="762" y="495"/>
                  <a:pt x="787" y="484"/>
                </a:cubicBezTo>
                <a:cubicBezTo>
                  <a:pt x="806" y="476"/>
                  <a:pt x="828" y="478"/>
                  <a:pt x="849" y="476"/>
                </a:cubicBezTo>
                <a:cubicBezTo>
                  <a:pt x="904" y="470"/>
                  <a:pt x="1013" y="460"/>
                  <a:pt x="1013" y="460"/>
                </a:cubicBezTo>
                <a:cubicBezTo>
                  <a:pt x="1141" y="376"/>
                  <a:pt x="919" y="417"/>
                  <a:pt x="802" y="413"/>
                </a:cubicBezTo>
                <a:cubicBezTo>
                  <a:pt x="769" y="362"/>
                  <a:pt x="817" y="323"/>
                  <a:pt x="849" y="281"/>
                </a:cubicBezTo>
                <a:cubicBezTo>
                  <a:pt x="871" y="252"/>
                  <a:pt x="891" y="218"/>
                  <a:pt x="911" y="187"/>
                </a:cubicBezTo>
                <a:cubicBezTo>
                  <a:pt x="903" y="182"/>
                  <a:pt x="897" y="170"/>
                  <a:pt x="888" y="172"/>
                </a:cubicBezTo>
                <a:cubicBezTo>
                  <a:pt x="877" y="174"/>
                  <a:pt x="873" y="189"/>
                  <a:pt x="864" y="195"/>
                </a:cubicBezTo>
                <a:cubicBezTo>
                  <a:pt x="850" y="204"/>
                  <a:pt x="802" y="210"/>
                  <a:pt x="794" y="211"/>
                </a:cubicBezTo>
                <a:cubicBezTo>
                  <a:pt x="753" y="231"/>
                  <a:pt x="710" y="237"/>
                  <a:pt x="670" y="258"/>
                </a:cubicBezTo>
                <a:cubicBezTo>
                  <a:pt x="598" y="234"/>
                  <a:pt x="651" y="260"/>
                  <a:pt x="639" y="102"/>
                </a:cubicBezTo>
                <a:cubicBezTo>
                  <a:pt x="636" y="67"/>
                  <a:pt x="626" y="33"/>
                  <a:pt x="615" y="0"/>
                </a:cubicBezTo>
                <a:cubicBezTo>
                  <a:pt x="600" y="47"/>
                  <a:pt x="599" y="95"/>
                  <a:pt x="584" y="141"/>
                </a:cubicBezTo>
                <a:cubicBezTo>
                  <a:pt x="581" y="159"/>
                  <a:pt x="590" y="183"/>
                  <a:pt x="576" y="195"/>
                </a:cubicBezTo>
                <a:cubicBezTo>
                  <a:pt x="509" y="254"/>
                  <a:pt x="509" y="173"/>
                  <a:pt x="483" y="149"/>
                </a:cubicBezTo>
                <a:cubicBezTo>
                  <a:pt x="466" y="133"/>
                  <a:pt x="443" y="121"/>
                  <a:pt x="420" y="117"/>
                </a:cubicBezTo>
                <a:cubicBezTo>
                  <a:pt x="369" y="108"/>
                  <a:pt x="316" y="112"/>
                  <a:pt x="264" y="110"/>
                </a:cubicBezTo>
                <a:cubicBezTo>
                  <a:pt x="233" y="94"/>
                  <a:pt x="205" y="71"/>
                  <a:pt x="171" y="63"/>
                </a:cubicBezTo>
                <a:cubicBezTo>
                  <a:pt x="163" y="61"/>
                  <a:pt x="159" y="79"/>
                  <a:pt x="163" y="86"/>
                </a:cubicBezTo>
                <a:cubicBezTo>
                  <a:pt x="176" y="108"/>
                  <a:pt x="196" y="127"/>
                  <a:pt x="218" y="141"/>
                </a:cubicBezTo>
                <a:cubicBezTo>
                  <a:pt x="270" y="173"/>
                  <a:pt x="408" y="176"/>
                  <a:pt x="444" y="180"/>
                </a:cubicBezTo>
                <a:cubicBezTo>
                  <a:pt x="489" y="209"/>
                  <a:pt x="502" y="304"/>
                  <a:pt x="436" y="304"/>
                </a:cubicBezTo>
                <a:close/>
              </a:path>
            </a:pathLst>
          </a:custGeom>
          <a:noFill/>
          <a:ln w="9525">
            <a:solidFill>
              <a:srgbClr val="C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2540" name="Text Box 12">
            <a:extLst>
              <a:ext uri="{FF2B5EF4-FFF2-40B4-BE49-F238E27FC236}">
                <a16:creationId xmlns:a16="http://schemas.microsoft.com/office/drawing/2014/main" xmlns="" id="{67D26D41-B428-4382-8EF2-2C949DDF32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9858" y="1340386"/>
            <a:ext cx="696525" cy="397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800"/>
              <a:t>EP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290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xmlns="" id="{E9CC1667-D8D6-43B5-AA74-6C71E63AE0D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3528" y="255757"/>
            <a:ext cx="8229600" cy="577850"/>
          </a:xfrm>
        </p:spPr>
        <p:txBody>
          <a:bodyPr>
            <a:normAutofit fontScale="90000"/>
          </a:bodyPr>
          <a:lstStyle/>
          <a:p>
            <a:r>
              <a:rPr lang="fr-FR" altLang="fr-FR" sz="3200" dirty="0"/>
              <a:t>Évolution de la fibrose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xmlns="" id="{92D46213-9BE8-475E-9433-38C83B93AE75}"/>
              </a:ext>
            </a:extLst>
          </p:cNvPr>
          <p:cNvGrpSpPr/>
          <p:nvPr/>
        </p:nvGrpSpPr>
        <p:grpSpPr>
          <a:xfrm>
            <a:off x="1232729" y="1196752"/>
            <a:ext cx="6411198" cy="5184576"/>
            <a:chOff x="4121150" y="1706563"/>
            <a:chExt cx="4500563" cy="4787900"/>
          </a:xfrm>
        </p:grpSpPr>
        <p:sp>
          <p:nvSpPr>
            <p:cNvPr id="22532" name="AutoShape 4">
              <a:extLst>
                <a:ext uri="{FF2B5EF4-FFF2-40B4-BE49-F238E27FC236}">
                  <a16:creationId xmlns:a16="http://schemas.microsoft.com/office/drawing/2014/main" xmlns="" id="{D3F55373-358F-4EC2-80BB-783CF46001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24400" y="3733800"/>
              <a:ext cx="457200" cy="381000"/>
            </a:xfrm>
            <a:prstGeom prst="triangle">
              <a:avLst>
                <a:gd name="adj" fmla="val 50000"/>
              </a:avLst>
            </a:prstGeom>
            <a:solidFill>
              <a:srgbClr val="C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fr-FR" altLang="fr-FR" sz="1800"/>
            </a:p>
          </p:txBody>
        </p:sp>
        <p:sp>
          <p:nvSpPr>
            <p:cNvPr id="22533" name="AutoShape 5">
              <a:extLst>
                <a:ext uri="{FF2B5EF4-FFF2-40B4-BE49-F238E27FC236}">
                  <a16:creationId xmlns:a16="http://schemas.microsoft.com/office/drawing/2014/main" xmlns="" id="{A5706C3F-9E35-4275-BFE3-D5B7E082D6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81800" y="5410200"/>
              <a:ext cx="457200" cy="381000"/>
            </a:xfrm>
            <a:prstGeom prst="triangle">
              <a:avLst>
                <a:gd name="adj" fmla="val 50000"/>
              </a:avLst>
            </a:prstGeom>
            <a:solidFill>
              <a:srgbClr val="C00000"/>
            </a:solidFill>
            <a:ln w="9525">
              <a:solidFill>
                <a:srgbClr val="C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fr-FR" altLang="fr-FR" sz="1800"/>
            </a:p>
          </p:txBody>
        </p:sp>
        <p:sp>
          <p:nvSpPr>
            <p:cNvPr id="22534" name="AutoShape 6">
              <a:extLst>
                <a:ext uri="{FF2B5EF4-FFF2-40B4-BE49-F238E27FC236}">
                  <a16:creationId xmlns:a16="http://schemas.microsoft.com/office/drawing/2014/main" xmlns="" id="{D7E19909-8194-4D8A-A1BC-2580B71ED6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04025" y="2060575"/>
              <a:ext cx="457200" cy="381000"/>
            </a:xfrm>
            <a:prstGeom prst="triangle">
              <a:avLst>
                <a:gd name="adj" fmla="val 50000"/>
              </a:avLst>
            </a:prstGeom>
            <a:solidFill>
              <a:srgbClr val="C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fr-FR" altLang="fr-FR" sz="1800"/>
            </a:p>
          </p:txBody>
        </p:sp>
        <p:sp>
          <p:nvSpPr>
            <p:cNvPr id="75783" name="Oval 7">
              <a:extLst>
                <a:ext uri="{FF2B5EF4-FFF2-40B4-BE49-F238E27FC236}">
                  <a16:creationId xmlns:a16="http://schemas.microsoft.com/office/drawing/2014/main" xmlns="" id="{8A3FCDF1-741B-4235-913E-F44DC3EB8A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61200" y="3690938"/>
              <a:ext cx="742950" cy="738187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  <a:defRPr/>
              </a:pPr>
              <a:endParaRPr lang="fr-FR" altLang="fr-FR" sz="1800"/>
            </a:p>
          </p:txBody>
        </p:sp>
        <p:sp>
          <p:nvSpPr>
            <p:cNvPr id="75784" name="Text Box 8">
              <a:extLst>
                <a:ext uri="{FF2B5EF4-FFF2-40B4-BE49-F238E27FC236}">
                  <a16:creationId xmlns:a16="http://schemas.microsoft.com/office/drawing/2014/main" xmlns="" id="{C323D615-4E2D-4CFD-AECA-7DF4B03E0DF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46925" y="3924300"/>
              <a:ext cx="520700" cy="341074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fr-FR" altLang="fr-FR" dirty="0"/>
                <a:t>VCL</a:t>
              </a:r>
            </a:p>
          </p:txBody>
        </p:sp>
        <p:sp>
          <p:nvSpPr>
            <p:cNvPr id="22537" name="Freeform 9">
              <a:extLst>
                <a:ext uri="{FF2B5EF4-FFF2-40B4-BE49-F238E27FC236}">
                  <a16:creationId xmlns:a16="http://schemas.microsoft.com/office/drawing/2014/main" xmlns="" id="{1217AB0A-F109-4CA0-A278-F16F1AD0AEC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1875" y="1706563"/>
              <a:ext cx="1811338" cy="1238250"/>
            </a:xfrm>
            <a:custGeom>
              <a:avLst/>
              <a:gdLst>
                <a:gd name="T0" fmla="*/ 2147483647 w 1141"/>
                <a:gd name="T1" fmla="*/ 2147483647 h 780"/>
                <a:gd name="T2" fmla="*/ 2147483647 w 1141"/>
                <a:gd name="T3" fmla="*/ 2147483647 h 780"/>
                <a:gd name="T4" fmla="*/ 2147483647 w 1141"/>
                <a:gd name="T5" fmla="*/ 2147483647 h 780"/>
                <a:gd name="T6" fmla="*/ 2147483647 w 1141"/>
                <a:gd name="T7" fmla="*/ 2147483647 h 780"/>
                <a:gd name="T8" fmla="*/ 2147483647 w 1141"/>
                <a:gd name="T9" fmla="*/ 2147483647 h 780"/>
                <a:gd name="T10" fmla="*/ 2147483647 w 1141"/>
                <a:gd name="T11" fmla="*/ 2147483647 h 780"/>
                <a:gd name="T12" fmla="*/ 2147483647 w 1141"/>
                <a:gd name="T13" fmla="*/ 2147483647 h 780"/>
                <a:gd name="T14" fmla="*/ 2147483647 w 1141"/>
                <a:gd name="T15" fmla="*/ 2147483647 h 780"/>
                <a:gd name="T16" fmla="*/ 2147483647 w 1141"/>
                <a:gd name="T17" fmla="*/ 2147483647 h 780"/>
                <a:gd name="T18" fmla="*/ 2147483647 w 1141"/>
                <a:gd name="T19" fmla="*/ 2147483647 h 780"/>
                <a:gd name="T20" fmla="*/ 2147483647 w 1141"/>
                <a:gd name="T21" fmla="*/ 2147483647 h 780"/>
                <a:gd name="T22" fmla="*/ 0 w 1141"/>
                <a:gd name="T23" fmla="*/ 2147483647 h 780"/>
                <a:gd name="T24" fmla="*/ 2147483647 w 1141"/>
                <a:gd name="T25" fmla="*/ 2147483647 h 780"/>
                <a:gd name="T26" fmla="*/ 2147483647 w 1141"/>
                <a:gd name="T27" fmla="*/ 2147483647 h 780"/>
                <a:gd name="T28" fmla="*/ 2147483647 w 1141"/>
                <a:gd name="T29" fmla="*/ 2147483647 h 780"/>
                <a:gd name="T30" fmla="*/ 2147483647 w 1141"/>
                <a:gd name="T31" fmla="*/ 2147483647 h 780"/>
                <a:gd name="T32" fmla="*/ 2147483647 w 1141"/>
                <a:gd name="T33" fmla="*/ 2147483647 h 780"/>
                <a:gd name="T34" fmla="*/ 2147483647 w 1141"/>
                <a:gd name="T35" fmla="*/ 2147483647 h 780"/>
                <a:gd name="T36" fmla="*/ 2147483647 w 1141"/>
                <a:gd name="T37" fmla="*/ 2147483647 h 780"/>
                <a:gd name="T38" fmla="*/ 2147483647 w 1141"/>
                <a:gd name="T39" fmla="*/ 2147483647 h 780"/>
                <a:gd name="T40" fmla="*/ 2147483647 w 1141"/>
                <a:gd name="T41" fmla="*/ 2147483647 h 780"/>
                <a:gd name="T42" fmla="*/ 2147483647 w 1141"/>
                <a:gd name="T43" fmla="*/ 2147483647 h 780"/>
                <a:gd name="T44" fmla="*/ 2147483647 w 1141"/>
                <a:gd name="T45" fmla="*/ 2147483647 h 780"/>
                <a:gd name="T46" fmla="*/ 2147483647 w 1141"/>
                <a:gd name="T47" fmla="*/ 2147483647 h 780"/>
                <a:gd name="T48" fmla="*/ 2147483647 w 1141"/>
                <a:gd name="T49" fmla="*/ 2147483647 h 780"/>
                <a:gd name="T50" fmla="*/ 2147483647 w 1141"/>
                <a:gd name="T51" fmla="*/ 2147483647 h 780"/>
                <a:gd name="T52" fmla="*/ 2147483647 w 1141"/>
                <a:gd name="T53" fmla="*/ 2147483647 h 780"/>
                <a:gd name="T54" fmla="*/ 2147483647 w 1141"/>
                <a:gd name="T55" fmla="*/ 2147483647 h 780"/>
                <a:gd name="T56" fmla="*/ 2147483647 w 1141"/>
                <a:gd name="T57" fmla="*/ 2147483647 h 780"/>
                <a:gd name="T58" fmla="*/ 2147483647 w 1141"/>
                <a:gd name="T59" fmla="*/ 2147483647 h 780"/>
                <a:gd name="T60" fmla="*/ 2147483647 w 1141"/>
                <a:gd name="T61" fmla="*/ 2147483647 h 780"/>
                <a:gd name="T62" fmla="*/ 2147483647 w 1141"/>
                <a:gd name="T63" fmla="*/ 2147483647 h 780"/>
                <a:gd name="T64" fmla="*/ 2147483647 w 1141"/>
                <a:gd name="T65" fmla="*/ 2147483647 h 780"/>
                <a:gd name="T66" fmla="*/ 2147483647 w 1141"/>
                <a:gd name="T67" fmla="*/ 2147483647 h 780"/>
                <a:gd name="T68" fmla="*/ 2147483647 w 1141"/>
                <a:gd name="T69" fmla="*/ 2147483647 h 780"/>
                <a:gd name="T70" fmla="*/ 2147483647 w 1141"/>
                <a:gd name="T71" fmla="*/ 2147483647 h 780"/>
                <a:gd name="T72" fmla="*/ 2147483647 w 1141"/>
                <a:gd name="T73" fmla="*/ 2147483647 h 780"/>
                <a:gd name="T74" fmla="*/ 2147483647 w 1141"/>
                <a:gd name="T75" fmla="*/ 2147483647 h 780"/>
                <a:gd name="T76" fmla="*/ 2147483647 w 1141"/>
                <a:gd name="T77" fmla="*/ 2147483647 h 780"/>
                <a:gd name="T78" fmla="*/ 2147483647 w 1141"/>
                <a:gd name="T79" fmla="*/ 0 h 780"/>
                <a:gd name="T80" fmla="*/ 2147483647 w 1141"/>
                <a:gd name="T81" fmla="*/ 2147483647 h 780"/>
                <a:gd name="T82" fmla="*/ 2147483647 w 1141"/>
                <a:gd name="T83" fmla="*/ 2147483647 h 780"/>
                <a:gd name="T84" fmla="*/ 2147483647 w 1141"/>
                <a:gd name="T85" fmla="*/ 2147483647 h 780"/>
                <a:gd name="T86" fmla="*/ 2147483647 w 1141"/>
                <a:gd name="T87" fmla="*/ 2147483647 h 780"/>
                <a:gd name="T88" fmla="*/ 2147483647 w 1141"/>
                <a:gd name="T89" fmla="*/ 2147483647 h 780"/>
                <a:gd name="T90" fmla="*/ 2147483647 w 1141"/>
                <a:gd name="T91" fmla="*/ 2147483647 h 780"/>
                <a:gd name="T92" fmla="*/ 2147483647 w 1141"/>
                <a:gd name="T93" fmla="*/ 2147483647 h 780"/>
                <a:gd name="T94" fmla="*/ 2147483647 w 1141"/>
                <a:gd name="T95" fmla="*/ 2147483647 h 780"/>
                <a:gd name="T96" fmla="*/ 2147483647 w 1141"/>
                <a:gd name="T97" fmla="*/ 2147483647 h 780"/>
                <a:gd name="T98" fmla="*/ 2147483647 w 1141"/>
                <a:gd name="T99" fmla="*/ 2147483647 h 780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1141" h="780">
                  <a:moveTo>
                    <a:pt x="436" y="304"/>
                  </a:moveTo>
                  <a:cubicBezTo>
                    <a:pt x="379" y="307"/>
                    <a:pt x="320" y="301"/>
                    <a:pt x="264" y="312"/>
                  </a:cubicBezTo>
                  <a:cubicBezTo>
                    <a:pt x="256" y="314"/>
                    <a:pt x="267" y="329"/>
                    <a:pt x="272" y="336"/>
                  </a:cubicBezTo>
                  <a:cubicBezTo>
                    <a:pt x="280" y="348"/>
                    <a:pt x="289" y="362"/>
                    <a:pt x="303" y="367"/>
                  </a:cubicBezTo>
                  <a:cubicBezTo>
                    <a:pt x="325" y="376"/>
                    <a:pt x="350" y="372"/>
                    <a:pt x="374" y="375"/>
                  </a:cubicBezTo>
                  <a:cubicBezTo>
                    <a:pt x="376" y="383"/>
                    <a:pt x="385" y="391"/>
                    <a:pt x="381" y="398"/>
                  </a:cubicBezTo>
                  <a:cubicBezTo>
                    <a:pt x="375" y="408"/>
                    <a:pt x="361" y="408"/>
                    <a:pt x="350" y="413"/>
                  </a:cubicBezTo>
                  <a:cubicBezTo>
                    <a:pt x="255" y="454"/>
                    <a:pt x="298" y="428"/>
                    <a:pt x="249" y="460"/>
                  </a:cubicBezTo>
                  <a:cubicBezTo>
                    <a:pt x="229" y="539"/>
                    <a:pt x="200" y="572"/>
                    <a:pt x="132" y="616"/>
                  </a:cubicBezTo>
                  <a:cubicBezTo>
                    <a:pt x="96" y="668"/>
                    <a:pt x="141" y="614"/>
                    <a:pt x="85" y="647"/>
                  </a:cubicBezTo>
                  <a:cubicBezTo>
                    <a:pt x="75" y="653"/>
                    <a:pt x="72" y="666"/>
                    <a:pt x="62" y="671"/>
                  </a:cubicBezTo>
                  <a:cubicBezTo>
                    <a:pt x="43" y="680"/>
                    <a:pt x="21" y="681"/>
                    <a:pt x="0" y="686"/>
                  </a:cubicBezTo>
                  <a:cubicBezTo>
                    <a:pt x="8" y="691"/>
                    <a:pt x="14" y="702"/>
                    <a:pt x="23" y="702"/>
                  </a:cubicBezTo>
                  <a:cubicBezTo>
                    <a:pt x="35" y="702"/>
                    <a:pt x="43" y="690"/>
                    <a:pt x="54" y="686"/>
                  </a:cubicBezTo>
                  <a:cubicBezTo>
                    <a:pt x="82" y="675"/>
                    <a:pt x="111" y="665"/>
                    <a:pt x="140" y="655"/>
                  </a:cubicBezTo>
                  <a:cubicBezTo>
                    <a:pt x="156" y="649"/>
                    <a:pt x="187" y="639"/>
                    <a:pt x="187" y="639"/>
                  </a:cubicBezTo>
                  <a:cubicBezTo>
                    <a:pt x="211" y="615"/>
                    <a:pt x="231" y="575"/>
                    <a:pt x="264" y="562"/>
                  </a:cubicBezTo>
                  <a:cubicBezTo>
                    <a:pt x="275" y="558"/>
                    <a:pt x="371" y="546"/>
                    <a:pt x="374" y="546"/>
                  </a:cubicBezTo>
                  <a:cubicBezTo>
                    <a:pt x="409" y="528"/>
                    <a:pt x="424" y="536"/>
                    <a:pt x="436" y="499"/>
                  </a:cubicBezTo>
                  <a:cubicBezTo>
                    <a:pt x="441" y="515"/>
                    <a:pt x="446" y="530"/>
                    <a:pt x="451" y="546"/>
                  </a:cubicBezTo>
                  <a:cubicBezTo>
                    <a:pt x="459" y="571"/>
                    <a:pt x="506" y="601"/>
                    <a:pt x="506" y="601"/>
                  </a:cubicBezTo>
                  <a:cubicBezTo>
                    <a:pt x="526" y="662"/>
                    <a:pt x="534" y="717"/>
                    <a:pt x="545" y="780"/>
                  </a:cubicBezTo>
                  <a:cubicBezTo>
                    <a:pt x="551" y="699"/>
                    <a:pt x="558" y="615"/>
                    <a:pt x="584" y="538"/>
                  </a:cubicBezTo>
                  <a:cubicBezTo>
                    <a:pt x="610" y="541"/>
                    <a:pt x="637" y="540"/>
                    <a:pt x="662" y="546"/>
                  </a:cubicBezTo>
                  <a:cubicBezTo>
                    <a:pt x="760" y="570"/>
                    <a:pt x="822" y="669"/>
                    <a:pt x="919" y="702"/>
                  </a:cubicBezTo>
                  <a:cubicBezTo>
                    <a:pt x="932" y="662"/>
                    <a:pt x="922" y="657"/>
                    <a:pt x="888" y="632"/>
                  </a:cubicBezTo>
                  <a:cubicBezTo>
                    <a:pt x="885" y="624"/>
                    <a:pt x="880" y="608"/>
                    <a:pt x="880" y="608"/>
                  </a:cubicBezTo>
                  <a:lnTo>
                    <a:pt x="806" y="557"/>
                  </a:lnTo>
                  <a:cubicBezTo>
                    <a:pt x="801" y="546"/>
                    <a:pt x="762" y="495"/>
                    <a:pt x="787" y="484"/>
                  </a:cubicBezTo>
                  <a:cubicBezTo>
                    <a:pt x="806" y="476"/>
                    <a:pt x="828" y="478"/>
                    <a:pt x="849" y="476"/>
                  </a:cubicBezTo>
                  <a:cubicBezTo>
                    <a:pt x="904" y="470"/>
                    <a:pt x="1013" y="460"/>
                    <a:pt x="1013" y="460"/>
                  </a:cubicBezTo>
                  <a:cubicBezTo>
                    <a:pt x="1141" y="376"/>
                    <a:pt x="919" y="417"/>
                    <a:pt x="802" y="413"/>
                  </a:cubicBezTo>
                  <a:cubicBezTo>
                    <a:pt x="769" y="362"/>
                    <a:pt x="817" y="323"/>
                    <a:pt x="849" y="281"/>
                  </a:cubicBezTo>
                  <a:cubicBezTo>
                    <a:pt x="871" y="252"/>
                    <a:pt x="891" y="218"/>
                    <a:pt x="911" y="187"/>
                  </a:cubicBezTo>
                  <a:cubicBezTo>
                    <a:pt x="903" y="182"/>
                    <a:pt x="897" y="170"/>
                    <a:pt x="888" y="172"/>
                  </a:cubicBezTo>
                  <a:cubicBezTo>
                    <a:pt x="877" y="174"/>
                    <a:pt x="873" y="189"/>
                    <a:pt x="864" y="195"/>
                  </a:cubicBezTo>
                  <a:cubicBezTo>
                    <a:pt x="850" y="204"/>
                    <a:pt x="802" y="210"/>
                    <a:pt x="794" y="211"/>
                  </a:cubicBezTo>
                  <a:cubicBezTo>
                    <a:pt x="753" y="231"/>
                    <a:pt x="710" y="237"/>
                    <a:pt x="670" y="258"/>
                  </a:cubicBezTo>
                  <a:cubicBezTo>
                    <a:pt x="598" y="234"/>
                    <a:pt x="651" y="260"/>
                    <a:pt x="639" y="102"/>
                  </a:cubicBezTo>
                  <a:cubicBezTo>
                    <a:pt x="636" y="67"/>
                    <a:pt x="626" y="33"/>
                    <a:pt x="615" y="0"/>
                  </a:cubicBezTo>
                  <a:cubicBezTo>
                    <a:pt x="600" y="47"/>
                    <a:pt x="599" y="95"/>
                    <a:pt x="584" y="141"/>
                  </a:cubicBezTo>
                  <a:cubicBezTo>
                    <a:pt x="581" y="159"/>
                    <a:pt x="590" y="183"/>
                    <a:pt x="576" y="195"/>
                  </a:cubicBezTo>
                  <a:cubicBezTo>
                    <a:pt x="509" y="254"/>
                    <a:pt x="509" y="173"/>
                    <a:pt x="483" y="149"/>
                  </a:cubicBezTo>
                  <a:cubicBezTo>
                    <a:pt x="466" y="133"/>
                    <a:pt x="443" y="121"/>
                    <a:pt x="420" y="117"/>
                  </a:cubicBezTo>
                  <a:cubicBezTo>
                    <a:pt x="369" y="108"/>
                    <a:pt x="316" y="112"/>
                    <a:pt x="264" y="110"/>
                  </a:cubicBezTo>
                  <a:cubicBezTo>
                    <a:pt x="233" y="94"/>
                    <a:pt x="205" y="71"/>
                    <a:pt x="171" y="63"/>
                  </a:cubicBezTo>
                  <a:cubicBezTo>
                    <a:pt x="163" y="61"/>
                    <a:pt x="159" y="79"/>
                    <a:pt x="163" y="86"/>
                  </a:cubicBezTo>
                  <a:cubicBezTo>
                    <a:pt x="176" y="108"/>
                    <a:pt x="196" y="127"/>
                    <a:pt x="218" y="141"/>
                  </a:cubicBezTo>
                  <a:cubicBezTo>
                    <a:pt x="270" y="173"/>
                    <a:pt x="408" y="176"/>
                    <a:pt x="444" y="180"/>
                  </a:cubicBezTo>
                  <a:cubicBezTo>
                    <a:pt x="489" y="209"/>
                    <a:pt x="502" y="304"/>
                    <a:pt x="436" y="304"/>
                  </a:cubicBezTo>
                  <a:close/>
                </a:path>
              </a:pathLst>
            </a:custGeom>
            <a:noFill/>
            <a:ln w="9525">
              <a:solidFill>
                <a:srgbClr val="C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2538" name="Freeform 10">
              <a:extLst>
                <a:ext uri="{FF2B5EF4-FFF2-40B4-BE49-F238E27FC236}">
                  <a16:creationId xmlns:a16="http://schemas.microsoft.com/office/drawing/2014/main" xmlns="" id="{8954212F-4687-4F0E-94BD-99C774852C0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1150" y="2762250"/>
              <a:ext cx="2841625" cy="2933700"/>
            </a:xfrm>
            <a:custGeom>
              <a:avLst/>
              <a:gdLst>
                <a:gd name="T0" fmla="*/ 2147483647 w 1790"/>
                <a:gd name="T1" fmla="*/ 2147483647 h 1848"/>
                <a:gd name="T2" fmla="*/ 2147483647 w 1790"/>
                <a:gd name="T3" fmla="*/ 2147483647 h 1848"/>
                <a:gd name="T4" fmla="*/ 2147483647 w 1790"/>
                <a:gd name="T5" fmla="*/ 2147483647 h 1848"/>
                <a:gd name="T6" fmla="*/ 2147483647 w 1790"/>
                <a:gd name="T7" fmla="*/ 2147483647 h 1848"/>
                <a:gd name="T8" fmla="*/ 2147483647 w 1790"/>
                <a:gd name="T9" fmla="*/ 2147483647 h 1848"/>
                <a:gd name="T10" fmla="*/ 2147483647 w 1790"/>
                <a:gd name="T11" fmla="*/ 2147483647 h 1848"/>
                <a:gd name="T12" fmla="*/ 2147483647 w 1790"/>
                <a:gd name="T13" fmla="*/ 2147483647 h 1848"/>
                <a:gd name="T14" fmla="*/ 2147483647 w 1790"/>
                <a:gd name="T15" fmla="*/ 2147483647 h 1848"/>
                <a:gd name="T16" fmla="*/ 2147483647 w 1790"/>
                <a:gd name="T17" fmla="*/ 2147483647 h 1848"/>
                <a:gd name="T18" fmla="*/ 2147483647 w 1790"/>
                <a:gd name="T19" fmla="*/ 2147483647 h 1848"/>
                <a:gd name="T20" fmla="*/ 2147483647 w 1790"/>
                <a:gd name="T21" fmla="*/ 2147483647 h 1848"/>
                <a:gd name="T22" fmla="*/ 2147483647 w 1790"/>
                <a:gd name="T23" fmla="*/ 2147483647 h 1848"/>
                <a:gd name="T24" fmla="*/ 2147483647 w 1790"/>
                <a:gd name="T25" fmla="*/ 2147483647 h 1848"/>
                <a:gd name="T26" fmla="*/ 2147483647 w 1790"/>
                <a:gd name="T27" fmla="*/ 2147483647 h 1848"/>
                <a:gd name="T28" fmla="*/ 2147483647 w 1790"/>
                <a:gd name="T29" fmla="*/ 2147483647 h 1848"/>
                <a:gd name="T30" fmla="*/ 2147483647 w 1790"/>
                <a:gd name="T31" fmla="*/ 2147483647 h 1848"/>
                <a:gd name="T32" fmla="*/ 2147483647 w 1790"/>
                <a:gd name="T33" fmla="*/ 2147483647 h 1848"/>
                <a:gd name="T34" fmla="*/ 2147483647 w 1790"/>
                <a:gd name="T35" fmla="*/ 2147483647 h 1848"/>
                <a:gd name="T36" fmla="*/ 2147483647 w 1790"/>
                <a:gd name="T37" fmla="*/ 2147483647 h 1848"/>
                <a:gd name="T38" fmla="*/ 2147483647 w 1790"/>
                <a:gd name="T39" fmla="*/ 2147483647 h 1848"/>
                <a:gd name="T40" fmla="*/ 2147483647 w 1790"/>
                <a:gd name="T41" fmla="*/ 2147483647 h 1848"/>
                <a:gd name="T42" fmla="*/ 2147483647 w 1790"/>
                <a:gd name="T43" fmla="*/ 2147483647 h 1848"/>
                <a:gd name="T44" fmla="*/ 2147483647 w 1790"/>
                <a:gd name="T45" fmla="*/ 2147483647 h 1848"/>
                <a:gd name="T46" fmla="*/ 2147483647 w 1790"/>
                <a:gd name="T47" fmla="*/ 2147483647 h 1848"/>
                <a:gd name="T48" fmla="*/ 2147483647 w 1790"/>
                <a:gd name="T49" fmla="*/ 2147483647 h 1848"/>
                <a:gd name="T50" fmla="*/ 2147483647 w 1790"/>
                <a:gd name="T51" fmla="*/ 2147483647 h 1848"/>
                <a:gd name="T52" fmla="*/ 2147483647 w 1790"/>
                <a:gd name="T53" fmla="*/ 2147483647 h 1848"/>
                <a:gd name="T54" fmla="*/ 2147483647 w 1790"/>
                <a:gd name="T55" fmla="*/ 2147483647 h 1848"/>
                <a:gd name="T56" fmla="*/ 2147483647 w 1790"/>
                <a:gd name="T57" fmla="*/ 2147483647 h 1848"/>
                <a:gd name="T58" fmla="*/ 2147483647 w 1790"/>
                <a:gd name="T59" fmla="*/ 2147483647 h 1848"/>
                <a:gd name="T60" fmla="*/ 2147483647 w 1790"/>
                <a:gd name="T61" fmla="*/ 2147483647 h 1848"/>
                <a:gd name="T62" fmla="*/ 2147483647 w 1790"/>
                <a:gd name="T63" fmla="*/ 2147483647 h 1848"/>
                <a:gd name="T64" fmla="*/ 2147483647 w 1790"/>
                <a:gd name="T65" fmla="*/ 2147483647 h 1848"/>
                <a:gd name="T66" fmla="*/ 2147483647 w 1790"/>
                <a:gd name="T67" fmla="*/ 2147483647 h 184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790" h="1848">
                  <a:moveTo>
                    <a:pt x="879" y="964"/>
                  </a:moveTo>
                  <a:cubicBezTo>
                    <a:pt x="950" y="988"/>
                    <a:pt x="942" y="1101"/>
                    <a:pt x="973" y="1159"/>
                  </a:cubicBezTo>
                  <a:cubicBezTo>
                    <a:pt x="1003" y="1215"/>
                    <a:pt x="1078" y="1280"/>
                    <a:pt x="1137" y="1299"/>
                  </a:cubicBezTo>
                  <a:cubicBezTo>
                    <a:pt x="1158" y="1330"/>
                    <a:pt x="1182" y="1360"/>
                    <a:pt x="1199" y="1393"/>
                  </a:cubicBezTo>
                  <a:cubicBezTo>
                    <a:pt x="1240" y="1471"/>
                    <a:pt x="1214" y="1506"/>
                    <a:pt x="1316" y="1557"/>
                  </a:cubicBezTo>
                  <a:cubicBezTo>
                    <a:pt x="1339" y="1569"/>
                    <a:pt x="1368" y="1562"/>
                    <a:pt x="1394" y="1564"/>
                  </a:cubicBezTo>
                  <a:cubicBezTo>
                    <a:pt x="1456" y="1611"/>
                    <a:pt x="1497" y="1669"/>
                    <a:pt x="1573" y="1689"/>
                  </a:cubicBezTo>
                  <a:cubicBezTo>
                    <a:pt x="1615" y="1700"/>
                    <a:pt x="1698" y="1720"/>
                    <a:pt x="1698" y="1720"/>
                  </a:cubicBezTo>
                  <a:cubicBezTo>
                    <a:pt x="1706" y="1725"/>
                    <a:pt x="1712" y="1733"/>
                    <a:pt x="1721" y="1736"/>
                  </a:cubicBezTo>
                  <a:cubicBezTo>
                    <a:pt x="1741" y="1742"/>
                    <a:pt x="1765" y="1734"/>
                    <a:pt x="1783" y="1744"/>
                  </a:cubicBezTo>
                  <a:cubicBezTo>
                    <a:pt x="1790" y="1748"/>
                    <a:pt x="1780" y="1760"/>
                    <a:pt x="1776" y="1767"/>
                  </a:cubicBezTo>
                  <a:cubicBezTo>
                    <a:pt x="1760" y="1791"/>
                    <a:pt x="1752" y="1790"/>
                    <a:pt x="1729" y="1798"/>
                  </a:cubicBezTo>
                  <a:cubicBezTo>
                    <a:pt x="1694" y="1848"/>
                    <a:pt x="1596" y="1812"/>
                    <a:pt x="1542" y="1806"/>
                  </a:cubicBezTo>
                  <a:cubicBezTo>
                    <a:pt x="1510" y="1781"/>
                    <a:pt x="1483" y="1748"/>
                    <a:pt x="1448" y="1728"/>
                  </a:cubicBezTo>
                  <a:cubicBezTo>
                    <a:pt x="1371" y="1684"/>
                    <a:pt x="1288" y="1667"/>
                    <a:pt x="1215" y="1611"/>
                  </a:cubicBezTo>
                  <a:cubicBezTo>
                    <a:pt x="1212" y="1595"/>
                    <a:pt x="1215" y="1578"/>
                    <a:pt x="1207" y="1564"/>
                  </a:cubicBezTo>
                  <a:cubicBezTo>
                    <a:pt x="1203" y="1557"/>
                    <a:pt x="1187" y="1564"/>
                    <a:pt x="1183" y="1557"/>
                  </a:cubicBezTo>
                  <a:cubicBezTo>
                    <a:pt x="1157" y="1510"/>
                    <a:pt x="1163" y="1441"/>
                    <a:pt x="1137" y="1393"/>
                  </a:cubicBezTo>
                  <a:cubicBezTo>
                    <a:pt x="1103" y="1332"/>
                    <a:pt x="1016" y="1295"/>
                    <a:pt x="957" y="1268"/>
                  </a:cubicBezTo>
                  <a:cubicBezTo>
                    <a:pt x="850" y="1219"/>
                    <a:pt x="738" y="1187"/>
                    <a:pt x="622" y="1167"/>
                  </a:cubicBezTo>
                  <a:cubicBezTo>
                    <a:pt x="543" y="1112"/>
                    <a:pt x="677" y="1212"/>
                    <a:pt x="583" y="1104"/>
                  </a:cubicBezTo>
                  <a:cubicBezTo>
                    <a:pt x="576" y="1096"/>
                    <a:pt x="562" y="1100"/>
                    <a:pt x="552" y="1097"/>
                  </a:cubicBezTo>
                  <a:cubicBezTo>
                    <a:pt x="502" y="1085"/>
                    <a:pt x="461" y="1067"/>
                    <a:pt x="412" y="1050"/>
                  </a:cubicBezTo>
                  <a:cubicBezTo>
                    <a:pt x="356" y="1089"/>
                    <a:pt x="380" y="1143"/>
                    <a:pt x="303" y="1190"/>
                  </a:cubicBezTo>
                  <a:cubicBezTo>
                    <a:pt x="289" y="1198"/>
                    <a:pt x="271" y="1193"/>
                    <a:pt x="256" y="1198"/>
                  </a:cubicBezTo>
                  <a:cubicBezTo>
                    <a:pt x="219" y="1209"/>
                    <a:pt x="120" y="1264"/>
                    <a:pt x="147" y="1237"/>
                  </a:cubicBezTo>
                  <a:cubicBezTo>
                    <a:pt x="155" y="1229"/>
                    <a:pt x="164" y="1223"/>
                    <a:pt x="170" y="1214"/>
                  </a:cubicBezTo>
                  <a:cubicBezTo>
                    <a:pt x="177" y="1204"/>
                    <a:pt x="181" y="1193"/>
                    <a:pt x="186" y="1182"/>
                  </a:cubicBezTo>
                  <a:cubicBezTo>
                    <a:pt x="204" y="1103"/>
                    <a:pt x="214" y="1064"/>
                    <a:pt x="295" y="1050"/>
                  </a:cubicBezTo>
                  <a:cubicBezTo>
                    <a:pt x="315" y="1022"/>
                    <a:pt x="339" y="1020"/>
                    <a:pt x="350" y="988"/>
                  </a:cubicBezTo>
                  <a:cubicBezTo>
                    <a:pt x="245" y="973"/>
                    <a:pt x="312" y="987"/>
                    <a:pt x="155" y="925"/>
                  </a:cubicBezTo>
                  <a:cubicBezTo>
                    <a:pt x="112" y="908"/>
                    <a:pt x="66" y="901"/>
                    <a:pt x="22" y="886"/>
                  </a:cubicBezTo>
                  <a:cubicBezTo>
                    <a:pt x="0" y="742"/>
                    <a:pt x="11" y="914"/>
                    <a:pt x="272" y="832"/>
                  </a:cubicBezTo>
                  <a:cubicBezTo>
                    <a:pt x="294" y="825"/>
                    <a:pt x="269" y="785"/>
                    <a:pt x="264" y="762"/>
                  </a:cubicBezTo>
                  <a:cubicBezTo>
                    <a:pt x="261" y="750"/>
                    <a:pt x="253" y="741"/>
                    <a:pt x="248" y="730"/>
                  </a:cubicBezTo>
                  <a:cubicBezTo>
                    <a:pt x="245" y="712"/>
                    <a:pt x="249" y="692"/>
                    <a:pt x="240" y="676"/>
                  </a:cubicBezTo>
                  <a:cubicBezTo>
                    <a:pt x="223" y="645"/>
                    <a:pt x="169" y="597"/>
                    <a:pt x="139" y="575"/>
                  </a:cubicBezTo>
                  <a:cubicBezTo>
                    <a:pt x="138" y="572"/>
                    <a:pt x="120" y="515"/>
                    <a:pt x="116" y="520"/>
                  </a:cubicBezTo>
                  <a:cubicBezTo>
                    <a:pt x="96" y="542"/>
                    <a:pt x="134" y="570"/>
                    <a:pt x="147" y="575"/>
                  </a:cubicBezTo>
                  <a:cubicBezTo>
                    <a:pt x="192" y="594"/>
                    <a:pt x="273" y="628"/>
                    <a:pt x="326" y="637"/>
                  </a:cubicBezTo>
                  <a:cubicBezTo>
                    <a:pt x="450" y="689"/>
                    <a:pt x="373" y="676"/>
                    <a:pt x="373" y="442"/>
                  </a:cubicBezTo>
                  <a:cubicBezTo>
                    <a:pt x="373" y="398"/>
                    <a:pt x="378" y="354"/>
                    <a:pt x="381" y="310"/>
                  </a:cubicBezTo>
                  <a:cubicBezTo>
                    <a:pt x="392" y="383"/>
                    <a:pt x="395" y="403"/>
                    <a:pt x="466" y="426"/>
                  </a:cubicBezTo>
                  <a:cubicBezTo>
                    <a:pt x="480" y="440"/>
                    <a:pt x="502" y="448"/>
                    <a:pt x="513" y="465"/>
                  </a:cubicBezTo>
                  <a:cubicBezTo>
                    <a:pt x="528" y="489"/>
                    <a:pt x="532" y="518"/>
                    <a:pt x="544" y="543"/>
                  </a:cubicBezTo>
                  <a:cubicBezTo>
                    <a:pt x="575" y="530"/>
                    <a:pt x="609" y="521"/>
                    <a:pt x="638" y="504"/>
                  </a:cubicBezTo>
                  <a:cubicBezTo>
                    <a:pt x="792" y="413"/>
                    <a:pt x="645" y="460"/>
                    <a:pt x="778" y="426"/>
                  </a:cubicBezTo>
                  <a:cubicBezTo>
                    <a:pt x="844" y="361"/>
                    <a:pt x="906" y="335"/>
                    <a:pt x="996" y="317"/>
                  </a:cubicBezTo>
                  <a:cubicBezTo>
                    <a:pt x="1086" y="266"/>
                    <a:pt x="1178" y="223"/>
                    <a:pt x="1261" y="162"/>
                  </a:cubicBezTo>
                  <a:cubicBezTo>
                    <a:pt x="1277" y="129"/>
                    <a:pt x="1328" y="0"/>
                    <a:pt x="1292" y="138"/>
                  </a:cubicBezTo>
                  <a:cubicBezTo>
                    <a:pt x="1289" y="174"/>
                    <a:pt x="1280" y="283"/>
                    <a:pt x="1261" y="317"/>
                  </a:cubicBezTo>
                  <a:cubicBezTo>
                    <a:pt x="1236" y="362"/>
                    <a:pt x="1153" y="365"/>
                    <a:pt x="1113" y="380"/>
                  </a:cubicBezTo>
                  <a:cubicBezTo>
                    <a:pt x="1031" y="411"/>
                    <a:pt x="960" y="443"/>
                    <a:pt x="872" y="458"/>
                  </a:cubicBezTo>
                  <a:cubicBezTo>
                    <a:pt x="721" y="568"/>
                    <a:pt x="886" y="463"/>
                    <a:pt x="755" y="512"/>
                  </a:cubicBezTo>
                  <a:cubicBezTo>
                    <a:pt x="734" y="520"/>
                    <a:pt x="719" y="539"/>
                    <a:pt x="700" y="551"/>
                  </a:cubicBezTo>
                  <a:cubicBezTo>
                    <a:pt x="680" y="610"/>
                    <a:pt x="761" y="600"/>
                    <a:pt x="802" y="606"/>
                  </a:cubicBezTo>
                  <a:cubicBezTo>
                    <a:pt x="833" y="624"/>
                    <a:pt x="861" y="650"/>
                    <a:pt x="895" y="660"/>
                  </a:cubicBezTo>
                  <a:cubicBezTo>
                    <a:pt x="958" y="679"/>
                    <a:pt x="1025" y="675"/>
                    <a:pt x="1090" y="684"/>
                  </a:cubicBezTo>
                  <a:cubicBezTo>
                    <a:pt x="1100" y="692"/>
                    <a:pt x="1109" y="703"/>
                    <a:pt x="1121" y="707"/>
                  </a:cubicBezTo>
                  <a:cubicBezTo>
                    <a:pt x="1141" y="714"/>
                    <a:pt x="1168" y="700"/>
                    <a:pt x="1183" y="715"/>
                  </a:cubicBezTo>
                  <a:cubicBezTo>
                    <a:pt x="1192" y="724"/>
                    <a:pt x="1164" y="734"/>
                    <a:pt x="1152" y="738"/>
                  </a:cubicBezTo>
                  <a:cubicBezTo>
                    <a:pt x="1132" y="745"/>
                    <a:pt x="1111" y="742"/>
                    <a:pt x="1090" y="746"/>
                  </a:cubicBezTo>
                  <a:cubicBezTo>
                    <a:pt x="1008" y="760"/>
                    <a:pt x="945" y="765"/>
                    <a:pt x="856" y="769"/>
                  </a:cubicBezTo>
                  <a:cubicBezTo>
                    <a:pt x="815" y="776"/>
                    <a:pt x="784" y="767"/>
                    <a:pt x="770" y="808"/>
                  </a:cubicBezTo>
                  <a:cubicBezTo>
                    <a:pt x="777" y="867"/>
                    <a:pt x="780" y="923"/>
                    <a:pt x="833" y="956"/>
                  </a:cubicBezTo>
                  <a:cubicBezTo>
                    <a:pt x="855" y="991"/>
                    <a:pt x="887" y="1005"/>
                    <a:pt x="926" y="1019"/>
                  </a:cubicBezTo>
                  <a:cubicBezTo>
                    <a:pt x="908" y="990"/>
                    <a:pt x="919" y="996"/>
                    <a:pt x="887" y="988"/>
                  </a:cubicBezTo>
                  <a:cubicBezTo>
                    <a:pt x="874" y="985"/>
                    <a:pt x="852" y="993"/>
                    <a:pt x="848" y="980"/>
                  </a:cubicBezTo>
                  <a:cubicBezTo>
                    <a:pt x="844" y="969"/>
                    <a:pt x="869" y="969"/>
                    <a:pt x="879" y="964"/>
                  </a:cubicBezTo>
                  <a:close/>
                </a:path>
              </a:pathLst>
            </a:custGeom>
            <a:noFill/>
            <a:ln w="9525">
              <a:solidFill>
                <a:srgbClr val="C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2539" name="Freeform 11">
              <a:extLst>
                <a:ext uri="{FF2B5EF4-FFF2-40B4-BE49-F238E27FC236}">
                  <a16:creationId xmlns:a16="http://schemas.microsoft.com/office/drawing/2014/main" xmlns="" id="{02F73545-67E6-4717-BAD2-7B1F9B5AD5B4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3438" y="5048250"/>
              <a:ext cx="2708275" cy="1446213"/>
            </a:xfrm>
            <a:custGeom>
              <a:avLst/>
              <a:gdLst>
                <a:gd name="T0" fmla="*/ 2147483647 w 1706"/>
                <a:gd name="T1" fmla="*/ 2147483647 h 911"/>
                <a:gd name="T2" fmla="*/ 2147483647 w 1706"/>
                <a:gd name="T3" fmla="*/ 2147483647 h 911"/>
                <a:gd name="T4" fmla="*/ 2147483647 w 1706"/>
                <a:gd name="T5" fmla="*/ 2147483647 h 911"/>
                <a:gd name="T6" fmla="*/ 2147483647 w 1706"/>
                <a:gd name="T7" fmla="*/ 2147483647 h 911"/>
                <a:gd name="T8" fmla="*/ 2147483647 w 1706"/>
                <a:gd name="T9" fmla="*/ 2147483647 h 911"/>
                <a:gd name="T10" fmla="*/ 2147483647 w 1706"/>
                <a:gd name="T11" fmla="*/ 2147483647 h 911"/>
                <a:gd name="T12" fmla="*/ 2147483647 w 1706"/>
                <a:gd name="T13" fmla="*/ 2147483647 h 911"/>
                <a:gd name="T14" fmla="*/ 2147483647 w 1706"/>
                <a:gd name="T15" fmla="*/ 2147483647 h 911"/>
                <a:gd name="T16" fmla="*/ 2147483647 w 1706"/>
                <a:gd name="T17" fmla="*/ 2147483647 h 911"/>
                <a:gd name="T18" fmla="*/ 2147483647 w 1706"/>
                <a:gd name="T19" fmla="*/ 2147483647 h 911"/>
                <a:gd name="T20" fmla="*/ 2147483647 w 1706"/>
                <a:gd name="T21" fmla="*/ 2147483647 h 911"/>
                <a:gd name="T22" fmla="*/ 2147483647 w 1706"/>
                <a:gd name="T23" fmla="*/ 2147483647 h 911"/>
                <a:gd name="T24" fmla="*/ 2147483647 w 1706"/>
                <a:gd name="T25" fmla="*/ 2147483647 h 911"/>
                <a:gd name="T26" fmla="*/ 2147483647 w 1706"/>
                <a:gd name="T27" fmla="*/ 2147483647 h 911"/>
                <a:gd name="T28" fmla="*/ 2147483647 w 1706"/>
                <a:gd name="T29" fmla="*/ 0 h 911"/>
                <a:gd name="T30" fmla="*/ 2147483647 w 1706"/>
                <a:gd name="T31" fmla="*/ 2147483647 h 911"/>
                <a:gd name="T32" fmla="*/ 2147483647 w 1706"/>
                <a:gd name="T33" fmla="*/ 2147483647 h 911"/>
                <a:gd name="T34" fmla="*/ 2147483647 w 1706"/>
                <a:gd name="T35" fmla="*/ 2147483647 h 911"/>
                <a:gd name="T36" fmla="*/ 2147483647 w 1706"/>
                <a:gd name="T37" fmla="*/ 2147483647 h 911"/>
                <a:gd name="T38" fmla="*/ 2147483647 w 1706"/>
                <a:gd name="T39" fmla="*/ 2147483647 h 911"/>
                <a:gd name="T40" fmla="*/ 2147483647 w 1706"/>
                <a:gd name="T41" fmla="*/ 2147483647 h 911"/>
                <a:gd name="T42" fmla="*/ 2147483647 w 1706"/>
                <a:gd name="T43" fmla="*/ 2147483647 h 911"/>
                <a:gd name="T44" fmla="*/ 2147483647 w 1706"/>
                <a:gd name="T45" fmla="*/ 2147483647 h 911"/>
                <a:gd name="T46" fmla="*/ 2147483647 w 1706"/>
                <a:gd name="T47" fmla="*/ 2147483647 h 911"/>
                <a:gd name="T48" fmla="*/ 2147483647 w 1706"/>
                <a:gd name="T49" fmla="*/ 2147483647 h 911"/>
                <a:gd name="T50" fmla="*/ 2147483647 w 1706"/>
                <a:gd name="T51" fmla="*/ 2147483647 h 911"/>
                <a:gd name="T52" fmla="*/ 2147483647 w 1706"/>
                <a:gd name="T53" fmla="*/ 2147483647 h 911"/>
                <a:gd name="T54" fmla="*/ 2147483647 w 1706"/>
                <a:gd name="T55" fmla="*/ 2147483647 h 911"/>
                <a:gd name="T56" fmla="*/ 2147483647 w 1706"/>
                <a:gd name="T57" fmla="*/ 2147483647 h 911"/>
                <a:gd name="T58" fmla="*/ 2147483647 w 1706"/>
                <a:gd name="T59" fmla="*/ 2147483647 h 911"/>
                <a:gd name="T60" fmla="*/ 2147483647 w 1706"/>
                <a:gd name="T61" fmla="*/ 2147483647 h 911"/>
                <a:gd name="T62" fmla="*/ 2147483647 w 1706"/>
                <a:gd name="T63" fmla="*/ 2147483647 h 911"/>
                <a:gd name="T64" fmla="*/ 2147483647 w 1706"/>
                <a:gd name="T65" fmla="*/ 2147483647 h 911"/>
                <a:gd name="T66" fmla="*/ 2147483647 w 1706"/>
                <a:gd name="T67" fmla="*/ 2147483647 h 911"/>
                <a:gd name="T68" fmla="*/ 2147483647 w 1706"/>
                <a:gd name="T69" fmla="*/ 2147483647 h 911"/>
                <a:gd name="T70" fmla="*/ 2147483647 w 1706"/>
                <a:gd name="T71" fmla="*/ 2147483647 h 911"/>
                <a:gd name="T72" fmla="*/ 2147483647 w 1706"/>
                <a:gd name="T73" fmla="*/ 2147483647 h 911"/>
                <a:gd name="T74" fmla="*/ 2147483647 w 1706"/>
                <a:gd name="T75" fmla="*/ 2147483647 h 911"/>
                <a:gd name="T76" fmla="*/ 2147483647 w 1706"/>
                <a:gd name="T77" fmla="*/ 2147483647 h 911"/>
                <a:gd name="T78" fmla="*/ 2147483647 w 1706"/>
                <a:gd name="T79" fmla="*/ 2147483647 h 911"/>
                <a:gd name="T80" fmla="*/ 2147483647 w 1706"/>
                <a:gd name="T81" fmla="*/ 2147483647 h 911"/>
                <a:gd name="T82" fmla="*/ 2147483647 w 1706"/>
                <a:gd name="T83" fmla="*/ 2147483647 h 911"/>
                <a:gd name="T84" fmla="*/ 2147483647 w 1706"/>
                <a:gd name="T85" fmla="*/ 2147483647 h 911"/>
                <a:gd name="T86" fmla="*/ 2147483647 w 1706"/>
                <a:gd name="T87" fmla="*/ 2147483647 h 911"/>
                <a:gd name="T88" fmla="*/ 2147483647 w 1706"/>
                <a:gd name="T89" fmla="*/ 2147483647 h 911"/>
                <a:gd name="T90" fmla="*/ 2147483647 w 1706"/>
                <a:gd name="T91" fmla="*/ 2147483647 h 911"/>
                <a:gd name="T92" fmla="*/ 2147483647 w 1706"/>
                <a:gd name="T93" fmla="*/ 2147483647 h 911"/>
                <a:gd name="T94" fmla="*/ 2147483647 w 1706"/>
                <a:gd name="T95" fmla="*/ 2147483647 h 911"/>
                <a:gd name="T96" fmla="*/ 2147483647 w 1706"/>
                <a:gd name="T97" fmla="*/ 2147483647 h 911"/>
                <a:gd name="T98" fmla="*/ 2147483647 w 1706"/>
                <a:gd name="T99" fmla="*/ 2147483647 h 911"/>
                <a:gd name="T100" fmla="*/ 2147483647 w 1706"/>
                <a:gd name="T101" fmla="*/ 2147483647 h 911"/>
                <a:gd name="T102" fmla="*/ 0 w 1706"/>
                <a:gd name="T103" fmla="*/ 2147483647 h 911"/>
                <a:gd name="T104" fmla="*/ 2147483647 w 1706"/>
                <a:gd name="T105" fmla="*/ 2147483647 h 911"/>
                <a:gd name="T106" fmla="*/ 2147483647 w 1706"/>
                <a:gd name="T107" fmla="*/ 2147483647 h 911"/>
                <a:gd name="T108" fmla="*/ 2147483647 w 1706"/>
                <a:gd name="T109" fmla="*/ 2147483647 h 911"/>
                <a:gd name="T110" fmla="*/ 2147483647 w 1706"/>
                <a:gd name="T111" fmla="*/ 2147483647 h 911"/>
                <a:gd name="T112" fmla="*/ 2147483647 w 1706"/>
                <a:gd name="T113" fmla="*/ 2147483647 h 911"/>
                <a:gd name="T114" fmla="*/ 2147483647 w 1706"/>
                <a:gd name="T115" fmla="*/ 2147483647 h 911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1706" h="911">
                  <a:moveTo>
                    <a:pt x="561" y="241"/>
                  </a:moveTo>
                  <a:cubicBezTo>
                    <a:pt x="513" y="224"/>
                    <a:pt x="547" y="196"/>
                    <a:pt x="499" y="179"/>
                  </a:cubicBezTo>
                  <a:cubicBezTo>
                    <a:pt x="476" y="156"/>
                    <a:pt x="463" y="140"/>
                    <a:pt x="452" y="109"/>
                  </a:cubicBezTo>
                  <a:cubicBezTo>
                    <a:pt x="489" y="84"/>
                    <a:pt x="495" y="94"/>
                    <a:pt x="530" y="117"/>
                  </a:cubicBezTo>
                  <a:cubicBezTo>
                    <a:pt x="538" y="138"/>
                    <a:pt x="538" y="163"/>
                    <a:pt x="553" y="179"/>
                  </a:cubicBezTo>
                  <a:cubicBezTo>
                    <a:pt x="564" y="191"/>
                    <a:pt x="586" y="185"/>
                    <a:pt x="600" y="194"/>
                  </a:cubicBezTo>
                  <a:cubicBezTo>
                    <a:pt x="608" y="199"/>
                    <a:pt x="610" y="210"/>
                    <a:pt x="615" y="218"/>
                  </a:cubicBezTo>
                  <a:cubicBezTo>
                    <a:pt x="662" y="187"/>
                    <a:pt x="657" y="148"/>
                    <a:pt x="686" y="101"/>
                  </a:cubicBezTo>
                  <a:cubicBezTo>
                    <a:pt x="696" y="85"/>
                    <a:pt x="717" y="72"/>
                    <a:pt x="732" y="62"/>
                  </a:cubicBezTo>
                  <a:cubicBezTo>
                    <a:pt x="753" y="124"/>
                    <a:pt x="724" y="30"/>
                    <a:pt x="732" y="155"/>
                  </a:cubicBezTo>
                  <a:cubicBezTo>
                    <a:pt x="733" y="177"/>
                    <a:pt x="743" y="197"/>
                    <a:pt x="748" y="218"/>
                  </a:cubicBezTo>
                  <a:cubicBezTo>
                    <a:pt x="888" y="214"/>
                    <a:pt x="1093" y="234"/>
                    <a:pt x="1239" y="179"/>
                  </a:cubicBezTo>
                  <a:cubicBezTo>
                    <a:pt x="1276" y="165"/>
                    <a:pt x="1310" y="143"/>
                    <a:pt x="1348" y="132"/>
                  </a:cubicBezTo>
                  <a:cubicBezTo>
                    <a:pt x="1399" y="117"/>
                    <a:pt x="1504" y="101"/>
                    <a:pt x="1504" y="101"/>
                  </a:cubicBezTo>
                  <a:cubicBezTo>
                    <a:pt x="1570" y="57"/>
                    <a:pt x="1632" y="23"/>
                    <a:pt x="1706" y="0"/>
                  </a:cubicBezTo>
                  <a:cubicBezTo>
                    <a:pt x="1695" y="37"/>
                    <a:pt x="1671" y="36"/>
                    <a:pt x="1644" y="62"/>
                  </a:cubicBezTo>
                  <a:cubicBezTo>
                    <a:pt x="1637" y="69"/>
                    <a:pt x="1635" y="79"/>
                    <a:pt x="1628" y="85"/>
                  </a:cubicBezTo>
                  <a:cubicBezTo>
                    <a:pt x="1580" y="128"/>
                    <a:pt x="1555" y="137"/>
                    <a:pt x="1496" y="155"/>
                  </a:cubicBezTo>
                  <a:cubicBezTo>
                    <a:pt x="1434" y="203"/>
                    <a:pt x="1364" y="239"/>
                    <a:pt x="1286" y="249"/>
                  </a:cubicBezTo>
                  <a:cubicBezTo>
                    <a:pt x="1250" y="301"/>
                    <a:pt x="1297" y="245"/>
                    <a:pt x="1208" y="280"/>
                  </a:cubicBezTo>
                  <a:cubicBezTo>
                    <a:pt x="1022" y="353"/>
                    <a:pt x="1260" y="319"/>
                    <a:pt x="1005" y="335"/>
                  </a:cubicBezTo>
                  <a:cubicBezTo>
                    <a:pt x="948" y="345"/>
                    <a:pt x="892" y="357"/>
                    <a:pt x="834" y="366"/>
                  </a:cubicBezTo>
                  <a:cubicBezTo>
                    <a:pt x="836" y="374"/>
                    <a:pt x="835" y="383"/>
                    <a:pt x="841" y="389"/>
                  </a:cubicBezTo>
                  <a:cubicBezTo>
                    <a:pt x="851" y="399"/>
                    <a:pt x="926" y="425"/>
                    <a:pt x="935" y="428"/>
                  </a:cubicBezTo>
                  <a:cubicBezTo>
                    <a:pt x="958" y="449"/>
                    <a:pt x="987" y="465"/>
                    <a:pt x="1005" y="491"/>
                  </a:cubicBezTo>
                  <a:cubicBezTo>
                    <a:pt x="1030" y="527"/>
                    <a:pt x="1022" y="578"/>
                    <a:pt x="1044" y="615"/>
                  </a:cubicBezTo>
                  <a:cubicBezTo>
                    <a:pt x="1064" y="648"/>
                    <a:pt x="1192" y="645"/>
                    <a:pt x="1177" y="646"/>
                  </a:cubicBezTo>
                  <a:cubicBezTo>
                    <a:pt x="1091" y="651"/>
                    <a:pt x="1005" y="641"/>
                    <a:pt x="919" y="639"/>
                  </a:cubicBezTo>
                  <a:cubicBezTo>
                    <a:pt x="850" y="586"/>
                    <a:pt x="872" y="576"/>
                    <a:pt x="841" y="678"/>
                  </a:cubicBezTo>
                  <a:cubicBezTo>
                    <a:pt x="831" y="745"/>
                    <a:pt x="823" y="795"/>
                    <a:pt x="802" y="857"/>
                  </a:cubicBezTo>
                  <a:cubicBezTo>
                    <a:pt x="800" y="873"/>
                    <a:pt x="804" y="891"/>
                    <a:pt x="795" y="904"/>
                  </a:cubicBezTo>
                  <a:cubicBezTo>
                    <a:pt x="790" y="911"/>
                    <a:pt x="787" y="888"/>
                    <a:pt x="787" y="880"/>
                  </a:cubicBezTo>
                  <a:cubicBezTo>
                    <a:pt x="767" y="455"/>
                    <a:pt x="794" y="691"/>
                    <a:pt x="771" y="506"/>
                  </a:cubicBezTo>
                  <a:cubicBezTo>
                    <a:pt x="710" y="632"/>
                    <a:pt x="797" y="466"/>
                    <a:pt x="701" y="600"/>
                  </a:cubicBezTo>
                  <a:cubicBezTo>
                    <a:pt x="688" y="619"/>
                    <a:pt x="684" y="644"/>
                    <a:pt x="670" y="662"/>
                  </a:cubicBezTo>
                  <a:cubicBezTo>
                    <a:pt x="612" y="737"/>
                    <a:pt x="594" y="733"/>
                    <a:pt x="530" y="787"/>
                  </a:cubicBezTo>
                  <a:cubicBezTo>
                    <a:pt x="491" y="820"/>
                    <a:pt x="471" y="867"/>
                    <a:pt x="428" y="896"/>
                  </a:cubicBezTo>
                  <a:cubicBezTo>
                    <a:pt x="446" y="755"/>
                    <a:pt x="410" y="901"/>
                    <a:pt x="491" y="802"/>
                  </a:cubicBezTo>
                  <a:cubicBezTo>
                    <a:pt x="501" y="790"/>
                    <a:pt x="494" y="771"/>
                    <a:pt x="499" y="756"/>
                  </a:cubicBezTo>
                  <a:cubicBezTo>
                    <a:pt x="505" y="737"/>
                    <a:pt x="514" y="719"/>
                    <a:pt x="522" y="701"/>
                  </a:cubicBezTo>
                  <a:cubicBezTo>
                    <a:pt x="525" y="680"/>
                    <a:pt x="526" y="659"/>
                    <a:pt x="530" y="639"/>
                  </a:cubicBezTo>
                  <a:cubicBezTo>
                    <a:pt x="533" y="623"/>
                    <a:pt x="557" y="604"/>
                    <a:pt x="545" y="592"/>
                  </a:cubicBezTo>
                  <a:cubicBezTo>
                    <a:pt x="532" y="579"/>
                    <a:pt x="509" y="598"/>
                    <a:pt x="491" y="600"/>
                  </a:cubicBezTo>
                  <a:cubicBezTo>
                    <a:pt x="473" y="603"/>
                    <a:pt x="454" y="605"/>
                    <a:pt x="436" y="607"/>
                  </a:cubicBezTo>
                  <a:cubicBezTo>
                    <a:pt x="293" y="605"/>
                    <a:pt x="150" y="609"/>
                    <a:pt x="8" y="600"/>
                  </a:cubicBezTo>
                  <a:cubicBezTo>
                    <a:pt x="3" y="600"/>
                    <a:pt x="74" y="589"/>
                    <a:pt x="117" y="576"/>
                  </a:cubicBezTo>
                  <a:cubicBezTo>
                    <a:pt x="218" y="546"/>
                    <a:pt x="117" y="564"/>
                    <a:pt x="304" y="553"/>
                  </a:cubicBezTo>
                  <a:cubicBezTo>
                    <a:pt x="325" y="550"/>
                    <a:pt x="346" y="552"/>
                    <a:pt x="366" y="545"/>
                  </a:cubicBezTo>
                  <a:cubicBezTo>
                    <a:pt x="376" y="541"/>
                    <a:pt x="379" y="526"/>
                    <a:pt x="389" y="522"/>
                  </a:cubicBezTo>
                  <a:cubicBezTo>
                    <a:pt x="409" y="515"/>
                    <a:pt x="431" y="517"/>
                    <a:pt x="452" y="514"/>
                  </a:cubicBezTo>
                  <a:cubicBezTo>
                    <a:pt x="625" y="386"/>
                    <a:pt x="157" y="491"/>
                    <a:pt x="15" y="467"/>
                  </a:cubicBezTo>
                  <a:cubicBezTo>
                    <a:pt x="10" y="459"/>
                    <a:pt x="0" y="453"/>
                    <a:pt x="0" y="444"/>
                  </a:cubicBezTo>
                  <a:cubicBezTo>
                    <a:pt x="0" y="395"/>
                    <a:pt x="171" y="390"/>
                    <a:pt x="187" y="389"/>
                  </a:cubicBezTo>
                  <a:cubicBezTo>
                    <a:pt x="268" y="369"/>
                    <a:pt x="345" y="364"/>
                    <a:pt x="428" y="358"/>
                  </a:cubicBezTo>
                  <a:cubicBezTo>
                    <a:pt x="436" y="353"/>
                    <a:pt x="443" y="346"/>
                    <a:pt x="452" y="343"/>
                  </a:cubicBezTo>
                  <a:cubicBezTo>
                    <a:pt x="477" y="335"/>
                    <a:pt x="507" y="341"/>
                    <a:pt x="530" y="327"/>
                  </a:cubicBezTo>
                  <a:cubicBezTo>
                    <a:pt x="545" y="318"/>
                    <a:pt x="543" y="295"/>
                    <a:pt x="553" y="280"/>
                  </a:cubicBezTo>
                  <a:cubicBezTo>
                    <a:pt x="575" y="246"/>
                    <a:pt x="587" y="269"/>
                    <a:pt x="561" y="241"/>
                  </a:cubicBezTo>
                  <a:close/>
                </a:path>
              </a:pathLst>
            </a:custGeom>
            <a:noFill/>
            <a:ln w="9525">
              <a:solidFill>
                <a:srgbClr val="C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2540" name="Text Box 12">
              <a:extLst>
                <a:ext uri="{FF2B5EF4-FFF2-40B4-BE49-F238E27FC236}">
                  <a16:creationId xmlns:a16="http://schemas.microsoft.com/office/drawing/2014/main" xmlns="" id="{67D26D41-B428-4382-8EF2-2C949DDF32A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67625" y="1917700"/>
              <a:ext cx="48895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fr-FR" altLang="fr-FR" sz="1800"/>
                <a:t>EP</a:t>
              </a:r>
            </a:p>
          </p:txBody>
        </p:sp>
      </p:grp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xmlns="" id="{E9CC1667-D8D6-43B5-AA74-6C71E63AE0D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3528" y="255757"/>
            <a:ext cx="8229600" cy="577850"/>
          </a:xfrm>
        </p:spPr>
        <p:txBody>
          <a:bodyPr>
            <a:normAutofit fontScale="90000"/>
          </a:bodyPr>
          <a:lstStyle/>
          <a:p>
            <a:r>
              <a:rPr lang="fr-FR" altLang="fr-FR" sz="3200" dirty="0"/>
              <a:t>Évolution de la fibrose</a:t>
            </a:r>
          </a:p>
        </p:txBody>
      </p:sp>
      <p:sp>
        <p:nvSpPr>
          <p:cNvPr id="22532" name="AutoShape 4">
            <a:extLst>
              <a:ext uri="{FF2B5EF4-FFF2-40B4-BE49-F238E27FC236}">
                <a16:creationId xmlns:a16="http://schemas.microsoft.com/office/drawing/2014/main" xmlns="" id="{D3F55373-358F-4EC2-80BB-783CF46001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2078" y="3391945"/>
            <a:ext cx="651296" cy="412566"/>
          </a:xfrm>
          <a:prstGeom prst="triangle">
            <a:avLst>
              <a:gd name="adj" fmla="val 50000"/>
            </a:avLst>
          </a:prstGeom>
          <a:solidFill>
            <a:srgbClr val="C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22533" name="AutoShape 5">
            <a:extLst>
              <a:ext uri="{FF2B5EF4-FFF2-40B4-BE49-F238E27FC236}">
                <a16:creationId xmlns:a16="http://schemas.microsoft.com/office/drawing/2014/main" xmlns="" id="{A5706C3F-9E35-4275-BFE3-D5B7E082D6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2911" y="5207234"/>
            <a:ext cx="651296" cy="412566"/>
          </a:xfrm>
          <a:prstGeom prst="triangle">
            <a:avLst>
              <a:gd name="adj" fmla="val 50000"/>
            </a:avLst>
          </a:prstGeom>
          <a:solidFill>
            <a:srgbClr val="C00000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22534" name="AutoShape 6">
            <a:extLst>
              <a:ext uri="{FF2B5EF4-FFF2-40B4-BE49-F238E27FC236}">
                <a16:creationId xmlns:a16="http://schemas.microsoft.com/office/drawing/2014/main" xmlns="" id="{D7E19909-8194-4D8A-A1BC-2580B71ED6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54571" y="1580094"/>
            <a:ext cx="651296" cy="412566"/>
          </a:xfrm>
          <a:prstGeom prst="triangle">
            <a:avLst>
              <a:gd name="adj" fmla="val 50000"/>
            </a:avLst>
          </a:prstGeom>
          <a:solidFill>
            <a:srgbClr val="C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75783" name="Oval 7">
            <a:extLst>
              <a:ext uri="{FF2B5EF4-FFF2-40B4-BE49-F238E27FC236}">
                <a16:creationId xmlns:a16="http://schemas.microsoft.com/office/drawing/2014/main" xmlns="" id="{8A3FCDF1-741B-4235-913E-F44DC3EB8A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20926" y="3345532"/>
            <a:ext cx="1058356" cy="79934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endParaRPr lang="fr-FR" altLang="fr-FR" sz="1800"/>
          </a:p>
        </p:txBody>
      </p:sp>
      <p:sp>
        <p:nvSpPr>
          <p:cNvPr id="75784" name="Text Box 8">
            <a:extLst>
              <a:ext uri="{FF2B5EF4-FFF2-40B4-BE49-F238E27FC236}">
                <a16:creationId xmlns:a16="http://schemas.microsoft.com/office/drawing/2014/main" xmlns="" id="{C323D615-4E2D-4CFD-AECA-7DF4B03E0D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9658" y="3560539"/>
            <a:ext cx="685140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fr-FR" altLang="fr-FR" dirty="0"/>
              <a:t>VCL</a:t>
            </a:r>
          </a:p>
        </p:txBody>
      </p:sp>
      <p:sp>
        <p:nvSpPr>
          <p:cNvPr id="22537" name="Freeform 9">
            <a:extLst>
              <a:ext uri="{FF2B5EF4-FFF2-40B4-BE49-F238E27FC236}">
                <a16:creationId xmlns:a16="http://schemas.microsoft.com/office/drawing/2014/main" xmlns="" id="{1217AB0A-F109-4CA0-A278-F16F1AD0AEC2}"/>
              </a:ext>
            </a:extLst>
          </p:cNvPr>
          <p:cNvSpPr>
            <a:spLocks/>
          </p:cNvSpPr>
          <p:nvPr/>
        </p:nvSpPr>
        <p:spPr bwMode="auto">
          <a:xfrm>
            <a:off x="4068581" y="1196752"/>
            <a:ext cx="2580310" cy="1340839"/>
          </a:xfrm>
          <a:custGeom>
            <a:avLst/>
            <a:gdLst>
              <a:gd name="T0" fmla="*/ 2147483647 w 1141"/>
              <a:gd name="T1" fmla="*/ 2147483647 h 780"/>
              <a:gd name="T2" fmla="*/ 2147483647 w 1141"/>
              <a:gd name="T3" fmla="*/ 2147483647 h 780"/>
              <a:gd name="T4" fmla="*/ 2147483647 w 1141"/>
              <a:gd name="T5" fmla="*/ 2147483647 h 780"/>
              <a:gd name="T6" fmla="*/ 2147483647 w 1141"/>
              <a:gd name="T7" fmla="*/ 2147483647 h 780"/>
              <a:gd name="T8" fmla="*/ 2147483647 w 1141"/>
              <a:gd name="T9" fmla="*/ 2147483647 h 780"/>
              <a:gd name="T10" fmla="*/ 2147483647 w 1141"/>
              <a:gd name="T11" fmla="*/ 2147483647 h 780"/>
              <a:gd name="T12" fmla="*/ 2147483647 w 1141"/>
              <a:gd name="T13" fmla="*/ 2147483647 h 780"/>
              <a:gd name="T14" fmla="*/ 2147483647 w 1141"/>
              <a:gd name="T15" fmla="*/ 2147483647 h 780"/>
              <a:gd name="T16" fmla="*/ 2147483647 w 1141"/>
              <a:gd name="T17" fmla="*/ 2147483647 h 780"/>
              <a:gd name="T18" fmla="*/ 2147483647 w 1141"/>
              <a:gd name="T19" fmla="*/ 2147483647 h 780"/>
              <a:gd name="T20" fmla="*/ 2147483647 w 1141"/>
              <a:gd name="T21" fmla="*/ 2147483647 h 780"/>
              <a:gd name="T22" fmla="*/ 0 w 1141"/>
              <a:gd name="T23" fmla="*/ 2147483647 h 780"/>
              <a:gd name="T24" fmla="*/ 2147483647 w 1141"/>
              <a:gd name="T25" fmla="*/ 2147483647 h 780"/>
              <a:gd name="T26" fmla="*/ 2147483647 w 1141"/>
              <a:gd name="T27" fmla="*/ 2147483647 h 780"/>
              <a:gd name="T28" fmla="*/ 2147483647 w 1141"/>
              <a:gd name="T29" fmla="*/ 2147483647 h 780"/>
              <a:gd name="T30" fmla="*/ 2147483647 w 1141"/>
              <a:gd name="T31" fmla="*/ 2147483647 h 780"/>
              <a:gd name="T32" fmla="*/ 2147483647 w 1141"/>
              <a:gd name="T33" fmla="*/ 2147483647 h 780"/>
              <a:gd name="T34" fmla="*/ 2147483647 w 1141"/>
              <a:gd name="T35" fmla="*/ 2147483647 h 780"/>
              <a:gd name="T36" fmla="*/ 2147483647 w 1141"/>
              <a:gd name="T37" fmla="*/ 2147483647 h 780"/>
              <a:gd name="T38" fmla="*/ 2147483647 w 1141"/>
              <a:gd name="T39" fmla="*/ 2147483647 h 780"/>
              <a:gd name="T40" fmla="*/ 2147483647 w 1141"/>
              <a:gd name="T41" fmla="*/ 2147483647 h 780"/>
              <a:gd name="T42" fmla="*/ 2147483647 w 1141"/>
              <a:gd name="T43" fmla="*/ 2147483647 h 780"/>
              <a:gd name="T44" fmla="*/ 2147483647 w 1141"/>
              <a:gd name="T45" fmla="*/ 2147483647 h 780"/>
              <a:gd name="T46" fmla="*/ 2147483647 w 1141"/>
              <a:gd name="T47" fmla="*/ 2147483647 h 780"/>
              <a:gd name="T48" fmla="*/ 2147483647 w 1141"/>
              <a:gd name="T49" fmla="*/ 2147483647 h 780"/>
              <a:gd name="T50" fmla="*/ 2147483647 w 1141"/>
              <a:gd name="T51" fmla="*/ 2147483647 h 780"/>
              <a:gd name="T52" fmla="*/ 2147483647 w 1141"/>
              <a:gd name="T53" fmla="*/ 2147483647 h 780"/>
              <a:gd name="T54" fmla="*/ 2147483647 w 1141"/>
              <a:gd name="T55" fmla="*/ 2147483647 h 780"/>
              <a:gd name="T56" fmla="*/ 2147483647 w 1141"/>
              <a:gd name="T57" fmla="*/ 2147483647 h 780"/>
              <a:gd name="T58" fmla="*/ 2147483647 w 1141"/>
              <a:gd name="T59" fmla="*/ 2147483647 h 780"/>
              <a:gd name="T60" fmla="*/ 2147483647 w 1141"/>
              <a:gd name="T61" fmla="*/ 2147483647 h 780"/>
              <a:gd name="T62" fmla="*/ 2147483647 w 1141"/>
              <a:gd name="T63" fmla="*/ 2147483647 h 780"/>
              <a:gd name="T64" fmla="*/ 2147483647 w 1141"/>
              <a:gd name="T65" fmla="*/ 2147483647 h 780"/>
              <a:gd name="T66" fmla="*/ 2147483647 w 1141"/>
              <a:gd name="T67" fmla="*/ 2147483647 h 780"/>
              <a:gd name="T68" fmla="*/ 2147483647 w 1141"/>
              <a:gd name="T69" fmla="*/ 2147483647 h 780"/>
              <a:gd name="T70" fmla="*/ 2147483647 w 1141"/>
              <a:gd name="T71" fmla="*/ 2147483647 h 780"/>
              <a:gd name="T72" fmla="*/ 2147483647 w 1141"/>
              <a:gd name="T73" fmla="*/ 2147483647 h 780"/>
              <a:gd name="T74" fmla="*/ 2147483647 w 1141"/>
              <a:gd name="T75" fmla="*/ 2147483647 h 780"/>
              <a:gd name="T76" fmla="*/ 2147483647 w 1141"/>
              <a:gd name="T77" fmla="*/ 2147483647 h 780"/>
              <a:gd name="T78" fmla="*/ 2147483647 w 1141"/>
              <a:gd name="T79" fmla="*/ 0 h 780"/>
              <a:gd name="T80" fmla="*/ 2147483647 w 1141"/>
              <a:gd name="T81" fmla="*/ 2147483647 h 780"/>
              <a:gd name="T82" fmla="*/ 2147483647 w 1141"/>
              <a:gd name="T83" fmla="*/ 2147483647 h 780"/>
              <a:gd name="T84" fmla="*/ 2147483647 w 1141"/>
              <a:gd name="T85" fmla="*/ 2147483647 h 780"/>
              <a:gd name="T86" fmla="*/ 2147483647 w 1141"/>
              <a:gd name="T87" fmla="*/ 2147483647 h 780"/>
              <a:gd name="T88" fmla="*/ 2147483647 w 1141"/>
              <a:gd name="T89" fmla="*/ 2147483647 h 780"/>
              <a:gd name="T90" fmla="*/ 2147483647 w 1141"/>
              <a:gd name="T91" fmla="*/ 2147483647 h 780"/>
              <a:gd name="T92" fmla="*/ 2147483647 w 1141"/>
              <a:gd name="T93" fmla="*/ 2147483647 h 780"/>
              <a:gd name="T94" fmla="*/ 2147483647 w 1141"/>
              <a:gd name="T95" fmla="*/ 2147483647 h 780"/>
              <a:gd name="T96" fmla="*/ 2147483647 w 1141"/>
              <a:gd name="T97" fmla="*/ 2147483647 h 780"/>
              <a:gd name="T98" fmla="*/ 2147483647 w 1141"/>
              <a:gd name="T99" fmla="*/ 2147483647 h 780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0" t="0" r="r" b="b"/>
            <a:pathLst>
              <a:path w="1141" h="780">
                <a:moveTo>
                  <a:pt x="436" y="304"/>
                </a:moveTo>
                <a:cubicBezTo>
                  <a:pt x="379" y="307"/>
                  <a:pt x="320" y="301"/>
                  <a:pt x="264" y="312"/>
                </a:cubicBezTo>
                <a:cubicBezTo>
                  <a:pt x="256" y="314"/>
                  <a:pt x="267" y="329"/>
                  <a:pt x="272" y="336"/>
                </a:cubicBezTo>
                <a:cubicBezTo>
                  <a:pt x="280" y="348"/>
                  <a:pt x="289" y="362"/>
                  <a:pt x="303" y="367"/>
                </a:cubicBezTo>
                <a:cubicBezTo>
                  <a:pt x="325" y="376"/>
                  <a:pt x="350" y="372"/>
                  <a:pt x="374" y="375"/>
                </a:cubicBezTo>
                <a:cubicBezTo>
                  <a:pt x="376" y="383"/>
                  <a:pt x="385" y="391"/>
                  <a:pt x="381" y="398"/>
                </a:cubicBezTo>
                <a:cubicBezTo>
                  <a:pt x="375" y="408"/>
                  <a:pt x="361" y="408"/>
                  <a:pt x="350" y="413"/>
                </a:cubicBezTo>
                <a:cubicBezTo>
                  <a:pt x="255" y="454"/>
                  <a:pt x="298" y="428"/>
                  <a:pt x="249" y="460"/>
                </a:cubicBezTo>
                <a:cubicBezTo>
                  <a:pt x="229" y="539"/>
                  <a:pt x="200" y="572"/>
                  <a:pt x="132" y="616"/>
                </a:cubicBezTo>
                <a:cubicBezTo>
                  <a:pt x="96" y="668"/>
                  <a:pt x="141" y="614"/>
                  <a:pt x="85" y="647"/>
                </a:cubicBezTo>
                <a:cubicBezTo>
                  <a:pt x="75" y="653"/>
                  <a:pt x="72" y="666"/>
                  <a:pt x="62" y="671"/>
                </a:cubicBezTo>
                <a:cubicBezTo>
                  <a:pt x="43" y="680"/>
                  <a:pt x="21" y="681"/>
                  <a:pt x="0" y="686"/>
                </a:cubicBezTo>
                <a:cubicBezTo>
                  <a:pt x="8" y="691"/>
                  <a:pt x="14" y="702"/>
                  <a:pt x="23" y="702"/>
                </a:cubicBezTo>
                <a:cubicBezTo>
                  <a:pt x="35" y="702"/>
                  <a:pt x="43" y="690"/>
                  <a:pt x="54" y="686"/>
                </a:cubicBezTo>
                <a:cubicBezTo>
                  <a:pt x="82" y="675"/>
                  <a:pt x="111" y="665"/>
                  <a:pt x="140" y="655"/>
                </a:cubicBezTo>
                <a:cubicBezTo>
                  <a:pt x="156" y="649"/>
                  <a:pt x="187" y="639"/>
                  <a:pt x="187" y="639"/>
                </a:cubicBezTo>
                <a:cubicBezTo>
                  <a:pt x="211" y="615"/>
                  <a:pt x="231" y="575"/>
                  <a:pt x="264" y="562"/>
                </a:cubicBezTo>
                <a:cubicBezTo>
                  <a:pt x="275" y="558"/>
                  <a:pt x="371" y="546"/>
                  <a:pt x="374" y="546"/>
                </a:cubicBezTo>
                <a:cubicBezTo>
                  <a:pt x="409" y="528"/>
                  <a:pt x="424" y="536"/>
                  <a:pt x="436" y="499"/>
                </a:cubicBezTo>
                <a:cubicBezTo>
                  <a:pt x="441" y="515"/>
                  <a:pt x="446" y="530"/>
                  <a:pt x="451" y="546"/>
                </a:cubicBezTo>
                <a:cubicBezTo>
                  <a:pt x="459" y="571"/>
                  <a:pt x="506" y="601"/>
                  <a:pt x="506" y="601"/>
                </a:cubicBezTo>
                <a:cubicBezTo>
                  <a:pt x="526" y="662"/>
                  <a:pt x="534" y="717"/>
                  <a:pt x="545" y="780"/>
                </a:cubicBezTo>
                <a:cubicBezTo>
                  <a:pt x="551" y="699"/>
                  <a:pt x="558" y="615"/>
                  <a:pt x="584" y="538"/>
                </a:cubicBezTo>
                <a:cubicBezTo>
                  <a:pt x="610" y="541"/>
                  <a:pt x="637" y="540"/>
                  <a:pt x="662" y="546"/>
                </a:cubicBezTo>
                <a:cubicBezTo>
                  <a:pt x="760" y="570"/>
                  <a:pt x="822" y="669"/>
                  <a:pt x="919" y="702"/>
                </a:cubicBezTo>
                <a:cubicBezTo>
                  <a:pt x="932" y="662"/>
                  <a:pt x="922" y="657"/>
                  <a:pt x="888" y="632"/>
                </a:cubicBezTo>
                <a:cubicBezTo>
                  <a:pt x="885" y="624"/>
                  <a:pt x="880" y="608"/>
                  <a:pt x="880" y="608"/>
                </a:cubicBezTo>
                <a:lnTo>
                  <a:pt x="806" y="557"/>
                </a:lnTo>
                <a:cubicBezTo>
                  <a:pt x="801" y="546"/>
                  <a:pt x="762" y="495"/>
                  <a:pt x="787" y="484"/>
                </a:cubicBezTo>
                <a:cubicBezTo>
                  <a:pt x="806" y="476"/>
                  <a:pt x="828" y="478"/>
                  <a:pt x="849" y="476"/>
                </a:cubicBezTo>
                <a:cubicBezTo>
                  <a:pt x="904" y="470"/>
                  <a:pt x="1013" y="460"/>
                  <a:pt x="1013" y="460"/>
                </a:cubicBezTo>
                <a:cubicBezTo>
                  <a:pt x="1141" y="376"/>
                  <a:pt x="919" y="417"/>
                  <a:pt x="802" y="413"/>
                </a:cubicBezTo>
                <a:cubicBezTo>
                  <a:pt x="769" y="362"/>
                  <a:pt x="817" y="323"/>
                  <a:pt x="849" y="281"/>
                </a:cubicBezTo>
                <a:cubicBezTo>
                  <a:pt x="871" y="252"/>
                  <a:pt x="891" y="218"/>
                  <a:pt x="911" y="187"/>
                </a:cubicBezTo>
                <a:cubicBezTo>
                  <a:pt x="903" y="182"/>
                  <a:pt x="897" y="170"/>
                  <a:pt x="888" y="172"/>
                </a:cubicBezTo>
                <a:cubicBezTo>
                  <a:pt x="877" y="174"/>
                  <a:pt x="873" y="189"/>
                  <a:pt x="864" y="195"/>
                </a:cubicBezTo>
                <a:cubicBezTo>
                  <a:pt x="850" y="204"/>
                  <a:pt x="802" y="210"/>
                  <a:pt x="794" y="211"/>
                </a:cubicBezTo>
                <a:cubicBezTo>
                  <a:pt x="753" y="231"/>
                  <a:pt x="710" y="237"/>
                  <a:pt x="670" y="258"/>
                </a:cubicBezTo>
                <a:cubicBezTo>
                  <a:pt x="598" y="234"/>
                  <a:pt x="651" y="260"/>
                  <a:pt x="639" y="102"/>
                </a:cubicBezTo>
                <a:cubicBezTo>
                  <a:pt x="636" y="67"/>
                  <a:pt x="626" y="33"/>
                  <a:pt x="615" y="0"/>
                </a:cubicBezTo>
                <a:cubicBezTo>
                  <a:pt x="600" y="47"/>
                  <a:pt x="599" y="95"/>
                  <a:pt x="584" y="141"/>
                </a:cubicBezTo>
                <a:cubicBezTo>
                  <a:pt x="581" y="159"/>
                  <a:pt x="590" y="183"/>
                  <a:pt x="576" y="195"/>
                </a:cubicBezTo>
                <a:cubicBezTo>
                  <a:pt x="509" y="254"/>
                  <a:pt x="509" y="173"/>
                  <a:pt x="483" y="149"/>
                </a:cubicBezTo>
                <a:cubicBezTo>
                  <a:pt x="466" y="133"/>
                  <a:pt x="443" y="121"/>
                  <a:pt x="420" y="117"/>
                </a:cubicBezTo>
                <a:cubicBezTo>
                  <a:pt x="369" y="108"/>
                  <a:pt x="316" y="112"/>
                  <a:pt x="264" y="110"/>
                </a:cubicBezTo>
                <a:cubicBezTo>
                  <a:pt x="233" y="94"/>
                  <a:pt x="205" y="71"/>
                  <a:pt x="171" y="63"/>
                </a:cubicBezTo>
                <a:cubicBezTo>
                  <a:pt x="163" y="61"/>
                  <a:pt x="159" y="79"/>
                  <a:pt x="163" y="86"/>
                </a:cubicBezTo>
                <a:cubicBezTo>
                  <a:pt x="176" y="108"/>
                  <a:pt x="196" y="127"/>
                  <a:pt x="218" y="141"/>
                </a:cubicBezTo>
                <a:cubicBezTo>
                  <a:pt x="270" y="173"/>
                  <a:pt x="408" y="176"/>
                  <a:pt x="444" y="180"/>
                </a:cubicBezTo>
                <a:cubicBezTo>
                  <a:pt x="489" y="209"/>
                  <a:pt x="502" y="304"/>
                  <a:pt x="436" y="304"/>
                </a:cubicBezTo>
                <a:close/>
              </a:path>
            </a:pathLst>
          </a:custGeom>
          <a:noFill/>
          <a:ln w="9525">
            <a:solidFill>
              <a:srgbClr val="C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2538" name="Freeform 10">
            <a:extLst>
              <a:ext uri="{FF2B5EF4-FFF2-40B4-BE49-F238E27FC236}">
                <a16:creationId xmlns:a16="http://schemas.microsoft.com/office/drawing/2014/main" xmlns="" id="{8954212F-4687-4F0E-94BD-99C774852C0C}"/>
              </a:ext>
            </a:extLst>
          </p:cNvPr>
          <p:cNvSpPr>
            <a:spLocks/>
          </p:cNvSpPr>
          <p:nvPr/>
        </p:nvSpPr>
        <p:spPr bwMode="auto">
          <a:xfrm>
            <a:off x="1232729" y="2339902"/>
            <a:ext cx="4047987" cy="3176756"/>
          </a:xfrm>
          <a:custGeom>
            <a:avLst/>
            <a:gdLst>
              <a:gd name="T0" fmla="*/ 2147483647 w 1790"/>
              <a:gd name="T1" fmla="*/ 2147483647 h 1848"/>
              <a:gd name="T2" fmla="*/ 2147483647 w 1790"/>
              <a:gd name="T3" fmla="*/ 2147483647 h 1848"/>
              <a:gd name="T4" fmla="*/ 2147483647 w 1790"/>
              <a:gd name="T5" fmla="*/ 2147483647 h 1848"/>
              <a:gd name="T6" fmla="*/ 2147483647 w 1790"/>
              <a:gd name="T7" fmla="*/ 2147483647 h 1848"/>
              <a:gd name="T8" fmla="*/ 2147483647 w 1790"/>
              <a:gd name="T9" fmla="*/ 2147483647 h 1848"/>
              <a:gd name="T10" fmla="*/ 2147483647 w 1790"/>
              <a:gd name="T11" fmla="*/ 2147483647 h 1848"/>
              <a:gd name="T12" fmla="*/ 2147483647 w 1790"/>
              <a:gd name="T13" fmla="*/ 2147483647 h 1848"/>
              <a:gd name="T14" fmla="*/ 2147483647 w 1790"/>
              <a:gd name="T15" fmla="*/ 2147483647 h 1848"/>
              <a:gd name="T16" fmla="*/ 2147483647 w 1790"/>
              <a:gd name="T17" fmla="*/ 2147483647 h 1848"/>
              <a:gd name="T18" fmla="*/ 2147483647 w 1790"/>
              <a:gd name="T19" fmla="*/ 2147483647 h 1848"/>
              <a:gd name="T20" fmla="*/ 2147483647 w 1790"/>
              <a:gd name="T21" fmla="*/ 2147483647 h 1848"/>
              <a:gd name="T22" fmla="*/ 2147483647 w 1790"/>
              <a:gd name="T23" fmla="*/ 2147483647 h 1848"/>
              <a:gd name="T24" fmla="*/ 2147483647 w 1790"/>
              <a:gd name="T25" fmla="*/ 2147483647 h 1848"/>
              <a:gd name="T26" fmla="*/ 2147483647 w 1790"/>
              <a:gd name="T27" fmla="*/ 2147483647 h 1848"/>
              <a:gd name="T28" fmla="*/ 2147483647 w 1790"/>
              <a:gd name="T29" fmla="*/ 2147483647 h 1848"/>
              <a:gd name="T30" fmla="*/ 2147483647 w 1790"/>
              <a:gd name="T31" fmla="*/ 2147483647 h 1848"/>
              <a:gd name="T32" fmla="*/ 2147483647 w 1790"/>
              <a:gd name="T33" fmla="*/ 2147483647 h 1848"/>
              <a:gd name="T34" fmla="*/ 2147483647 w 1790"/>
              <a:gd name="T35" fmla="*/ 2147483647 h 1848"/>
              <a:gd name="T36" fmla="*/ 2147483647 w 1790"/>
              <a:gd name="T37" fmla="*/ 2147483647 h 1848"/>
              <a:gd name="T38" fmla="*/ 2147483647 w 1790"/>
              <a:gd name="T39" fmla="*/ 2147483647 h 1848"/>
              <a:gd name="T40" fmla="*/ 2147483647 w 1790"/>
              <a:gd name="T41" fmla="*/ 2147483647 h 1848"/>
              <a:gd name="T42" fmla="*/ 2147483647 w 1790"/>
              <a:gd name="T43" fmla="*/ 2147483647 h 1848"/>
              <a:gd name="T44" fmla="*/ 2147483647 w 1790"/>
              <a:gd name="T45" fmla="*/ 2147483647 h 1848"/>
              <a:gd name="T46" fmla="*/ 2147483647 w 1790"/>
              <a:gd name="T47" fmla="*/ 2147483647 h 1848"/>
              <a:gd name="T48" fmla="*/ 2147483647 w 1790"/>
              <a:gd name="T49" fmla="*/ 2147483647 h 1848"/>
              <a:gd name="T50" fmla="*/ 2147483647 w 1790"/>
              <a:gd name="T51" fmla="*/ 2147483647 h 1848"/>
              <a:gd name="T52" fmla="*/ 2147483647 w 1790"/>
              <a:gd name="T53" fmla="*/ 2147483647 h 1848"/>
              <a:gd name="T54" fmla="*/ 2147483647 w 1790"/>
              <a:gd name="T55" fmla="*/ 2147483647 h 1848"/>
              <a:gd name="T56" fmla="*/ 2147483647 w 1790"/>
              <a:gd name="T57" fmla="*/ 2147483647 h 1848"/>
              <a:gd name="T58" fmla="*/ 2147483647 w 1790"/>
              <a:gd name="T59" fmla="*/ 2147483647 h 1848"/>
              <a:gd name="T60" fmla="*/ 2147483647 w 1790"/>
              <a:gd name="T61" fmla="*/ 2147483647 h 1848"/>
              <a:gd name="T62" fmla="*/ 2147483647 w 1790"/>
              <a:gd name="T63" fmla="*/ 2147483647 h 1848"/>
              <a:gd name="T64" fmla="*/ 2147483647 w 1790"/>
              <a:gd name="T65" fmla="*/ 2147483647 h 1848"/>
              <a:gd name="T66" fmla="*/ 2147483647 w 1790"/>
              <a:gd name="T67" fmla="*/ 2147483647 h 1848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1790" h="1848">
                <a:moveTo>
                  <a:pt x="879" y="964"/>
                </a:moveTo>
                <a:cubicBezTo>
                  <a:pt x="950" y="988"/>
                  <a:pt x="942" y="1101"/>
                  <a:pt x="973" y="1159"/>
                </a:cubicBezTo>
                <a:cubicBezTo>
                  <a:pt x="1003" y="1215"/>
                  <a:pt x="1078" y="1280"/>
                  <a:pt x="1137" y="1299"/>
                </a:cubicBezTo>
                <a:cubicBezTo>
                  <a:pt x="1158" y="1330"/>
                  <a:pt x="1182" y="1360"/>
                  <a:pt x="1199" y="1393"/>
                </a:cubicBezTo>
                <a:cubicBezTo>
                  <a:pt x="1240" y="1471"/>
                  <a:pt x="1214" y="1506"/>
                  <a:pt x="1316" y="1557"/>
                </a:cubicBezTo>
                <a:cubicBezTo>
                  <a:pt x="1339" y="1569"/>
                  <a:pt x="1368" y="1562"/>
                  <a:pt x="1394" y="1564"/>
                </a:cubicBezTo>
                <a:cubicBezTo>
                  <a:pt x="1456" y="1611"/>
                  <a:pt x="1497" y="1669"/>
                  <a:pt x="1573" y="1689"/>
                </a:cubicBezTo>
                <a:cubicBezTo>
                  <a:pt x="1615" y="1700"/>
                  <a:pt x="1698" y="1720"/>
                  <a:pt x="1698" y="1720"/>
                </a:cubicBezTo>
                <a:cubicBezTo>
                  <a:pt x="1706" y="1725"/>
                  <a:pt x="1712" y="1733"/>
                  <a:pt x="1721" y="1736"/>
                </a:cubicBezTo>
                <a:cubicBezTo>
                  <a:pt x="1741" y="1742"/>
                  <a:pt x="1765" y="1734"/>
                  <a:pt x="1783" y="1744"/>
                </a:cubicBezTo>
                <a:cubicBezTo>
                  <a:pt x="1790" y="1748"/>
                  <a:pt x="1780" y="1760"/>
                  <a:pt x="1776" y="1767"/>
                </a:cubicBezTo>
                <a:cubicBezTo>
                  <a:pt x="1760" y="1791"/>
                  <a:pt x="1752" y="1790"/>
                  <a:pt x="1729" y="1798"/>
                </a:cubicBezTo>
                <a:cubicBezTo>
                  <a:pt x="1694" y="1848"/>
                  <a:pt x="1596" y="1812"/>
                  <a:pt x="1542" y="1806"/>
                </a:cubicBezTo>
                <a:cubicBezTo>
                  <a:pt x="1510" y="1781"/>
                  <a:pt x="1483" y="1748"/>
                  <a:pt x="1448" y="1728"/>
                </a:cubicBezTo>
                <a:cubicBezTo>
                  <a:pt x="1371" y="1684"/>
                  <a:pt x="1288" y="1667"/>
                  <a:pt x="1215" y="1611"/>
                </a:cubicBezTo>
                <a:cubicBezTo>
                  <a:pt x="1212" y="1595"/>
                  <a:pt x="1215" y="1578"/>
                  <a:pt x="1207" y="1564"/>
                </a:cubicBezTo>
                <a:cubicBezTo>
                  <a:pt x="1203" y="1557"/>
                  <a:pt x="1187" y="1564"/>
                  <a:pt x="1183" y="1557"/>
                </a:cubicBezTo>
                <a:cubicBezTo>
                  <a:pt x="1157" y="1510"/>
                  <a:pt x="1163" y="1441"/>
                  <a:pt x="1137" y="1393"/>
                </a:cubicBezTo>
                <a:cubicBezTo>
                  <a:pt x="1103" y="1332"/>
                  <a:pt x="1016" y="1295"/>
                  <a:pt x="957" y="1268"/>
                </a:cubicBezTo>
                <a:cubicBezTo>
                  <a:pt x="850" y="1219"/>
                  <a:pt x="738" y="1187"/>
                  <a:pt x="622" y="1167"/>
                </a:cubicBezTo>
                <a:cubicBezTo>
                  <a:pt x="543" y="1112"/>
                  <a:pt x="677" y="1212"/>
                  <a:pt x="583" y="1104"/>
                </a:cubicBezTo>
                <a:cubicBezTo>
                  <a:pt x="576" y="1096"/>
                  <a:pt x="562" y="1100"/>
                  <a:pt x="552" y="1097"/>
                </a:cubicBezTo>
                <a:cubicBezTo>
                  <a:pt x="502" y="1085"/>
                  <a:pt x="461" y="1067"/>
                  <a:pt x="412" y="1050"/>
                </a:cubicBezTo>
                <a:cubicBezTo>
                  <a:pt x="356" y="1089"/>
                  <a:pt x="380" y="1143"/>
                  <a:pt x="303" y="1190"/>
                </a:cubicBezTo>
                <a:cubicBezTo>
                  <a:pt x="289" y="1198"/>
                  <a:pt x="271" y="1193"/>
                  <a:pt x="256" y="1198"/>
                </a:cubicBezTo>
                <a:cubicBezTo>
                  <a:pt x="219" y="1209"/>
                  <a:pt x="120" y="1264"/>
                  <a:pt x="147" y="1237"/>
                </a:cubicBezTo>
                <a:cubicBezTo>
                  <a:pt x="155" y="1229"/>
                  <a:pt x="164" y="1223"/>
                  <a:pt x="170" y="1214"/>
                </a:cubicBezTo>
                <a:cubicBezTo>
                  <a:pt x="177" y="1204"/>
                  <a:pt x="181" y="1193"/>
                  <a:pt x="186" y="1182"/>
                </a:cubicBezTo>
                <a:cubicBezTo>
                  <a:pt x="204" y="1103"/>
                  <a:pt x="214" y="1064"/>
                  <a:pt x="295" y="1050"/>
                </a:cubicBezTo>
                <a:cubicBezTo>
                  <a:pt x="315" y="1022"/>
                  <a:pt x="339" y="1020"/>
                  <a:pt x="350" y="988"/>
                </a:cubicBezTo>
                <a:cubicBezTo>
                  <a:pt x="245" y="973"/>
                  <a:pt x="312" y="987"/>
                  <a:pt x="155" y="925"/>
                </a:cubicBezTo>
                <a:cubicBezTo>
                  <a:pt x="112" y="908"/>
                  <a:pt x="66" y="901"/>
                  <a:pt x="22" y="886"/>
                </a:cubicBezTo>
                <a:cubicBezTo>
                  <a:pt x="0" y="742"/>
                  <a:pt x="11" y="914"/>
                  <a:pt x="272" y="832"/>
                </a:cubicBezTo>
                <a:cubicBezTo>
                  <a:pt x="294" y="825"/>
                  <a:pt x="269" y="785"/>
                  <a:pt x="264" y="762"/>
                </a:cubicBezTo>
                <a:cubicBezTo>
                  <a:pt x="261" y="750"/>
                  <a:pt x="253" y="741"/>
                  <a:pt x="248" y="730"/>
                </a:cubicBezTo>
                <a:cubicBezTo>
                  <a:pt x="245" y="712"/>
                  <a:pt x="249" y="692"/>
                  <a:pt x="240" y="676"/>
                </a:cubicBezTo>
                <a:cubicBezTo>
                  <a:pt x="223" y="645"/>
                  <a:pt x="169" y="597"/>
                  <a:pt x="139" y="575"/>
                </a:cubicBezTo>
                <a:cubicBezTo>
                  <a:pt x="138" y="572"/>
                  <a:pt x="120" y="515"/>
                  <a:pt x="116" y="520"/>
                </a:cubicBezTo>
                <a:cubicBezTo>
                  <a:pt x="96" y="542"/>
                  <a:pt x="134" y="570"/>
                  <a:pt x="147" y="575"/>
                </a:cubicBezTo>
                <a:cubicBezTo>
                  <a:pt x="192" y="594"/>
                  <a:pt x="273" y="628"/>
                  <a:pt x="326" y="637"/>
                </a:cubicBezTo>
                <a:cubicBezTo>
                  <a:pt x="450" y="689"/>
                  <a:pt x="373" y="676"/>
                  <a:pt x="373" y="442"/>
                </a:cubicBezTo>
                <a:cubicBezTo>
                  <a:pt x="373" y="398"/>
                  <a:pt x="378" y="354"/>
                  <a:pt x="381" y="310"/>
                </a:cubicBezTo>
                <a:cubicBezTo>
                  <a:pt x="392" y="383"/>
                  <a:pt x="395" y="403"/>
                  <a:pt x="466" y="426"/>
                </a:cubicBezTo>
                <a:cubicBezTo>
                  <a:pt x="480" y="440"/>
                  <a:pt x="502" y="448"/>
                  <a:pt x="513" y="465"/>
                </a:cubicBezTo>
                <a:cubicBezTo>
                  <a:pt x="528" y="489"/>
                  <a:pt x="532" y="518"/>
                  <a:pt x="544" y="543"/>
                </a:cubicBezTo>
                <a:cubicBezTo>
                  <a:pt x="575" y="530"/>
                  <a:pt x="609" y="521"/>
                  <a:pt x="638" y="504"/>
                </a:cubicBezTo>
                <a:cubicBezTo>
                  <a:pt x="792" y="413"/>
                  <a:pt x="645" y="460"/>
                  <a:pt x="778" y="426"/>
                </a:cubicBezTo>
                <a:cubicBezTo>
                  <a:pt x="844" y="361"/>
                  <a:pt x="906" y="335"/>
                  <a:pt x="996" y="317"/>
                </a:cubicBezTo>
                <a:cubicBezTo>
                  <a:pt x="1086" y="266"/>
                  <a:pt x="1178" y="223"/>
                  <a:pt x="1261" y="162"/>
                </a:cubicBezTo>
                <a:cubicBezTo>
                  <a:pt x="1277" y="129"/>
                  <a:pt x="1328" y="0"/>
                  <a:pt x="1292" y="138"/>
                </a:cubicBezTo>
                <a:cubicBezTo>
                  <a:pt x="1289" y="174"/>
                  <a:pt x="1280" y="283"/>
                  <a:pt x="1261" y="317"/>
                </a:cubicBezTo>
                <a:cubicBezTo>
                  <a:pt x="1236" y="362"/>
                  <a:pt x="1153" y="365"/>
                  <a:pt x="1113" y="380"/>
                </a:cubicBezTo>
                <a:cubicBezTo>
                  <a:pt x="1031" y="411"/>
                  <a:pt x="960" y="443"/>
                  <a:pt x="872" y="458"/>
                </a:cubicBezTo>
                <a:cubicBezTo>
                  <a:pt x="721" y="568"/>
                  <a:pt x="886" y="463"/>
                  <a:pt x="755" y="512"/>
                </a:cubicBezTo>
                <a:cubicBezTo>
                  <a:pt x="734" y="520"/>
                  <a:pt x="719" y="539"/>
                  <a:pt x="700" y="551"/>
                </a:cubicBezTo>
                <a:cubicBezTo>
                  <a:pt x="680" y="610"/>
                  <a:pt x="761" y="600"/>
                  <a:pt x="802" y="606"/>
                </a:cubicBezTo>
                <a:cubicBezTo>
                  <a:pt x="833" y="624"/>
                  <a:pt x="861" y="650"/>
                  <a:pt x="895" y="660"/>
                </a:cubicBezTo>
                <a:cubicBezTo>
                  <a:pt x="958" y="679"/>
                  <a:pt x="1025" y="675"/>
                  <a:pt x="1090" y="684"/>
                </a:cubicBezTo>
                <a:cubicBezTo>
                  <a:pt x="1100" y="692"/>
                  <a:pt x="1109" y="703"/>
                  <a:pt x="1121" y="707"/>
                </a:cubicBezTo>
                <a:cubicBezTo>
                  <a:pt x="1141" y="714"/>
                  <a:pt x="1168" y="700"/>
                  <a:pt x="1183" y="715"/>
                </a:cubicBezTo>
                <a:cubicBezTo>
                  <a:pt x="1192" y="724"/>
                  <a:pt x="1164" y="734"/>
                  <a:pt x="1152" y="738"/>
                </a:cubicBezTo>
                <a:cubicBezTo>
                  <a:pt x="1132" y="745"/>
                  <a:pt x="1111" y="742"/>
                  <a:pt x="1090" y="746"/>
                </a:cubicBezTo>
                <a:cubicBezTo>
                  <a:pt x="1008" y="760"/>
                  <a:pt x="945" y="765"/>
                  <a:pt x="856" y="769"/>
                </a:cubicBezTo>
                <a:cubicBezTo>
                  <a:pt x="815" y="776"/>
                  <a:pt x="784" y="767"/>
                  <a:pt x="770" y="808"/>
                </a:cubicBezTo>
                <a:cubicBezTo>
                  <a:pt x="777" y="867"/>
                  <a:pt x="780" y="923"/>
                  <a:pt x="833" y="956"/>
                </a:cubicBezTo>
                <a:cubicBezTo>
                  <a:pt x="855" y="991"/>
                  <a:pt x="887" y="1005"/>
                  <a:pt x="926" y="1019"/>
                </a:cubicBezTo>
                <a:cubicBezTo>
                  <a:pt x="908" y="990"/>
                  <a:pt x="919" y="996"/>
                  <a:pt x="887" y="988"/>
                </a:cubicBezTo>
                <a:cubicBezTo>
                  <a:pt x="874" y="985"/>
                  <a:pt x="852" y="993"/>
                  <a:pt x="848" y="980"/>
                </a:cubicBezTo>
                <a:cubicBezTo>
                  <a:pt x="844" y="969"/>
                  <a:pt x="869" y="969"/>
                  <a:pt x="879" y="964"/>
                </a:cubicBezTo>
                <a:close/>
              </a:path>
            </a:pathLst>
          </a:custGeom>
          <a:noFill/>
          <a:ln w="9525">
            <a:solidFill>
              <a:srgbClr val="C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2539" name="Freeform 11">
            <a:extLst>
              <a:ext uri="{FF2B5EF4-FFF2-40B4-BE49-F238E27FC236}">
                <a16:creationId xmlns:a16="http://schemas.microsoft.com/office/drawing/2014/main" xmlns="" id="{02F73545-67E6-4717-BAD2-7B1F9B5AD5B4}"/>
              </a:ext>
            </a:extLst>
          </p:cNvPr>
          <p:cNvSpPr>
            <a:spLocks/>
          </p:cNvSpPr>
          <p:nvPr/>
        </p:nvSpPr>
        <p:spPr bwMode="auto">
          <a:xfrm>
            <a:off x="3785901" y="4815297"/>
            <a:ext cx="3858026" cy="1566031"/>
          </a:xfrm>
          <a:custGeom>
            <a:avLst/>
            <a:gdLst>
              <a:gd name="T0" fmla="*/ 2147483647 w 1706"/>
              <a:gd name="T1" fmla="*/ 2147483647 h 911"/>
              <a:gd name="T2" fmla="*/ 2147483647 w 1706"/>
              <a:gd name="T3" fmla="*/ 2147483647 h 911"/>
              <a:gd name="T4" fmla="*/ 2147483647 w 1706"/>
              <a:gd name="T5" fmla="*/ 2147483647 h 911"/>
              <a:gd name="T6" fmla="*/ 2147483647 w 1706"/>
              <a:gd name="T7" fmla="*/ 2147483647 h 911"/>
              <a:gd name="T8" fmla="*/ 2147483647 w 1706"/>
              <a:gd name="T9" fmla="*/ 2147483647 h 911"/>
              <a:gd name="T10" fmla="*/ 2147483647 w 1706"/>
              <a:gd name="T11" fmla="*/ 2147483647 h 911"/>
              <a:gd name="T12" fmla="*/ 2147483647 w 1706"/>
              <a:gd name="T13" fmla="*/ 2147483647 h 911"/>
              <a:gd name="T14" fmla="*/ 2147483647 w 1706"/>
              <a:gd name="T15" fmla="*/ 2147483647 h 911"/>
              <a:gd name="T16" fmla="*/ 2147483647 w 1706"/>
              <a:gd name="T17" fmla="*/ 2147483647 h 911"/>
              <a:gd name="T18" fmla="*/ 2147483647 w 1706"/>
              <a:gd name="T19" fmla="*/ 2147483647 h 911"/>
              <a:gd name="T20" fmla="*/ 2147483647 w 1706"/>
              <a:gd name="T21" fmla="*/ 2147483647 h 911"/>
              <a:gd name="T22" fmla="*/ 2147483647 w 1706"/>
              <a:gd name="T23" fmla="*/ 2147483647 h 911"/>
              <a:gd name="T24" fmla="*/ 2147483647 w 1706"/>
              <a:gd name="T25" fmla="*/ 2147483647 h 911"/>
              <a:gd name="T26" fmla="*/ 2147483647 w 1706"/>
              <a:gd name="T27" fmla="*/ 2147483647 h 911"/>
              <a:gd name="T28" fmla="*/ 2147483647 w 1706"/>
              <a:gd name="T29" fmla="*/ 0 h 911"/>
              <a:gd name="T30" fmla="*/ 2147483647 w 1706"/>
              <a:gd name="T31" fmla="*/ 2147483647 h 911"/>
              <a:gd name="T32" fmla="*/ 2147483647 w 1706"/>
              <a:gd name="T33" fmla="*/ 2147483647 h 911"/>
              <a:gd name="T34" fmla="*/ 2147483647 w 1706"/>
              <a:gd name="T35" fmla="*/ 2147483647 h 911"/>
              <a:gd name="T36" fmla="*/ 2147483647 w 1706"/>
              <a:gd name="T37" fmla="*/ 2147483647 h 911"/>
              <a:gd name="T38" fmla="*/ 2147483647 w 1706"/>
              <a:gd name="T39" fmla="*/ 2147483647 h 911"/>
              <a:gd name="T40" fmla="*/ 2147483647 w 1706"/>
              <a:gd name="T41" fmla="*/ 2147483647 h 911"/>
              <a:gd name="T42" fmla="*/ 2147483647 w 1706"/>
              <a:gd name="T43" fmla="*/ 2147483647 h 911"/>
              <a:gd name="T44" fmla="*/ 2147483647 w 1706"/>
              <a:gd name="T45" fmla="*/ 2147483647 h 911"/>
              <a:gd name="T46" fmla="*/ 2147483647 w 1706"/>
              <a:gd name="T47" fmla="*/ 2147483647 h 911"/>
              <a:gd name="T48" fmla="*/ 2147483647 w 1706"/>
              <a:gd name="T49" fmla="*/ 2147483647 h 911"/>
              <a:gd name="T50" fmla="*/ 2147483647 w 1706"/>
              <a:gd name="T51" fmla="*/ 2147483647 h 911"/>
              <a:gd name="T52" fmla="*/ 2147483647 w 1706"/>
              <a:gd name="T53" fmla="*/ 2147483647 h 911"/>
              <a:gd name="T54" fmla="*/ 2147483647 w 1706"/>
              <a:gd name="T55" fmla="*/ 2147483647 h 911"/>
              <a:gd name="T56" fmla="*/ 2147483647 w 1706"/>
              <a:gd name="T57" fmla="*/ 2147483647 h 911"/>
              <a:gd name="T58" fmla="*/ 2147483647 w 1706"/>
              <a:gd name="T59" fmla="*/ 2147483647 h 911"/>
              <a:gd name="T60" fmla="*/ 2147483647 w 1706"/>
              <a:gd name="T61" fmla="*/ 2147483647 h 911"/>
              <a:gd name="T62" fmla="*/ 2147483647 w 1706"/>
              <a:gd name="T63" fmla="*/ 2147483647 h 911"/>
              <a:gd name="T64" fmla="*/ 2147483647 w 1706"/>
              <a:gd name="T65" fmla="*/ 2147483647 h 911"/>
              <a:gd name="T66" fmla="*/ 2147483647 w 1706"/>
              <a:gd name="T67" fmla="*/ 2147483647 h 911"/>
              <a:gd name="T68" fmla="*/ 2147483647 w 1706"/>
              <a:gd name="T69" fmla="*/ 2147483647 h 911"/>
              <a:gd name="T70" fmla="*/ 2147483647 w 1706"/>
              <a:gd name="T71" fmla="*/ 2147483647 h 911"/>
              <a:gd name="T72" fmla="*/ 2147483647 w 1706"/>
              <a:gd name="T73" fmla="*/ 2147483647 h 911"/>
              <a:gd name="T74" fmla="*/ 2147483647 w 1706"/>
              <a:gd name="T75" fmla="*/ 2147483647 h 911"/>
              <a:gd name="T76" fmla="*/ 2147483647 w 1706"/>
              <a:gd name="T77" fmla="*/ 2147483647 h 911"/>
              <a:gd name="T78" fmla="*/ 2147483647 w 1706"/>
              <a:gd name="T79" fmla="*/ 2147483647 h 911"/>
              <a:gd name="T80" fmla="*/ 2147483647 w 1706"/>
              <a:gd name="T81" fmla="*/ 2147483647 h 911"/>
              <a:gd name="T82" fmla="*/ 2147483647 w 1706"/>
              <a:gd name="T83" fmla="*/ 2147483647 h 911"/>
              <a:gd name="T84" fmla="*/ 2147483647 w 1706"/>
              <a:gd name="T85" fmla="*/ 2147483647 h 911"/>
              <a:gd name="T86" fmla="*/ 2147483647 w 1706"/>
              <a:gd name="T87" fmla="*/ 2147483647 h 911"/>
              <a:gd name="T88" fmla="*/ 2147483647 w 1706"/>
              <a:gd name="T89" fmla="*/ 2147483647 h 911"/>
              <a:gd name="T90" fmla="*/ 2147483647 w 1706"/>
              <a:gd name="T91" fmla="*/ 2147483647 h 911"/>
              <a:gd name="T92" fmla="*/ 2147483647 w 1706"/>
              <a:gd name="T93" fmla="*/ 2147483647 h 911"/>
              <a:gd name="T94" fmla="*/ 2147483647 w 1706"/>
              <a:gd name="T95" fmla="*/ 2147483647 h 911"/>
              <a:gd name="T96" fmla="*/ 2147483647 w 1706"/>
              <a:gd name="T97" fmla="*/ 2147483647 h 911"/>
              <a:gd name="T98" fmla="*/ 2147483647 w 1706"/>
              <a:gd name="T99" fmla="*/ 2147483647 h 911"/>
              <a:gd name="T100" fmla="*/ 2147483647 w 1706"/>
              <a:gd name="T101" fmla="*/ 2147483647 h 911"/>
              <a:gd name="T102" fmla="*/ 0 w 1706"/>
              <a:gd name="T103" fmla="*/ 2147483647 h 911"/>
              <a:gd name="T104" fmla="*/ 2147483647 w 1706"/>
              <a:gd name="T105" fmla="*/ 2147483647 h 911"/>
              <a:gd name="T106" fmla="*/ 2147483647 w 1706"/>
              <a:gd name="T107" fmla="*/ 2147483647 h 911"/>
              <a:gd name="T108" fmla="*/ 2147483647 w 1706"/>
              <a:gd name="T109" fmla="*/ 2147483647 h 911"/>
              <a:gd name="T110" fmla="*/ 2147483647 w 1706"/>
              <a:gd name="T111" fmla="*/ 2147483647 h 911"/>
              <a:gd name="T112" fmla="*/ 2147483647 w 1706"/>
              <a:gd name="T113" fmla="*/ 2147483647 h 911"/>
              <a:gd name="T114" fmla="*/ 2147483647 w 1706"/>
              <a:gd name="T115" fmla="*/ 2147483647 h 911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1706" h="911">
                <a:moveTo>
                  <a:pt x="561" y="241"/>
                </a:moveTo>
                <a:cubicBezTo>
                  <a:pt x="513" y="224"/>
                  <a:pt x="547" y="196"/>
                  <a:pt x="499" y="179"/>
                </a:cubicBezTo>
                <a:cubicBezTo>
                  <a:pt x="476" y="156"/>
                  <a:pt x="463" y="140"/>
                  <a:pt x="452" y="109"/>
                </a:cubicBezTo>
                <a:cubicBezTo>
                  <a:pt x="489" y="84"/>
                  <a:pt x="495" y="94"/>
                  <a:pt x="530" y="117"/>
                </a:cubicBezTo>
                <a:cubicBezTo>
                  <a:pt x="538" y="138"/>
                  <a:pt x="538" y="163"/>
                  <a:pt x="553" y="179"/>
                </a:cubicBezTo>
                <a:cubicBezTo>
                  <a:pt x="564" y="191"/>
                  <a:pt x="586" y="185"/>
                  <a:pt x="600" y="194"/>
                </a:cubicBezTo>
                <a:cubicBezTo>
                  <a:pt x="608" y="199"/>
                  <a:pt x="610" y="210"/>
                  <a:pt x="615" y="218"/>
                </a:cubicBezTo>
                <a:cubicBezTo>
                  <a:pt x="662" y="187"/>
                  <a:pt x="657" y="148"/>
                  <a:pt x="686" y="101"/>
                </a:cubicBezTo>
                <a:cubicBezTo>
                  <a:pt x="696" y="85"/>
                  <a:pt x="717" y="72"/>
                  <a:pt x="732" y="62"/>
                </a:cubicBezTo>
                <a:cubicBezTo>
                  <a:pt x="753" y="124"/>
                  <a:pt x="724" y="30"/>
                  <a:pt x="732" y="155"/>
                </a:cubicBezTo>
                <a:cubicBezTo>
                  <a:pt x="733" y="177"/>
                  <a:pt x="743" y="197"/>
                  <a:pt x="748" y="218"/>
                </a:cubicBezTo>
                <a:cubicBezTo>
                  <a:pt x="888" y="214"/>
                  <a:pt x="1093" y="234"/>
                  <a:pt x="1239" y="179"/>
                </a:cubicBezTo>
                <a:cubicBezTo>
                  <a:pt x="1276" y="165"/>
                  <a:pt x="1310" y="143"/>
                  <a:pt x="1348" y="132"/>
                </a:cubicBezTo>
                <a:cubicBezTo>
                  <a:pt x="1399" y="117"/>
                  <a:pt x="1504" y="101"/>
                  <a:pt x="1504" y="101"/>
                </a:cubicBezTo>
                <a:cubicBezTo>
                  <a:pt x="1570" y="57"/>
                  <a:pt x="1632" y="23"/>
                  <a:pt x="1706" y="0"/>
                </a:cubicBezTo>
                <a:cubicBezTo>
                  <a:pt x="1695" y="37"/>
                  <a:pt x="1671" y="36"/>
                  <a:pt x="1644" y="62"/>
                </a:cubicBezTo>
                <a:cubicBezTo>
                  <a:pt x="1637" y="69"/>
                  <a:pt x="1635" y="79"/>
                  <a:pt x="1628" y="85"/>
                </a:cubicBezTo>
                <a:cubicBezTo>
                  <a:pt x="1580" y="128"/>
                  <a:pt x="1555" y="137"/>
                  <a:pt x="1496" y="155"/>
                </a:cubicBezTo>
                <a:cubicBezTo>
                  <a:pt x="1434" y="203"/>
                  <a:pt x="1364" y="239"/>
                  <a:pt x="1286" y="249"/>
                </a:cubicBezTo>
                <a:cubicBezTo>
                  <a:pt x="1250" y="301"/>
                  <a:pt x="1297" y="245"/>
                  <a:pt x="1208" y="280"/>
                </a:cubicBezTo>
                <a:cubicBezTo>
                  <a:pt x="1022" y="353"/>
                  <a:pt x="1260" y="319"/>
                  <a:pt x="1005" y="335"/>
                </a:cubicBezTo>
                <a:cubicBezTo>
                  <a:pt x="948" y="345"/>
                  <a:pt x="892" y="357"/>
                  <a:pt x="834" y="366"/>
                </a:cubicBezTo>
                <a:cubicBezTo>
                  <a:pt x="836" y="374"/>
                  <a:pt x="835" y="383"/>
                  <a:pt x="841" y="389"/>
                </a:cubicBezTo>
                <a:cubicBezTo>
                  <a:pt x="851" y="399"/>
                  <a:pt x="926" y="425"/>
                  <a:pt x="935" y="428"/>
                </a:cubicBezTo>
                <a:cubicBezTo>
                  <a:pt x="958" y="449"/>
                  <a:pt x="987" y="465"/>
                  <a:pt x="1005" y="491"/>
                </a:cubicBezTo>
                <a:cubicBezTo>
                  <a:pt x="1030" y="527"/>
                  <a:pt x="1022" y="578"/>
                  <a:pt x="1044" y="615"/>
                </a:cubicBezTo>
                <a:cubicBezTo>
                  <a:pt x="1064" y="648"/>
                  <a:pt x="1192" y="645"/>
                  <a:pt x="1177" y="646"/>
                </a:cubicBezTo>
                <a:cubicBezTo>
                  <a:pt x="1091" y="651"/>
                  <a:pt x="1005" y="641"/>
                  <a:pt x="919" y="639"/>
                </a:cubicBezTo>
                <a:cubicBezTo>
                  <a:pt x="850" y="586"/>
                  <a:pt x="872" y="576"/>
                  <a:pt x="841" y="678"/>
                </a:cubicBezTo>
                <a:cubicBezTo>
                  <a:pt x="831" y="745"/>
                  <a:pt x="823" y="795"/>
                  <a:pt x="802" y="857"/>
                </a:cubicBezTo>
                <a:cubicBezTo>
                  <a:pt x="800" y="873"/>
                  <a:pt x="804" y="891"/>
                  <a:pt x="795" y="904"/>
                </a:cubicBezTo>
                <a:cubicBezTo>
                  <a:pt x="790" y="911"/>
                  <a:pt x="787" y="888"/>
                  <a:pt x="787" y="880"/>
                </a:cubicBezTo>
                <a:cubicBezTo>
                  <a:pt x="767" y="455"/>
                  <a:pt x="794" y="691"/>
                  <a:pt x="771" y="506"/>
                </a:cubicBezTo>
                <a:cubicBezTo>
                  <a:pt x="710" y="632"/>
                  <a:pt x="797" y="466"/>
                  <a:pt x="701" y="600"/>
                </a:cubicBezTo>
                <a:cubicBezTo>
                  <a:pt x="688" y="619"/>
                  <a:pt x="684" y="644"/>
                  <a:pt x="670" y="662"/>
                </a:cubicBezTo>
                <a:cubicBezTo>
                  <a:pt x="612" y="737"/>
                  <a:pt x="594" y="733"/>
                  <a:pt x="530" y="787"/>
                </a:cubicBezTo>
                <a:cubicBezTo>
                  <a:pt x="491" y="820"/>
                  <a:pt x="471" y="867"/>
                  <a:pt x="428" y="896"/>
                </a:cubicBezTo>
                <a:cubicBezTo>
                  <a:pt x="446" y="755"/>
                  <a:pt x="410" y="901"/>
                  <a:pt x="491" y="802"/>
                </a:cubicBezTo>
                <a:cubicBezTo>
                  <a:pt x="501" y="790"/>
                  <a:pt x="494" y="771"/>
                  <a:pt x="499" y="756"/>
                </a:cubicBezTo>
                <a:cubicBezTo>
                  <a:pt x="505" y="737"/>
                  <a:pt x="514" y="719"/>
                  <a:pt x="522" y="701"/>
                </a:cubicBezTo>
                <a:cubicBezTo>
                  <a:pt x="525" y="680"/>
                  <a:pt x="526" y="659"/>
                  <a:pt x="530" y="639"/>
                </a:cubicBezTo>
                <a:cubicBezTo>
                  <a:pt x="533" y="623"/>
                  <a:pt x="557" y="604"/>
                  <a:pt x="545" y="592"/>
                </a:cubicBezTo>
                <a:cubicBezTo>
                  <a:pt x="532" y="579"/>
                  <a:pt x="509" y="598"/>
                  <a:pt x="491" y="600"/>
                </a:cubicBezTo>
                <a:cubicBezTo>
                  <a:pt x="473" y="603"/>
                  <a:pt x="454" y="605"/>
                  <a:pt x="436" y="607"/>
                </a:cubicBezTo>
                <a:cubicBezTo>
                  <a:pt x="293" y="605"/>
                  <a:pt x="150" y="609"/>
                  <a:pt x="8" y="600"/>
                </a:cubicBezTo>
                <a:cubicBezTo>
                  <a:pt x="3" y="600"/>
                  <a:pt x="74" y="589"/>
                  <a:pt x="117" y="576"/>
                </a:cubicBezTo>
                <a:cubicBezTo>
                  <a:pt x="218" y="546"/>
                  <a:pt x="117" y="564"/>
                  <a:pt x="304" y="553"/>
                </a:cubicBezTo>
                <a:cubicBezTo>
                  <a:pt x="325" y="550"/>
                  <a:pt x="346" y="552"/>
                  <a:pt x="366" y="545"/>
                </a:cubicBezTo>
                <a:cubicBezTo>
                  <a:pt x="376" y="541"/>
                  <a:pt x="379" y="526"/>
                  <a:pt x="389" y="522"/>
                </a:cubicBezTo>
                <a:cubicBezTo>
                  <a:pt x="409" y="515"/>
                  <a:pt x="431" y="517"/>
                  <a:pt x="452" y="514"/>
                </a:cubicBezTo>
                <a:cubicBezTo>
                  <a:pt x="625" y="386"/>
                  <a:pt x="157" y="491"/>
                  <a:pt x="15" y="467"/>
                </a:cubicBezTo>
                <a:cubicBezTo>
                  <a:pt x="10" y="459"/>
                  <a:pt x="0" y="453"/>
                  <a:pt x="0" y="444"/>
                </a:cubicBezTo>
                <a:cubicBezTo>
                  <a:pt x="0" y="395"/>
                  <a:pt x="171" y="390"/>
                  <a:pt x="187" y="389"/>
                </a:cubicBezTo>
                <a:cubicBezTo>
                  <a:pt x="268" y="369"/>
                  <a:pt x="345" y="364"/>
                  <a:pt x="428" y="358"/>
                </a:cubicBezTo>
                <a:cubicBezTo>
                  <a:pt x="436" y="353"/>
                  <a:pt x="443" y="346"/>
                  <a:pt x="452" y="343"/>
                </a:cubicBezTo>
                <a:cubicBezTo>
                  <a:pt x="477" y="335"/>
                  <a:pt x="507" y="341"/>
                  <a:pt x="530" y="327"/>
                </a:cubicBezTo>
                <a:cubicBezTo>
                  <a:pt x="545" y="318"/>
                  <a:pt x="543" y="295"/>
                  <a:pt x="553" y="280"/>
                </a:cubicBezTo>
                <a:cubicBezTo>
                  <a:pt x="575" y="246"/>
                  <a:pt x="587" y="269"/>
                  <a:pt x="561" y="241"/>
                </a:cubicBezTo>
                <a:close/>
              </a:path>
            </a:pathLst>
          </a:custGeom>
          <a:noFill/>
          <a:ln w="9525">
            <a:solidFill>
              <a:srgbClr val="C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2540" name="Text Box 12">
            <a:extLst>
              <a:ext uri="{FF2B5EF4-FFF2-40B4-BE49-F238E27FC236}">
                <a16:creationId xmlns:a16="http://schemas.microsoft.com/office/drawing/2014/main" xmlns="" id="{67D26D41-B428-4382-8EF2-2C949DDF32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4798" y="1425382"/>
            <a:ext cx="696525" cy="397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800"/>
              <a:t>EP</a:t>
            </a:r>
          </a:p>
        </p:txBody>
      </p:sp>
      <p:sp>
        <p:nvSpPr>
          <p:cNvPr id="22" name="Freeform 11">
            <a:extLst>
              <a:ext uri="{FF2B5EF4-FFF2-40B4-BE49-F238E27FC236}">
                <a16:creationId xmlns:a16="http://schemas.microsoft.com/office/drawing/2014/main" xmlns="" id="{3F4DD0F0-EE03-43F2-93B1-C8CB7EF30546}"/>
              </a:ext>
            </a:extLst>
          </p:cNvPr>
          <p:cNvSpPr>
            <a:spLocks/>
          </p:cNvSpPr>
          <p:nvPr/>
        </p:nvSpPr>
        <p:spPr bwMode="auto">
          <a:xfrm rot="15461168">
            <a:off x="5639465" y="2136513"/>
            <a:ext cx="3649857" cy="2356342"/>
          </a:xfrm>
          <a:custGeom>
            <a:avLst/>
            <a:gdLst>
              <a:gd name="T0" fmla="*/ 2147483647 w 1706"/>
              <a:gd name="T1" fmla="*/ 2147483647 h 911"/>
              <a:gd name="T2" fmla="*/ 2147483647 w 1706"/>
              <a:gd name="T3" fmla="*/ 2147483647 h 911"/>
              <a:gd name="T4" fmla="*/ 2147483647 w 1706"/>
              <a:gd name="T5" fmla="*/ 2147483647 h 911"/>
              <a:gd name="T6" fmla="*/ 2147483647 w 1706"/>
              <a:gd name="T7" fmla="*/ 2147483647 h 911"/>
              <a:gd name="T8" fmla="*/ 2147483647 w 1706"/>
              <a:gd name="T9" fmla="*/ 2147483647 h 911"/>
              <a:gd name="T10" fmla="*/ 2147483647 w 1706"/>
              <a:gd name="T11" fmla="*/ 2147483647 h 911"/>
              <a:gd name="T12" fmla="*/ 2147483647 w 1706"/>
              <a:gd name="T13" fmla="*/ 2147483647 h 911"/>
              <a:gd name="T14" fmla="*/ 2147483647 w 1706"/>
              <a:gd name="T15" fmla="*/ 2147483647 h 911"/>
              <a:gd name="T16" fmla="*/ 2147483647 w 1706"/>
              <a:gd name="T17" fmla="*/ 2147483647 h 911"/>
              <a:gd name="T18" fmla="*/ 2147483647 w 1706"/>
              <a:gd name="T19" fmla="*/ 2147483647 h 911"/>
              <a:gd name="T20" fmla="*/ 2147483647 w 1706"/>
              <a:gd name="T21" fmla="*/ 2147483647 h 911"/>
              <a:gd name="T22" fmla="*/ 2147483647 w 1706"/>
              <a:gd name="T23" fmla="*/ 2147483647 h 911"/>
              <a:gd name="T24" fmla="*/ 2147483647 w 1706"/>
              <a:gd name="T25" fmla="*/ 2147483647 h 911"/>
              <a:gd name="T26" fmla="*/ 2147483647 w 1706"/>
              <a:gd name="T27" fmla="*/ 2147483647 h 911"/>
              <a:gd name="T28" fmla="*/ 2147483647 w 1706"/>
              <a:gd name="T29" fmla="*/ 0 h 911"/>
              <a:gd name="T30" fmla="*/ 2147483647 w 1706"/>
              <a:gd name="T31" fmla="*/ 2147483647 h 911"/>
              <a:gd name="T32" fmla="*/ 2147483647 w 1706"/>
              <a:gd name="T33" fmla="*/ 2147483647 h 911"/>
              <a:gd name="T34" fmla="*/ 2147483647 w 1706"/>
              <a:gd name="T35" fmla="*/ 2147483647 h 911"/>
              <a:gd name="T36" fmla="*/ 2147483647 w 1706"/>
              <a:gd name="T37" fmla="*/ 2147483647 h 911"/>
              <a:gd name="T38" fmla="*/ 2147483647 w 1706"/>
              <a:gd name="T39" fmla="*/ 2147483647 h 911"/>
              <a:gd name="T40" fmla="*/ 2147483647 w 1706"/>
              <a:gd name="T41" fmla="*/ 2147483647 h 911"/>
              <a:gd name="T42" fmla="*/ 2147483647 w 1706"/>
              <a:gd name="T43" fmla="*/ 2147483647 h 911"/>
              <a:gd name="T44" fmla="*/ 2147483647 w 1706"/>
              <a:gd name="T45" fmla="*/ 2147483647 h 911"/>
              <a:gd name="T46" fmla="*/ 2147483647 w 1706"/>
              <a:gd name="T47" fmla="*/ 2147483647 h 911"/>
              <a:gd name="T48" fmla="*/ 2147483647 w 1706"/>
              <a:gd name="T49" fmla="*/ 2147483647 h 911"/>
              <a:gd name="T50" fmla="*/ 2147483647 w 1706"/>
              <a:gd name="T51" fmla="*/ 2147483647 h 911"/>
              <a:gd name="T52" fmla="*/ 2147483647 w 1706"/>
              <a:gd name="T53" fmla="*/ 2147483647 h 911"/>
              <a:gd name="T54" fmla="*/ 2147483647 w 1706"/>
              <a:gd name="T55" fmla="*/ 2147483647 h 911"/>
              <a:gd name="T56" fmla="*/ 2147483647 w 1706"/>
              <a:gd name="T57" fmla="*/ 2147483647 h 911"/>
              <a:gd name="T58" fmla="*/ 2147483647 w 1706"/>
              <a:gd name="T59" fmla="*/ 2147483647 h 911"/>
              <a:gd name="T60" fmla="*/ 2147483647 w 1706"/>
              <a:gd name="T61" fmla="*/ 2147483647 h 911"/>
              <a:gd name="T62" fmla="*/ 2147483647 w 1706"/>
              <a:gd name="T63" fmla="*/ 2147483647 h 911"/>
              <a:gd name="T64" fmla="*/ 2147483647 w 1706"/>
              <a:gd name="T65" fmla="*/ 2147483647 h 911"/>
              <a:gd name="T66" fmla="*/ 2147483647 w 1706"/>
              <a:gd name="T67" fmla="*/ 2147483647 h 911"/>
              <a:gd name="T68" fmla="*/ 2147483647 w 1706"/>
              <a:gd name="T69" fmla="*/ 2147483647 h 911"/>
              <a:gd name="T70" fmla="*/ 2147483647 w 1706"/>
              <a:gd name="T71" fmla="*/ 2147483647 h 911"/>
              <a:gd name="T72" fmla="*/ 2147483647 w 1706"/>
              <a:gd name="T73" fmla="*/ 2147483647 h 911"/>
              <a:gd name="T74" fmla="*/ 2147483647 w 1706"/>
              <a:gd name="T75" fmla="*/ 2147483647 h 911"/>
              <a:gd name="T76" fmla="*/ 2147483647 w 1706"/>
              <a:gd name="T77" fmla="*/ 2147483647 h 911"/>
              <a:gd name="T78" fmla="*/ 2147483647 w 1706"/>
              <a:gd name="T79" fmla="*/ 2147483647 h 911"/>
              <a:gd name="T80" fmla="*/ 2147483647 w 1706"/>
              <a:gd name="T81" fmla="*/ 2147483647 h 911"/>
              <a:gd name="T82" fmla="*/ 2147483647 w 1706"/>
              <a:gd name="T83" fmla="*/ 2147483647 h 911"/>
              <a:gd name="T84" fmla="*/ 2147483647 w 1706"/>
              <a:gd name="T85" fmla="*/ 2147483647 h 911"/>
              <a:gd name="T86" fmla="*/ 2147483647 w 1706"/>
              <a:gd name="T87" fmla="*/ 2147483647 h 911"/>
              <a:gd name="T88" fmla="*/ 2147483647 w 1706"/>
              <a:gd name="T89" fmla="*/ 2147483647 h 911"/>
              <a:gd name="T90" fmla="*/ 2147483647 w 1706"/>
              <a:gd name="T91" fmla="*/ 2147483647 h 911"/>
              <a:gd name="T92" fmla="*/ 2147483647 w 1706"/>
              <a:gd name="T93" fmla="*/ 2147483647 h 911"/>
              <a:gd name="T94" fmla="*/ 2147483647 w 1706"/>
              <a:gd name="T95" fmla="*/ 2147483647 h 911"/>
              <a:gd name="T96" fmla="*/ 2147483647 w 1706"/>
              <a:gd name="T97" fmla="*/ 2147483647 h 911"/>
              <a:gd name="T98" fmla="*/ 2147483647 w 1706"/>
              <a:gd name="T99" fmla="*/ 2147483647 h 911"/>
              <a:gd name="T100" fmla="*/ 2147483647 w 1706"/>
              <a:gd name="T101" fmla="*/ 2147483647 h 911"/>
              <a:gd name="T102" fmla="*/ 0 w 1706"/>
              <a:gd name="T103" fmla="*/ 2147483647 h 911"/>
              <a:gd name="T104" fmla="*/ 2147483647 w 1706"/>
              <a:gd name="T105" fmla="*/ 2147483647 h 911"/>
              <a:gd name="T106" fmla="*/ 2147483647 w 1706"/>
              <a:gd name="T107" fmla="*/ 2147483647 h 911"/>
              <a:gd name="T108" fmla="*/ 2147483647 w 1706"/>
              <a:gd name="T109" fmla="*/ 2147483647 h 911"/>
              <a:gd name="T110" fmla="*/ 2147483647 w 1706"/>
              <a:gd name="T111" fmla="*/ 2147483647 h 911"/>
              <a:gd name="T112" fmla="*/ 2147483647 w 1706"/>
              <a:gd name="T113" fmla="*/ 2147483647 h 911"/>
              <a:gd name="T114" fmla="*/ 2147483647 w 1706"/>
              <a:gd name="T115" fmla="*/ 2147483647 h 911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1706" h="911">
                <a:moveTo>
                  <a:pt x="561" y="241"/>
                </a:moveTo>
                <a:cubicBezTo>
                  <a:pt x="513" y="224"/>
                  <a:pt x="547" y="196"/>
                  <a:pt x="499" y="179"/>
                </a:cubicBezTo>
                <a:cubicBezTo>
                  <a:pt x="476" y="156"/>
                  <a:pt x="463" y="140"/>
                  <a:pt x="452" y="109"/>
                </a:cubicBezTo>
                <a:cubicBezTo>
                  <a:pt x="489" y="84"/>
                  <a:pt x="495" y="94"/>
                  <a:pt x="530" y="117"/>
                </a:cubicBezTo>
                <a:cubicBezTo>
                  <a:pt x="538" y="138"/>
                  <a:pt x="538" y="163"/>
                  <a:pt x="553" y="179"/>
                </a:cubicBezTo>
                <a:cubicBezTo>
                  <a:pt x="564" y="191"/>
                  <a:pt x="586" y="185"/>
                  <a:pt x="600" y="194"/>
                </a:cubicBezTo>
                <a:cubicBezTo>
                  <a:pt x="608" y="199"/>
                  <a:pt x="610" y="210"/>
                  <a:pt x="615" y="218"/>
                </a:cubicBezTo>
                <a:cubicBezTo>
                  <a:pt x="662" y="187"/>
                  <a:pt x="657" y="148"/>
                  <a:pt x="686" y="101"/>
                </a:cubicBezTo>
                <a:cubicBezTo>
                  <a:pt x="696" y="85"/>
                  <a:pt x="717" y="72"/>
                  <a:pt x="732" y="62"/>
                </a:cubicBezTo>
                <a:cubicBezTo>
                  <a:pt x="753" y="124"/>
                  <a:pt x="724" y="30"/>
                  <a:pt x="732" y="155"/>
                </a:cubicBezTo>
                <a:cubicBezTo>
                  <a:pt x="733" y="177"/>
                  <a:pt x="743" y="197"/>
                  <a:pt x="748" y="218"/>
                </a:cubicBezTo>
                <a:cubicBezTo>
                  <a:pt x="888" y="214"/>
                  <a:pt x="1093" y="234"/>
                  <a:pt x="1239" y="179"/>
                </a:cubicBezTo>
                <a:cubicBezTo>
                  <a:pt x="1276" y="165"/>
                  <a:pt x="1310" y="143"/>
                  <a:pt x="1348" y="132"/>
                </a:cubicBezTo>
                <a:cubicBezTo>
                  <a:pt x="1399" y="117"/>
                  <a:pt x="1504" y="101"/>
                  <a:pt x="1504" y="101"/>
                </a:cubicBezTo>
                <a:cubicBezTo>
                  <a:pt x="1570" y="57"/>
                  <a:pt x="1632" y="23"/>
                  <a:pt x="1706" y="0"/>
                </a:cubicBezTo>
                <a:cubicBezTo>
                  <a:pt x="1695" y="37"/>
                  <a:pt x="1671" y="36"/>
                  <a:pt x="1644" y="62"/>
                </a:cubicBezTo>
                <a:cubicBezTo>
                  <a:pt x="1637" y="69"/>
                  <a:pt x="1635" y="79"/>
                  <a:pt x="1628" y="85"/>
                </a:cubicBezTo>
                <a:cubicBezTo>
                  <a:pt x="1580" y="128"/>
                  <a:pt x="1555" y="137"/>
                  <a:pt x="1496" y="155"/>
                </a:cubicBezTo>
                <a:cubicBezTo>
                  <a:pt x="1434" y="203"/>
                  <a:pt x="1364" y="239"/>
                  <a:pt x="1286" y="249"/>
                </a:cubicBezTo>
                <a:cubicBezTo>
                  <a:pt x="1250" y="301"/>
                  <a:pt x="1297" y="245"/>
                  <a:pt x="1208" y="280"/>
                </a:cubicBezTo>
                <a:cubicBezTo>
                  <a:pt x="1022" y="353"/>
                  <a:pt x="1260" y="319"/>
                  <a:pt x="1005" y="335"/>
                </a:cubicBezTo>
                <a:cubicBezTo>
                  <a:pt x="948" y="345"/>
                  <a:pt x="892" y="357"/>
                  <a:pt x="834" y="366"/>
                </a:cubicBezTo>
                <a:cubicBezTo>
                  <a:pt x="836" y="374"/>
                  <a:pt x="835" y="383"/>
                  <a:pt x="841" y="389"/>
                </a:cubicBezTo>
                <a:cubicBezTo>
                  <a:pt x="851" y="399"/>
                  <a:pt x="926" y="425"/>
                  <a:pt x="935" y="428"/>
                </a:cubicBezTo>
                <a:cubicBezTo>
                  <a:pt x="958" y="449"/>
                  <a:pt x="987" y="465"/>
                  <a:pt x="1005" y="491"/>
                </a:cubicBezTo>
                <a:cubicBezTo>
                  <a:pt x="1030" y="527"/>
                  <a:pt x="1022" y="578"/>
                  <a:pt x="1044" y="615"/>
                </a:cubicBezTo>
                <a:cubicBezTo>
                  <a:pt x="1064" y="648"/>
                  <a:pt x="1192" y="645"/>
                  <a:pt x="1177" y="646"/>
                </a:cubicBezTo>
                <a:cubicBezTo>
                  <a:pt x="1091" y="651"/>
                  <a:pt x="1005" y="641"/>
                  <a:pt x="919" y="639"/>
                </a:cubicBezTo>
                <a:cubicBezTo>
                  <a:pt x="850" y="586"/>
                  <a:pt x="872" y="576"/>
                  <a:pt x="841" y="678"/>
                </a:cubicBezTo>
                <a:cubicBezTo>
                  <a:pt x="831" y="745"/>
                  <a:pt x="823" y="795"/>
                  <a:pt x="802" y="857"/>
                </a:cubicBezTo>
                <a:cubicBezTo>
                  <a:pt x="800" y="873"/>
                  <a:pt x="804" y="891"/>
                  <a:pt x="795" y="904"/>
                </a:cubicBezTo>
                <a:cubicBezTo>
                  <a:pt x="790" y="911"/>
                  <a:pt x="787" y="888"/>
                  <a:pt x="787" y="880"/>
                </a:cubicBezTo>
                <a:cubicBezTo>
                  <a:pt x="767" y="455"/>
                  <a:pt x="794" y="691"/>
                  <a:pt x="771" y="506"/>
                </a:cubicBezTo>
                <a:cubicBezTo>
                  <a:pt x="710" y="632"/>
                  <a:pt x="797" y="466"/>
                  <a:pt x="701" y="600"/>
                </a:cubicBezTo>
                <a:cubicBezTo>
                  <a:pt x="688" y="619"/>
                  <a:pt x="684" y="644"/>
                  <a:pt x="670" y="662"/>
                </a:cubicBezTo>
                <a:cubicBezTo>
                  <a:pt x="612" y="737"/>
                  <a:pt x="594" y="733"/>
                  <a:pt x="530" y="787"/>
                </a:cubicBezTo>
                <a:cubicBezTo>
                  <a:pt x="491" y="820"/>
                  <a:pt x="471" y="867"/>
                  <a:pt x="428" y="896"/>
                </a:cubicBezTo>
                <a:cubicBezTo>
                  <a:pt x="446" y="755"/>
                  <a:pt x="410" y="901"/>
                  <a:pt x="491" y="802"/>
                </a:cubicBezTo>
                <a:cubicBezTo>
                  <a:pt x="501" y="790"/>
                  <a:pt x="494" y="771"/>
                  <a:pt x="499" y="756"/>
                </a:cubicBezTo>
                <a:cubicBezTo>
                  <a:pt x="505" y="737"/>
                  <a:pt x="514" y="719"/>
                  <a:pt x="522" y="701"/>
                </a:cubicBezTo>
                <a:cubicBezTo>
                  <a:pt x="525" y="680"/>
                  <a:pt x="526" y="659"/>
                  <a:pt x="530" y="639"/>
                </a:cubicBezTo>
                <a:cubicBezTo>
                  <a:pt x="533" y="623"/>
                  <a:pt x="557" y="604"/>
                  <a:pt x="545" y="592"/>
                </a:cubicBezTo>
                <a:cubicBezTo>
                  <a:pt x="532" y="579"/>
                  <a:pt x="509" y="598"/>
                  <a:pt x="491" y="600"/>
                </a:cubicBezTo>
                <a:cubicBezTo>
                  <a:pt x="473" y="603"/>
                  <a:pt x="454" y="605"/>
                  <a:pt x="436" y="607"/>
                </a:cubicBezTo>
                <a:cubicBezTo>
                  <a:pt x="293" y="605"/>
                  <a:pt x="150" y="609"/>
                  <a:pt x="8" y="600"/>
                </a:cubicBezTo>
                <a:cubicBezTo>
                  <a:pt x="3" y="600"/>
                  <a:pt x="74" y="589"/>
                  <a:pt x="117" y="576"/>
                </a:cubicBezTo>
                <a:cubicBezTo>
                  <a:pt x="218" y="546"/>
                  <a:pt x="117" y="564"/>
                  <a:pt x="304" y="553"/>
                </a:cubicBezTo>
                <a:cubicBezTo>
                  <a:pt x="325" y="550"/>
                  <a:pt x="346" y="552"/>
                  <a:pt x="366" y="545"/>
                </a:cubicBezTo>
                <a:cubicBezTo>
                  <a:pt x="376" y="541"/>
                  <a:pt x="379" y="526"/>
                  <a:pt x="389" y="522"/>
                </a:cubicBezTo>
                <a:cubicBezTo>
                  <a:pt x="409" y="515"/>
                  <a:pt x="431" y="517"/>
                  <a:pt x="452" y="514"/>
                </a:cubicBezTo>
                <a:cubicBezTo>
                  <a:pt x="625" y="386"/>
                  <a:pt x="157" y="491"/>
                  <a:pt x="15" y="467"/>
                </a:cubicBezTo>
                <a:cubicBezTo>
                  <a:pt x="10" y="459"/>
                  <a:pt x="0" y="453"/>
                  <a:pt x="0" y="444"/>
                </a:cubicBezTo>
                <a:cubicBezTo>
                  <a:pt x="0" y="395"/>
                  <a:pt x="171" y="390"/>
                  <a:pt x="187" y="389"/>
                </a:cubicBezTo>
                <a:cubicBezTo>
                  <a:pt x="268" y="369"/>
                  <a:pt x="345" y="364"/>
                  <a:pt x="428" y="358"/>
                </a:cubicBezTo>
                <a:cubicBezTo>
                  <a:pt x="436" y="353"/>
                  <a:pt x="443" y="346"/>
                  <a:pt x="452" y="343"/>
                </a:cubicBezTo>
                <a:cubicBezTo>
                  <a:pt x="477" y="335"/>
                  <a:pt x="507" y="341"/>
                  <a:pt x="530" y="327"/>
                </a:cubicBezTo>
                <a:cubicBezTo>
                  <a:pt x="545" y="318"/>
                  <a:pt x="543" y="295"/>
                  <a:pt x="553" y="280"/>
                </a:cubicBezTo>
                <a:cubicBezTo>
                  <a:pt x="575" y="246"/>
                  <a:pt x="587" y="269"/>
                  <a:pt x="561" y="241"/>
                </a:cubicBezTo>
                <a:close/>
              </a:path>
            </a:pathLst>
          </a:custGeom>
          <a:noFill/>
          <a:ln w="9525">
            <a:solidFill>
              <a:srgbClr val="C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3" name="AutoShape 5">
            <a:extLst>
              <a:ext uri="{FF2B5EF4-FFF2-40B4-BE49-F238E27FC236}">
                <a16:creationId xmlns:a16="http://schemas.microsoft.com/office/drawing/2014/main" xmlns="" id="{552E066B-C663-4D2B-BB9F-6B9E497AF3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86322" y="3470161"/>
            <a:ext cx="651296" cy="412566"/>
          </a:xfrm>
          <a:prstGeom prst="triangle">
            <a:avLst>
              <a:gd name="adj" fmla="val 50000"/>
            </a:avLst>
          </a:prstGeom>
          <a:solidFill>
            <a:srgbClr val="C00000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823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5" descr="CIRRHOSE_01">
            <a:extLst>
              <a:ext uri="{FF2B5EF4-FFF2-40B4-BE49-F238E27FC236}">
                <a16:creationId xmlns:a16="http://schemas.microsoft.com/office/drawing/2014/main" xmlns="" id="{10C06304-C254-48AC-A593-8D8C17F4B5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3357563"/>
            <a:ext cx="4249737" cy="33131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3" name="Picture 7" descr="VALERIE 14HH03398 ROUGE SIRIUS">
            <a:extLst>
              <a:ext uri="{FF2B5EF4-FFF2-40B4-BE49-F238E27FC236}">
                <a16:creationId xmlns:a16="http://schemas.microsoft.com/office/drawing/2014/main" xmlns="" id="{C07D22CA-65CB-4135-BD9D-01E87AB545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88913"/>
            <a:ext cx="3240087" cy="30622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8" descr="HVC F2">
            <a:extLst>
              <a:ext uri="{FF2B5EF4-FFF2-40B4-BE49-F238E27FC236}">
                <a16:creationId xmlns:a16="http://schemas.microsoft.com/office/drawing/2014/main" xmlns="" id="{6B5CA29D-D60D-43F6-8B77-10C7EA2C1B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88913"/>
            <a:ext cx="3240088" cy="30622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05" name="Text Box 10">
            <a:extLst>
              <a:ext uri="{FF2B5EF4-FFF2-40B4-BE49-F238E27FC236}">
                <a16:creationId xmlns:a16="http://schemas.microsoft.com/office/drawing/2014/main" xmlns="" id="{9E83654F-A607-4B76-94A5-9FC7D04F09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250" y="3573463"/>
            <a:ext cx="64928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fr-FR" altLang="fr-FR" sz="1800"/>
          </a:p>
        </p:txBody>
      </p:sp>
      <p:sp>
        <p:nvSpPr>
          <p:cNvPr id="25606" name="Text Box 11">
            <a:extLst>
              <a:ext uri="{FF2B5EF4-FFF2-40B4-BE49-F238E27FC236}">
                <a16:creationId xmlns:a16="http://schemas.microsoft.com/office/drawing/2014/main" xmlns="" id="{189E2190-D448-4B2E-AC2F-7FFE11D0CC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5150" y="3789363"/>
            <a:ext cx="64928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fr-FR" altLang="fr-FR" sz="1800"/>
          </a:p>
        </p:txBody>
      </p:sp>
      <p:sp>
        <p:nvSpPr>
          <p:cNvPr id="25607" name="Text Box 12">
            <a:extLst>
              <a:ext uri="{FF2B5EF4-FFF2-40B4-BE49-F238E27FC236}">
                <a16:creationId xmlns:a16="http://schemas.microsoft.com/office/drawing/2014/main" xmlns="" id="{C92F2872-6062-4CA7-9B0E-893F357E36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1050" y="4005263"/>
            <a:ext cx="64928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fr-FR" altLang="fr-FR" sz="1800"/>
          </a:p>
        </p:txBody>
      </p:sp>
      <p:sp>
        <p:nvSpPr>
          <p:cNvPr id="25608" name="Text Box 13">
            <a:extLst>
              <a:ext uri="{FF2B5EF4-FFF2-40B4-BE49-F238E27FC236}">
                <a16:creationId xmlns:a16="http://schemas.microsoft.com/office/drawing/2014/main" xmlns="" id="{A865ACDF-55FB-452E-B25A-85C562259F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6950" y="4221163"/>
            <a:ext cx="64928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fr-FR" altLang="fr-FR" sz="1800"/>
          </a:p>
        </p:txBody>
      </p:sp>
      <p:sp>
        <p:nvSpPr>
          <p:cNvPr id="25609" name="Text Box 14">
            <a:extLst>
              <a:ext uri="{FF2B5EF4-FFF2-40B4-BE49-F238E27FC236}">
                <a16:creationId xmlns:a16="http://schemas.microsoft.com/office/drawing/2014/main" xmlns="" id="{027BEAAE-CAA5-458F-A106-3FB7D39B6A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4713" y="2781300"/>
            <a:ext cx="5762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fr-FR" altLang="fr-FR" sz="1800"/>
              <a:t>F2</a:t>
            </a:r>
          </a:p>
        </p:txBody>
      </p:sp>
      <p:sp>
        <p:nvSpPr>
          <p:cNvPr id="25610" name="Text Box 15">
            <a:extLst>
              <a:ext uri="{FF2B5EF4-FFF2-40B4-BE49-F238E27FC236}">
                <a16:creationId xmlns:a16="http://schemas.microsoft.com/office/drawing/2014/main" xmlns="" id="{83A321BB-F7D6-4E55-BA40-9F4FCC06BC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1725" y="2781300"/>
            <a:ext cx="5762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fr-FR" altLang="fr-FR" sz="1800"/>
              <a:t>F3</a:t>
            </a:r>
          </a:p>
        </p:txBody>
      </p:sp>
      <p:sp>
        <p:nvSpPr>
          <p:cNvPr id="25611" name="Text Box 16">
            <a:extLst>
              <a:ext uri="{FF2B5EF4-FFF2-40B4-BE49-F238E27FC236}">
                <a16:creationId xmlns:a16="http://schemas.microsoft.com/office/drawing/2014/main" xmlns="" id="{325DFCF8-CD44-408D-B730-046C3C2317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6325" y="6237288"/>
            <a:ext cx="5762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fr-FR" altLang="fr-FR" sz="1800"/>
              <a:t>F4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2A341378-6D0F-407C-828A-867A13DF716A}"/>
              </a:ext>
            </a:extLst>
          </p:cNvPr>
          <p:cNvSpPr txBox="1"/>
          <p:nvPr/>
        </p:nvSpPr>
        <p:spPr>
          <a:xfrm>
            <a:off x="262591" y="4385396"/>
            <a:ext cx="222184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Coloration </a:t>
            </a:r>
          </a:p>
          <a:p>
            <a:pPr algn="ctr"/>
            <a:r>
              <a:rPr lang="fr-FR" dirty="0"/>
              <a:t>de rouge </a:t>
            </a:r>
            <a:r>
              <a:rPr lang="fr-FR" dirty="0" err="1"/>
              <a:t>sirius</a:t>
            </a:r>
            <a:endParaRPr lang="fr-FR" dirty="0"/>
          </a:p>
          <a:p>
            <a:pPr algn="ctr"/>
            <a:r>
              <a:rPr lang="fr-FR" dirty="0"/>
              <a:t>=</a:t>
            </a:r>
          </a:p>
          <a:p>
            <a:pPr algn="ctr"/>
            <a:r>
              <a:rPr lang="fr-FR" dirty="0"/>
              <a:t>Tissu conjonctif </a:t>
            </a:r>
          </a:p>
          <a:p>
            <a:pPr algn="ctr"/>
            <a:r>
              <a:rPr lang="fr-FR" dirty="0"/>
              <a:t>en rouge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EF6CEF04-6DB7-422F-A5BC-9A62F440F125}"/>
              </a:ext>
            </a:extLst>
          </p:cNvPr>
          <p:cNvSpPr txBox="1"/>
          <p:nvPr/>
        </p:nvSpPr>
        <p:spPr>
          <a:xfrm>
            <a:off x="1475656" y="4404519"/>
            <a:ext cx="7129214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/>
              <a:t>Cirrhose micronodulaire : majorité de nodules &lt; 3mm</a:t>
            </a:r>
          </a:p>
          <a:p>
            <a:pPr algn="ctr"/>
            <a:r>
              <a:rPr lang="fr-FR" sz="2400" b="1" dirty="0"/>
              <a:t>Cirrhose </a:t>
            </a:r>
            <a:r>
              <a:rPr lang="fr-FR" sz="2400" b="1" dirty="0" err="1"/>
              <a:t>macronodulaire</a:t>
            </a:r>
            <a:r>
              <a:rPr lang="fr-FR" sz="2400" b="1" dirty="0"/>
              <a:t> : majorité de nodules &gt; 3 mm </a:t>
            </a:r>
          </a:p>
          <a:p>
            <a:pPr algn="ctr"/>
            <a:r>
              <a:rPr lang="fr-FR" sz="2400" b="1" dirty="0"/>
              <a:t>Nodule suspect &gt; 8 mm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3">
            <a:extLst>
              <a:ext uri="{FF2B5EF4-FFF2-40B4-BE49-F238E27FC236}">
                <a16:creationId xmlns:a16="http://schemas.microsoft.com/office/drawing/2014/main" xmlns="" id="{317A9E1D-8802-4087-ACCB-166D19A64C5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51520" y="1345917"/>
            <a:ext cx="8640960" cy="5035411"/>
          </a:xfrm>
        </p:spPr>
        <p:txBody>
          <a:bodyPr/>
          <a:lstStyle/>
          <a:p>
            <a:pPr>
              <a:lnSpc>
                <a:spcPct val="80000"/>
              </a:lnSpc>
            </a:pPr>
            <a:endParaRPr lang="fr-FR" altLang="fr-FR" sz="2800" dirty="0"/>
          </a:p>
          <a:p>
            <a:pPr>
              <a:lnSpc>
                <a:spcPct val="80000"/>
              </a:lnSpc>
            </a:pPr>
            <a:r>
              <a:rPr lang="fr-FR" altLang="fr-FR" sz="2800" dirty="0"/>
              <a:t>Scores </a:t>
            </a:r>
          </a:p>
          <a:p>
            <a:pPr lvl="1">
              <a:lnSpc>
                <a:spcPct val="80000"/>
              </a:lnSpc>
            </a:pPr>
            <a:r>
              <a:rPr lang="fr-FR" altLang="fr-FR" sz="2400" dirty="0"/>
              <a:t>Scores généralistes</a:t>
            </a:r>
          </a:p>
          <a:p>
            <a:pPr lvl="2">
              <a:lnSpc>
                <a:spcPct val="80000"/>
              </a:lnSpc>
            </a:pPr>
            <a:r>
              <a:rPr lang="fr-FR" altLang="fr-FR" dirty="0"/>
              <a:t>Score de Scheuer </a:t>
            </a:r>
          </a:p>
          <a:p>
            <a:pPr lvl="2">
              <a:lnSpc>
                <a:spcPct val="80000"/>
              </a:lnSpc>
            </a:pPr>
            <a:r>
              <a:rPr lang="fr-FR" altLang="fr-FR" dirty="0"/>
              <a:t>Score de </a:t>
            </a:r>
            <a:r>
              <a:rPr lang="fr-FR" altLang="fr-FR" dirty="0" err="1"/>
              <a:t>Ishak</a:t>
            </a:r>
            <a:endParaRPr lang="fr-FR" altLang="fr-FR" dirty="0"/>
          </a:p>
          <a:p>
            <a:pPr marL="914400" lvl="2" indent="0">
              <a:lnSpc>
                <a:spcPct val="80000"/>
              </a:lnSpc>
              <a:buNone/>
            </a:pPr>
            <a:endParaRPr lang="fr-FR" altLang="fr-FR" dirty="0"/>
          </a:p>
          <a:p>
            <a:pPr lvl="1">
              <a:lnSpc>
                <a:spcPct val="80000"/>
              </a:lnSpc>
            </a:pPr>
            <a:r>
              <a:rPr lang="fr-FR" altLang="fr-FR" sz="2400" dirty="0"/>
              <a:t>Scores spécifiques</a:t>
            </a:r>
          </a:p>
          <a:p>
            <a:pPr lvl="2">
              <a:lnSpc>
                <a:spcPct val="80000"/>
              </a:lnSpc>
            </a:pPr>
            <a:r>
              <a:rPr lang="fr-FR" altLang="fr-FR" dirty="0"/>
              <a:t>Score </a:t>
            </a:r>
            <a:r>
              <a:rPr lang="fr-FR" altLang="fr-FR" b="1" dirty="0"/>
              <a:t>METAVIR</a:t>
            </a:r>
            <a:r>
              <a:rPr lang="fr-FR" altLang="fr-FR" dirty="0"/>
              <a:t> ++</a:t>
            </a:r>
          </a:p>
          <a:p>
            <a:pPr lvl="3">
              <a:lnSpc>
                <a:spcPct val="80000"/>
              </a:lnSpc>
            </a:pPr>
            <a:r>
              <a:rPr lang="fr-FR" altLang="fr-FR" sz="2400" dirty="0"/>
              <a:t>hépatite chronique C : grade (activité) + stade (fibrose)</a:t>
            </a:r>
          </a:p>
          <a:p>
            <a:pPr marL="1371600" lvl="3" indent="0">
              <a:lnSpc>
                <a:spcPct val="80000"/>
              </a:lnSpc>
              <a:buNone/>
            </a:pPr>
            <a:endParaRPr lang="fr-FR" altLang="fr-FR" sz="2400" dirty="0"/>
          </a:p>
          <a:p>
            <a:pPr marL="1371600" lvl="3" indent="0">
              <a:lnSpc>
                <a:spcPct val="80000"/>
              </a:lnSpc>
              <a:buNone/>
            </a:pPr>
            <a:endParaRPr lang="fr-FR" altLang="fr-FR" sz="2400" dirty="0"/>
          </a:p>
          <a:p>
            <a:pPr marL="1371600" lvl="3" indent="0">
              <a:lnSpc>
                <a:spcPct val="80000"/>
              </a:lnSpc>
              <a:buNone/>
            </a:pPr>
            <a:endParaRPr lang="fr-FR" altLang="fr-FR" sz="2400" dirty="0"/>
          </a:p>
          <a:p>
            <a:pPr marL="1371600" lvl="3" indent="0">
              <a:lnSpc>
                <a:spcPct val="80000"/>
              </a:lnSpc>
              <a:buNone/>
            </a:pPr>
            <a:endParaRPr lang="fr-FR" altLang="fr-FR" sz="2400" dirty="0"/>
          </a:p>
          <a:p>
            <a:pPr lvl="2">
              <a:lnSpc>
                <a:spcPct val="80000"/>
              </a:lnSpc>
            </a:pPr>
            <a:endParaRPr lang="fr-FR" altLang="fr-FR" dirty="0"/>
          </a:p>
        </p:txBody>
      </p:sp>
      <p:sp>
        <p:nvSpPr>
          <p:cNvPr id="23556" name="Titre 1">
            <a:extLst>
              <a:ext uri="{FF2B5EF4-FFF2-40B4-BE49-F238E27FC236}">
                <a16:creationId xmlns:a16="http://schemas.microsoft.com/office/drawing/2014/main" xmlns="" id="{420F92E9-840C-4C83-A01D-18ADE65FF3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3728" y="476672"/>
            <a:ext cx="4487763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3600" dirty="0">
                <a:latin typeface="+mj-lt"/>
              </a:rPr>
              <a:t>Hépatites chroniques 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1" name="Text Box 3">
            <a:extLst>
              <a:ext uri="{FF2B5EF4-FFF2-40B4-BE49-F238E27FC236}">
                <a16:creationId xmlns:a16="http://schemas.microsoft.com/office/drawing/2014/main" xmlns="" id="{CD77AB14-5CA2-48E7-9249-179048FCFE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9925" y="188913"/>
            <a:ext cx="184150" cy="3698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7651" name="Picture 2">
            <a:extLst>
              <a:ext uri="{FF2B5EF4-FFF2-40B4-BE49-F238E27FC236}">
                <a16:creationId xmlns:a16="http://schemas.microsoft.com/office/drawing/2014/main" xmlns="" id="{009334F9-C52E-4627-9AC1-220998265B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300" y="1187450"/>
            <a:ext cx="6953250" cy="486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Rectangle 4">
            <a:extLst>
              <a:ext uri="{FF2B5EF4-FFF2-40B4-BE49-F238E27FC236}">
                <a16:creationId xmlns:a16="http://schemas.microsoft.com/office/drawing/2014/main" xmlns="" id="{11D301CD-FA5E-43D0-BC97-F4163B1B0D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4825" y="225425"/>
            <a:ext cx="5676900" cy="61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fr-FR" sz="2800">
                <a:latin typeface="Arial Unicode MS" pitchFamily="34" charset="-128"/>
                <a:ea typeface="Arial Unicode MS" pitchFamily="34" charset="-128"/>
              </a:rPr>
              <a:t>Stades de Fibrose (Ishak)</a:t>
            </a:r>
            <a:endParaRPr lang="en-US" altLang="fr-FR" sz="2800">
              <a:latin typeface="Arial Unicode MS" pitchFamily="34" charset="-128"/>
              <a:ea typeface="Arial Unicode MS" pitchFamily="34" charset="-128"/>
            </a:endParaRPr>
          </a:p>
        </p:txBody>
      </p:sp>
      <p:sp>
        <p:nvSpPr>
          <p:cNvPr id="27653" name="Text Box 5">
            <a:extLst>
              <a:ext uri="{FF2B5EF4-FFF2-40B4-BE49-F238E27FC236}">
                <a16:creationId xmlns:a16="http://schemas.microsoft.com/office/drawing/2014/main" xmlns="" id="{89A51DA9-6674-407F-BB61-E96C0CF2DC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38875" y="6326188"/>
            <a:ext cx="2354263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600" b="1" i="1"/>
              <a:t>Ishak J Hepatol 1995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AU" altLang="fr-FR" sz="1600" b="1" i="1"/>
              <a:t>Standish R  Gut. 2006.</a:t>
            </a:r>
            <a:endParaRPr lang="fr-FR" altLang="fr-FR" sz="1600" b="1" i="1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>
            <a:extLst>
              <a:ext uri="{FF2B5EF4-FFF2-40B4-BE49-F238E27FC236}">
                <a16:creationId xmlns:a16="http://schemas.microsoft.com/office/drawing/2014/main" xmlns="" id="{D80860E2-E43E-4981-86FC-A659C58026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914400"/>
            <a:ext cx="75438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fr-FR" altLang="fr-FR" sz="2400" b="1">
              <a:latin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fr-FR" altLang="fr-FR" sz="2400" b="1">
              <a:latin typeface="Times New Roman" panose="02020603050405020304" pitchFamily="18" charset="0"/>
            </a:endParaRPr>
          </a:p>
        </p:txBody>
      </p:sp>
      <p:sp>
        <p:nvSpPr>
          <p:cNvPr id="24579" name="Text Box 3">
            <a:extLst>
              <a:ext uri="{FF2B5EF4-FFF2-40B4-BE49-F238E27FC236}">
                <a16:creationId xmlns:a16="http://schemas.microsoft.com/office/drawing/2014/main" xmlns="" id="{244B6A73-10B2-491F-BD29-44D9CA60A2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1752600"/>
            <a:ext cx="70104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2000" b="1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fr-FR" altLang="fr-FR" sz="2000" b="1">
              <a:latin typeface="Times New Roman" panose="02020603050405020304" pitchFamily="18" charset="0"/>
            </a:endParaRPr>
          </a:p>
        </p:txBody>
      </p:sp>
      <p:sp>
        <p:nvSpPr>
          <p:cNvPr id="24580" name="Text Box 4">
            <a:extLst>
              <a:ext uri="{FF2B5EF4-FFF2-40B4-BE49-F238E27FC236}">
                <a16:creationId xmlns:a16="http://schemas.microsoft.com/office/drawing/2014/main" xmlns="" id="{06ACA0C9-D0C8-44EA-BA68-96E8D437B0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4725" y="2300288"/>
            <a:ext cx="74072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2400">
              <a:latin typeface="Times New Roman" panose="02020603050405020304" pitchFamily="18" charset="0"/>
            </a:endParaRPr>
          </a:p>
        </p:txBody>
      </p:sp>
      <p:sp>
        <p:nvSpPr>
          <p:cNvPr id="24581" name="Text Box 5">
            <a:extLst>
              <a:ext uri="{FF2B5EF4-FFF2-40B4-BE49-F238E27FC236}">
                <a16:creationId xmlns:a16="http://schemas.microsoft.com/office/drawing/2014/main" xmlns="" id="{218A98DD-0747-4DCE-9ECC-1615AA67C5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9525" y="1108075"/>
            <a:ext cx="1635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2400">
              <a:latin typeface="Times New Roman" panose="02020603050405020304" pitchFamily="18" charset="0"/>
            </a:endParaRPr>
          </a:p>
        </p:txBody>
      </p:sp>
      <p:sp>
        <p:nvSpPr>
          <p:cNvPr id="24582" name="Text Box 6">
            <a:extLst>
              <a:ext uri="{FF2B5EF4-FFF2-40B4-BE49-F238E27FC236}">
                <a16:creationId xmlns:a16="http://schemas.microsoft.com/office/drawing/2014/main" xmlns="" id="{014ECEF1-8BCE-4648-AF52-E4E2915CED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6050" y="4232275"/>
            <a:ext cx="3695700" cy="213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800" dirty="0"/>
              <a:t>	</a:t>
            </a:r>
          </a:p>
          <a:p>
            <a:pPr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fr-FR" altLang="fr-FR" sz="1800" dirty="0"/>
              <a:t>	</a:t>
            </a:r>
            <a:endParaRPr lang="fr-FR" altLang="fr-FR" sz="1400" dirty="0"/>
          </a:p>
          <a:p>
            <a:pPr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fr-FR" altLang="fr-FR" sz="1400" b="1" dirty="0"/>
              <a:t>F0</a:t>
            </a:r>
            <a:r>
              <a:rPr lang="fr-FR" altLang="fr-FR" sz="1400" dirty="0"/>
              <a:t> 	No </a:t>
            </a:r>
            <a:r>
              <a:rPr lang="fr-FR" altLang="fr-FR" sz="1400" dirty="0" err="1"/>
              <a:t>fibrosis</a:t>
            </a:r>
            <a:endParaRPr lang="fr-FR" altLang="fr-FR" sz="1400" dirty="0"/>
          </a:p>
          <a:p>
            <a:pPr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fr-FR" altLang="fr-FR" sz="1400" b="1" dirty="0"/>
              <a:t>F1</a:t>
            </a:r>
            <a:r>
              <a:rPr lang="fr-FR" altLang="fr-FR" sz="1400" dirty="0"/>
              <a:t>	Portal </a:t>
            </a:r>
            <a:r>
              <a:rPr lang="fr-FR" altLang="fr-FR" sz="1400" dirty="0" err="1"/>
              <a:t>fibrosis</a:t>
            </a:r>
            <a:r>
              <a:rPr lang="fr-FR" altLang="fr-FR" sz="1400" dirty="0"/>
              <a:t> </a:t>
            </a:r>
            <a:r>
              <a:rPr lang="fr-FR" altLang="fr-FR" sz="1400" dirty="0" err="1"/>
              <a:t>without</a:t>
            </a:r>
            <a:r>
              <a:rPr lang="fr-FR" altLang="fr-FR" sz="1400" dirty="0"/>
              <a:t> septa</a:t>
            </a:r>
          </a:p>
          <a:p>
            <a:pPr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fr-FR" altLang="fr-FR" sz="1400" b="1" dirty="0"/>
              <a:t>F2</a:t>
            </a:r>
            <a:r>
              <a:rPr lang="fr-FR" altLang="fr-FR" sz="1400" dirty="0"/>
              <a:t> 	Portal </a:t>
            </a:r>
            <a:r>
              <a:rPr lang="fr-FR" altLang="fr-FR" sz="1400" dirty="0" err="1"/>
              <a:t>fibrosis</a:t>
            </a:r>
            <a:r>
              <a:rPr lang="fr-FR" altLang="fr-FR" sz="1400" dirty="0"/>
              <a:t> </a:t>
            </a:r>
            <a:r>
              <a:rPr lang="fr-FR" altLang="fr-FR" sz="1400" dirty="0" err="1"/>
              <a:t>with</a:t>
            </a:r>
            <a:r>
              <a:rPr lang="fr-FR" altLang="fr-FR" sz="1400" dirty="0"/>
              <a:t> rare septa</a:t>
            </a:r>
          </a:p>
          <a:p>
            <a:pPr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fr-FR" altLang="fr-FR" sz="1400" b="1" dirty="0"/>
              <a:t>F3</a:t>
            </a:r>
            <a:r>
              <a:rPr lang="fr-FR" altLang="fr-FR" sz="1400" dirty="0"/>
              <a:t>	</a:t>
            </a:r>
            <a:r>
              <a:rPr lang="fr-FR" altLang="fr-FR" sz="1400" dirty="0" err="1"/>
              <a:t>Numerous</a:t>
            </a:r>
            <a:r>
              <a:rPr lang="fr-FR" altLang="fr-FR" sz="1400" dirty="0"/>
              <a:t> septa </a:t>
            </a:r>
            <a:r>
              <a:rPr lang="fr-FR" altLang="fr-FR" sz="1400" dirty="0" err="1"/>
              <a:t>without</a:t>
            </a:r>
            <a:r>
              <a:rPr lang="fr-FR" altLang="fr-FR" sz="1400" dirty="0"/>
              <a:t> </a:t>
            </a:r>
            <a:r>
              <a:rPr lang="fr-FR" altLang="fr-FR" sz="1400" dirty="0" err="1"/>
              <a:t>fibrosis</a:t>
            </a:r>
            <a:endParaRPr lang="fr-FR" altLang="fr-FR" sz="1400" dirty="0"/>
          </a:p>
          <a:p>
            <a:pPr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fr-FR" altLang="fr-FR" sz="1400" b="1" dirty="0"/>
              <a:t>F4</a:t>
            </a:r>
            <a:r>
              <a:rPr lang="fr-FR" altLang="fr-FR" sz="1400" dirty="0"/>
              <a:t>	</a:t>
            </a:r>
            <a:r>
              <a:rPr lang="fr-FR" altLang="fr-FR" sz="1400" dirty="0" err="1"/>
              <a:t>Cirrhosis</a:t>
            </a:r>
            <a:r>
              <a:rPr lang="fr-FR" altLang="fr-FR" sz="1400" dirty="0"/>
              <a:t> </a:t>
            </a:r>
          </a:p>
        </p:txBody>
      </p:sp>
      <p:pic>
        <p:nvPicPr>
          <p:cNvPr id="24583" name="Picture 11" descr="Résultat de recherche d'images pour &quot;algorithme du score METAVIR&quot;">
            <a:extLst>
              <a:ext uri="{FF2B5EF4-FFF2-40B4-BE49-F238E27FC236}">
                <a16:creationId xmlns:a16="http://schemas.microsoft.com/office/drawing/2014/main" xmlns="" id="{76365863-9AC0-4478-81EF-9365EE2C6F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300038"/>
            <a:ext cx="5330825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acidophil body_LyonB">
            <a:extLst>
              <a:ext uri="{FF2B5EF4-FFF2-40B4-BE49-F238E27FC236}">
                <a16:creationId xmlns:a16="http://schemas.microsoft.com/office/drawing/2014/main" xmlns="" id="{29E4B6D2-4B49-4165-80C3-D48F5D77946A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21980" y="812861"/>
            <a:ext cx="6665860" cy="4736354"/>
          </a:xfrm>
          <a:ln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72707" name="Text Box 3">
            <a:extLst>
              <a:ext uri="{FF2B5EF4-FFF2-40B4-BE49-F238E27FC236}">
                <a16:creationId xmlns:a16="http://schemas.microsoft.com/office/drawing/2014/main" xmlns="" id="{32390710-4AE9-4580-8175-AACBDF8147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3768" y="120363"/>
            <a:ext cx="521969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dirty="0">
                <a:cs typeface="Arial" panose="020B0604020202020204" pitchFamily="34" charset="0"/>
              </a:rPr>
              <a:t>Les </a:t>
            </a:r>
            <a:r>
              <a:rPr lang="fr-FR" altLang="fr-FR" dirty="0" err="1" smtClean="0">
                <a:cs typeface="Arial" panose="020B0604020202020204" pitchFamily="34" charset="0"/>
              </a:rPr>
              <a:t>stéatohépatites</a:t>
            </a:r>
            <a:r>
              <a:rPr lang="fr-FR" altLang="fr-FR" dirty="0" smtClean="0">
                <a:cs typeface="Arial" panose="020B0604020202020204" pitchFamily="34" charset="0"/>
              </a:rPr>
              <a:t> : NASH</a:t>
            </a:r>
            <a:endParaRPr lang="fr-FR" altLang="fr-FR" dirty="0">
              <a:cs typeface="Arial" panose="020B0604020202020204" pitchFamily="34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CFC994F3-4BF0-439D-8315-BFD2653998D0}"/>
              </a:ext>
            </a:extLst>
          </p:cNvPr>
          <p:cNvSpPr txBox="1"/>
          <p:nvPr/>
        </p:nvSpPr>
        <p:spPr>
          <a:xfrm>
            <a:off x="2195736" y="5805264"/>
            <a:ext cx="51936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/>
              <a:t>Lésion histologique élémentaire est la </a:t>
            </a:r>
            <a:r>
              <a:rPr lang="fr-FR" sz="2000" b="1" dirty="0"/>
              <a:t>stéatose</a:t>
            </a:r>
            <a:r>
              <a:rPr lang="fr-FR" sz="2000" dirty="0"/>
              <a:t> </a:t>
            </a:r>
          </a:p>
          <a:p>
            <a:pPr algn="ctr"/>
            <a:r>
              <a:rPr lang="fr-FR" sz="2000" dirty="0"/>
              <a:t>Surcharge délétère pour les hépatocytes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0FB12E91-C84F-4749-B233-5E931AFD1DF1}"/>
              </a:ext>
            </a:extLst>
          </p:cNvPr>
          <p:cNvSpPr txBox="1"/>
          <p:nvPr/>
        </p:nvSpPr>
        <p:spPr>
          <a:xfrm>
            <a:off x="4572000" y="2780928"/>
            <a:ext cx="6480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/>
              <a:t>VCL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>
            <a:extLst>
              <a:ext uri="{FF2B5EF4-FFF2-40B4-BE49-F238E27FC236}">
                <a16:creationId xmlns:a16="http://schemas.microsoft.com/office/drawing/2014/main" xmlns="" id="{94DEA196-0779-41A4-B54F-0E4FFD62DB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412776"/>
            <a:ext cx="5876437" cy="43924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AB8B34ED-CC62-4633-A99B-29755CA0E709}"/>
              </a:ext>
            </a:extLst>
          </p:cNvPr>
          <p:cNvSpPr txBox="1"/>
          <p:nvPr/>
        </p:nvSpPr>
        <p:spPr>
          <a:xfrm>
            <a:off x="179512" y="2111367"/>
            <a:ext cx="256406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Triade</a:t>
            </a:r>
            <a:r>
              <a:rPr lang="fr-FR" dirty="0"/>
              <a:t>  </a:t>
            </a:r>
          </a:p>
          <a:p>
            <a:pPr algn="ctr"/>
            <a:endParaRPr lang="fr-FR" dirty="0"/>
          </a:p>
          <a:p>
            <a:r>
              <a:rPr lang="fr-FR" dirty="0"/>
              <a:t>Une ou plusieurs sections du </a:t>
            </a:r>
            <a:r>
              <a:rPr lang="fr-FR" b="1" dirty="0"/>
              <a:t>canal interlobulaire</a:t>
            </a:r>
          </a:p>
          <a:p>
            <a:endParaRPr lang="fr-FR" dirty="0"/>
          </a:p>
          <a:p>
            <a:r>
              <a:rPr lang="fr-FR" dirty="0"/>
              <a:t>Une ou plusieurs sections d’une artériole branche de </a:t>
            </a:r>
            <a:r>
              <a:rPr lang="fr-FR" b="1" dirty="0"/>
              <a:t>l’artère hépatique</a:t>
            </a:r>
          </a:p>
          <a:p>
            <a:endParaRPr lang="fr-FR" dirty="0"/>
          </a:p>
          <a:p>
            <a:r>
              <a:rPr lang="fr-FR" dirty="0"/>
              <a:t>Une ou plusieurs sections d’une branche de la </a:t>
            </a:r>
            <a:r>
              <a:rPr lang="fr-FR" b="1" dirty="0"/>
              <a:t>veine porte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B80D615D-E0C2-4042-A65C-24CE608B493D}"/>
              </a:ext>
            </a:extLst>
          </p:cNvPr>
          <p:cNvSpPr txBox="1"/>
          <p:nvPr/>
        </p:nvSpPr>
        <p:spPr>
          <a:xfrm>
            <a:off x="2843808" y="332656"/>
            <a:ext cx="324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/>
              <a:t>L’Espace Porte 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xmlns="" id="{2DC85983-4F16-4EFA-B0ED-668B1BE1BB42}"/>
              </a:ext>
            </a:extLst>
          </p:cNvPr>
          <p:cNvGrpSpPr/>
          <p:nvPr/>
        </p:nvGrpSpPr>
        <p:grpSpPr>
          <a:xfrm>
            <a:off x="1979712" y="1412776"/>
            <a:ext cx="5390783" cy="5115427"/>
            <a:chOff x="2298883" y="1484784"/>
            <a:chExt cx="5390783" cy="5115427"/>
          </a:xfrm>
        </p:grpSpPr>
        <p:pic>
          <p:nvPicPr>
            <p:cNvPr id="67586" name="Image 4">
              <a:extLst>
                <a:ext uri="{FF2B5EF4-FFF2-40B4-BE49-F238E27FC236}">
                  <a16:creationId xmlns:a16="http://schemas.microsoft.com/office/drawing/2014/main" xmlns="" id="{1C32C3B1-7467-4940-9F88-DB223C8A2EF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98883" y="1484784"/>
              <a:ext cx="5390783" cy="511542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7588" name="ZoneTexte 2">
              <a:extLst>
                <a:ext uri="{FF2B5EF4-FFF2-40B4-BE49-F238E27FC236}">
                  <a16:creationId xmlns:a16="http://schemas.microsoft.com/office/drawing/2014/main" xmlns="" id="{93444018-9741-4418-808A-ABBC93A9034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15816" y="1772816"/>
              <a:ext cx="663575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800" dirty="0">
                  <a:latin typeface="Calibri" panose="020F0502020204030204" pitchFamily="34" charset="0"/>
                </a:rPr>
                <a:t>EP</a:t>
              </a:r>
            </a:p>
          </p:txBody>
        </p:sp>
        <p:sp>
          <p:nvSpPr>
            <p:cNvPr id="67589" name="ZoneTexte 5">
              <a:extLst>
                <a:ext uri="{FF2B5EF4-FFF2-40B4-BE49-F238E27FC236}">
                  <a16:creationId xmlns:a16="http://schemas.microsoft.com/office/drawing/2014/main" xmlns="" id="{716561EC-9217-4663-8291-977636FD79C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44208" y="5396157"/>
              <a:ext cx="665163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800" dirty="0">
                  <a:latin typeface="Calibri" panose="020F0502020204030204" pitchFamily="34" charset="0"/>
                </a:rPr>
                <a:t>EP</a:t>
              </a:r>
            </a:p>
          </p:txBody>
        </p:sp>
        <p:sp>
          <p:nvSpPr>
            <p:cNvPr id="67590" name="ZoneTexte 6">
              <a:extLst>
                <a:ext uri="{FF2B5EF4-FFF2-40B4-BE49-F238E27FC236}">
                  <a16:creationId xmlns:a16="http://schemas.microsoft.com/office/drawing/2014/main" xmlns="" id="{9E529BE3-E767-4E93-84D6-C11C4B85659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61656" y="3429000"/>
              <a:ext cx="965200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800" dirty="0">
                  <a:latin typeface="Calibri" panose="020F0502020204030204" pitchFamily="34" charset="0"/>
                </a:rPr>
                <a:t>VCL</a:t>
              </a:r>
            </a:p>
          </p:txBody>
        </p:sp>
      </p:grpSp>
      <p:sp>
        <p:nvSpPr>
          <p:cNvPr id="67591" name="Rectangle 7">
            <a:extLst>
              <a:ext uri="{FF2B5EF4-FFF2-40B4-BE49-F238E27FC236}">
                <a16:creationId xmlns:a16="http://schemas.microsoft.com/office/drawing/2014/main" xmlns="" id="{6A934461-8AA4-43AD-8459-A8DD2B6FCB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7525" y="115888"/>
            <a:ext cx="8204200" cy="978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fr-FR" altLang="fr-FR" dirty="0">
                <a:latin typeface="Calibri" panose="020F0502020204030204" pitchFamily="34" charset="0"/>
              </a:rPr>
              <a:t>Localisation des lésions 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fr-FR" altLang="fr-FR" dirty="0">
                <a:latin typeface="Calibri" panose="020F0502020204030204" pitchFamily="34" charset="0"/>
              </a:rPr>
              <a:t>autour de la veine </a:t>
            </a:r>
            <a:r>
              <a:rPr lang="fr-FR" altLang="fr-FR" dirty="0" err="1">
                <a:latin typeface="Calibri" panose="020F0502020204030204" pitchFamily="34" charset="0"/>
              </a:rPr>
              <a:t>centrolobulaire</a:t>
            </a:r>
            <a:endParaRPr lang="fr-FR" altLang="fr-FR" dirty="0">
              <a:latin typeface="Calibri" panose="020F0502020204030204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1" name="Picture 3">
            <a:extLst>
              <a:ext uri="{FF2B5EF4-FFF2-40B4-BE49-F238E27FC236}">
                <a16:creationId xmlns:a16="http://schemas.microsoft.com/office/drawing/2014/main" xmlns="" id="{BE1EE65B-2B8A-4F28-9F64-178DCF869021}"/>
              </a:ext>
            </a:extLst>
          </p:cNvPr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4697" y="410977"/>
            <a:ext cx="4089748" cy="4938442"/>
          </a:xfrm>
          <a:ln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8" name="Image 6">
            <a:extLst>
              <a:ext uri="{FF2B5EF4-FFF2-40B4-BE49-F238E27FC236}">
                <a16:creationId xmlns:a16="http://schemas.microsoft.com/office/drawing/2014/main" xmlns="" id="{37F87A4A-43AC-4100-87C4-F5756A5208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657" y="410977"/>
            <a:ext cx="4116646" cy="493844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30D562A7-1A83-4B4C-915C-6E283E33466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5507" y="410977"/>
            <a:ext cx="4089748" cy="493844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CA1BC11F-54D0-4ABF-9D6F-015B32E2D738}"/>
              </a:ext>
            </a:extLst>
          </p:cNvPr>
          <p:cNvSpPr txBox="1"/>
          <p:nvPr/>
        </p:nvSpPr>
        <p:spPr>
          <a:xfrm>
            <a:off x="5076056" y="5589240"/>
            <a:ext cx="29641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 err="1"/>
              <a:t>Ballonnisation</a:t>
            </a:r>
            <a:endParaRPr lang="fr-FR" sz="3200" b="1" dirty="0"/>
          </a:p>
          <a:p>
            <a:pPr algn="ctr"/>
            <a:r>
              <a:rPr lang="fr-FR" sz="3200" b="1" dirty="0"/>
              <a:t>˜ mort cellulaire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DB8DC758-D9B2-4432-837D-89512D46F4CC}"/>
              </a:ext>
            </a:extLst>
          </p:cNvPr>
          <p:cNvSpPr txBox="1"/>
          <p:nvPr/>
        </p:nvSpPr>
        <p:spPr>
          <a:xfrm>
            <a:off x="1103840" y="5589240"/>
            <a:ext cx="26183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/>
              <a:t>Inflammation 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2636912"/>
            <a:ext cx="5304048" cy="3978036"/>
          </a:xfrm>
          <a:prstGeom prst="rect">
            <a:avLst/>
          </a:prstGeom>
        </p:spPr>
      </p:pic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97" y="188640"/>
            <a:ext cx="4536504" cy="3402378"/>
          </a:xfr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284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>
            <a:extLst>
              <a:ext uri="{FF2B5EF4-FFF2-40B4-BE49-F238E27FC236}">
                <a16:creationId xmlns:a16="http://schemas.microsoft.com/office/drawing/2014/main" xmlns="" id="{9BC879A5-AD82-4419-AECB-736E00F8264C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83568" y="391712"/>
            <a:ext cx="3104654" cy="83502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fr-FR" altLang="fr-FR" sz="3200" dirty="0"/>
              <a:t>Fibrose de la </a:t>
            </a:r>
            <a:r>
              <a:rPr lang="fr-FR" altLang="fr-FR" sz="3200" dirty="0" err="1"/>
              <a:t>stéatohépatite</a:t>
            </a:r>
            <a:r>
              <a:rPr lang="fr-FR" altLang="fr-FR" sz="3200" dirty="0"/>
              <a:t> </a:t>
            </a:r>
          </a:p>
        </p:txBody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xmlns="" id="{82E8281F-3C3D-4B5E-BF48-B26C54465D5C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179388" y="1196975"/>
            <a:ext cx="4584700" cy="4562475"/>
          </a:xfrm>
        </p:spPr>
        <p:txBody>
          <a:bodyPr/>
          <a:lstStyle/>
          <a:p>
            <a:pPr marL="228600" indent="-228600" eaLnBrk="1" hangingPunct="1"/>
            <a:endParaRPr lang="fr-FR" altLang="fr-FR" dirty="0"/>
          </a:p>
          <a:p>
            <a:pPr marL="228600" indent="-228600" eaLnBrk="1" hangingPunct="1"/>
            <a:r>
              <a:rPr lang="fr-FR" altLang="fr-FR" sz="2400" dirty="0"/>
              <a:t>Topographie caractéristique ++ </a:t>
            </a:r>
            <a:r>
              <a:rPr lang="fr-FR" altLang="fr-FR" sz="2400" dirty="0" err="1"/>
              <a:t>périsinusoïdale</a:t>
            </a:r>
            <a:r>
              <a:rPr lang="fr-FR" altLang="fr-FR" sz="2400" dirty="0"/>
              <a:t>, notamment </a:t>
            </a:r>
            <a:r>
              <a:rPr lang="fr-FR" altLang="fr-FR" sz="2400" dirty="0" err="1"/>
              <a:t>centrolobulaire</a:t>
            </a:r>
            <a:endParaRPr lang="fr-FR" altLang="fr-FR" sz="2400" dirty="0"/>
          </a:p>
          <a:p>
            <a:pPr marL="228600" indent="-228600" eaLnBrk="1" hangingPunct="1">
              <a:buFontTx/>
              <a:buNone/>
            </a:pPr>
            <a:endParaRPr lang="fr-FR" altLang="fr-FR" sz="2400" dirty="0"/>
          </a:p>
          <a:p>
            <a:pPr marL="228600" indent="-228600" eaLnBrk="1" hangingPunct="1"/>
            <a:r>
              <a:rPr lang="fr-FR" altLang="fr-FR" sz="2400" dirty="0"/>
              <a:t>Association possible à une fibrose portale et </a:t>
            </a:r>
            <a:r>
              <a:rPr lang="fr-FR" altLang="fr-FR" sz="2400" dirty="0" err="1"/>
              <a:t>périportale</a:t>
            </a:r>
            <a:endParaRPr lang="fr-FR" altLang="fr-FR" sz="2400" dirty="0"/>
          </a:p>
          <a:p>
            <a:pPr marL="228600" indent="-228600" eaLnBrk="1" hangingPunct="1">
              <a:buFontTx/>
              <a:buNone/>
            </a:pPr>
            <a:endParaRPr lang="fr-FR" altLang="fr-FR" sz="2400" dirty="0"/>
          </a:p>
          <a:p>
            <a:pPr marL="228600" indent="-228600" eaLnBrk="1" hangingPunct="1"/>
            <a:r>
              <a:rPr lang="fr-FR" altLang="fr-FR" sz="2400" dirty="0"/>
              <a:t>Evolution possible vers la cirrhose</a:t>
            </a:r>
          </a:p>
        </p:txBody>
      </p:sp>
      <p:pic>
        <p:nvPicPr>
          <p:cNvPr id="76804" name="Espace réservé du contenu 3">
            <a:extLst>
              <a:ext uri="{FF2B5EF4-FFF2-40B4-BE49-F238E27FC236}">
                <a16:creationId xmlns:a16="http://schemas.microsoft.com/office/drawing/2014/main" xmlns="" id="{0CC4EDF9-9573-4314-B99C-9F8DD1D798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8550" y="1211263"/>
            <a:ext cx="3868738" cy="46402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F02E5CCA-F58E-4B37-88C6-3DE1AE7ADC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4607" y="1112838"/>
            <a:ext cx="3929063" cy="47132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FAD5EEFA-8E39-4E16-91E7-6D54DB47354E}"/>
              </a:ext>
            </a:extLst>
          </p:cNvPr>
          <p:cNvSpPr txBox="1"/>
          <p:nvPr/>
        </p:nvSpPr>
        <p:spPr>
          <a:xfrm>
            <a:off x="7956376" y="4437112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EP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9C5EDC87-AF1C-4661-9FAD-1519CE3A851C}"/>
              </a:ext>
            </a:extLst>
          </p:cNvPr>
          <p:cNvSpPr txBox="1"/>
          <p:nvPr/>
        </p:nvSpPr>
        <p:spPr>
          <a:xfrm>
            <a:off x="5240413" y="2852936"/>
            <a:ext cx="10801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Région </a:t>
            </a:r>
            <a:r>
              <a:rPr lang="fr-FR" b="1" dirty="0" err="1"/>
              <a:t>centro</a:t>
            </a:r>
            <a:r>
              <a:rPr lang="fr-FR" b="1" dirty="0"/>
              <a:t> lobulaire 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Image 1">
            <a:extLst>
              <a:ext uri="{FF2B5EF4-FFF2-40B4-BE49-F238E27FC236}">
                <a16:creationId xmlns:a16="http://schemas.microsoft.com/office/drawing/2014/main" xmlns="" id="{8FA31FD1-907D-4236-A09F-51D3123319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692150"/>
            <a:ext cx="2058987" cy="27273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827" name="Image 2">
            <a:extLst>
              <a:ext uri="{FF2B5EF4-FFF2-40B4-BE49-F238E27FC236}">
                <a16:creationId xmlns:a16="http://schemas.microsoft.com/office/drawing/2014/main" xmlns="" id="{118798A1-074A-49DD-ADF1-9065C51EEB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692150"/>
            <a:ext cx="2066925" cy="2736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828" name="Image 1">
            <a:extLst>
              <a:ext uri="{FF2B5EF4-FFF2-40B4-BE49-F238E27FC236}">
                <a16:creationId xmlns:a16="http://schemas.microsoft.com/office/drawing/2014/main" xmlns="" id="{843DD7C8-072E-4C13-8BA2-8E2AAD3D5F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92150"/>
            <a:ext cx="2066925" cy="2736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829" name="Image 3">
            <a:extLst>
              <a:ext uri="{FF2B5EF4-FFF2-40B4-BE49-F238E27FC236}">
                <a16:creationId xmlns:a16="http://schemas.microsoft.com/office/drawing/2014/main" xmlns="" id="{31E95297-070C-4BA7-98B8-697C0EB124B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692150"/>
            <a:ext cx="2160588" cy="2736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e 2"/>
          <p:cNvGrpSpPr/>
          <p:nvPr/>
        </p:nvGrpSpPr>
        <p:grpSpPr>
          <a:xfrm>
            <a:off x="2987675" y="3501008"/>
            <a:ext cx="3500438" cy="3239393"/>
            <a:chOff x="2987675" y="2852738"/>
            <a:chExt cx="3500438" cy="3527425"/>
          </a:xfrm>
        </p:grpSpPr>
        <p:pic>
          <p:nvPicPr>
            <p:cNvPr id="26630" name="Image 4">
              <a:extLst>
                <a:ext uri="{FF2B5EF4-FFF2-40B4-BE49-F238E27FC236}">
                  <a16:creationId xmlns:a16="http://schemas.microsoft.com/office/drawing/2014/main" xmlns="" id="{2B516211-A010-4259-95F9-708C92ECAAC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7675" y="2852738"/>
              <a:ext cx="3500438" cy="352742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ZoneTexte 1">
              <a:extLst>
                <a:ext uri="{FF2B5EF4-FFF2-40B4-BE49-F238E27FC236}">
                  <a16:creationId xmlns:a16="http://schemas.microsoft.com/office/drawing/2014/main" xmlns="" id="{B2133EAC-A34F-4B0F-B86C-9CDCBA0966EB}"/>
                </a:ext>
              </a:extLst>
            </p:cNvPr>
            <p:cNvSpPr txBox="1"/>
            <p:nvPr/>
          </p:nvSpPr>
          <p:spPr>
            <a:xfrm>
              <a:off x="5952293" y="5981184"/>
              <a:ext cx="4074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F4</a:t>
              </a:r>
            </a:p>
          </p:txBody>
        </p:sp>
      </p:grp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onneurs - Sélection d'un donneur d'organes - Prélèvement de foie -  Transplantation.b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76672"/>
            <a:ext cx="7777485" cy="5833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6" descr="LIVER083">
            <a:extLst>
              <a:ext uri="{FF2B5EF4-FFF2-40B4-BE49-F238E27FC236}">
                <a16:creationId xmlns:a16="http://schemas.microsoft.com/office/drawing/2014/main" xmlns="" id="{FAB4302C-5E51-4200-9CE9-2280A3294B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876" y="741509"/>
            <a:ext cx="7769954" cy="530344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our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569477"/>
            <a:ext cx="7374352" cy="5530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u contenu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fr-FR"/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xmlns="" id="{760CC8ED-0CCD-473E-8AD9-3B661E404055}"/>
              </a:ext>
            </a:extLst>
          </p:cNvPr>
          <p:cNvGrpSpPr/>
          <p:nvPr/>
        </p:nvGrpSpPr>
        <p:grpSpPr>
          <a:xfrm>
            <a:off x="107504" y="764704"/>
            <a:ext cx="8796470" cy="5688632"/>
            <a:chOff x="1223628" y="1087303"/>
            <a:chExt cx="6696744" cy="4683394"/>
          </a:xfrm>
        </p:grpSpPr>
        <p:pic>
          <p:nvPicPr>
            <p:cNvPr id="2054" name="Picture 4" descr="cirrhose macro">
              <a:extLst>
                <a:ext uri="{FF2B5EF4-FFF2-40B4-BE49-F238E27FC236}">
                  <a16:creationId xmlns:a16="http://schemas.microsoft.com/office/drawing/2014/main" xmlns="" id="{9ECCF67A-9A85-4C1E-82CB-114031CC35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3628" y="1087303"/>
              <a:ext cx="6696744" cy="4683394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xmlns="" id="{8428718D-7CB2-440E-8A6A-E097B80DBE58}"/>
                </a:ext>
              </a:extLst>
            </p:cNvPr>
            <p:cNvSpPr txBox="1"/>
            <p:nvPr/>
          </p:nvSpPr>
          <p:spPr>
            <a:xfrm>
              <a:off x="1259632" y="5085184"/>
              <a:ext cx="6336704" cy="64807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endParaRPr lang="fr-FR" dirty="0"/>
            </a:p>
          </p:txBody>
        </p:sp>
      </p:grpSp>
      <p:pic>
        <p:nvPicPr>
          <p:cNvPr id="6" name="Picture 6" descr="LIVER083">
            <a:extLst>
              <a:ext uri="{FF2B5EF4-FFF2-40B4-BE49-F238E27FC236}">
                <a16:creationId xmlns:a16="http://schemas.microsoft.com/office/drawing/2014/main" xmlns="" id="{FAB4302C-5E51-4200-9CE9-2280A3294B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200376"/>
            <a:ext cx="3251854" cy="221957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630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" descr="cirrhose">
            <a:extLst>
              <a:ext uri="{FF2B5EF4-FFF2-40B4-BE49-F238E27FC236}">
                <a16:creationId xmlns:a16="http://schemas.microsoft.com/office/drawing/2014/main" xmlns="" id="{58D55136-51BF-425A-AEEE-B51E72CFB692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438" y="2276475"/>
            <a:ext cx="4500562" cy="3375025"/>
          </a:xfrm>
          <a:ln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3075" name="Picture 4" descr="foie normal- copie">
            <a:extLst>
              <a:ext uri="{FF2B5EF4-FFF2-40B4-BE49-F238E27FC236}">
                <a16:creationId xmlns:a16="http://schemas.microsoft.com/office/drawing/2014/main" xmlns="" id="{D63D7463-6A8A-45D3-8F74-4BAED1988B97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79950" y="2266950"/>
            <a:ext cx="4464050" cy="3384550"/>
          </a:xfrm>
          <a:ln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33799" name="Text Box 7">
            <a:extLst>
              <a:ext uri="{FF2B5EF4-FFF2-40B4-BE49-F238E27FC236}">
                <a16:creationId xmlns:a16="http://schemas.microsoft.com/office/drawing/2014/main" xmlns="" id="{49095EB2-6772-44FF-BDE9-0D73FD7A35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0563" y="6237288"/>
            <a:ext cx="208121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fr-FR" altLang="fr-FR" sz="2000" b="1">
                <a:latin typeface="+mn-lt"/>
              </a:rPr>
              <a:t>Espace porte </a:t>
            </a:r>
          </a:p>
        </p:txBody>
      </p:sp>
      <p:sp>
        <p:nvSpPr>
          <p:cNvPr id="3077" name="Line 8">
            <a:extLst>
              <a:ext uri="{FF2B5EF4-FFF2-40B4-BE49-F238E27FC236}">
                <a16:creationId xmlns:a16="http://schemas.microsoft.com/office/drawing/2014/main" xmlns="" id="{5FFB59D4-8A70-4052-8544-E5A3FDDAD2F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740650" y="3068638"/>
            <a:ext cx="792163" cy="30972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3801" name="Text Box 9">
            <a:extLst>
              <a:ext uri="{FF2B5EF4-FFF2-40B4-BE49-F238E27FC236}">
                <a16:creationId xmlns:a16="http://schemas.microsoft.com/office/drawing/2014/main" xmlns="" id="{C3392BB1-383F-4051-93DF-76FC198E75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2950" y="6092825"/>
            <a:ext cx="237172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fr-FR" altLang="fr-FR" sz="2000" b="1" dirty="0">
                <a:latin typeface="+mn-lt"/>
              </a:rPr>
              <a:t>Veine </a:t>
            </a:r>
            <a:r>
              <a:rPr lang="fr-FR" altLang="fr-FR" sz="2000" b="1" dirty="0" err="1">
                <a:latin typeface="+mn-lt"/>
              </a:rPr>
              <a:t>centrolobulaire</a:t>
            </a:r>
            <a:r>
              <a:rPr lang="fr-FR" altLang="fr-FR" sz="2000" b="1" dirty="0">
                <a:latin typeface="+mn-lt"/>
              </a:rPr>
              <a:t> </a:t>
            </a:r>
          </a:p>
        </p:txBody>
      </p:sp>
      <p:sp>
        <p:nvSpPr>
          <p:cNvPr id="3079" name="Line 10">
            <a:extLst>
              <a:ext uri="{FF2B5EF4-FFF2-40B4-BE49-F238E27FC236}">
                <a16:creationId xmlns:a16="http://schemas.microsoft.com/office/drawing/2014/main" xmlns="" id="{8F72D59A-952D-4604-B10B-EF5FBEE89B2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80063" y="5013325"/>
            <a:ext cx="71437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3803" name="Text Box 11">
            <a:extLst>
              <a:ext uri="{FF2B5EF4-FFF2-40B4-BE49-F238E27FC236}">
                <a16:creationId xmlns:a16="http://schemas.microsoft.com/office/drawing/2014/main" xmlns="" id="{80E886A3-E4BF-4954-81FC-ECA497EFA8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8" y="403909"/>
            <a:ext cx="849694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fr-FR" altLang="fr-FR" sz="3600" b="1" dirty="0">
                <a:latin typeface="+mn-lt"/>
              </a:rPr>
              <a:t>Cirrhose = architecture hépatique modifiée </a:t>
            </a:r>
          </a:p>
        </p:txBody>
      </p:sp>
      <p:sp>
        <p:nvSpPr>
          <p:cNvPr id="3081" name="Line 12">
            <a:extLst>
              <a:ext uri="{FF2B5EF4-FFF2-40B4-BE49-F238E27FC236}">
                <a16:creationId xmlns:a16="http://schemas.microsoft.com/office/drawing/2014/main" xmlns="" id="{49B2956C-9F3D-41C4-9FF3-A8B2C3A8816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11188" y="4005263"/>
            <a:ext cx="73025" cy="17287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3805" name="Text Box 13">
            <a:extLst>
              <a:ext uri="{FF2B5EF4-FFF2-40B4-BE49-F238E27FC236}">
                <a16:creationId xmlns:a16="http://schemas.microsoft.com/office/drawing/2014/main" xmlns="" id="{189798B8-C0FA-419A-83F0-FD0F0F8E2E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5768975"/>
            <a:ext cx="26638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fr-FR" altLang="fr-FR" sz="2000" b="1">
                <a:latin typeface="+mn-lt"/>
              </a:rPr>
              <a:t>Nodule hépatique</a:t>
            </a:r>
          </a:p>
        </p:txBody>
      </p:sp>
      <p:sp>
        <p:nvSpPr>
          <p:cNvPr id="33806" name="Text Box 14">
            <a:extLst>
              <a:ext uri="{FF2B5EF4-FFF2-40B4-BE49-F238E27FC236}">
                <a16:creationId xmlns:a16="http://schemas.microsoft.com/office/drawing/2014/main" xmlns="" id="{448A92B9-78D2-4323-AA2E-634CE31BC4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1775" y="5734050"/>
            <a:ext cx="20812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fr-FR" altLang="fr-FR" sz="2000" b="1">
                <a:latin typeface="+mn-lt"/>
              </a:rPr>
              <a:t>Fibrose</a:t>
            </a:r>
          </a:p>
        </p:txBody>
      </p:sp>
      <p:sp>
        <p:nvSpPr>
          <p:cNvPr id="3084" name="Line 15">
            <a:extLst>
              <a:ext uri="{FF2B5EF4-FFF2-40B4-BE49-F238E27FC236}">
                <a16:creationId xmlns:a16="http://schemas.microsoft.com/office/drawing/2014/main" xmlns="" id="{A1D4C6CD-57C9-4214-B0D1-350AD71DDC0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059113" y="3284538"/>
            <a:ext cx="360362" cy="24495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Picture 3" descr="cirrhose">
            <a:extLst>
              <a:ext uri="{FF2B5EF4-FFF2-40B4-BE49-F238E27FC236}">
                <a16:creationId xmlns:a16="http://schemas.microsoft.com/office/drawing/2014/main" xmlns="" id="{58D55136-51BF-425A-AEEE-B51E72CFB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556" y="44624"/>
            <a:ext cx="8930041" cy="6696744"/>
          </a:xfrm>
          <a:prstGeom prst="rect">
            <a:avLst/>
          </a:prstGeom>
          <a:ln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119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Tribvn">
            <a:extLst>
              <a:ext uri="{FF2B5EF4-FFF2-40B4-BE49-F238E27FC236}">
                <a16:creationId xmlns:a16="http://schemas.microsoft.com/office/drawing/2014/main" xmlns="" id="{9A7C0E9A-2C39-4CE9-938C-3E80F8335CAA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53512"/>
            <a:ext cx="7704856" cy="5328592"/>
          </a:xfrm>
          <a:prstGeom prst="rect">
            <a:avLst/>
          </a:prstGeom>
          <a:noFill/>
          <a:ln w="6350" cmpd="sng">
            <a:solidFill>
              <a:srgbClr val="000000"/>
            </a:solidFill>
            <a:miter lim="800000"/>
            <a:headEnd/>
            <a:tailEnd/>
          </a:ln>
          <a:effectLst/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80A767FB-DE0A-45DF-A8D7-1E8B36224EAE}"/>
              </a:ext>
            </a:extLst>
          </p:cNvPr>
          <p:cNvSpPr txBox="1"/>
          <p:nvPr/>
        </p:nvSpPr>
        <p:spPr>
          <a:xfrm>
            <a:off x="2195736" y="5877272"/>
            <a:ext cx="5976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/>
              <a:t>Carcinome hépatocellulaire </a:t>
            </a:r>
          </a:p>
        </p:txBody>
      </p:sp>
      <p:sp>
        <p:nvSpPr>
          <p:cNvPr id="3" name="Flèche : droite 2">
            <a:extLst>
              <a:ext uri="{FF2B5EF4-FFF2-40B4-BE49-F238E27FC236}">
                <a16:creationId xmlns:a16="http://schemas.microsoft.com/office/drawing/2014/main" xmlns="" id="{B12EC533-973D-4333-BB43-695971223B82}"/>
              </a:ext>
            </a:extLst>
          </p:cNvPr>
          <p:cNvSpPr/>
          <p:nvPr/>
        </p:nvSpPr>
        <p:spPr>
          <a:xfrm rot="1939580">
            <a:off x="4788024" y="548680"/>
            <a:ext cx="792088" cy="432048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436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314" name="Object 2">
            <a:extLst>
              <a:ext uri="{FF2B5EF4-FFF2-40B4-BE49-F238E27FC236}">
                <a16:creationId xmlns:a16="http://schemas.microsoft.com/office/drawing/2014/main" xmlns="" id="{1A31496A-1F91-4437-972D-C5698869525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4843067"/>
              </p:ext>
            </p:extLst>
          </p:nvPr>
        </p:nvGraphicFramePr>
        <p:xfrm>
          <a:off x="467543" y="300340"/>
          <a:ext cx="8107985" cy="6080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Image Photo Editor" r:id="rId6" imgW="3558848" imgH="2415749" progId="MSPhotoEd.3">
                  <p:embed/>
                </p:oleObj>
              </mc:Choice>
              <mc:Fallback>
                <p:oleObj name="Image Photo Editor" r:id="rId6" imgW="3558848" imgH="2415749" progId="MSPhotoEd.3">
                  <p:embed/>
                  <p:pic>
                    <p:nvPicPr>
                      <p:cNvPr id="13314" name="Object 2">
                        <a:extLst>
                          <a:ext uri="{FF2B5EF4-FFF2-40B4-BE49-F238E27FC236}">
                            <a16:creationId xmlns:a16="http://schemas.microsoft.com/office/drawing/2014/main" xmlns="" id="{1A31496A-1F91-4437-972D-C5698869525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7543" y="300340"/>
                        <a:ext cx="8107985" cy="6080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15" name="Text Box 3">
            <a:extLst>
              <a:ext uri="{FF2B5EF4-FFF2-40B4-BE49-F238E27FC236}">
                <a16:creationId xmlns:a16="http://schemas.microsoft.com/office/drawing/2014/main" xmlns="" id="{DBD9B8B1-E0AD-4EB2-9F17-EED9DD2983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7744" y="5589240"/>
            <a:ext cx="43878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3600" b="1" dirty="0">
                <a:latin typeface="Times New Roman" panose="02020603050405020304" pitchFamily="18" charset="0"/>
              </a:rPr>
              <a:t>Cellules endothéliales</a:t>
            </a:r>
            <a:endParaRPr lang="fr-FR" altLang="fr-FR" sz="2400" b="1" dirty="0">
              <a:latin typeface="Times New Roman" panose="02020603050405020304" pitchFamily="18" charset="0"/>
            </a:endParaRPr>
          </a:p>
        </p:txBody>
      </p:sp>
      <p:sp>
        <p:nvSpPr>
          <p:cNvPr id="2" name="Flèche : droite 1">
            <a:extLst>
              <a:ext uri="{FF2B5EF4-FFF2-40B4-BE49-F238E27FC236}">
                <a16:creationId xmlns:a16="http://schemas.microsoft.com/office/drawing/2014/main" xmlns="" id="{C0F3C1C5-3488-4498-95B4-6526C38E02C5}"/>
              </a:ext>
            </a:extLst>
          </p:cNvPr>
          <p:cNvSpPr/>
          <p:nvPr/>
        </p:nvSpPr>
        <p:spPr>
          <a:xfrm rot="19473313">
            <a:off x="3722445" y="4000836"/>
            <a:ext cx="1296144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C928493E-BA1D-4A37-9BC3-771767481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fr-FR" dirty="0"/>
              <a:t>Messages à retenir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1A86E22B-554B-4386-A52D-19A37F0106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1268760"/>
            <a:ext cx="8784976" cy="4968552"/>
          </a:xfrm>
        </p:spPr>
        <p:txBody>
          <a:bodyPr>
            <a:normAutofit lnSpcReduction="10000"/>
          </a:bodyPr>
          <a:lstStyle/>
          <a:p>
            <a:r>
              <a:rPr lang="fr-FR" dirty="0"/>
              <a:t>Diagnostic de cirrhose : dg anatomopathologique </a:t>
            </a:r>
          </a:p>
          <a:p>
            <a:r>
              <a:rPr lang="fr-FR" dirty="0"/>
              <a:t>C’est le résultat d’une fibrose qui passe par différentes étapes évolutives qui correspondent à différents stades de la maladie </a:t>
            </a:r>
          </a:p>
          <a:p>
            <a:r>
              <a:rPr lang="fr-FR" dirty="0"/>
              <a:t>Dg et évaluation de cette fibrose aux stades intermédiaires par le pathologiste permet d’évaluer le stade de la maladie hépatique </a:t>
            </a:r>
          </a:p>
          <a:p>
            <a:r>
              <a:rPr lang="fr-FR" dirty="0"/>
              <a:t>La complication histologique ultime de la cirrhose hépatique est le cancer du foie ou carcinome hépatocellulaire</a:t>
            </a:r>
          </a:p>
          <a:p>
            <a:endParaRPr lang="fr-FR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563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338" name="Object 2">
            <a:extLst>
              <a:ext uri="{FF2B5EF4-FFF2-40B4-BE49-F238E27FC236}">
                <a16:creationId xmlns:a16="http://schemas.microsoft.com/office/drawing/2014/main" xmlns="" id="{45BB01A1-14EE-445B-9DD8-6CF4FCC2158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3325447"/>
              </p:ext>
            </p:extLst>
          </p:nvPr>
        </p:nvGraphicFramePr>
        <p:xfrm>
          <a:off x="323528" y="260648"/>
          <a:ext cx="8280920" cy="62106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Image Photo Editor" r:id="rId6" imgW="3840813" imgH="2560542" progId="MSPhotoEd.3">
                  <p:embed/>
                </p:oleObj>
              </mc:Choice>
              <mc:Fallback>
                <p:oleObj name="Image Photo Editor" r:id="rId6" imgW="3840813" imgH="2560542" progId="MSPhotoEd.3">
                  <p:embed/>
                  <p:pic>
                    <p:nvPicPr>
                      <p:cNvPr id="14338" name="Object 2">
                        <a:extLst>
                          <a:ext uri="{FF2B5EF4-FFF2-40B4-BE49-F238E27FC236}">
                            <a16:creationId xmlns:a16="http://schemas.microsoft.com/office/drawing/2014/main" xmlns="" id="{45BB01A1-14EE-445B-9DD8-6CF4FCC2158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528" y="260648"/>
                        <a:ext cx="8280920" cy="621069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39" name="Text Box 3">
            <a:extLst>
              <a:ext uri="{FF2B5EF4-FFF2-40B4-BE49-F238E27FC236}">
                <a16:creationId xmlns:a16="http://schemas.microsoft.com/office/drawing/2014/main" xmlns="" id="{FFD199D4-1845-447C-B9EC-EEE47B5C24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3838" y="5517232"/>
            <a:ext cx="717632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3600" b="1" dirty="0">
                <a:latin typeface="Times New Roman" panose="02020603050405020304" pitchFamily="18" charset="0"/>
              </a:rPr>
              <a:t>Cellules de Kupffer = Macrophages</a:t>
            </a:r>
          </a:p>
        </p:txBody>
      </p:sp>
      <p:sp>
        <p:nvSpPr>
          <p:cNvPr id="2" name="Flèche : droite 1">
            <a:extLst>
              <a:ext uri="{FF2B5EF4-FFF2-40B4-BE49-F238E27FC236}">
                <a16:creationId xmlns:a16="http://schemas.microsoft.com/office/drawing/2014/main" xmlns="" id="{BD998252-86E4-4DE1-8E48-DD2D383F9DEE}"/>
              </a:ext>
            </a:extLst>
          </p:cNvPr>
          <p:cNvSpPr/>
          <p:nvPr/>
        </p:nvSpPr>
        <p:spPr>
          <a:xfrm rot="19703976">
            <a:off x="3823100" y="3066764"/>
            <a:ext cx="1152128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épatocytes différenciés à partir de cellules souches pluripotentes : un  modèle d'études physiopathologiques et de thé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" name="AutoShape 4" descr="Hépatocytes différenciés à partir de cellules souches pluripotentes : un  modèle d'études physiopathologiques et de thér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4" name="AutoShape 6" descr="Hépatocytes différenciés à partir de cellules souches pluripotentes : un  modèle d'études physiopathologiques et de thér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" name="AutoShape 8" descr="Hépatocytes différenciés à partir de cellules souches pluripotentes : un  modèle d'études physiopathologiques et de thér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10" descr="Hépatocytes différenciés à partir de cellules souches pluripotentes : un  modèle d'études physiopathologiques et de thér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7" name="Picture 73" descr="Cellule de Kupffer - Wikiwa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651" y="1052736"/>
            <a:ext cx="8320924" cy="374441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xmlns="" id="{1FF94E54-31B9-4E75-BC3A-62784E45AEDD}"/>
              </a:ext>
            </a:extLst>
          </p:cNvPr>
          <p:cNvSpPr/>
          <p:nvPr/>
        </p:nvSpPr>
        <p:spPr>
          <a:xfrm>
            <a:off x="7596336" y="3717032"/>
            <a:ext cx="1296144" cy="72008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3411502-C52E-462E-9A41-4188AE03A9D9}"/>
              </a:ext>
            </a:extLst>
          </p:cNvPr>
          <p:cNvSpPr/>
          <p:nvPr/>
        </p:nvSpPr>
        <p:spPr>
          <a:xfrm>
            <a:off x="2483768" y="5420146"/>
            <a:ext cx="4486391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solidFill>
                  <a:schemeClr val="tx1"/>
                </a:solidFill>
              </a:rPr>
              <a:t>La cellule étoilée du foie</a:t>
            </a:r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75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1241" y="160337"/>
            <a:ext cx="8229600" cy="1143000"/>
          </a:xfrm>
        </p:spPr>
        <p:txBody>
          <a:bodyPr>
            <a:normAutofit/>
          </a:bodyPr>
          <a:lstStyle/>
          <a:p>
            <a:r>
              <a:rPr lang="fr-FR" sz="3600" dirty="0"/>
              <a:t>Cirrhose : définition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23528" y="1484784"/>
            <a:ext cx="8496944" cy="4752528"/>
          </a:xfrm>
        </p:spPr>
        <p:txBody>
          <a:bodyPr>
            <a:normAutofit lnSpcReduction="10000"/>
          </a:bodyPr>
          <a:lstStyle/>
          <a:p>
            <a:r>
              <a:rPr lang="fr-FR" dirty="0"/>
              <a:t>Description date de 1819 par Laennec consignée dans le « traité de l’auscultation »</a:t>
            </a:r>
          </a:p>
          <a:p>
            <a:r>
              <a:rPr lang="fr-FR" dirty="0"/>
              <a:t>La définition de la cirrhose est histologique</a:t>
            </a:r>
          </a:p>
          <a:p>
            <a:r>
              <a:rPr lang="fr-FR" dirty="0"/>
              <a:t>C’est un processus diffus définit par une </a:t>
            </a:r>
            <a:r>
              <a:rPr lang="fr-FR" b="1" dirty="0"/>
              <a:t>fibrose</a:t>
            </a:r>
            <a:r>
              <a:rPr lang="fr-FR" dirty="0"/>
              <a:t> mutilante </a:t>
            </a:r>
          </a:p>
          <a:p>
            <a:r>
              <a:rPr lang="fr-FR" sz="3000" dirty="0"/>
              <a:t>Modifie et détruit l’architecture lobulaire normale du foie</a:t>
            </a:r>
          </a:p>
          <a:p>
            <a:pPr lvl="1"/>
            <a:r>
              <a:rPr lang="fr-FR" sz="2600" dirty="0"/>
              <a:t>Délimitant des nodules d’hépatocytes</a:t>
            </a:r>
          </a:p>
          <a:p>
            <a:pPr lvl="1"/>
            <a:r>
              <a:rPr lang="fr-FR" sz="26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Perturbation de la circulation du sang à l’origine de l’hypertension portale </a:t>
            </a:r>
            <a:r>
              <a:rPr lang="fr-FR" sz="2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fr-FR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FR" sz="26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704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fr-FR" dirty="0"/>
              <a:t>Cirrhose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7504" y="1124744"/>
            <a:ext cx="8856984" cy="5458618"/>
          </a:xfrm>
        </p:spPr>
        <p:txBody>
          <a:bodyPr>
            <a:normAutofit fontScale="85000" lnSpcReduction="20000"/>
          </a:bodyPr>
          <a:lstStyle/>
          <a:p>
            <a:r>
              <a:rPr lang="fr-FR" dirty="0"/>
              <a:t>Fibrose = Lésion élémentaire de la cirrhose </a:t>
            </a:r>
          </a:p>
          <a:p>
            <a:r>
              <a:rPr lang="fr-FR" dirty="0"/>
              <a:t>Fibrose n’est pas synonyme de cirrhose  </a:t>
            </a:r>
          </a:p>
          <a:p>
            <a:r>
              <a:rPr lang="fr-FR" dirty="0"/>
              <a:t>Cirrhose = stade ultime et irréversible de la fibrose hépatique</a:t>
            </a:r>
          </a:p>
          <a:p>
            <a:endParaRPr lang="fr-FR" dirty="0"/>
          </a:p>
          <a:p>
            <a:r>
              <a:rPr lang="fr-FR" dirty="0"/>
              <a:t>Lésion commune à toutes les maladies du foie</a:t>
            </a:r>
          </a:p>
          <a:p>
            <a:r>
              <a:rPr lang="fr-FR" dirty="0"/>
              <a:t>Le facteur pronostique de l’évolution de toutes les maladies du foie</a:t>
            </a:r>
          </a:p>
          <a:p>
            <a:pPr marL="0" indent="0">
              <a:buNone/>
            </a:pPr>
            <a:endParaRPr lang="fr-FR" dirty="0"/>
          </a:p>
          <a:p>
            <a:r>
              <a:rPr lang="fr-FR" dirty="0"/>
              <a:t>C’est un processus long </a:t>
            </a:r>
          </a:p>
          <a:p>
            <a:r>
              <a:rPr lang="fr-FR" dirty="0"/>
              <a:t>Intérêt du suivi : </a:t>
            </a:r>
          </a:p>
          <a:p>
            <a:pPr lvl="1"/>
            <a:r>
              <a:rPr lang="fr-FR" dirty="0"/>
              <a:t>par tests non invasif	</a:t>
            </a:r>
          </a:p>
          <a:p>
            <a:pPr lvl="1"/>
            <a:r>
              <a:rPr lang="fr-FR" dirty="0"/>
              <a:t>invasif  : biopsie de foie</a:t>
            </a:r>
          </a:p>
          <a:p>
            <a:endParaRPr lang="fr-FR" dirty="0"/>
          </a:p>
          <a:p>
            <a:endParaRPr lang="fr-FR" dirty="0"/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73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fr-FR" sz="3600" dirty="0"/>
              <a:t>Les maladies du foie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51520" y="1196752"/>
            <a:ext cx="8568952" cy="4968552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fr-FR" dirty="0"/>
              <a:t>Agents pathogènes variés : </a:t>
            </a:r>
          </a:p>
          <a:p>
            <a:pPr lvl="1" algn="just"/>
            <a:r>
              <a:rPr lang="fr-FR" dirty="0"/>
              <a:t>les virus</a:t>
            </a:r>
          </a:p>
          <a:p>
            <a:pPr lvl="1" algn="just"/>
            <a:r>
              <a:rPr lang="fr-FR" dirty="0"/>
              <a:t>l’alcool</a:t>
            </a:r>
          </a:p>
          <a:p>
            <a:pPr lvl="1" algn="just"/>
            <a:r>
              <a:rPr lang="fr-FR" dirty="0"/>
              <a:t>le syndrome métabolique ++ avec la surcharge en graisse (stéatose)</a:t>
            </a:r>
          </a:p>
          <a:p>
            <a:pPr lvl="1" algn="just"/>
            <a:r>
              <a:rPr lang="fr-FR" dirty="0"/>
              <a:t>les maladies </a:t>
            </a:r>
            <a:r>
              <a:rPr lang="fr-FR" dirty="0" err="1"/>
              <a:t>autoimmunes</a:t>
            </a:r>
            <a:endParaRPr lang="fr-FR" dirty="0"/>
          </a:p>
          <a:p>
            <a:pPr lvl="1" algn="just"/>
            <a:r>
              <a:rPr lang="fr-FR" dirty="0"/>
              <a:t>les médicaments</a:t>
            </a:r>
          </a:p>
          <a:p>
            <a:pPr lvl="1" algn="just"/>
            <a:r>
              <a:rPr lang="fr-FR" dirty="0"/>
              <a:t>Les surcharges : fer, cuivre</a:t>
            </a:r>
          </a:p>
          <a:p>
            <a:pPr lvl="1" algn="just"/>
            <a:r>
              <a:rPr lang="fr-FR" dirty="0"/>
              <a:t>l’insuffisance cardiaque …..</a:t>
            </a:r>
          </a:p>
          <a:p>
            <a:r>
              <a:rPr lang="fr-FR" dirty="0"/>
              <a:t>Ces agresseurs ont des cibles préférentielles </a:t>
            </a:r>
          </a:p>
          <a:p>
            <a:r>
              <a:rPr lang="fr-FR" dirty="0"/>
              <a:t>C’est souvent les hépatocytes mais pas que…</a:t>
            </a:r>
          </a:p>
          <a:p>
            <a:r>
              <a:rPr lang="fr-FR" dirty="0"/>
              <a:t>Atteinte des canaux biliaires ou des vaisseaux peut aussi entrainer une maladie chronique du foie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728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967</TotalTime>
  <Words>707</Words>
  <Application>Microsoft Office PowerPoint</Application>
  <PresentationFormat>Affichage à l'écran (4:3)</PresentationFormat>
  <Paragraphs>224</Paragraphs>
  <Slides>40</Slides>
  <Notes>33</Notes>
  <HiddenSlides>0</HiddenSlides>
  <MMClips>40</MMClips>
  <ScaleCrop>false</ScaleCrop>
  <HeadingPairs>
    <vt:vector size="8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40</vt:i4>
      </vt:variant>
    </vt:vector>
  </HeadingPairs>
  <TitlesOfParts>
    <vt:vector size="47" baseType="lpstr">
      <vt:lpstr>Arial Unicode MS</vt:lpstr>
      <vt:lpstr>ＭＳ Ｐゴシック</vt:lpstr>
      <vt:lpstr>Arial</vt:lpstr>
      <vt:lpstr>Calibri</vt:lpstr>
      <vt:lpstr>Times New Roman</vt:lpstr>
      <vt:lpstr>Thème Office</vt:lpstr>
      <vt:lpstr>Image Photo Editor</vt:lpstr>
      <vt:lpstr>Cirrhose et fibrose hépatiques Aspects anatomopathologiques 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Cirrhose : définition</vt:lpstr>
      <vt:lpstr>Cirrhose </vt:lpstr>
      <vt:lpstr>Les maladies du foie</vt:lpstr>
      <vt:lpstr>Fibrose</vt:lpstr>
      <vt:lpstr>La fibrose</vt:lpstr>
      <vt:lpstr>Présentation PowerPoint</vt:lpstr>
      <vt:lpstr>Diagnostic histologique de  fibrose/cirrhose</vt:lpstr>
      <vt:lpstr>A quelles questions répond le pathologiste dans les maladies du foie?</vt:lpstr>
      <vt:lpstr>2 exemples</vt:lpstr>
      <vt:lpstr>Lésions élémentaires communes  </vt:lpstr>
      <vt:lpstr>Présentation PowerPoint</vt:lpstr>
      <vt:lpstr>Localisation des lésions dans l’espace porte   Lésions parcellaires ou de la lame bordante </vt:lpstr>
      <vt:lpstr>Apoptose lobulaire (A)</vt:lpstr>
      <vt:lpstr>Présentation PowerPoint</vt:lpstr>
      <vt:lpstr>Fibrose</vt:lpstr>
      <vt:lpstr>Évolution de la fibrose</vt:lpstr>
      <vt:lpstr>Évolution de la fibrose</vt:lpstr>
      <vt:lpstr>Évolution de la fibrose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Fibrose de la stéatohépatite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Messages à retenir</vt:lpstr>
    </vt:vector>
  </TitlesOfParts>
  <Company>Hospices Civils de Lyon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cirrhose</dc:title>
  <dc:creator>HERVIEU, Valerie</dc:creator>
  <cp:lastModifiedBy>HCL</cp:lastModifiedBy>
  <cp:revision>80</cp:revision>
  <dcterms:created xsi:type="dcterms:W3CDTF">2018-09-17T11:19:02Z</dcterms:created>
  <dcterms:modified xsi:type="dcterms:W3CDTF">2022-09-14T13:05:47Z</dcterms:modified>
</cp:coreProperties>
</file>